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3" roundtripDataSignature="AMtx7mjvMgN76WL0sCARq0ftnvhYf9BA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inkedin.com/pulse/clonaci%C3%B3n-web-con-fines-de-phishing-alberto-fern%C3%A1ndez-rueda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f815f8d0d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df815f8d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df815f8d0d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f815f8d0d_0_3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f815f8d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df815f8d0d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f2c65fc40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df2c65f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Cloudflare erakutsi</a:t>
            </a:r>
            <a:endParaRPr/>
          </a:p>
        </p:txBody>
      </p:sp>
      <p:sp>
        <p:nvSpPr>
          <p:cNvPr id="236" name="Google Shape;236;g2df2c65fc4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f2c65fc40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df2c65fc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2df2c65fc4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4ddc5e6be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e4ddc5e6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e4ddc5e6b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4e0f30438_1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e4e0f3043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e4e0f30438_1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4e0f30438_1_2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e4e0f3043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e4e0f30438_1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4e0f30438_1_3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e4e0f3043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e4e0f30438_1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2ac291c35_0_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e2ac291c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e2ac291c3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4e0f30438_0_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e4e0f304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e4e0f30438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c23078fa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dc23078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dc23078fa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ac291c35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e2ac291c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2e2ac291c3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2ac291c35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e2ac291c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https://www.linkedin.com/pulse/clonaci%C3%B3n-web-con-fines-de-phishing-alberto-fern%C3%A1ndez-rueda/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1300">
                <a:latin typeface="Arial"/>
                <a:ea typeface="Arial"/>
                <a:cs typeface="Arial"/>
                <a:sym typeface="Arial"/>
              </a:rPr>
              <a:t>1-2-3-2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2e2ac291c35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4a5b4a384_1_6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e4a5b4a38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2e4a5b4a384_1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4e0f30438_1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e4e0f3043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e4e0f30438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4e0f30438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e4e0f304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2e4e0f30438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23078fa6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dc2307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dc23078fa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71ea3cab_1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dd71ea3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dd71ea3ca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a5b4a384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e4a5b4a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e4a5b4a38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2ac291c35_0_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e2ac291c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e2ac291c35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f815f8d0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df815f8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df815f8d0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f815f8d0d_0_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df815f8d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df815f8d0d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f815f8d0d_0_2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df815f8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df815f8d0d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4a5b4a384_1_112"/>
          <p:cNvSpPr txBox="1"/>
          <p:nvPr>
            <p:ph type="title"/>
          </p:nvPr>
        </p:nvSpPr>
        <p:spPr>
          <a:xfrm>
            <a:off x="609521" y="1288131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e4a5b4a384_1_112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e4a5b4a384_1_112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e4a5b4a384_1_1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0" name="Google Shape;110;g2e4a5b4a384_1_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e4a5b4a384_1_112"/>
          <p:cNvSpPr txBox="1"/>
          <p:nvPr>
            <p:ph idx="1" type="subTitle"/>
          </p:nvPr>
        </p:nvSpPr>
        <p:spPr>
          <a:xfrm>
            <a:off x="1828561" y="5038328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12" name="Google Shape;112;g2e4a5b4a384_1_112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g2e4a5b4a384_1_112"/>
          <p:cNvSpPr txBox="1"/>
          <p:nvPr/>
        </p:nvSpPr>
        <p:spPr>
          <a:xfrm>
            <a:off x="635542" y="2852936"/>
            <a:ext cx="10932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g2e4a5b4a384_1_112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115" name="Google Shape;115;g2e4a5b4a384_1_112"/>
            <p:cNvPicPr preferRelativeResize="0"/>
            <p:nvPr/>
          </p:nvPicPr>
          <p:blipFill rotWithShape="1">
            <a:blip r:embed="rId4">
              <a:alphaModFix/>
            </a:blip>
            <a:srcRect b="0" l="0" r="20057" t="0"/>
            <a:stretch/>
          </p:blipFill>
          <p:spPr>
            <a:xfrm>
              <a:off x="203781" y="44624"/>
              <a:ext cx="9419815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2e4a5b4a384_1_1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a5b4a384_1_124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e4a5b4a384_1_124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e4a5b4a384_1_12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21" name="Google Shape;121;g2e4a5b4a384_1_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4a5b4a384_1_124"/>
          <p:cNvSpPr txBox="1"/>
          <p:nvPr>
            <p:ph idx="1" type="body"/>
          </p:nvPr>
        </p:nvSpPr>
        <p:spPr>
          <a:xfrm>
            <a:off x="622598" y="1192033"/>
            <a:ext cx="7200900" cy="4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2e4a5b4a384_1_124"/>
          <p:cNvSpPr/>
          <p:nvPr>
            <p:ph idx="2" type="pic"/>
          </p:nvPr>
        </p:nvSpPr>
        <p:spPr>
          <a:xfrm>
            <a:off x="8039100" y="1192033"/>
            <a:ext cx="3528900" cy="48294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4" name="Google Shape;124;g2e4a5b4a384_1_124"/>
          <p:cNvPicPr preferRelativeResize="0"/>
          <p:nvPr/>
        </p:nvPicPr>
        <p:blipFill rotWithShape="1">
          <a:blip r:embed="rId3">
            <a:alphaModFix/>
          </a:blip>
          <a:srcRect b="0" l="14309" r="14144" t="0"/>
          <a:stretch/>
        </p:blipFill>
        <p:spPr>
          <a:xfrm>
            <a:off x="2134766" y="60100"/>
            <a:ext cx="7920878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4a5b4a384_1_132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7" name="Google Shape;127;g2e4a5b4a384_1_132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g2e4a5b4a384_1_132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g2e4a5b4a384_1_132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g2e4a5b4a384_1_132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44" name="Google Shape;4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71ea3cab_1_224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g2dd71ea3cab_1_224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dd71ea3cab_1_224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g2dd71ea3cab_1_224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2dd71ea3cab_1_224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a5b4a384_1_83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e4a5b4a384_1_83"/>
          <p:cNvSpPr txBox="1"/>
          <p:nvPr>
            <p:ph idx="1" type="subTitle"/>
          </p:nvPr>
        </p:nvSpPr>
        <p:spPr>
          <a:xfrm>
            <a:off x="1828561" y="5042534"/>
            <a:ext cx="853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g2e4a5b4a384_1_83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e4a5b4a384_1_83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2e4a5b4a384_1_8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2" name="Google Shape;82;g2e4a5b4a384_1_83"/>
          <p:cNvCxnSpPr/>
          <p:nvPr/>
        </p:nvCxnSpPr>
        <p:spPr>
          <a:xfrm>
            <a:off x="622598" y="5373216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g2e4a5b4a384_1_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g2e4a5b4a384_1_83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85" name="Google Shape;85;g2e4a5b4a384_1_83"/>
            <p:cNvPicPr preferRelativeResize="0"/>
            <p:nvPr/>
          </p:nvPicPr>
          <p:blipFill rotWithShape="1">
            <a:blip r:embed="rId3">
              <a:alphaModFix/>
            </a:blip>
            <a:srcRect b="0" l="0" r="20057" t="0"/>
            <a:stretch/>
          </p:blipFill>
          <p:spPr>
            <a:xfrm>
              <a:off x="203781" y="44624"/>
              <a:ext cx="9419815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g2e4a5b4a384_1_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a5b4a384_1_94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e4a5b4a384_1_94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e4a5b4a384_1_94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e4a5b4a384_1_9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g2e4a5b4a384_1_94"/>
          <p:cNvSpPr txBox="1"/>
          <p:nvPr>
            <p:ph idx="1" type="body"/>
          </p:nvPr>
        </p:nvSpPr>
        <p:spPr>
          <a:xfrm>
            <a:off x="4295006" y="1988840"/>
            <a:ext cx="36003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3" name="Google Shape;93;g2e4a5b4a384_1_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e4a5b4a384_1_94"/>
          <p:cNvPicPr preferRelativeResize="0"/>
          <p:nvPr/>
        </p:nvPicPr>
        <p:blipFill rotWithShape="1">
          <a:blip r:embed="rId3">
            <a:alphaModFix/>
          </a:blip>
          <a:srcRect b="0" l="14309" r="14144" t="0"/>
          <a:stretch/>
        </p:blipFill>
        <p:spPr>
          <a:xfrm>
            <a:off x="2134766" y="60100"/>
            <a:ext cx="7920878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a5b4a384_1_102"/>
          <p:cNvSpPr txBox="1"/>
          <p:nvPr>
            <p:ph type="title"/>
          </p:nvPr>
        </p:nvSpPr>
        <p:spPr>
          <a:xfrm>
            <a:off x="609521" y="1066630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e4a5b4a384_1_102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e4a5b4a384_1_102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e4a5b4a384_1_10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0" name="Google Shape;100;g2e4a5b4a384_1_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e4a5b4a384_1_102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2e4a5b4a384_1_102"/>
          <p:cNvSpPr txBox="1"/>
          <p:nvPr>
            <p:ph idx="2" type="body"/>
          </p:nvPr>
        </p:nvSpPr>
        <p:spPr>
          <a:xfrm>
            <a:off x="622598" y="1642694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2e4a5b4a384_1_102"/>
          <p:cNvSpPr/>
          <p:nvPr>
            <p:ph idx="3" type="pic"/>
          </p:nvPr>
        </p:nvSpPr>
        <p:spPr>
          <a:xfrm>
            <a:off x="8039100" y="2205038"/>
            <a:ext cx="3528900" cy="38163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4" name="Google Shape;104;g2e4a5b4a384_1_102"/>
          <p:cNvPicPr preferRelativeResize="0"/>
          <p:nvPr/>
        </p:nvPicPr>
        <p:blipFill rotWithShape="1">
          <a:blip r:embed="rId3">
            <a:alphaModFix/>
          </a:blip>
          <a:srcRect b="0" l="14309" r="14144" t="0"/>
          <a:stretch/>
        </p:blipFill>
        <p:spPr>
          <a:xfrm>
            <a:off x="2134766" y="60100"/>
            <a:ext cx="7920878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a5b4a384_1_77"/>
          <p:cNvSpPr txBox="1"/>
          <p:nvPr>
            <p:ph type="title"/>
          </p:nvPr>
        </p:nvSpPr>
        <p:spPr>
          <a:xfrm>
            <a:off x="609521" y="274638"/>
            <a:ext cx="10971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2e4a5b4a384_1_77"/>
          <p:cNvSpPr txBox="1"/>
          <p:nvPr>
            <p:ph idx="1" type="body"/>
          </p:nvPr>
        </p:nvSpPr>
        <p:spPr>
          <a:xfrm>
            <a:off x="609521" y="1600201"/>
            <a:ext cx="10971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2e4a5b4a384_1_77"/>
          <p:cNvSpPr txBox="1"/>
          <p:nvPr>
            <p:ph idx="10" type="dt"/>
          </p:nvPr>
        </p:nvSpPr>
        <p:spPr>
          <a:xfrm>
            <a:off x="609521" y="6356351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g2e4a5b4a384_1_77"/>
          <p:cNvSpPr txBox="1"/>
          <p:nvPr>
            <p:ph idx="11" type="ftr"/>
          </p:nvPr>
        </p:nvSpPr>
        <p:spPr>
          <a:xfrm>
            <a:off x="4165058" y="6356351"/>
            <a:ext cx="386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2e4a5b4a384_1_7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godaddy.com/es-es/dominios" TargetMode="External"/><Relationship Id="rId4" Type="http://schemas.openxmlformats.org/officeDocument/2006/relationships/hyperlink" Target="https://www.hostinger.es/comprar-dominio" TargetMode="External"/><Relationship Id="rId5" Type="http://schemas.openxmlformats.org/officeDocument/2006/relationships/hyperlink" Target="https://www.noip.com/es-MX" TargetMode="External"/><Relationship Id="rId6" Type="http://schemas.openxmlformats.org/officeDocument/2006/relationships/hyperlink" Target="https://www.duckdn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xtoolbox.com/EmailHeaders.aspx" TargetMode="External"/><Relationship Id="rId4" Type="http://schemas.openxmlformats.org/officeDocument/2006/relationships/hyperlink" Target="https://www.ipvoid.com/domain-reputation-check/" TargetMode="External"/><Relationship Id="rId5" Type="http://schemas.openxmlformats.org/officeDocument/2006/relationships/hyperlink" Target="http://mail-tester.com" TargetMode="External"/><Relationship Id="rId6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xtoolbox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info@tknika.e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iDCa9R44psgGW0rwQn8AYirnacYs1BRd/view?usp=sharing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elceef/dnstwist" TargetMode="External"/><Relationship Id="rId4" Type="http://schemas.openxmlformats.org/officeDocument/2006/relationships/hyperlink" Target="https://github.com/urbanadventurer/urlcrazy" TargetMode="External"/><Relationship Id="rId5" Type="http://schemas.openxmlformats.org/officeDocument/2006/relationships/hyperlink" Target="https://dnstwist.it/" TargetMode="External"/><Relationship Id="rId6" Type="http://schemas.openxmlformats.org/officeDocument/2006/relationships/hyperlink" Target="https://dnstwister.report/" TargetMode="External"/><Relationship Id="rId7" Type="http://schemas.openxmlformats.org/officeDocument/2006/relationships/image" Target="../media/image2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xpireddomains.net/" TargetMode="External"/><Relationship Id="rId4" Type="http://schemas.openxmlformats.org/officeDocument/2006/relationships/hyperlink" Target="http://www.fortiguard.com/webfilter" TargetMode="External"/><Relationship Id="rId5" Type="http://schemas.openxmlformats.org/officeDocument/2006/relationships/hyperlink" Target="https://urlfiltering.paloaltonetworks.com/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KONTZIENTZIAZIO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KANPAÑA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f815f8d0d_0_17"/>
          <p:cNvSpPr/>
          <p:nvPr/>
        </p:nvSpPr>
        <p:spPr>
          <a:xfrm>
            <a:off x="411475" y="1224225"/>
            <a:ext cx="85158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df815f8d0d_0_17"/>
          <p:cNvSpPr txBox="1"/>
          <p:nvPr>
            <p:ph type="ctrTitle"/>
          </p:nvPr>
        </p:nvSpPr>
        <p:spPr>
          <a:xfrm>
            <a:off x="877800" y="1963250"/>
            <a:ext cx="105744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2400"/>
              <a:t>BIT iraulketa: </a:t>
            </a:r>
            <a:r>
              <a:rPr lang="es-ES" sz="2350">
                <a:solidFill>
                  <a:srgbClr val="202122"/>
                </a:solidFill>
                <a:highlight>
                  <a:srgbClr val="FFFFFF"/>
                </a:highlight>
              </a:rPr>
              <a:t>Bitsquatting</a:t>
            </a:r>
            <a:endParaRPr b="0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600"/>
              <a:t>DNS eskaeretan, itzulitako domeinua eskatutako </a:t>
            </a:r>
            <a:r>
              <a:rPr lang="es-ES" sz="1600"/>
              <a:t>domeinuaren </a:t>
            </a:r>
            <a:r>
              <a:rPr b="0" lang="es-ES" sz="1600"/>
              <a:t>berdina </a:t>
            </a:r>
            <a:r>
              <a:rPr lang="es-ES" sz="1600"/>
              <a:t>ez </a:t>
            </a:r>
            <a:r>
              <a:rPr b="0" lang="es-ES" sz="1600"/>
              <a:t>izatea.</a:t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1600"/>
              <a:t>Erabiltzaileak beren azpiegiturara berbideratzeko asmoz, </a:t>
            </a:r>
            <a:r>
              <a:rPr lang="es-ES" sz="1600"/>
              <a:t>bitak trukatuta antzekoak </a:t>
            </a:r>
            <a:r>
              <a:rPr b="0" lang="es-ES" sz="1600"/>
              <a:t>diren hainbat eremu erregistratzen dituzte. 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/>
          </a:p>
        </p:txBody>
      </p:sp>
      <p:sp>
        <p:nvSpPr>
          <p:cNvPr id="219" name="Google Shape;219;g2df815f8d0d_0_1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g2df815f8d0d_0_17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lang="es-ES" sz="2600">
                <a:solidFill>
                  <a:schemeClr val="dk1"/>
                </a:solidFill>
              </a:rPr>
              <a:t>Biktimaren </a:t>
            </a:r>
            <a:r>
              <a:rPr b="1" lang="es-ES" sz="2600">
                <a:solidFill>
                  <a:schemeClr val="dk1"/>
                </a:solidFill>
              </a:rPr>
              <a:t>IDENTIFIKAZIOA</a:t>
            </a:r>
            <a:endParaRPr b="1"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21" name="Google Shape;221;g2df815f8d0d_0_17"/>
          <p:cNvPicPr preferRelativeResize="0"/>
          <p:nvPr/>
        </p:nvPicPr>
        <p:blipFill rotWithShape="1">
          <a:blip r:embed="rId3">
            <a:alphaModFix/>
          </a:blip>
          <a:srcRect b="13164" l="0" r="0" t="0"/>
          <a:stretch/>
        </p:blipFill>
        <p:spPr>
          <a:xfrm>
            <a:off x="2763563" y="3810000"/>
            <a:ext cx="5185776" cy="16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df815f8d0d_0_17"/>
          <p:cNvSpPr txBox="1"/>
          <p:nvPr/>
        </p:nvSpPr>
        <p:spPr>
          <a:xfrm>
            <a:off x="1234450" y="5456950"/>
            <a:ext cx="9615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Adibidez, "windows.com" domeinuan bit bakarra aldatzen bada, "windnws.com" domeinura alda daiteke.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df815f8d0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250" y="3472325"/>
            <a:ext cx="2070976" cy="15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f815f8d0d_0_3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f815f8d0d_0_39"/>
          <p:cNvSpPr txBox="1"/>
          <p:nvPr>
            <p:ph idx="1" type="subTitle"/>
          </p:nvPr>
        </p:nvSpPr>
        <p:spPr>
          <a:xfrm>
            <a:off x="1828561" y="5042534"/>
            <a:ext cx="8533200" cy="33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f815f8d0d_0_3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2" name="Google Shape;232;g2df815f8d0d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00" y="900075"/>
            <a:ext cx="7597374" cy="442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f2c65fc40_0_0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df2c65fc40_0_0"/>
          <p:cNvSpPr txBox="1"/>
          <p:nvPr>
            <p:ph type="ctrTitle"/>
          </p:nvPr>
        </p:nvSpPr>
        <p:spPr>
          <a:xfrm>
            <a:off x="1094400" y="2626725"/>
            <a:ext cx="103290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 startAt="2"/>
            </a:pPr>
            <a:r>
              <a:rPr b="0" lang="es-ES" sz="2600"/>
              <a:t>Lan </a:t>
            </a:r>
            <a:r>
              <a:rPr lang="es-ES" sz="2600"/>
              <a:t>ingurunea </a:t>
            </a:r>
            <a:r>
              <a:rPr b="0" lang="es-ES" sz="2600"/>
              <a:t>prestatu:</a:t>
            </a:r>
            <a:endParaRPr b="0"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Hautatu </a:t>
            </a:r>
            <a:r>
              <a:rPr b="1" lang="es-ES" sz="2600"/>
              <a:t>domeinua</a:t>
            </a:r>
            <a:endParaRPr b="1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s-ES" sz="2600"/>
              <a:t>Erregistratu </a:t>
            </a:r>
            <a:r>
              <a:rPr b="0" lang="es-ES" sz="2600"/>
              <a:t>phishing-a ebaluatzeko erabiliko </a:t>
            </a:r>
            <a:r>
              <a:rPr lang="es-ES" sz="2600"/>
              <a:t>den </a:t>
            </a:r>
            <a:r>
              <a:rPr b="1" lang="es-ES" sz="2600"/>
              <a:t>domeinua</a:t>
            </a:r>
            <a:endParaRPr b="1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0" lang="es-ES" sz="2600"/>
              <a:t>Posta elektronikoko zerbitzuarekin lotutako </a:t>
            </a:r>
            <a:r>
              <a:rPr b="1" lang="es-ES" sz="2600"/>
              <a:t>erregistroak </a:t>
            </a:r>
            <a:r>
              <a:rPr b="0" lang="es-ES" sz="2600"/>
              <a:t>konfiguratzea (SPF, DMARC, DKIM)</a:t>
            </a:r>
            <a:endParaRPr b="0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s-ES" sz="2600"/>
              <a:t>Webguneak </a:t>
            </a:r>
            <a:r>
              <a:rPr lang="es-ES" sz="2600"/>
              <a:t>suplantazioa.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0" lang="es-ES" sz="2600"/>
              <a:t>VPSa </a:t>
            </a:r>
            <a:r>
              <a:rPr b="1" lang="es-ES" sz="2600"/>
              <a:t>G</a:t>
            </a:r>
            <a:r>
              <a:rPr b="1" lang="es-ES" sz="2600"/>
              <a:t>ophishekin </a:t>
            </a:r>
            <a:r>
              <a:rPr b="0" lang="es-ES" sz="2600"/>
              <a:t>konfiguratu</a:t>
            </a:r>
            <a:endParaRPr b="0"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240" name="Google Shape;240;g2df2c65fc40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1" name="Google Shape;241;g2df2c65fc40_0_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f2c65fc40_0_7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df2c65fc40_0_7"/>
          <p:cNvSpPr txBox="1"/>
          <p:nvPr>
            <p:ph type="ctrTitle"/>
          </p:nvPr>
        </p:nvSpPr>
        <p:spPr>
          <a:xfrm>
            <a:off x="557650" y="2319900"/>
            <a:ext cx="80655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Domeinua </a:t>
            </a:r>
            <a:r>
              <a:rPr b="1" lang="es-ES" sz="2600"/>
              <a:t>hosting.</a:t>
            </a:r>
            <a:endParaRPr b="1" sz="2600"/>
          </a:p>
          <a:p>
            <a:pPr indent="0" lvl="7" marL="152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s-ES" sz="2200" u="sng">
                <a:solidFill>
                  <a:schemeClr val="hlink"/>
                </a:solidFill>
                <a:hlinkClick r:id="rId3"/>
              </a:rPr>
              <a:t>Godaddy</a:t>
            </a:r>
            <a:endParaRPr b="1" sz="2200"/>
          </a:p>
          <a:p>
            <a:pPr indent="0" lvl="7" marL="152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s-ES" sz="2200" u="sng">
                <a:solidFill>
                  <a:schemeClr val="hlink"/>
                </a:solidFill>
                <a:hlinkClick r:id="rId4"/>
              </a:rPr>
              <a:t>Hostinger</a:t>
            </a:r>
            <a:endParaRPr b="1" sz="2200"/>
          </a:p>
          <a:p>
            <a:pPr indent="0" lvl="7" marL="152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2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s-ES" sz="2600"/>
              <a:t>dyndns </a:t>
            </a:r>
            <a:r>
              <a:rPr lang="es-ES" sz="2600"/>
              <a:t>sortzeko aukera ere badago</a:t>
            </a:r>
            <a:endParaRPr sz="2600"/>
          </a:p>
          <a:p>
            <a:pPr indent="0" lvl="2" marL="16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2200" u="sng">
                <a:solidFill>
                  <a:schemeClr val="hlink"/>
                </a:solidFill>
                <a:hlinkClick r:id="rId5"/>
              </a:rPr>
              <a:t>NoIp</a:t>
            </a:r>
            <a:endParaRPr b="1" sz="2600"/>
          </a:p>
          <a:p>
            <a:pPr indent="0" lvl="2" marL="162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s-ES" sz="2200" u="sng">
                <a:solidFill>
                  <a:schemeClr val="hlink"/>
                </a:solidFill>
                <a:hlinkClick r:id="rId6"/>
              </a:rPr>
              <a:t>Duckdns</a:t>
            </a:r>
            <a:endParaRPr b="1" sz="2200" u="sng">
              <a:solidFill>
                <a:schemeClr val="hlink"/>
              </a:solidFill>
            </a:endParaRPr>
          </a:p>
        </p:txBody>
      </p:sp>
      <p:sp>
        <p:nvSpPr>
          <p:cNvPr id="249" name="Google Shape;249;g2df2c65fc40_0_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0" name="Google Shape;250;g2df2c65fc40_0_7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df2c65fc40_0_7"/>
          <p:cNvSpPr txBox="1"/>
          <p:nvPr/>
        </p:nvSpPr>
        <p:spPr>
          <a:xfrm>
            <a:off x="5606325" y="1342125"/>
            <a:ext cx="5217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600" u="sng">
                <a:solidFill>
                  <a:schemeClr val="dk1"/>
                </a:solidFill>
              </a:rPr>
              <a:t>2.1 Domeinua erregistratu: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4ddc5e6be_0_0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e4ddc5e6be_0_0"/>
          <p:cNvSpPr txBox="1"/>
          <p:nvPr>
            <p:ph type="ctrTitle"/>
          </p:nvPr>
        </p:nvSpPr>
        <p:spPr>
          <a:xfrm>
            <a:off x="24475" y="1771250"/>
            <a:ext cx="56139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u="sng"/>
              <a:t>2.1 Domeinua erregistratu:</a:t>
            </a:r>
            <a:endParaRPr b="0" sz="21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619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s-ES" sz="2100"/>
              <a:t>Hezigunea</a:t>
            </a:r>
            <a:r>
              <a:rPr lang="es-ES" sz="2100"/>
              <a:t>.</a:t>
            </a:r>
            <a:r>
              <a:rPr b="1" lang="es-ES" sz="2100"/>
              <a:t>net</a:t>
            </a:r>
            <a:r>
              <a:rPr lang="es-ES" sz="2100"/>
              <a:t> </a:t>
            </a:r>
            <a:r>
              <a:rPr b="1" lang="es-ES" sz="2100"/>
              <a:t>DNS</a:t>
            </a:r>
            <a:endParaRPr b="0"/>
          </a:p>
        </p:txBody>
      </p:sp>
      <p:sp>
        <p:nvSpPr>
          <p:cNvPr id="259" name="Google Shape;259;g2e4ddc5e6be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0" name="Google Shape;260;g2e4ddc5e6be_0_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2e4ddc5e6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170" y="2049675"/>
            <a:ext cx="7860231" cy="36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e4ddc5e6be_0_0"/>
          <p:cNvSpPr/>
          <p:nvPr/>
        </p:nvSpPr>
        <p:spPr>
          <a:xfrm>
            <a:off x="4502900" y="4326150"/>
            <a:ext cx="5144400" cy="208500"/>
          </a:xfrm>
          <a:prstGeom prst="rect">
            <a:avLst/>
          </a:prstGeom>
          <a:solidFill>
            <a:srgbClr val="FF0000">
              <a:alpha val="2375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e4ddc5e6be_0_0"/>
          <p:cNvSpPr/>
          <p:nvPr/>
        </p:nvSpPr>
        <p:spPr>
          <a:xfrm>
            <a:off x="4502900" y="4825825"/>
            <a:ext cx="5144400" cy="208500"/>
          </a:xfrm>
          <a:prstGeom prst="rect">
            <a:avLst/>
          </a:prstGeom>
          <a:solidFill>
            <a:srgbClr val="FF0000">
              <a:alpha val="2375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e4ddc5e6be_0_0"/>
          <p:cNvSpPr/>
          <p:nvPr/>
        </p:nvSpPr>
        <p:spPr>
          <a:xfrm>
            <a:off x="4502900" y="5245725"/>
            <a:ext cx="5144400" cy="208500"/>
          </a:xfrm>
          <a:prstGeom prst="rect">
            <a:avLst/>
          </a:prstGeom>
          <a:solidFill>
            <a:srgbClr val="FF0000">
              <a:alpha val="2375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e4ddc5e6be_0_0"/>
          <p:cNvSpPr/>
          <p:nvPr/>
        </p:nvSpPr>
        <p:spPr>
          <a:xfrm>
            <a:off x="6970275" y="3890975"/>
            <a:ext cx="915900" cy="208500"/>
          </a:xfrm>
          <a:prstGeom prst="rect">
            <a:avLst/>
          </a:prstGeom>
          <a:solidFill>
            <a:srgbClr val="42BF15">
              <a:alpha val="38750"/>
            </a:srgbClr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e4ddc5e6be_0_0"/>
          <p:cNvSpPr/>
          <p:nvPr/>
        </p:nvSpPr>
        <p:spPr>
          <a:xfrm>
            <a:off x="6970275" y="3661375"/>
            <a:ext cx="915900" cy="208500"/>
          </a:xfrm>
          <a:prstGeom prst="rect">
            <a:avLst/>
          </a:prstGeom>
          <a:solidFill>
            <a:srgbClr val="42BF15">
              <a:alpha val="38750"/>
            </a:srgbClr>
          </a:solidFill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e4ddc5e6be_0_0"/>
          <p:cNvSpPr/>
          <p:nvPr/>
        </p:nvSpPr>
        <p:spPr>
          <a:xfrm>
            <a:off x="4502900" y="5474325"/>
            <a:ext cx="5144400" cy="208500"/>
          </a:xfrm>
          <a:prstGeom prst="rect">
            <a:avLst/>
          </a:prstGeom>
          <a:solidFill>
            <a:srgbClr val="FF0000">
              <a:alpha val="2375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4e0f30438_1_15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e4e0f30438_1_15"/>
          <p:cNvSpPr txBox="1"/>
          <p:nvPr>
            <p:ph type="ctrTitle"/>
          </p:nvPr>
        </p:nvSpPr>
        <p:spPr>
          <a:xfrm>
            <a:off x="811000" y="2500800"/>
            <a:ext cx="10217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sng"/>
              <a:t>2.2 Posta zerbitzaria montatu:</a:t>
            </a:r>
            <a:endParaRPr b="0" sz="2600" u="sng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0" lvl="3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>
                <a:solidFill>
                  <a:schemeClr val="dk1"/>
                </a:solidFill>
              </a:rPr>
              <a:t>SPF </a:t>
            </a:r>
            <a:r>
              <a:rPr lang="es-ES" sz="2600">
                <a:solidFill>
                  <a:schemeClr val="dk1"/>
                </a:solidFill>
              </a:rPr>
              <a:t>domeinuen jabeek beren domeinua erabiliz mezu elektronikoak bidaltzeko baimena duten zerbitzari guztiak zerrendatzen dituzten modu bat da. Horretarako, </a:t>
            </a:r>
            <a:r>
              <a:rPr b="1" lang="es-ES" sz="2600">
                <a:solidFill>
                  <a:schemeClr val="dk1"/>
                </a:solidFill>
              </a:rPr>
              <a:t>DNSn </a:t>
            </a:r>
            <a:r>
              <a:rPr lang="es-ES" sz="2600">
                <a:solidFill>
                  <a:schemeClr val="dk1"/>
                </a:solidFill>
              </a:rPr>
              <a:t>argitaratzen den SPF erregistroko TXT bat sortzen da.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275" name="Google Shape;275;g2e4e0f30438_1_1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6" name="Google Shape;276;g2e4e0f30438_1_15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4e0f30438_1_25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e4e0f30438_1_25"/>
          <p:cNvSpPr txBox="1"/>
          <p:nvPr>
            <p:ph type="ctrTitle"/>
          </p:nvPr>
        </p:nvSpPr>
        <p:spPr>
          <a:xfrm>
            <a:off x="811000" y="2500800"/>
            <a:ext cx="10217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sng"/>
              <a:t>2.2 Posta zerbitzaria montatu:</a:t>
            </a:r>
            <a:endParaRPr sz="2600" u="sng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2600"/>
          </a:p>
          <a:p>
            <a:pPr indent="0" lvl="3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>
                <a:solidFill>
                  <a:schemeClr val="dk1"/>
                </a:solidFill>
              </a:rPr>
              <a:t>DKIMek </a:t>
            </a:r>
            <a:r>
              <a:rPr lang="es-ES" sz="2600">
                <a:solidFill>
                  <a:schemeClr val="dk1"/>
                </a:solidFill>
              </a:rPr>
              <a:t>domeinuen jabeei beren domeinutik bidalitako mezu elektronikoak automatikoki sinatzeko aukera ematen die. Sinadura digitala da, eredu kriptografikoaren arabera funtzionatzen duena. Klabe publikoa eta pribatua.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284" name="Google Shape;284;g2e4e0f30438_1_2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5" name="Google Shape;285;g2e4e0f30438_1_25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4e0f30438_1_35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e4e0f30438_1_35"/>
          <p:cNvSpPr txBox="1"/>
          <p:nvPr>
            <p:ph type="ctrTitle"/>
          </p:nvPr>
        </p:nvSpPr>
        <p:spPr>
          <a:xfrm>
            <a:off x="811000" y="2500800"/>
            <a:ext cx="102171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sng"/>
              <a:t>2.2 Posta zerbitzaria montatu:</a:t>
            </a:r>
            <a:endParaRPr sz="2600" u="sng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sz="2600"/>
          </a:p>
          <a:p>
            <a:pPr indent="0" lvl="3" marL="89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s-ES" sz="2600">
                <a:solidFill>
                  <a:schemeClr val="dk1"/>
                </a:solidFill>
              </a:rPr>
              <a:t>DMARC politikek </a:t>
            </a:r>
            <a:r>
              <a:rPr lang="es-ES" sz="2600">
                <a:solidFill>
                  <a:schemeClr val="dk1"/>
                </a:solidFill>
              </a:rPr>
              <a:t>hartzailearen zerbitzariari SPF, DKIM edo biak betetzen ez dituzten mezu elektronikoekin zer egin adierazten die. Hori egiteko, politiketako bat hautatu behar da: ezer ez, berrogeialdian eta gaitzespena.</a:t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293" name="Google Shape;293;g2e4e0f30438_1_3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4" name="Google Shape;294;g2e4e0f30438_1_35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2ac291c35_0_29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e2ac291c35_0_2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2" name="Google Shape;302;g2e2ac291c35_0_29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g2e2ac291c35_0_29"/>
          <p:cNvGrpSpPr/>
          <p:nvPr/>
        </p:nvGrpSpPr>
        <p:grpSpPr>
          <a:xfrm>
            <a:off x="708075" y="2304513"/>
            <a:ext cx="10774249" cy="3535300"/>
            <a:chOff x="708075" y="2304513"/>
            <a:chExt cx="10774249" cy="3535300"/>
          </a:xfrm>
        </p:grpSpPr>
        <p:grpSp>
          <p:nvGrpSpPr>
            <p:cNvPr id="304" name="Google Shape;304;g2e2ac291c35_0_29"/>
            <p:cNvGrpSpPr/>
            <p:nvPr/>
          </p:nvGrpSpPr>
          <p:grpSpPr>
            <a:xfrm>
              <a:off x="708075" y="2304513"/>
              <a:ext cx="10774249" cy="3535300"/>
              <a:chOff x="708075" y="2304513"/>
              <a:chExt cx="10774249" cy="3535300"/>
            </a:xfrm>
          </p:grpSpPr>
          <p:pic>
            <p:nvPicPr>
              <p:cNvPr id="305" name="Google Shape;305;g2e2ac291c35_0_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8075" y="2304513"/>
                <a:ext cx="10774249" cy="3535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g2e2ac291c35_0_29"/>
              <p:cNvSpPr/>
              <p:nvPr/>
            </p:nvSpPr>
            <p:spPr>
              <a:xfrm>
                <a:off x="3163100" y="3941450"/>
                <a:ext cx="3454500" cy="141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g2e2ac291c35_0_29"/>
            <p:cNvSpPr/>
            <p:nvPr/>
          </p:nvSpPr>
          <p:spPr>
            <a:xfrm>
              <a:off x="950725" y="4552800"/>
              <a:ext cx="1100100" cy="972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4e0f30438_0_3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e4e0f30438_0_3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5" name="Google Shape;315;g2e4e0f30438_0_3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e4e0f30438_0_3"/>
          <p:cNvSpPr txBox="1"/>
          <p:nvPr>
            <p:ph type="ctrTitle"/>
          </p:nvPr>
        </p:nvSpPr>
        <p:spPr>
          <a:xfrm>
            <a:off x="411475" y="2499825"/>
            <a:ext cx="64362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sng"/>
              <a:t>2.2 Posta zerbitzaria montatu:</a:t>
            </a:r>
            <a:endParaRPr b="0" sz="2600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-ES" sz="2600"/>
              <a:t>Korreoak </a:t>
            </a:r>
            <a:r>
              <a:rPr b="1" lang="es-ES" sz="2600" u="sng">
                <a:solidFill>
                  <a:schemeClr val="hlink"/>
                </a:solidFill>
                <a:hlinkClick r:id="rId3"/>
              </a:rPr>
              <a:t>berifikatzeko </a:t>
            </a:r>
            <a:r>
              <a:rPr lang="es-ES" sz="2600"/>
              <a:t>tresnak</a:t>
            </a:r>
            <a:endParaRPr sz="26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Domeinuak:</a:t>
            </a:r>
            <a:r>
              <a:rPr lang="es-ES" sz="2600" u="sng">
                <a:solidFill>
                  <a:schemeClr val="hlink"/>
                </a:solidFill>
                <a:hlinkClick r:id="rId4"/>
              </a:rPr>
              <a:t>ipvoid</a:t>
            </a:r>
            <a:endParaRPr sz="26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Zerrenda beltzak</a:t>
            </a:r>
            <a:endParaRPr sz="2600"/>
          </a:p>
          <a:p>
            <a:pPr indent="-3937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Mail kalitatea konprobatu. </a:t>
            </a:r>
            <a:r>
              <a:rPr lang="es-ES" sz="2600" u="sng">
                <a:solidFill>
                  <a:schemeClr val="hlink"/>
                </a:solidFill>
                <a:hlinkClick r:id="rId5"/>
              </a:rPr>
              <a:t>mail-tester.com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pic>
        <p:nvPicPr>
          <p:cNvPr id="317" name="Google Shape;317;g2e4e0f30438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2750" y="2121850"/>
            <a:ext cx="26193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c23078fa6_0_0"/>
          <p:cNvSpPr/>
          <p:nvPr/>
        </p:nvSpPr>
        <p:spPr>
          <a:xfrm>
            <a:off x="3291825" y="1233950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dc23078fa6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146" name="Google Shape;146;g2dc23078fa6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7" name="Google Shape;147;g2dc23078fa6_0_0"/>
          <p:cNvSpPr txBox="1"/>
          <p:nvPr>
            <p:ph idx="1" type="body"/>
          </p:nvPr>
        </p:nvSpPr>
        <p:spPr>
          <a:xfrm>
            <a:off x="955100" y="1988750"/>
            <a:ext cx="92532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s-ES" sz="2600"/>
              <a:t>Metodologia</a:t>
            </a:r>
            <a:r>
              <a:rPr lang="es-ES" sz="2600"/>
              <a:t>: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Identifikazioa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Eszenatokia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Lan ingurunea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600"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2ac291c35_0_7"/>
          <p:cNvSpPr/>
          <p:nvPr/>
        </p:nvSpPr>
        <p:spPr>
          <a:xfrm>
            <a:off x="6506475" y="4879450"/>
            <a:ext cx="3010825" cy="3023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2e2ac291c35_0_7"/>
          <p:cNvSpPr/>
          <p:nvPr/>
        </p:nvSpPr>
        <p:spPr>
          <a:xfrm>
            <a:off x="6501950" y="4258175"/>
            <a:ext cx="3390725" cy="365100"/>
          </a:xfrm>
          <a:prstGeom prst="flowChartPunchedTap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e2ac291c35_0_7"/>
          <p:cNvSpPr/>
          <p:nvPr/>
        </p:nvSpPr>
        <p:spPr>
          <a:xfrm>
            <a:off x="3559900" y="3898150"/>
            <a:ext cx="2437200" cy="139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2e2ac291c35_0_7"/>
          <p:cNvSpPr/>
          <p:nvPr/>
        </p:nvSpPr>
        <p:spPr>
          <a:xfrm>
            <a:off x="411475" y="1224225"/>
            <a:ext cx="43104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e2ac291c35_0_7"/>
          <p:cNvSpPr txBox="1"/>
          <p:nvPr>
            <p:ph type="ctrTitle"/>
          </p:nvPr>
        </p:nvSpPr>
        <p:spPr>
          <a:xfrm>
            <a:off x="1225975" y="2500800"/>
            <a:ext cx="102171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u="sng"/>
              <a:t>2.2 Posta zerbitzaria montatu:</a:t>
            </a:r>
            <a:endParaRPr b="0" sz="2600" u="sng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-393700" lvl="1" marL="117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-ES" sz="2600">
                <a:solidFill>
                  <a:schemeClr val="dk1"/>
                </a:solidFill>
              </a:rPr>
              <a:t>SMTP zerbitzaria. MX erregistroak</a:t>
            </a:r>
            <a:endParaRPr b="1" sz="2600">
              <a:solidFill>
                <a:schemeClr val="dk1"/>
              </a:solidFill>
            </a:endParaRPr>
          </a:p>
          <a:p>
            <a:pPr indent="-393700" lvl="1" marL="117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>
                <a:solidFill>
                  <a:schemeClr val="dk1"/>
                </a:solidFill>
              </a:rPr>
              <a:t>(SPF, DMARC, DKIM) </a:t>
            </a:r>
            <a:r>
              <a:rPr b="1" lang="es-ES" sz="2600">
                <a:solidFill>
                  <a:schemeClr val="dk1"/>
                </a:solidFill>
              </a:rPr>
              <a:t>Erregistroak </a:t>
            </a:r>
            <a:r>
              <a:rPr lang="es-ES" sz="2600">
                <a:solidFill>
                  <a:schemeClr val="dk1"/>
                </a:solidFill>
              </a:rPr>
              <a:t>konfiguratzea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</p:txBody>
      </p:sp>
      <p:sp>
        <p:nvSpPr>
          <p:cNvPr id="328" name="Google Shape;328;g2e2ac291c35_0_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9" name="Google Shape;329;g2e2ac291c35_0_7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g2e2ac291c35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375" y="2086125"/>
            <a:ext cx="2277300" cy="8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e2ac291c35_0_7"/>
          <p:cNvSpPr txBox="1"/>
          <p:nvPr/>
        </p:nvSpPr>
        <p:spPr>
          <a:xfrm>
            <a:off x="3443325" y="4005600"/>
            <a:ext cx="24372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docker run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    --net=host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    -e TZ=Europe/Madrid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    -v /home/data:/data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    --name "mailserver"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100">
                <a:solidFill>
                  <a:schemeClr val="dk1"/>
                </a:solidFill>
              </a:rPr>
              <a:t>    -h "</a:t>
            </a:r>
            <a:r>
              <a:rPr i="1" lang="es-ES" sz="1100">
                <a:solidFill>
                  <a:schemeClr val="dk1"/>
                </a:solidFill>
              </a:rPr>
              <a:t>mail.</a:t>
            </a:r>
            <a:r>
              <a:rPr i="1" lang="es-ES" sz="1100">
                <a:solidFill>
                  <a:srgbClr val="FF0000"/>
                </a:solidFill>
              </a:rPr>
              <a:t>hezigunea</a:t>
            </a:r>
            <a:r>
              <a:rPr i="1" lang="es-ES" sz="1100">
                <a:solidFill>
                  <a:schemeClr val="dk1"/>
                </a:solidFill>
              </a:rPr>
              <a:t>.net</a:t>
            </a:r>
            <a:r>
              <a:rPr lang="es-ES" sz="1100">
                <a:solidFill>
                  <a:schemeClr val="dk1"/>
                </a:solidFill>
              </a:rPr>
              <a:t>" \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    -t </a:t>
            </a:r>
            <a:r>
              <a:rPr b="1" lang="es-ES" sz="1100">
                <a:solidFill>
                  <a:schemeClr val="dk1"/>
                </a:solidFill>
              </a:rPr>
              <a:t>analogic/poste.io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e2ac291c35_0_7"/>
          <p:cNvSpPr txBox="1"/>
          <p:nvPr/>
        </p:nvSpPr>
        <p:spPr>
          <a:xfrm>
            <a:off x="6424225" y="4234200"/>
            <a:ext cx="465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https://127.0.0.1/admin/login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e2ac291c35_0_7"/>
          <p:cNvSpPr txBox="1"/>
          <p:nvPr/>
        </p:nvSpPr>
        <p:spPr>
          <a:xfrm>
            <a:off x="6501950" y="4816725"/>
            <a:ext cx="465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https://127.0.0.1/webmail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2e2ac291c3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25" y="1843300"/>
            <a:ext cx="6730743" cy="40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e2ac291c35_0_14"/>
          <p:cNvSpPr/>
          <p:nvPr/>
        </p:nvSpPr>
        <p:spPr>
          <a:xfrm>
            <a:off x="411475" y="11480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e2ac291c35_0_14"/>
          <p:cNvSpPr txBox="1"/>
          <p:nvPr>
            <p:ph type="ctrTitle"/>
          </p:nvPr>
        </p:nvSpPr>
        <p:spPr>
          <a:xfrm>
            <a:off x="5251375" y="1353525"/>
            <a:ext cx="62037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u="sng"/>
              <a:t>2.3 Webguneak suplantazioa:</a:t>
            </a:r>
            <a:endParaRPr b="0" sz="25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200"/>
          </a:p>
        </p:txBody>
      </p:sp>
      <p:sp>
        <p:nvSpPr>
          <p:cNvPr id="342" name="Google Shape;342;g2e2ac291c35_0_14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3" name="Google Shape;343;g2e2ac291c35_0_14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e2ac291c35_0_14"/>
          <p:cNvSpPr txBox="1"/>
          <p:nvPr/>
        </p:nvSpPr>
        <p:spPr>
          <a:xfrm>
            <a:off x="2214150" y="5858675"/>
            <a:ext cx="4095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e2ac291c35_0_14"/>
          <p:cNvSpPr txBox="1"/>
          <p:nvPr/>
        </p:nvSpPr>
        <p:spPr>
          <a:xfrm>
            <a:off x="8736475" y="4386275"/>
            <a:ext cx="22338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chemeClr val="dk1"/>
                </a:solidFill>
              </a:rPr>
              <a:t>Setoolkit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2e2ac291c3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1618" y="2919425"/>
            <a:ext cx="31242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4a5b4a384_1_69"/>
          <p:cNvSpPr txBox="1"/>
          <p:nvPr>
            <p:ph type="ctrTitle"/>
          </p:nvPr>
        </p:nvSpPr>
        <p:spPr>
          <a:xfrm>
            <a:off x="1300725" y="2516700"/>
            <a:ext cx="9112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Posta zerbitzaria instalatu. </a:t>
            </a:r>
            <a:r>
              <a:rPr lang="es-ES" sz="2600"/>
              <a:t>Poste.io</a:t>
            </a:r>
            <a:endParaRPr sz="26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Korreo kontuak sortu</a:t>
            </a:r>
            <a:endParaRPr sz="26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s-ES" sz="2600"/>
              <a:t>DMARC </a:t>
            </a:r>
            <a:r>
              <a:rPr lang="es-ES" sz="2600"/>
              <a:t>eta </a:t>
            </a:r>
            <a:r>
              <a:rPr b="1" lang="es-ES" sz="2600"/>
              <a:t>SPF </a:t>
            </a:r>
            <a:r>
              <a:rPr lang="es-ES" sz="2600"/>
              <a:t>ikuskatu</a:t>
            </a:r>
            <a:endParaRPr b="0" sz="2600"/>
          </a:p>
        </p:txBody>
      </p:sp>
      <p:sp>
        <p:nvSpPr>
          <p:cNvPr id="353" name="Google Shape;353;g2e4a5b4a384_1_6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4" name="Google Shape;354;g2e4a5b4a384_1_69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PR3.</a:t>
            </a:r>
            <a:r>
              <a:rPr b="1" lang="es-ES" sz="3400">
                <a:solidFill>
                  <a:schemeClr val="dk1"/>
                </a:solidFill>
              </a:rPr>
              <a:t>Kanpaina </a:t>
            </a:r>
            <a:r>
              <a:rPr lang="es-ES" sz="3400">
                <a:solidFill>
                  <a:schemeClr val="dk1"/>
                </a:solidFill>
              </a:rPr>
              <a:t>aurrelanketa: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4e0f30438_1_7"/>
          <p:cNvSpPr txBox="1"/>
          <p:nvPr>
            <p:ph type="ctrTitle"/>
          </p:nvPr>
        </p:nvSpPr>
        <p:spPr>
          <a:xfrm>
            <a:off x="1300725" y="2516700"/>
            <a:ext cx="9112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Posta elektronikoko </a:t>
            </a:r>
            <a:r>
              <a:rPr lang="es-ES" sz="2600"/>
              <a:t>txantiloia </a:t>
            </a:r>
            <a:r>
              <a:rPr b="0" lang="es-ES" sz="2600"/>
              <a:t>prestatu</a:t>
            </a:r>
            <a:endParaRPr b="0" sz="26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Fidagarria dela ziurtatu. </a:t>
            </a:r>
            <a:r>
              <a:rPr b="1" lang="es-ES" sz="2600"/>
              <a:t>Berifikatu. </a:t>
            </a:r>
            <a:endParaRPr b="1" sz="26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1" lang="es-ES" sz="2600"/>
              <a:t>DMARC </a:t>
            </a:r>
            <a:r>
              <a:rPr lang="es-ES" sz="2600"/>
              <a:t>eta </a:t>
            </a:r>
            <a:r>
              <a:rPr b="1" lang="es-ES" sz="2600"/>
              <a:t>SPF </a:t>
            </a:r>
            <a:r>
              <a:rPr lang="es-ES" sz="2600"/>
              <a:t>ikuskatu</a:t>
            </a:r>
            <a:endParaRPr sz="26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mail tester pasatu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/>
          </a:p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s-ES" sz="2600" u="sng">
                <a:solidFill>
                  <a:schemeClr val="hlink"/>
                </a:solidFill>
                <a:hlinkClick r:id="rId3"/>
              </a:rPr>
              <a:t>Mxtoolbox</a:t>
            </a:r>
            <a:r>
              <a:rPr lang="es-ES" sz="2600"/>
              <a:t>: </a:t>
            </a:r>
            <a:r>
              <a:rPr b="0" lang="es-ES" sz="2600"/>
              <a:t>webgunea, zerrenda beltzak, DMARC…</a:t>
            </a:r>
            <a:endParaRPr b="0" sz="2600"/>
          </a:p>
        </p:txBody>
      </p:sp>
      <p:sp>
        <p:nvSpPr>
          <p:cNvPr id="361" name="Google Shape;361;g2e4e0f30438_1_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2" name="Google Shape;362;g2e4e0f30438_1_7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PR3.</a:t>
            </a:r>
            <a:r>
              <a:rPr b="1" lang="es-ES" sz="3400">
                <a:solidFill>
                  <a:schemeClr val="dk1"/>
                </a:solidFill>
              </a:rPr>
              <a:t>Kanpaina </a:t>
            </a:r>
            <a:r>
              <a:rPr lang="es-ES" sz="3400">
                <a:solidFill>
                  <a:schemeClr val="dk1"/>
                </a:solidFill>
              </a:rPr>
              <a:t>aurrelanketa: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4e0f30438_1_0"/>
          <p:cNvSpPr txBox="1"/>
          <p:nvPr>
            <p:ph type="ctrTitle"/>
          </p:nvPr>
        </p:nvSpPr>
        <p:spPr>
          <a:xfrm>
            <a:off x="1185625" y="2230950"/>
            <a:ext cx="91122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9144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0" lang="es-ES" sz="2600"/>
              <a:t>Klonatu </a:t>
            </a:r>
            <a:r>
              <a:rPr lang="es-ES" sz="2600"/>
              <a:t>web </a:t>
            </a:r>
            <a:r>
              <a:rPr b="0" lang="es-ES" sz="2600"/>
              <a:t>orria, amuan klikatu ondoren birbidaltzeko</a:t>
            </a:r>
            <a:endParaRPr b="0" sz="2600"/>
          </a:p>
        </p:txBody>
      </p:sp>
      <p:sp>
        <p:nvSpPr>
          <p:cNvPr id="369" name="Google Shape;369;g2e4e0f30438_1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0" name="Google Shape;370;g2e4e0f30438_1_0"/>
          <p:cNvSpPr txBox="1"/>
          <p:nvPr/>
        </p:nvSpPr>
        <p:spPr>
          <a:xfrm>
            <a:off x="1049350" y="1364775"/>
            <a:ext cx="8483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PR3.</a:t>
            </a:r>
            <a:r>
              <a:rPr b="1" lang="es-ES" sz="3400">
                <a:solidFill>
                  <a:schemeClr val="dk1"/>
                </a:solidFill>
              </a:rPr>
              <a:t>Kanpaina </a:t>
            </a:r>
            <a:r>
              <a:rPr lang="es-ES" sz="3400">
                <a:solidFill>
                  <a:schemeClr val="dk1"/>
                </a:solidFill>
              </a:rPr>
              <a:t>aurrelanketa: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/>
          <p:nvPr>
            <p:ph type="title"/>
          </p:nvPr>
        </p:nvSpPr>
        <p:spPr>
          <a:xfrm>
            <a:off x="514582" y="29969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ESKERRIK ASKO</a:t>
            </a:r>
            <a:endParaRPr/>
          </a:p>
        </p:txBody>
      </p:sp>
      <p:sp>
        <p:nvSpPr>
          <p:cNvPr id="376" name="Google Shape;376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c23078fa6_0_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s-ES" sz="5000">
                <a:solidFill>
                  <a:schemeClr val="dk1"/>
                </a:solidFill>
              </a:rPr>
              <a:t>Metodologia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c23078fa6_0_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71ea3cab_1_38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dd71ea3cab_1_38"/>
          <p:cNvSpPr txBox="1"/>
          <p:nvPr>
            <p:ph type="ctrTitle"/>
          </p:nvPr>
        </p:nvSpPr>
        <p:spPr>
          <a:xfrm>
            <a:off x="811000" y="2277300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IDENTIFIKAZIOA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Eszenatokia sortu. 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Zein izango da amua?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/>
              <a:t>Tresna aukeratu:</a:t>
            </a:r>
            <a:endParaRPr sz="26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-Smartphense</a:t>
            </a:r>
            <a:endParaRPr sz="2600"/>
          </a:p>
          <a:p>
            <a:pPr indent="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-Gophish</a:t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62" name="Google Shape;162;g2dd71ea3cab_1_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3" name="Google Shape;163;g2dd71ea3cab_1_3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2dd71ea3cab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950" y="1739525"/>
            <a:ext cx="3767949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4a5b4a384_0_0"/>
          <p:cNvSpPr/>
          <p:nvPr/>
        </p:nvSpPr>
        <p:spPr>
          <a:xfrm>
            <a:off x="411475" y="1224225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e4a5b4a384_0_0"/>
          <p:cNvSpPr txBox="1"/>
          <p:nvPr>
            <p:ph type="ctrTitle"/>
          </p:nvPr>
        </p:nvSpPr>
        <p:spPr>
          <a:xfrm>
            <a:off x="811000" y="2664825"/>
            <a:ext cx="5616000" cy="1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/>
              <a:t>TRESNA hautatu:</a:t>
            </a:r>
            <a:endParaRPr sz="2600"/>
          </a:p>
          <a:p>
            <a:pPr indent="-165100" lvl="1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 u="sng">
                <a:solidFill>
                  <a:schemeClr val="hlink"/>
                </a:solidFill>
                <a:hlinkClick r:id="rId3"/>
              </a:rPr>
              <a:t>Smartfense</a:t>
            </a:r>
            <a:endParaRPr sz="2300"/>
          </a:p>
          <a:p>
            <a:pPr indent="-171450" lvl="2" marL="719999" rtl="0" algn="l">
              <a:spcBef>
                <a:spcPts val="0"/>
              </a:spcBef>
              <a:spcAft>
                <a:spcPts val="0"/>
              </a:spcAft>
              <a:buSzPts val="2700"/>
              <a:buAutoNum type="romanLcParenR"/>
            </a:pPr>
            <a:r>
              <a:rPr b="0" lang="es-ES" sz="2700"/>
              <a:t>Kontzientzia landu.</a:t>
            </a:r>
            <a:endParaRPr b="0" sz="2700"/>
          </a:p>
          <a:p>
            <a:pPr indent="-171450" lvl="2" marL="809999" rtl="0" algn="l">
              <a:spcBef>
                <a:spcPts val="0"/>
              </a:spcBef>
              <a:spcAft>
                <a:spcPts val="0"/>
              </a:spcAft>
              <a:buSzPts val="2700"/>
              <a:buAutoNum type="romanLcParenR"/>
            </a:pPr>
            <a:r>
              <a:rPr b="0" lang="es-ES" sz="2700"/>
              <a:t>Itxitako aplikazioa.</a:t>
            </a:r>
            <a:endParaRPr b="0" sz="2700"/>
          </a:p>
          <a:p>
            <a:pPr indent="-171450" lvl="2" marL="899999" rtl="0" algn="l">
              <a:spcBef>
                <a:spcPts val="0"/>
              </a:spcBef>
              <a:spcAft>
                <a:spcPts val="0"/>
              </a:spcAft>
              <a:buSzPts val="2700"/>
              <a:buAutoNum type="romanLcParenR"/>
            </a:pPr>
            <a:r>
              <a:rPr b="0" lang="es-ES" sz="2700"/>
              <a:t>Lizentziapean.</a:t>
            </a:r>
            <a:endParaRPr b="0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146050" lvl="1" marL="45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b="1" lang="es-ES" sz="2300"/>
              <a:t>Gophish</a:t>
            </a:r>
            <a:endParaRPr b="1" sz="2300"/>
          </a:p>
        </p:txBody>
      </p:sp>
      <p:sp>
        <p:nvSpPr>
          <p:cNvPr id="172" name="Google Shape;172;g2e4a5b4a384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3" name="Google Shape;173;g2e4a5b4a384_0_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2e4a5b4a38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075" y="2869725"/>
            <a:ext cx="4204751" cy="7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2ac291c35_0_22"/>
          <p:cNvSpPr/>
          <p:nvPr/>
        </p:nvSpPr>
        <p:spPr>
          <a:xfrm>
            <a:off x="607400" y="1192950"/>
            <a:ext cx="48399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e2ac291c35_0_22"/>
          <p:cNvSpPr txBox="1"/>
          <p:nvPr>
            <p:ph type="ctrTitle"/>
          </p:nvPr>
        </p:nvSpPr>
        <p:spPr>
          <a:xfrm>
            <a:off x="880600" y="2571200"/>
            <a:ext cx="91167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IDENTIFIKAZIOA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165100" lvl="1" marL="6300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s-ES" sz="2600">
                <a:solidFill>
                  <a:schemeClr val="dk1"/>
                </a:solidFill>
              </a:rPr>
              <a:t>Erabili </a:t>
            </a:r>
            <a:r>
              <a:rPr b="1" lang="es-ES" sz="2600">
                <a:solidFill>
                  <a:schemeClr val="dk1"/>
                </a:solidFill>
              </a:rPr>
              <a:t>OSINTa </a:t>
            </a:r>
            <a:r>
              <a:rPr lang="es-ES" sz="2600">
                <a:solidFill>
                  <a:schemeClr val="dk1"/>
                </a:solidFill>
              </a:rPr>
              <a:t>mezu elektronikoak bilatzeko</a:t>
            </a:r>
            <a:endParaRPr sz="2600">
              <a:solidFill>
                <a:schemeClr val="dk1"/>
              </a:solidFill>
            </a:endParaRPr>
          </a:p>
          <a:p>
            <a:pPr indent="0" lvl="0" marL="6300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165100" lvl="1" marL="63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b="0" lang="es-ES" sz="2600"/>
              <a:t>Egin oinarrizko </a:t>
            </a:r>
            <a:r>
              <a:rPr b="1" lang="es-ES" sz="2600"/>
              <a:t>web</a:t>
            </a:r>
            <a:r>
              <a:rPr b="0" lang="es-ES" sz="2600"/>
              <a:t>-</a:t>
            </a:r>
            <a:r>
              <a:rPr b="1" lang="es-ES" sz="2600"/>
              <a:t>zerrenda</a:t>
            </a:r>
            <a:r>
              <a:rPr b="0" lang="es-ES" sz="2600"/>
              <a:t> bat, erabilitako saio-hasierako atarien bila, eta erabaki zein emango den.</a:t>
            </a:r>
            <a:endParaRPr b="0"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 b="0"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300"/>
          </a:p>
        </p:txBody>
      </p:sp>
      <p:sp>
        <p:nvSpPr>
          <p:cNvPr id="182" name="Google Shape;182;g2e2ac291c35_0_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3" name="Google Shape;183;g2e2ac291c35_0_22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f815f8d0d_0_0"/>
          <p:cNvSpPr/>
          <p:nvPr/>
        </p:nvSpPr>
        <p:spPr>
          <a:xfrm>
            <a:off x="411475" y="1224225"/>
            <a:ext cx="67014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df815f8d0d_0_0"/>
          <p:cNvSpPr txBox="1"/>
          <p:nvPr>
            <p:ph type="ctrTitle"/>
          </p:nvPr>
        </p:nvSpPr>
        <p:spPr>
          <a:xfrm>
            <a:off x="896575" y="2379250"/>
            <a:ext cx="106842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ES" sz="2500"/>
              <a:t>Sortu antzeko domeinu-izenak:</a:t>
            </a:r>
            <a:endParaRPr b="0" sz="2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ES" sz="1900"/>
              <a:t>Domeinu</a:t>
            </a:r>
            <a:r>
              <a:rPr b="0" lang="es-ES" sz="1900"/>
              <a:t>-izenak aldatzeko teknikak:</a:t>
            </a:r>
            <a:endParaRPr b="0" sz="19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Gako</a:t>
            </a:r>
            <a:r>
              <a:rPr b="0" lang="es-ES" sz="1300"/>
              <a:t>-</a:t>
            </a:r>
            <a:r>
              <a:rPr b="1" lang="es-ES" sz="1300"/>
              <a:t>hitza</a:t>
            </a:r>
            <a:r>
              <a:rPr b="0" lang="es-ES" sz="1300"/>
              <a:t>: domeinu-izenak jatorrizko domeinuko gako-hitz garrantzitsu bat du (adibidez, </a:t>
            </a:r>
            <a:r>
              <a:rPr i="1" lang="es-ES" sz="1300"/>
              <a:t>tknika.eus</a:t>
            </a:r>
            <a:r>
              <a:rPr b="0" i="1" lang="es-ES" sz="1300"/>
              <a:t>-management.com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Azpidomeinua </a:t>
            </a:r>
            <a:r>
              <a:rPr b="0" lang="es-ES" sz="1300"/>
              <a:t>gidoiarekin: aldatu puntua </a:t>
            </a:r>
            <a:r>
              <a:rPr lang="es-ES" sz="1300">
                <a:solidFill>
                  <a:schemeClr val="dk1"/>
                </a:solidFill>
              </a:rPr>
              <a:t>a</a:t>
            </a:r>
            <a:r>
              <a:rPr lang="es-ES" sz="1300">
                <a:solidFill>
                  <a:schemeClr val="dk1"/>
                </a:solidFill>
              </a:rPr>
              <a:t>zpidomeinuaren </a:t>
            </a:r>
            <a:r>
              <a:rPr b="0" lang="es-ES" sz="1300"/>
              <a:t>gidoi batekin (adibidez, </a:t>
            </a:r>
            <a:r>
              <a:rPr i="1" lang="es-ES" sz="1300"/>
              <a:t>www-</a:t>
            </a:r>
            <a:r>
              <a:rPr i="1" lang="es-ES" sz="1300"/>
              <a:t>tknika.eus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TLD </a:t>
            </a:r>
            <a:r>
              <a:rPr b="0" lang="es-ES" sz="1300"/>
              <a:t>berria: domeinu bera TLD berri bat erabiliz (adibidez,</a:t>
            </a:r>
            <a:r>
              <a:rPr b="0" i="1" lang="es-ES" sz="1300"/>
              <a:t> </a:t>
            </a:r>
            <a:r>
              <a:rPr i="1" lang="es-ES" sz="1300">
                <a:solidFill>
                  <a:schemeClr val="dk1"/>
                </a:solidFill>
              </a:rPr>
              <a:t>tknika</a:t>
            </a:r>
            <a:r>
              <a:rPr b="0" i="1" lang="es-ES" sz="1300"/>
              <a:t>.org</a:t>
            </a:r>
            <a:r>
              <a:rPr b="0" lang="es-ES" sz="1300"/>
              <a:t>)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Transposizioa</a:t>
            </a:r>
            <a:r>
              <a:rPr b="0" lang="es-ES" sz="1300"/>
              <a:t>: Domeinu-izenaren barruan bi letra trukatzen ditu (adibidez, </a:t>
            </a:r>
            <a:r>
              <a:rPr i="1" lang="es-ES" sz="1300">
                <a:solidFill>
                  <a:schemeClr val="dk1"/>
                </a:solidFill>
              </a:rPr>
              <a:t>tnkika.eus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Singularizazioa/Pluralizazioa:</a:t>
            </a:r>
            <a:r>
              <a:rPr b="0" lang="es-ES" sz="1300"/>
              <a:t> domeinu-izenaren amaieran "</a:t>
            </a:r>
            <a:r>
              <a:rPr lang="es-ES" sz="1300"/>
              <a:t>k</a:t>
            </a:r>
            <a:r>
              <a:rPr b="0" lang="es-ES" sz="1300"/>
              <a:t>" gehitu edo ezabatzen du (adibidez, </a:t>
            </a:r>
            <a:r>
              <a:rPr i="1" lang="es-ES" sz="1300">
                <a:solidFill>
                  <a:schemeClr val="dk1"/>
                </a:solidFill>
              </a:rPr>
              <a:t>tknikak.eus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Omisioa</a:t>
            </a:r>
            <a:r>
              <a:rPr b="0" lang="es-ES" sz="1300"/>
              <a:t>: domeinu-izenaren hizkietako bat ezabatzen du (adibidez, </a:t>
            </a:r>
            <a:r>
              <a:rPr i="1" lang="es-ES" sz="1300">
                <a:solidFill>
                  <a:schemeClr val="dk1"/>
                </a:solidFill>
              </a:rPr>
              <a:t>tnika.eus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Errepikapena</a:t>
            </a:r>
            <a:r>
              <a:rPr b="0" lang="es-ES" sz="1300"/>
              <a:t>: Errepikatu domeinu-izenaren hizkietako bat (adibidez, </a:t>
            </a:r>
            <a:r>
              <a:rPr i="1" lang="es-ES" sz="1300">
                <a:solidFill>
                  <a:schemeClr val="dk1"/>
                </a:solidFill>
              </a:rPr>
              <a:t>tknnika.eus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Ordezkapena</a:t>
            </a:r>
            <a:r>
              <a:rPr b="0" lang="es-ES" sz="1300"/>
              <a:t>: Homogeneoa da, baina ez hain isila. Domeinu-izenaren letretako bat ordezten du, agian teklatuaren jatorrizko letratik hurbil dagoen letra batekin (adibidez, </a:t>
            </a:r>
            <a:r>
              <a:rPr i="1" lang="es-ES" sz="1300">
                <a:solidFill>
                  <a:schemeClr val="dk1"/>
                </a:solidFill>
              </a:rPr>
              <a:t>tkmika.eus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Azpidomeinua</a:t>
            </a:r>
            <a:r>
              <a:rPr b="0" lang="es-ES" sz="1300"/>
              <a:t>: Sartu puntu bat domeinuaren izenaren barruan (adibidez, </a:t>
            </a:r>
            <a:r>
              <a:rPr i="1" lang="es-ES" sz="1300">
                <a:solidFill>
                  <a:schemeClr val="dk1"/>
                </a:solidFill>
              </a:rPr>
              <a:t>tk.nika.eus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Txertatzea</a:t>
            </a:r>
            <a:r>
              <a:rPr b="0" lang="es-ES" sz="1300"/>
              <a:t>: Domeinuaren izenean letra bat txertatzen du (adibidez, </a:t>
            </a:r>
            <a:r>
              <a:rPr i="1" lang="es-ES" sz="1300">
                <a:solidFill>
                  <a:schemeClr val="dk1"/>
                </a:solidFill>
              </a:rPr>
              <a:t>teknika.eus</a:t>
            </a:r>
            <a:r>
              <a:rPr b="0" lang="es-ES" sz="1300"/>
              <a:t>).</a:t>
            </a:r>
            <a:endParaRPr b="0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s-ES" sz="1300"/>
              <a:t>Falta den puntua:</a:t>
            </a:r>
            <a:r>
              <a:rPr b="0" lang="es-ES" sz="1300"/>
              <a:t> gehitu TLD domeinu-izenari (adibidez, </a:t>
            </a:r>
            <a:r>
              <a:rPr i="1" lang="es-ES" sz="1300">
                <a:solidFill>
                  <a:schemeClr val="dk1"/>
                </a:solidFill>
              </a:rPr>
              <a:t>tknikaeus.eus</a:t>
            </a:r>
            <a:r>
              <a:rPr b="0" lang="es-ES" sz="1300"/>
              <a:t>)</a:t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/>
          </a:p>
        </p:txBody>
      </p:sp>
      <p:sp>
        <p:nvSpPr>
          <p:cNvPr id="191" name="Google Shape;191;g2df815f8d0d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2" name="Google Shape;192;g2df815f8d0d_0_0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lang="es-ES" sz="2600">
                <a:solidFill>
                  <a:schemeClr val="dk1"/>
                </a:solidFill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IDENTIFIKAZIOA</a:t>
            </a:r>
            <a:endParaRPr b="1"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f815f8d0d_0_9"/>
          <p:cNvSpPr/>
          <p:nvPr/>
        </p:nvSpPr>
        <p:spPr>
          <a:xfrm>
            <a:off x="411475" y="1148025"/>
            <a:ext cx="6485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df815f8d0d_0_9"/>
          <p:cNvSpPr txBox="1"/>
          <p:nvPr>
            <p:ph type="ctrTitle"/>
          </p:nvPr>
        </p:nvSpPr>
        <p:spPr>
          <a:xfrm>
            <a:off x="896575" y="2125600"/>
            <a:ext cx="10684200" cy="3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500"/>
              <a:t>D</a:t>
            </a:r>
            <a:r>
              <a:rPr lang="es-ES" sz="2500"/>
              <a:t>omeinu</a:t>
            </a:r>
            <a:r>
              <a:rPr b="0" lang="es-ES" sz="2500"/>
              <a:t>-</a:t>
            </a:r>
            <a:r>
              <a:rPr lang="es-ES" sz="2500"/>
              <a:t>izenak</a:t>
            </a:r>
            <a:r>
              <a:rPr b="0" lang="es-ES" sz="2500"/>
              <a:t> hautatzeko prozedurak:</a:t>
            </a:r>
            <a:endParaRPr b="0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Tresna automatikoak: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ES" sz="2100" u="sng">
                <a:solidFill>
                  <a:schemeClr val="hlink"/>
                </a:solidFill>
                <a:hlinkClick r:id="rId3"/>
              </a:rPr>
              <a:t>dnstwist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ES" sz="2100" u="sng">
                <a:solidFill>
                  <a:schemeClr val="hlink"/>
                </a:solidFill>
                <a:hlinkClick r:id="rId4"/>
              </a:rPr>
              <a:t>urlloco</a:t>
            </a:r>
            <a:endParaRPr sz="2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ES" sz="2100"/>
              <a:t>Webguneak: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ES" sz="2100" u="sng">
                <a:solidFill>
                  <a:schemeClr val="hlink"/>
                </a:solidFill>
                <a:hlinkClick r:id="rId5"/>
              </a:rPr>
              <a:t>https://dnstwist.it/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s-ES" sz="2100" u="sng">
                <a:solidFill>
                  <a:schemeClr val="hlink"/>
                </a:solidFill>
                <a:hlinkClick r:id="rId6"/>
              </a:rPr>
              <a:t>https://dnstwister.report/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300"/>
          </a:p>
        </p:txBody>
      </p:sp>
      <p:sp>
        <p:nvSpPr>
          <p:cNvPr id="200" name="Google Shape;200;g2df815f8d0d_0_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1" name="Google Shape;201;g2df815f8d0d_0_9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b="1" lang="es-ES" sz="2600">
                <a:solidFill>
                  <a:schemeClr val="dk1"/>
                </a:solidFill>
              </a:rPr>
              <a:t>IDENTIFIKAZIOA</a:t>
            </a:r>
            <a:endParaRPr b="1"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202" name="Google Shape;202;g2df815f8d0d_0_9"/>
          <p:cNvPicPr preferRelativeResize="0"/>
          <p:nvPr/>
        </p:nvPicPr>
        <p:blipFill rotWithShape="1">
          <a:blip r:embed="rId7">
            <a:alphaModFix/>
          </a:blip>
          <a:srcRect b="29079" l="14566" r="0" t="16341"/>
          <a:stretch/>
        </p:blipFill>
        <p:spPr>
          <a:xfrm>
            <a:off x="6001025" y="2751250"/>
            <a:ext cx="5419023" cy="23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f815f8d0d_0_28"/>
          <p:cNvSpPr/>
          <p:nvPr/>
        </p:nvSpPr>
        <p:spPr>
          <a:xfrm>
            <a:off x="411475" y="1224225"/>
            <a:ext cx="6818700" cy="754800"/>
          </a:xfrm>
          <a:prstGeom prst="roundRect">
            <a:avLst>
              <a:gd fmla="val 16667" name="adj"/>
            </a:avLst>
          </a:prstGeom>
          <a:solidFill>
            <a:srgbClr val="CEDA2E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df815f8d0d_0_2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0" name="Google Shape;210;g2df815f8d0d_0_28"/>
          <p:cNvSpPr txBox="1"/>
          <p:nvPr/>
        </p:nvSpPr>
        <p:spPr>
          <a:xfrm>
            <a:off x="811000" y="1192950"/>
            <a:ext cx="9090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lang="es-ES" sz="2600">
                <a:solidFill>
                  <a:schemeClr val="dk1"/>
                </a:solidFill>
              </a:rPr>
              <a:t> </a:t>
            </a:r>
            <a:r>
              <a:rPr b="1" lang="es-ES" sz="2600">
                <a:solidFill>
                  <a:schemeClr val="dk1"/>
                </a:solidFill>
              </a:rPr>
              <a:t>IDENTIFIKAZIOA</a:t>
            </a:r>
            <a:endParaRPr b="1" sz="2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11" name="Google Shape;211;g2df815f8d0d_0_28"/>
          <p:cNvSpPr txBox="1"/>
          <p:nvPr/>
        </p:nvSpPr>
        <p:spPr>
          <a:xfrm>
            <a:off x="1060375" y="1915225"/>
            <a:ext cx="95730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chemeClr val="dk1"/>
                </a:solidFill>
              </a:rPr>
              <a:t>Konfiantzazko domeinu bat erosi.</a:t>
            </a:r>
            <a:r>
              <a:rPr lang="es-E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dk1"/>
                </a:solidFill>
              </a:rPr>
              <a:t>Iraungitako </a:t>
            </a:r>
            <a:r>
              <a:rPr lang="es-ES" sz="2100">
                <a:solidFill>
                  <a:schemeClr val="dk1"/>
                </a:solidFill>
              </a:rPr>
              <a:t>domeinu bat bila dezakezu.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3"/>
              </a:rPr>
              <a:t>https://www.expireddomains.net/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</a:rPr>
              <a:t>Erosiko duzun domeinu iraungiak </a:t>
            </a:r>
            <a:r>
              <a:rPr b="1" lang="es-ES" sz="2000">
                <a:solidFill>
                  <a:schemeClr val="dk1"/>
                </a:solidFill>
              </a:rPr>
              <a:t>SEO </a:t>
            </a:r>
            <a:r>
              <a:rPr lang="es-ES" sz="2000">
                <a:solidFill>
                  <a:schemeClr val="dk1"/>
                </a:solidFill>
              </a:rPr>
              <a:t>ona duela ziurtatzeko: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4"/>
              </a:rPr>
              <a:t>http://www.fortiguard.com/webfilter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hlinkClick r:id="rId5"/>
              </a:rPr>
              <a:t>https://urlfiltering.paloaltonetworks.com/query /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