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00dTATErfBeshcKRW5krSFFC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2b07838fc_0_2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e2b07838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e2b07838fc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2b07838fc_0_2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e2b07838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e2b07838fc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2b07838fc_0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e2b07838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e2b07838fc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4a20e3188_1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e4a20e318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e4a20e3188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4e1538bbe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e4e1538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e4e1538bb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23078fa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dc23078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dc23078fa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23078fa6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dc23078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dc23078fa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d71ea3cab_1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dd71ea3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dd71ea3cab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2b07838fc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e2b0783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e2b07838f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b07838fc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e2b07838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e2b07838f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b07838fc_0_1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e2b07838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e2b07838fc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4a20e3188_1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e4a20e318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e4a20e3188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4a20e318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e4a20e3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e4a20e318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6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3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1" name="Google Shape;4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9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44" name="Google Shape;44;p9"/>
            <p:cNvPicPr preferRelativeResize="0"/>
            <p:nvPr/>
          </p:nvPicPr>
          <p:blipFill rotWithShape="1">
            <a:blip r:embed="rId4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09521" y="1066630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22598" y="1642694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71ea3cab_1_224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g2dd71ea3cab_1_224"/>
          <p:cNvSpPr txBox="1"/>
          <p:nvPr>
            <p:ph idx="1" type="subTitle"/>
          </p:nvPr>
        </p:nvSpPr>
        <p:spPr>
          <a:xfrm>
            <a:off x="1619820" y="476352"/>
            <a:ext cx="889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dd71ea3cab_1_224"/>
          <p:cNvSpPr txBox="1"/>
          <p:nvPr>
            <p:ph idx="2" type="body"/>
          </p:nvPr>
        </p:nvSpPr>
        <p:spPr>
          <a:xfrm>
            <a:off x="793211" y="476352"/>
            <a:ext cx="88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g2dd71ea3cab_1_224" title="Subtítulo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2dd71ea3cab_1_224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500"/>
              <a:buFont typeface="Calibri"/>
              <a:buAutoNum type="arabicPeriod"/>
              <a:defRPr b="0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A3C9"/>
              </a:buClr>
              <a:buSzPts val="1300"/>
              <a:buFont typeface="Arial"/>
              <a:buChar char="•"/>
              <a:defRPr b="0" i="0" sz="1200" u="none" cap="none" strike="noStrike">
                <a:solidFill>
                  <a:srgbClr val="8FC0D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info@tknika.eu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ophish/gophish/releases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780950" y="2132856"/>
            <a:ext cx="104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KONTZIENTZIAZIO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KANPAÑA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b07838fc_0_20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e2b07838fc_0_20"/>
          <p:cNvSpPr txBox="1"/>
          <p:nvPr>
            <p:ph type="ctrTitle"/>
          </p:nvPr>
        </p:nvSpPr>
        <p:spPr>
          <a:xfrm>
            <a:off x="1012175" y="2028475"/>
            <a:ext cx="9116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Email </a:t>
            </a:r>
            <a:r>
              <a:rPr b="0" lang="es-ES" sz="2600"/>
              <a:t>txantiloia: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Formatuak garrantzia dauka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HTML formatuan.</a:t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66" name="Google Shape;166;g2e2b07838fc_0_2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g2e2b07838fc_0_20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2b07838fc_0_27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e2b07838fc_0_27"/>
          <p:cNvSpPr txBox="1"/>
          <p:nvPr>
            <p:ph type="ctrTitle"/>
          </p:nvPr>
        </p:nvSpPr>
        <p:spPr>
          <a:xfrm>
            <a:off x="1024875" y="2841275"/>
            <a:ext cx="52731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Kanpaina </a:t>
            </a:r>
            <a:r>
              <a:rPr b="0" lang="es-ES" sz="2600"/>
              <a:t>abiatu: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Email txantiloia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Posta zerbitzaria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Denboralizazioa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Taldeak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75" name="Google Shape;175;g2e2b07838fc_0_2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g2e2b07838fc_0_27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2e2b07838f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224225"/>
            <a:ext cx="32956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b07838fc_0_34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e2b07838fc_0_34"/>
          <p:cNvSpPr txBox="1"/>
          <p:nvPr>
            <p:ph type="ctrTitle"/>
          </p:nvPr>
        </p:nvSpPr>
        <p:spPr>
          <a:xfrm>
            <a:off x="923275" y="2498375"/>
            <a:ext cx="9116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Dashboard: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Emaitzak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Grafikak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Kapturatutako</a:t>
            </a:r>
            <a:endParaRPr b="0"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2600"/>
              <a:t> datuak</a:t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85" name="Google Shape;185;g2e2b07838fc_0_3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6" name="Google Shape;186;g2e2b07838fc_0_34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2e2b07838f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25" y="2016139"/>
            <a:ext cx="9593275" cy="39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a20e3188_1_8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e4a20e3188_1_8"/>
          <p:cNvSpPr txBox="1"/>
          <p:nvPr>
            <p:ph type="ctrTitle"/>
          </p:nvPr>
        </p:nvSpPr>
        <p:spPr>
          <a:xfrm>
            <a:off x="1012175" y="2028475"/>
            <a:ext cx="9116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Kontutan izan beharrekoak: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Domeinua </a:t>
            </a:r>
            <a:r>
              <a:rPr lang="es-ES" sz="2600"/>
              <a:t>berotu</a:t>
            </a:r>
            <a:r>
              <a:rPr b="0" lang="es-ES" sz="2600"/>
              <a:t>. 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Google antispam </a:t>
            </a:r>
            <a:r>
              <a:rPr lang="es-ES" sz="2600"/>
              <a:t>iragazkiak </a:t>
            </a:r>
            <a:r>
              <a:rPr b="0" lang="es-ES" sz="2600"/>
              <a:t>(white list)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DNS </a:t>
            </a:r>
            <a:r>
              <a:rPr lang="es-ES" sz="2600"/>
              <a:t>zerrenda beltzak </a:t>
            </a:r>
            <a:r>
              <a:rPr b="0" lang="es-ES" sz="2600"/>
              <a:t>saihestu.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Formatua </a:t>
            </a:r>
            <a:r>
              <a:rPr b="0" lang="es-ES" sz="2600"/>
              <a:t>zaindu (HTML, karaktere kopurua, …)</a:t>
            </a:r>
            <a:endParaRPr b="0" sz="2300"/>
          </a:p>
        </p:txBody>
      </p:sp>
      <p:sp>
        <p:nvSpPr>
          <p:cNvPr id="195" name="Google Shape;195;g2e4a20e3188_1_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6" name="Google Shape;196;g2e4a20e3188_1_8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e4a20e3188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000" y="1639650"/>
            <a:ext cx="3832351" cy="2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4e1538bbe_0_0"/>
          <p:cNvSpPr txBox="1"/>
          <p:nvPr>
            <p:ph type="ctrTitle"/>
          </p:nvPr>
        </p:nvSpPr>
        <p:spPr>
          <a:xfrm>
            <a:off x="1300725" y="1811475"/>
            <a:ext cx="76119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GOPHISH </a:t>
            </a:r>
            <a:r>
              <a:rPr b="0" lang="es-ES" sz="2600"/>
              <a:t>instalatu eta konfiguratu</a:t>
            </a:r>
            <a:endParaRPr b="0"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Kanpaina </a:t>
            </a:r>
            <a:r>
              <a:rPr b="0" lang="es-ES" sz="2600"/>
              <a:t>prestatu eta frogatu</a:t>
            </a:r>
            <a:endParaRPr b="0" sz="2500"/>
          </a:p>
        </p:txBody>
      </p:sp>
      <p:sp>
        <p:nvSpPr>
          <p:cNvPr id="204" name="Google Shape;204;g2e4e1538bbe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5" name="Google Shape;205;g2e4e1538bbe_0_0"/>
          <p:cNvSpPr txBox="1"/>
          <p:nvPr/>
        </p:nvSpPr>
        <p:spPr>
          <a:xfrm>
            <a:off x="1049350" y="1364775"/>
            <a:ext cx="848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PR4.</a:t>
            </a:r>
            <a:r>
              <a:rPr b="1" lang="es-ES" sz="3400">
                <a:solidFill>
                  <a:schemeClr val="dk1"/>
                </a:solidFill>
              </a:rPr>
              <a:t>Kanpaina </a:t>
            </a:r>
            <a:r>
              <a:rPr lang="es-ES" sz="3400">
                <a:solidFill>
                  <a:schemeClr val="dk1"/>
                </a:solidFill>
              </a:rPr>
              <a:t>prestatu: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4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type="title"/>
          </p:nvPr>
        </p:nvSpPr>
        <p:spPr>
          <a:xfrm>
            <a:off x="514582" y="29969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ES"/>
              <a:t>ESKERRIK ASKO</a:t>
            </a:r>
            <a:endParaRPr/>
          </a:p>
        </p:txBody>
      </p:sp>
      <p:sp>
        <p:nvSpPr>
          <p:cNvPr id="221" name="Google Shape;221;p2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23078fa6_0_0"/>
          <p:cNvSpPr/>
          <p:nvPr/>
        </p:nvSpPr>
        <p:spPr>
          <a:xfrm>
            <a:off x="3762100" y="1179350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dc23078fa6_0_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AURKIBIDEA</a:t>
            </a:r>
            <a:endParaRPr/>
          </a:p>
        </p:txBody>
      </p:sp>
      <p:sp>
        <p:nvSpPr>
          <p:cNvPr id="85" name="Google Shape;85;g2dc23078fa6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6" name="Google Shape;86;g2dc23078fa6_0_0"/>
          <p:cNvSpPr txBox="1"/>
          <p:nvPr>
            <p:ph idx="1" type="body"/>
          </p:nvPr>
        </p:nvSpPr>
        <p:spPr>
          <a:xfrm>
            <a:off x="955100" y="1988750"/>
            <a:ext cx="98646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97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s-ES" sz="3000" u="sng"/>
              <a:t>Kanpaina diseinua</a:t>
            </a:r>
            <a:r>
              <a:rPr b="1" lang="es-ES" sz="3000" u="sng"/>
              <a:t>:</a:t>
            </a:r>
            <a:endParaRPr b="1" sz="3000"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s-ES" sz="3000"/>
              <a:t>Gophish </a:t>
            </a:r>
            <a:r>
              <a:rPr b="1" lang="es-ES" sz="3000"/>
              <a:t>instalazioa</a:t>
            </a:r>
            <a:endParaRPr b="1"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b="1" lang="es-ES" sz="3000"/>
              <a:t>Konfigurazioa</a:t>
            </a:r>
            <a:endParaRPr b="1" sz="30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ES"/>
              <a:t>Landing </a:t>
            </a:r>
            <a:r>
              <a:rPr lang="es-ES"/>
              <a:t>page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ES"/>
              <a:t>Smtp </a:t>
            </a:r>
            <a:r>
              <a:rPr lang="es-ES"/>
              <a:t>server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s-ES"/>
              <a:t>Email </a:t>
            </a:r>
            <a:r>
              <a:rPr b="1" lang="es-ES"/>
              <a:t>txantiloia</a:t>
            </a:r>
            <a:endParaRPr b="1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ES"/>
              <a:t>Denboralizazioa</a:t>
            </a:r>
            <a:endParaRPr b="1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s-ES"/>
              <a:t>Dashboard</a:t>
            </a:r>
            <a:endParaRPr b="1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c23078fa6_0_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s-ES" sz="5000">
                <a:solidFill>
                  <a:schemeClr val="dk1"/>
                </a:solidFill>
              </a:rPr>
              <a:t>Kanpaina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dc23078fa6_0_7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71ea3cab_1_38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dd71ea3cab_1_38"/>
          <p:cNvSpPr txBox="1"/>
          <p:nvPr>
            <p:ph type="ctrTitle"/>
          </p:nvPr>
        </p:nvSpPr>
        <p:spPr>
          <a:xfrm>
            <a:off x="1012175" y="2028475"/>
            <a:ext cx="9116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 sz="2600"/>
              <a:t>GOPHISH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GITHUB Deskargatu: </a:t>
            </a:r>
            <a:r>
              <a:rPr lang="es-ES" sz="2600" u="sng">
                <a:solidFill>
                  <a:schemeClr val="hlink"/>
                </a:solidFill>
                <a:hlinkClick r:id="rId3"/>
              </a:rPr>
              <a:t>https://github.com/gophish/gophish/releases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-ES" sz="2300"/>
              <a:t>Deskonprimitu </a:t>
            </a:r>
            <a:r>
              <a:rPr i="1" lang="es-ES" sz="2300"/>
              <a:t>unzip</a:t>
            </a:r>
            <a:endParaRPr i="1"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-ES" sz="2300"/>
              <a:t>Baimenak eman </a:t>
            </a:r>
            <a:r>
              <a:rPr i="1" lang="es-ES" sz="2300"/>
              <a:t>chmod +x gophish</a:t>
            </a:r>
            <a:endParaRPr i="1"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-ES" sz="2300"/>
              <a:t>Exekuzioa</a:t>
            </a:r>
            <a:r>
              <a:rPr i="1" lang="es-ES" sz="2300"/>
              <a:t>: </a:t>
            </a:r>
            <a:r>
              <a:rPr i="1" lang="es-ES" sz="1100">
                <a:solidFill>
                  <a:schemeClr val="dk1"/>
                </a:solidFill>
              </a:rPr>
              <a:t> </a:t>
            </a:r>
            <a:r>
              <a:rPr i="1" lang="es-ES" sz="2400">
                <a:solidFill>
                  <a:schemeClr val="dk1"/>
                </a:solidFill>
              </a:rPr>
              <a:t>./gophish</a:t>
            </a:r>
            <a:endParaRPr b="0" sz="2300"/>
          </a:p>
        </p:txBody>
      </p:sp>
      <p:sp>
        <p:nvSpPr>
          <p:cNvPr id="101" name="Google Shape;101;g2dd71ea3cab_1_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" name="Google Shape;102;g2dd71ea3cab_1_38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INSTALAZIOA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2dd71ea3cab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6475" y="2044850"/>
            <a:ext cx="2504125" cy="25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2b07838fc_0_0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2</a:t>
            </a: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-ES" sz="5000">
                <a:solidFill>
                  <a:schemeClr val="dk1"/>
                </a:solidFill>
              </a:rPr>
              <a:t>Konfigurazioa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e2b07838fc_0_0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2b07838fc_0_6"/>
          <p:cNvSpPr/>
          <p:nvPr/>
        </p:nvSpPr>
        <p:spPr>
          <a:xfrm>
            <a:off x="411475" y="1148025"/>
            <a:ext cx="41751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e2b07838fc_0_6"/>
          <p:cNvSpPr txBox="1"/>
          <p:nvPr>
            <p:ph type="ctrTitle"/>
          </p:nvPr>
        </p:nvSpPr>
        <p:spPr>
          <a:xfrm>
            <a:off x="617450" y="2744300"/>
            <a:ext cx="4758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i="1" lang="es-ES" sz="2600"/>
              <a:t>config.json</a:t>
            </a:r>
            <a:endParaRPr b="0" i="1"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:3333 portua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Administrazioa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:80 edo :443</a:t>
            </a:r>
            <a:endParaRPr sz="2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Landing page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18" name="Google Shape;118;g2e2b07838fc_0_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" name="Google Shape;119;g2e2b07838fc_0_6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2e2b07838f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675" y="1154613"/>
            <a:ext cx="7784624" cy="41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e2b07838fc_0_6"/>
          <p:cNvSpPr/>
          <p:nvPr/>
        </p:nvSpPr>
        <p:spPr>
          <a:xfrm>
            <a:off x="5803675" y="1753150"/>
            <a:ext cx="25662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e2b07838fc_0_6"/>
          <p:cNvSpPr/>
          <p:nvPr/>
        </p:nvSpPr>
        <p:spPr>
          <a:xfrm>
            <a:off x="5704975" y="2744300"/>
            <a:ext cx="25662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b07838fc_0_13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e2b07838fc_0_13"/>
          <p:cNvSpPr txBox="1"/>
          <p:nvPr>
            <p:ph type="ctrTitle"/>
          </p:nvPr>
        </p:nvSpPr>
        <p:spPr>
          <a:xfrm>
            <a:off x="1012175" y="2295875"/>
            <a:ext cx="9116700" cy="27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Erabiltzaileak eta Taldeak: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lang="es-ES" sz="2200"/>
              <a:t>csv fitxategietatik inportatu daitezke</a:t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30" name="Google Shape;130;g2e2b07838fc_0_1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g2e2b07838fc_0_13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e2b07838f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325" y="1308100"/>
            <a:ext cx="4967726" cy="31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4a20e3188_1_16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e4a20e3188_1_16"/>
          <p:cNvSpPr txBox="1"/>
          <p:nvPr>
            <p:ph type="ctrTitle"/>
          </p:nvPr>
        </p:nvSpPr>
        <p:spPr>
          <a:xfrm>
            <a:off x="1012175" y="2295875"/>
            <a:ext cx="9116700" cy="27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Smtp server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0" lang="es-ES" sz="2500"/>
              <a:t>Posta zerbitzariaren datuak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SMTP </a:t>
            </a:r>
            <a:r>
              <a:rPr b="0" lang="es-ES" sz="2500"/>
              <a:t>portua </a:t>
            </a:r>
            <a:r>
              <a:rPr lang="es-ES" sz="2500"/>
              <a:t>465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40" name="Google Shape;140;g2e4a20e3188_1_1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1" name="Google Shape;141;g2e4a20e3188_1_16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e4a20e3188_1_16"/>
          <p:cNvPicPr preferRelativeResize="0"/>
          <p:nvPr/>
        </p:nvPicPr>
        <p:blipFill rotWithShape="1">
          <a:blip r:embed="rId3">
            <a:alphaModFix/>
          </a:blip>
          <a:srcRect b="36968" l="0" r="0" t="4528"/>
          <a:stretch/>
        </p:blipFill>
        <p:spPr>
          <a:xfrm>
            <a:off x="6451250" y="1545750"/>
            <a:ext cx="4189250" cy="35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e4a20e3188_1_16"/>
          <p:cNvSpPr/>
          <p:nvPr/>
        </p:nvSpPr>
        <p:spPr>
          <a:xfrm>
            <a:off x="6426625" y="3336425"/>
            <a:ext cx="25662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2e4a20e3188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00" y="3799246"/>
            <a:ext cx="4189249" cy="1546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e4a20e3188_1_16"/>
          <p:cNvSpPr/>
          <p:nvPr/>
        </p:nvSpPr>
        <p:spPr>
          <a:xfrm rot="-785724">
            <a:off x="125095" y="4705654"/>
            <a:ext cx="664686" cy="2630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a20e3188_0_0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e4a20e3188_0_0"/>
          <p:cNvSpPr txBox="1"/>
          <p:nvPr>
            <p:ph type="ctrTitle"/>
          </p:nvPr>
        </p:nvSpPr>
        <p:spPr>
          <a:xfrm>
            <a:off x="1012175" y="2028475"/>
            <a:ext cx="46338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Landing page: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Inportatu </a:t>
            </a:r>
            <a:r>
              <a:rPr b="0" lang="es-ES" sz="2600"/>
              <a:t>edo ondoren aldaketak egin.</a:t>
            </a:r>
            <a:endParaRPr b="0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/>
              <a:t>HTML </a:t>
            </a:r>
            <a:r>
              <a:rPr b="0" lang="es-ES" sz="2600"/>
              <a:t>lengoaia</a:t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53" name="Google Shape;153;g2e4a20e3188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g2e4a20e3188_0_0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KONFIGURAZIOA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e4a20e318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2800" y="932749"/>
            <a:ext cx="3471100" cy="44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e4a20e3188_0_0"/>
          <p:cNvSpPr/>
          <p:nvPr/>
        </p:nvSpPr>
        <p:spPr>
          <a:xfrm>
            <a:off x="5751725" y="1696725"/>
            <a:ext cx="1079400" cy="558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e4a20e3188_0_0"/>
          <p:cNvSpPr/>
          <p:nvPr/>
        </p:nvSpPr>
        <p:spPr>
          <a:xfrm>
            <a:off x="5645975" y="4971225"/>
            <a:ext cx="3091200" cy="446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2e4a20e318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25" y="4176122"/>
            <a:ext cx="4759151" cy="12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