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4" roundtripDataSignature="AMtx7mhfmim8lyjpnEsNrP1jnPs2JrLz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4f931fb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e4f931fbeb_0_8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f931fbe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e4f931fbeb_0_19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815f8d0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f815f8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df815f8d0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4f931fbe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e4f931fbeb_0_1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60eb13e7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e60eb13e74_1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4f931fbeb_0_1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e4f931fb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e4f931fbeb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4f931fbeb_0_6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e4f931f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e4f931fbeb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4f931fbeb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e4f931fb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e4f931fbeb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60eb13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2e60eb13e7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23078fa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dc23078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dc23078fa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0eb13e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e60eb13e74_1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60eb13e74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e60eb13e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e60eb13e74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4f931fbeb_0_4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e4f931f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e4f931fbeb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60eb13e74_1_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e60eb13e7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https://downloads.asterisk.org/pub/telephony/asterisk/asterisk-21.3.1.tar.gz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libedit-dev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uuid-dev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libsqlite3-dev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./configure –with-jansson-bundled</a:t>
            </a:r>
            <a:endParaRPr/>
          </a:p>
        </p:txBody>
      </p:sp>
      <p:sp>
        <p:nvSpPr>
          <p:cNvPr id="312" name="Google Shape;312;g2e60eb13e74_1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63677376c_9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e63677376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https://downloads.asterisk.org/pub/telephony/asterisk/asterisk-21.3.1.tar.gz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libedit-dev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uuid-dev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libsqlite3-dev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./configure –with-jansson-bundled</a:t>
            </a:r>
            <a:endParaRPr/>
          </a:p>
        </p:txBody>
      </p:sp>
      <p:sp>
        <p:nvSpPr>
          <p:cNvPr id="324" name="Google Shape;324;g2e63677376c_9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63677376c_9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e63677376c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https://downloads.asterisk.org/pub/telephony/asterisk/asterisk-21.3.1.tar.gz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libedit-dev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uuid-dev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apt install libsqlite3-dev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./configure –with-jansson-bundled</a:t>
            </a:r>
            <a:endParaRPr/>
          </a:p>
        </p:txBody>
      </p:sp>
      <p:sp>
        <p:nvSpPr>
          <p:cNvPr id="335" name="Google Shape;335;g2e63677376c_9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63677376c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e636773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e6367737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4f931fb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e4f931fbeb_0_9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23078fa6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dc2307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dc23078fa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d71ea3cab_1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d71ea3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dd71ea3ca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ac291c35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e2ac291c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e2ac291c35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f931fbeb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e4f931f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e4f931fbe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4f931fbeb_0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e4f931fb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e4f931fbeb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f931fbeb_0_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e4f931fb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e4f931fbeb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3677376c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e636773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e63677376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44" name="Google Shape;4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71ea3cab_1_224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g2dd71ea3cab_1_224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dd71ea3cab_1_224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g2dd71ea3cab_1_224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2dd71ea3cab_1_224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xperitz@adosjaunandreok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BEHl2lAuWCk" TargetMode="External"/><Relationship Id="rId4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hyperlink" Target="https://speechify.com/es/" TargetMode="External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hyperlink" Target="https://play.ht/studio/auth/login" TargetMode="External"/><Relationship Id="rId6" Type="http://schemas.openxmlformats.org/officeDocument/2006/relationships/hyperlink" Target="https://www.naturalreaders.com/" TargetMode="External"/><Relationship Id="rId7" Type="http://schemas.openxmlformats.org/officeDocument/2006/relationships/hyperlink" Target="https://elevenlabs.io" TargetMode="External"/><Relationship Id="rId8" Type="http://schemas.openxmlformats.org/officeDocument/2006/relationships/hyperlink" Target="https://www.descript.com/overdu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nforcer03/voice-cloning" TargetMode="External"/><Relationship Id="rId4" Type="http://schemas.openxmlformats.org/officeDocument/2006/relationships/hyperlink" Target="https://theroamingworkshop.cloud/b/2066/%F0%9F%90%A2tortoise-tts-generacion-de-voz-a-partir-de-texto-con-ia/" TargetMode="External"/><Relationship Id="rId5" Type="http://schemas.openxmlformats.org/officeDocument/2006/relationships/hyperlink" Target="https://henrywithu.com/how-to-train-your-own-voice-model-with-tortoise-tts/" TargetMode="External"/><Relationship Id="rId6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oipsv.com/app/main.php" TargetMode="External"/><Relationship Id="rId4" Type="http://schemas.openxmlformats.org/officeDocument/2006/relationships/hyperlink" Target="https://www.localphone.com/es" TargetMode="External"/><Relationship Id="rId5" Type="http://schemas.openxmlformats.org/officeDocument/2006/relationships/hyperlink" Target="https://keepcallin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hyperlink" Target="https://github.com/javierorp/Asterisk_Tutorial" TargetMode="External"/><Relationship Id="rId6" Type="http://schemas.openxmlformats.org/officeDocument/2006/relationships/hyperlink" Target="https://blog.desdelinux.net/como-instalar-asterisk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hyperlink" Target="https://wiki.vidalinux.org/index.php?title=Howto_Freepbx_contain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info@tknika.e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KONTZIENTZIAZIO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KANPAÑA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4f931fbeb_0_86"/>
          <p:cNvSpPr/>
          <p:nvPr/>
        </p:nvSpPr>
        <p:spPr>
          <a:xfrm>
            <a:off x="7936175" y="1296725"/>
            <a:ext cx="3048300" cy="45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e4f931fbeb_0_86"/>
          <p:cNvSpPr/>
          <p:nvPr/>
        </p:nvSpPr>
        <p:spPr>
          <a:xfrm>
            <a:off x="4659575" y="1328425"/>
            <a:ext cx="3048300" cy="45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e4f931fbeb_0_86"/>
          <p:cNvSpPr/>
          <p:nvPr/>
        </p:nvSpPr>
        <p:spPr>
          <a:xfrm>
            <a:off x="811000" y="1493525"/>
            <a:ext cx="3505800" cy="715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e4f931fbeb_0_86"/>
          <p:cNvSpPr txBox="1"/>
          <p:nvPr>
            <p:ph type="title"/>
          </p:nvPr>
        </p:nvSpPr>
        <p:spPr>
          <a:xfrm>
            <a:off x="-152399" y="1625350"/>
            <a:ext cx="5497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/>
              <a:t>GALDERAK: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g2e4f931fbeb_0_86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g2e4f931fbeb_0_86"/>
          <p:cNvSpPr txBox="1"/>
          <p:nvPr/>
        </p:nvSpPr>
        <p:spPr>
          <a:xfrm>
            <a:off x="4786675" y="1417325"/>
            <a:ext cx="2921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</a:rPr>
              <a:t>Balidatzeko galderak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(ERANTZUNAK BAI/EZ)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Baieztatu dezakezu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Xabier Euskitze zarela?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Ñako</a:t>
            </a:r>
            <a:r>
              <a:rPr lang="es-ES" sz="1600">
                <a:solidFill>
                  <a:schemeClr val="dk1"/>
                </a:solidFill>
              </a:rPr>
              <a:t> </a:t>
            </a:r>
            <a:r>
              <a:rPr lang="es-ES" sz="1600">
                <a:solidFill>
                  <a:schemeClr val="dk1"/>
                </a:solidFill>
              </a:rPr>
              <a:t>Sailean lan egiten duzu?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Zure posta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3"/>
              </a:rPr>
              <a:t>xperitz@adosjaunandreok.com</a:t>
            </a:r>
            <a:r>
              <a:rPr lang="es-ES" sz="1600">
                <a:solidFill>
                  <a:schemeClr val="dk1"/>
                </a:solidFill>
              </a:rPr>
              <a:t> da?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Zein zenbakitara?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deitzen ari naiz: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666777888?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0" name="Google Shape;180;g2e4f931fbeb_0_86"/>
          <p:cNvSpPr txBox="1"/>
          <p:nvPr/>
        </p:nvSpPr>
        <p:spPr>
          <a:xfrm>
            <a:off x="8177650" y="1455425"/>
            <a:ext cx="26796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</a:rPr>
              <a:t>Konfidantza irabazi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Zenbat denbora daramazu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lan egiten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enpresan?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Eramangarririk baduzu?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Baduzu telefono mugikor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korporatiboa?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Jaso al duzu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prestakuntza kontzientziazioari buruz?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Enpresan </a:t>
            </a:r>
            <a:r>
              <a:rPr lang="es-ES" sz="1600">
                <a:solidFill>
                  <a:schemeClr val="dk1"/>
                </a:solidFill>
              </a:rPr>
              <a:t>telelana e</a:t>
            </a:r>
            <a:r>
              <a:rPr lang="es-ES" sz="1600">
                <a:solidFill>
                  <a:schemeClr val="dk1"/>
                </a:solidFill>
              </a:rPr>
              <a:t>gin dezakezu?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f931fbeb_0_199"/>
          <p:cNvSpPr/>
          <p:nvPr/>
        </p:nvSpPr>
        <p:spPr>
          <a:xfrm>
            <a:off x="7936175" y="1296725"/>
            <a:ext cx="3048300" cy="45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e4f931fbeb_0_199"/>
          <p:cNvSpPr/>
          <p:nvPr/>
        </p:nvSpPr>
        <p:spPr>
          <a:xfrm>
            <a:off x="4659575" y="1328425"/>
            <a:ext cx="3048300" cy="45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e4f931fbeb_0_199"/>
          <p:cNvSpPr/>
          <p:nvPr/>
        </p:nvSpPr>
        <p:spPr>
          <a:xfrm>
            <a:off x="811000" y="1345325"/>
            <a:ext cx="3505800" cy="11439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e4f931fbeb_0_199"/>
          <p:cNvSpPr txBox="1"/>
          <p:nvPr>
            <p:ph type="title"/>
          </p:nvPr>
        </p:nvSpPr>
        <p:spPr>
          <a:xfrm>
            <a:off x="-152399" y="1625350"/>
            <a:ext cx="5497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/>
              <a:t>GALDERAK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/>
              <a:t>teknikoak: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g2e4f931fbeb_0_199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g2e4f931fbeb_0_199"/>
          <p:cNvSpPr txBox="1"/>
          <p:nvPr/>
        </p:nvSpPr>
        <p:spPr>
          <a:xfrm>
            <a:off x="4786675" y="1341125"/>
            <a:ext cx="2921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Ba al duzu eramangarririk?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Mahai gainekoa edo beste bat?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Zein sistema operatibo zaude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erabiltzen eta zein den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bertsio zehatza?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Gaituta al daukazu hasierako funtzioa saio automatikoa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zure taldean?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Nolakoa da konexio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taldea?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Kable bidez edo WIFI?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1" name="Google Shape;191;g2e4f931fbeb_0_199"/>
          <p:cNvSpPr txBox="1"/>
          <p:nvPr/>
        </p:nvSpPr>
        <p:spPr>
          <a:xfrm>
            <a:off x="8177650" y="1455425"/>
            <a:ext cx="26796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Administratzaile </a:t>
            </a:r>
            <a:r>
              <a:rPr lang="es-ES" sz="1600">
                <a:solidFill>
                  <a:schemeClr val="dk1"/>
                </a:solidFill>
              </a:rPr>
              <a:t>lokal</a:t>
            </a:r>
            <a:r>
              <a:rPr lang="es-ES" sz="1600">
                <a:solidFill>
                  <a:schemeClr val="dk1"/>
                </a:solidFill>
              </a:rPr>
              <a:t>a zara?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softwarea instala dezakezu zure ekipoan?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Zure egunerokoan z</a:t>
            </a:r>
            <a:r>
              <a:rPr lang="es-ES" sz="1600">
                <a:solidFill>
                  <a:schemeClr val="dk1"/>
                </a:solidFill>
              </a:rPr>
              <a:t>er aplikazio </a:t>
            </a:r>
            <a:r>
              <a:rPr lang="es-ES" sz="1600">
                <a:solidFill>
                  <a:schemeClr val="dk1"/>
                </a:solidFill>
              </a:rPr>
              <a:t>erabiltzen duzu?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Office, Word, teams,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gmail,...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Nola partekatzen dituzu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dokumentuak lankideekin?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Baduzu antibirusik?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f815f8d0d_0_0"/>
          <p:cNvSpPr/>
          <p:nvPr/>
        </p:nvSpPr>
        <p:spPr>
          <a:xfrm>
            <a:off x="811000" y="1192950"/>
            <a:ext cx="760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df815f8d0d_0_0"/>
          <p:cNvSpPr txBox="1"/>
          <p:nvPr>
            <p:ph type="ctrTitle"/>
          </p:nvPr>
        </p:nvSpPr>
        <p:spPr>
          <a:xfrm>
            <a:off x="753900" y="2263000"/>
            <a:ext cx="10684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500"/>
          </a:p>
        </p:txBody>
      </p:sp>
      <p:sp>
        <p:nvSpPr>
          <p:cNvPr id="199" name="Google Shape;199;g2df815f8d0d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g2df815f8d0d_0_0"/>
          <p:cNvSpPr txBox="1"/>
          <p:nvPr/>
        </p:nvSpPr>
        <p:spPr>
          <a:xfrm>
            <a:off x="1138275" y="1270800"/>
            <a:ext cx="913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ESZENATOKIAK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evin Roose from Future Technology decided to see how easy it was for Social Engineering Hackers to gain access to his personal information - the results were frightening.&#10;&#10;Using vishing (Voice elicitation of data), the Social Engineers called his cellular provider support desk, and with a pretty basic toolset, was able to gain access to his complete mobile account - locking him out in the process.&#10;&#10;If you like this article, please like this post and our FB page.&#10;If you would like to discuss how LogicPlus can help you with your Business Continuity, click on this link and send us your details - bit.ly/contactLP&#10;&#10;www.logicplus.com.au" id="201" name="Google Shape;201;g2df815f8d0d_0_0" title="Hack Attack - Vish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76" y="2144225"/>
            <a:ext cx="5292146" cy="29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e4f931fbeb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800" y="1463800"/>
            <a:ext cx="3441900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e4f931fbeb_0_178"/>
          <p:cNvSpPr/>
          <p:nvPr/>
        </p:nvSpPr>
        <p:spPr>
          <a:xfrm>
            <a:off x="811000" y="10405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e4f931fbeb_0_178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9" name="Google Shape;209;g2e4f931fbeb_0_178"/>
          <p:cNvSpPr txBox="1"/>
          <p:nvPr/>
        </p:nvSpPr>
        <p:spPr>
          <a:xfrm>
            <a:off x="811575" y="1137925"/>
            <a:ext cx="715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BEHARREZKO AZPIEGITURA:SPOOFING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10" name="Google Shape;210;g2e4f931fbeb_0_178"/>
          <p:cNvSpPr txBox="1"/>
          <p:nvPr/>
        </p:nvSpPr>
        <p:spPr>
          <a:xfrm>
            <a:off x="925875" y="2438400"/>
            <a:ext cx="530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AHOTS KLONATZAILEAK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ES" sz="3200" u="sng">
                <a:solidFill>
                  <a:schemeClr val="hlink"/>
                </a:solidFill>
                <a:hlinkClick r:id="rId4"/>
              </a:rPr>
              <a:t>Speechify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ES" sz="3200" u="sng">
                <a:solidFill>
                  <a:schemeClr val="hlink"/>
                </a:solidFill>
                <a:hlinkClick r:id="rId5"/>
              </a:rPr>
              <a:t>playHT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ES" sz="3200" u="sng">
                <a:solidFill>
                  <a:schemeClr val="hlink"/>
                </a:solidFill>
                <a:hlinkClick r:id="rId6"/>
              </a:rPr>
              <a:t>Naturalreaders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ES" sz="3200" u="sng">
                <a:solidFill>
                  <a:schemeClr val="hlink"/>
                </a:solidFill>
                <a:hlinkClick r:id="rId7"/>
              </a:rPr>
              <a:t>Elevenlabs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ES" sz="3200" u="sng">
                <a:solidFill>
                  <a:schemeClr val="hlink"/>
                </a:solidFill>
                <a:hlinkClick r:id="rId8"/>
              </a:rPr>
              <a:t>Descript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1" name="Google Shape;211;g2e4f931fbeb_0_1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61775" y="4209250"/>
            <a:ext cx="2000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e4f931fbeb_0_1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2700" y="33238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60eb13e74_1_25"/>
          <p:cNvSpPr/>
          <p:nvPr/>
        </p:nvSpPr>
        <p:spPr>
          <a:xfrm>
            <a:off x="811000" y="10405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e60eb13e74_1_25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9" name="Google Shape;219;g2e60eb13e74_1_25"/>
          <p:cNvSpPr txBox="1"/>
          <p:nvPr/>
        </p:nvSpPr>
        <p:spPr>
          <a:xfrm>
            <a:off x="811575" y="1137925"/>
            <a:ext cx="715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BEHARREZKO AZPIEGITURA:SPOOFING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20" name="Google Shape;220;g2e60eb13e74_1_25"/>
          <p:cNvSpPr txBox="1"/>
          <p:nvPr/>
        </p:nvSpPr>
        <p:spPr>
          <a:xfrm>
            <a:off x="925875" y="2438400"/>
            <a:ext cx="9954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AHOTS KLONATZAILEAK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GITHUB proiektuak: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s-ES" sz="3200" u="sng">
                <a:solidFill>
                  <a:schemeClr val="hlink"/>
                </a:solidFill>
                <a:hlinkClick r:id="rId3"/>
              </a:rPr>
              <a:t>Tortoise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Instalazioa: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>
                <a:solidFill>
                  <a:schemeClr val="hlink"/>
                </a:solidFill>
                <a:hlinkClick r:id="rId4"/>
              </a:rPr>
              <a:t>https://theroamingworkshop.cloud/b/2066/%F0%9F%90%A2tortoise-tts-generacion-de-voz-a-partir-de-texto-con-ia/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>
                <a:solidFill>
                  <a:schemeClr val="hlink"/>
                </a:solidFill>
                <a:hlinkClick r:id="rId5"/>
              </a:rPr>
              <a:t>https://henrywithu.com/how-to-train-your-own-voice-model-with-tortoise-tts/</a:t>
            </a:r>
            <a:r>
              <a:rPr lang="es-E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ES" sz="1200">
                <a:solidFill>
                  <a:schemeClr val="dk1"/>
                </a:solidFill>
              </a:rPr>
              <a:t>!pip3 install transformers==4.19.0 einops==0.5.0 rotary_embedding_torch==0.1.5 unidecode==1.3.5 </a:t>
            </a:r>
            <a:r>
              <a:rPr b="1" lang="es-ES" sz="1200">
                <a:solidFill>
                  <a:schemeClr val="dk1"/>
                </a:solidFill>
              </a:rPr>
              <a:t>gehitu instalazioan requirements ondoren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1" name="Google Shape;221;g2e60eb13e74_1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7275" y="24384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4f931fbeb_0_110"/>
          <p:cNvSpPr txBox="1"/>
          <p:nvPr>
            <p:ph type="ctrTitle"/>
          </p:nvPr>
        </p:nvSpPr>
        <p:spPr>
          <a:xfrm>
            <a:off x="1300725" y="1811475"/>
            <a:ext cx="76119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Ahots klonatzaileak frogatu. Aplikazio bidez eta</a:t>
            </a:r>
            <a:r>
              <a:rPr b="0" lang="es-ES" sz="2600"/>
              <a:t> </a:t>
            </a:r>
            <a:r>
              <a:rPr lang="es-ES" sz="2600"/>
              <a:t>Tortoise </a:t>
            </a:r>
            <a:r>
              <a:rPr b="0" lang="es-ES" sz="2600"/>
              <a:t>frogatu (Google Colab).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  <p:sp>
        <p:nvSpPr>
          <p:cNvPr id="228" name="Google Shape;228;g2e4f931fbeb_0_1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g2e4f931fbeb_0_110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PR5.</a:t>
            </a:r>
            <a:r>
              <a:rPr b="1" lang="es-ES" sz="3400">
                <a:solidFill>
                  <a:schemeClr val="dk1"/>
                </a:solidFill>
              </a:rPr>
              <a:t>Vishing k</a:t>
            </a:r>
            <a:r>
              <a:rPr b="1" lang="es-ES" sz="3400">
                <a:solidFill>
                  <a:schemeClr val="dk1"/>
                </a:solidFill>
              </a:rPr>
              <a:t>anpaina </a:t>
            </a:r>
            <a:r>
              <a:rPr lang="es-ES" sz="3400">
                <a:solidFill>
                  <a:schemeClr val="dk1"/>
                </a:solidFill>
              </a:rPr>
              <a:t>prestatu: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4f931fbeb_0_63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3</a:t>
            </a: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ES" sz="5000">
                <a:solidFill>
                  <a:schemeClr val="dk1"/>
                </a:solidFill>
              </a:rPr>
              <a:t>LAN INGURUNEA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e4f931fbeb_0_63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f931fbeb_0_77"/>
          <p:cNvSpPr/>
          <p:nvPr/>
        </p:nvSpPr>
        <p:spPr>
          <a:xfrm>
            <a:off x="7021975" y="3512825"/>
            <a:ext cx="2247900" cy="16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e4f931fbeb_0_77"/>
          <p:cNvSpPr/>
          <p:nvPr/>
        </p:nvSpPr>
        <p:spPr>
          <a:xfrm>
            <a:off x="4303975" y="3512825"/>
            <a:ext cx="2247900" cy="16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e4f931fbeb_0_77"/>
          <p:cNvSpPr/>
          <p:nvPr/>
        </p:nvSpPr>
        <p:spPr>
          <a:xfrm>
            <a:off x="1319475" y="3512825"/>
            <a:ext cx="2247900" cy="16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e4f931fbeb_0_77"/>
          <p:cNvSpPr/>
          <p:nvPr/>
        </p:nvSpPr>
        <p:spPr>
          <a:xfrm>
            <a:off x="811000" y="1192950"/>
            <a:ext cx="80523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e4f931fbeb_0_7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Google Shape;247;g2e4f931fbeb_0_77"/>
          <p:cNvSpPr txBox="1"/>
          <p:nvPr/>
        </p:nvSpPr>
        <p:spPr>
          <a:xfrm>
            <a:off x="1397350" y="12724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LAN INGURUNEA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AZPIEGITURA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e4f931fbeb_0_77"/>
          <p:cNvSpPr/>
          <p:nvPr/>
        </p:nvSpPr>
        <p:spPr>
          <a:xfrm>
            <a:off x="1548075" y="2399625"/>
            <a:ext cx="1778100" cy="7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/>
              <a:t>DEITZEKO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/>
              <a:t>GAILUA</a:t>
            </a:r>
            <a:endParaRPr b="1" sz="1700"/>
          </a:p>
        </p:txBody>
      </p:sp>
      <p:grpSp>
        <p:nvGrpSpPr>
          <p:cNvPr id="249" name="Google Shape;249;g2e4f931fbeb_0_77"/>
          <p:cNvGrpSpPr/>
          <p:nvPr/>
        </p:nvGrpSpPr>
        <p:grpSpPr>
          <a:xfrm>
            <a:off x="4386525" y="2420625"/>
            <a:ext cx="1778100" cy="787500"/>
            <a:chOff x="4386525" y="2344425"/>
            <a:chExt cx="1778100" cy="787500"/>
          </a:xfrm>
        </p:grpSpPr>
        <p:sp>
          <p:nvSpPr>
            <p:cNvPr id="250" name="Google Shape;250;g2e4f931fbeb_0_77"/>
            <p:cNvSpPr/>
            <p:nvPr/>
          </p:nvSpPr>
          <p:spPr>
            <a:xfrm>
              <a:off x="4386525" y="2344425"/>
              <a:ext cx="1778100" cy="7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2e4f931fbeb_0_77"/>
            <p:cNvSpPr txBox="1"/>
            <p:nvPr/>
          </p:nvSpPr>
          <p:spPr>
            <a:xfrm>
              <a:off x="4538925" y="2399625"/>
              <a:ext cx="1557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</a:rPr>
                <a:t>SIM</a:t>
              </a:r>
              <a:endParaRPr b="1" sz="17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</a:rPr>
                <a:t>TXARTELA</a:t>
              </a:r>
              <a:endParaRPr b="1" sz="1700">
                <a:solidFill>
                  <a:schemeClr val="dk1"/>
                </a:solidFill>
              </a:endParaRPr>
            </a:p>
          </p:txBody>
        </p:sp>
      </p:grpSp>
      <p:grpSp>
        <p:nvGrpSpPr>
          <p:cNvPr id="252" name="Google Shape;252;g2e4f931fbeb_0_77"/>
          <p:cNvGrpSpPr/>
          <p:nvPr/>
        </p:nvGrpSpPr>
        <p:grpSpPr>
          <a:xfrm>
            <a:off x="7148775" y="2420625"/>
            <a:ext cx="1790750" cy="787500"/>
            <a:chOff x="7224975" y="2344425"/>
            <a:chExt cx="1790750" cy="787500"/>
          </a:xfrm>
        </p:grpSpPr>
        <p:sp>
          <p:nvSpPr>
            <p:cNvPr id="253" name="Google Shape;253;g2e4f931fbeb_0_77"/>
            <p:cNvSpPr/>
            <p:nvPr/>
          </p:nvSpPr>
          <p:spPr>
            <a:xfrm>
              <a:off x="7224975" y="2344425"/>
              <a:ext cx="1778100" cy="7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2e4f931fbeb_0_77"/>
            <p:cNvSpPr txBox="1"/>
            <p:nvPr/>
          </p:nvSpPr>
          <p:spPr>
            <a:xfrm>
              <a:off x="7720325" y="2484225"/>
              <a:ext cx="12954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100">
                  <a:solidFill>
                    <a:schemeClr val="dk1"/>
                  </a:solidFill>
                </a:rPr>
                <a:t>APP</a:t>
              </a:r>
              <a:endParaRPr b="1" sz="2100">
                <a:solidFill>
                  <a:schemeClr val="dk1"/>
                </a:solidFill>
              </a:endParaRPr>
            </a:p>
          </p:txBody>
        </p:sp>
      </p:grpSp>
      <p:sp>
        <p:nvSpPr>
          <p:cNvPr id="255" name="Google Shape;255;g2e4f931fbeb_0_77"/>
          <p:cNvSpPr txBox="1"/>
          <p:nvPr/>
        </p:nvSpPr>
        <p:spPr>
          <a:xfrm>
            <a:off x="1484575" y="3452400"/>
            <a:ext cx="23493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Dei </a:t>
            </a:r>
            <a:r>
              <a:rPr b="1" lang="es-ES" sz="1600">
                <a:solidFill>
                  <a:schemeClr val="dk1"/>
                </a:solidFill>
              </a:rPr>
              <a:t>anonimoa </a:t>
            </a:r>
            <a:r>
              <a:rPr lang="es-ES" sz="1600">
                <a:solidFill>
                  <a:schemeClr val="dk1"/>
                </a:solidFill>
              </a:rPr>
              <a:t>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# 31 #markatuz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Aurka: </a:t>
            </a:r>
            <a:r>
              <a:rPr b="1" lang="es-ES" sz="1600">
                <a:solidFill>
                  <a:schemeClr val="dk1"/>
                </a:solidFill>
              </a:rPr>
              <a:t>Mesfidantza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</a:rPr>
              <a:t>Skype </a:t>
            </a:r>
            <a:r>
              <a:rPr lang="es-ES" sz="1600">
                <a:solidFill>
                  <a:schemeClr val="dk1"/>
                </a:solidFill>
              </a:rPr>
              <a:t>bidez (60 min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doan).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6" name="Google Shape;256;g2e4f931fbeb_0_77"/>
          <p:cNvSpPr txBox="1"/>
          <p:nvPr/>
        </p:nvSpPr>
        <p:spPr>
          <a:xfrm>
            <a:off x="4392875" y="3462025"/>
            <a:ext cx="23493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Konfiantza </a:t>
            </a:r>
            <a:r>
              <a:rPr lang="es-ES" sz="1600">
                <a:solidFill>
                  <a:schemeClr val="dk1"/>
                </a:solidFill>
              </a:rPr>
              <a:t>handiagoa sortzen du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</a:rPr>
              <a:t>Aurka</a:t>
            </a:r>
            <a:r>
              <a:rPr lang="es-ES" sz="1600">
                <a:solidFill>
                  <a:schemeClr val="dk1"/>
                </a:solidFill>
              </a:rPr>
              <a:t>: zenbakia </a:t>
            </a:r>
            <a:r>
              <a:rPr b="1" lang="es-ES" sz="1600">
                <a:solidFill>
                  <a:schemeClr val="dk1"/>
                </a:solidFill>
              </a:rPr>
              <a:t>REPORTATUA </a:t>
            </a:r>
            <a:r>
              <a:rPr lang="es-ES" sz="1600">
                <a:solidFill>
                  <a:schemeClr val="dk1"/>
                </a:solidFill>
              </a:rPr>
              <a:t>i</a:t>
            </a:r>
            <a:r>
              <a:rPr lang="es-ES" sz="1600">
                <a:solidFill>
                  <a:schemeClr val="dk1"/>
                </a:solidFill>
              </a:rPr>
              <a:t>zan daiteke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7" name="Google Shape;257;g2e4f931fbeb_0_77"/>
          <p:cNvSpPr txBox="1"/>
          <p:nvPr/>
        </p:nvSpPr>
        <p:spPr>
          <a:xfrm>
            <a:off x="7288475" y="3538225"/>
            <a:ext cx="200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Fake call: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Spoofcard</a:t>
            </a:r>
            <a:r>
              <a:rPr lang="es-ES" sz="1600">
                <a:solidFill>
                  <a:schemeClr val="dk1"/>
                </a:solidFill>
              </a:rPr>
              <a:t>: aukera ematen du hondoko soinuak edo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ahotsa aldatzeko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8" name="Google Shape;258;g2e4f931fbeb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675" y="1592150"/>
            <a:ext cx="1758912" cy="414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/>
          <p:nvPr/>
        </p:nvSpPr>
        <p:spPr>
          <a:xfrm>
            <a:off x="811000" y="10405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65" name="Google Shape;265;p2"/>
          <p:cNvGrpSpPr/>
          <p:nvPr/>
        </p:nvGrpSpPr>
        <p:grpSpPr>
          <a:xfrm>
            <a:off x="452700" y="1874175"/>
            <a:ext cx="6969375" cy="3566325"/>
            <a:chOff x="876050" y="1764100"/>
            <a:chExt cx="6969375" cy="3566325"/>
          </a:xfrm>
        </p:grpSpPr>
        <p:pic>
          <p:nvPicPr>
            <p:cNvPr id="266" name="Google Shape;26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06825" y="2739625"/>
              <a:ext cx="4038600" cy="25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6050" y="1764100"/>
              <a:ext cx="3793378" cy="2396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6475" y="1327150"/>
            <a:ext cx="15144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"/>
          <p:cNvSpPr txBox="1"/>
          <p:nvPr/>
        </p:nvSpPr>
        <p:spPr>
          <a:xfrm>
            <a:off x="811575" y="1137925"/>
            <a:ext cx="715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BEHARREZKO AZPIEGITURA:SPOOFING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60eb13e74_0_0"/>
          <p:cNvSpPr/>
          <p:nvPr/>
        </p:nvSpPr>
        <p:spPr>
          <a:xfrm>
            <a:off x="811000" y="10405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e60eb13e74_0_0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6" name="Google Shape;276;g2e60eb13e74_0_0"/>
          <p:cNvSpPr txBox="1"/>
          <p:nvPr/>
        </p:nvSpPr>
        <p:spPr>
          <a:xfrm>
            <a:off x="811575" y="1137925"/>
            <a:ext cx="715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BEHARREZKO AZPIEGITURA:SPOOFING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77" name="Google Shape;277;g2e60eb13e74_0_0"/>
          <p:cNvSpPr txBox="1"/>
          <p:nvPr/>
        </p:nvSpPr>
        <p:spPr>
          <a:xfrm>
            <a:off x="851425" y="2102475"/>
            <a:ext cx="6117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SIP hornitzaileak: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78" name="Google Shape;278;g2e60eb13e74_0_0"/>
          <p:cNvSpPr txBox="1"/>
          <p:nvPr/>
        </p:nvSpPr>
        <p:spPr>
          <a:xfrm>
            <a:off x="959800" y="2859125"/>
            <a:ext cx="102708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dk1"/>
                </a:solidFill>
              </a:rPr>
              <a:t>Legedia kontutan hartu behar da: Mexico,Canada, AEB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 u="sng">
                <a:solidFill>
                  <a:schemeClr val="hlink"/>
                </a:solidFill>
                <a:hlinkClick r:id="rId3"/>
              </a:rPr>
              <a:t>VOIPSV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 u="sng">
                <a:solidFill>
                  <a:schemeClr val="hlink"/>
                </a:solidFill>
                <a:hlinkClick r:id="rId4"/>
              </a:rPr>
              <a:t>localphone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 u="sng">
                <a:solidFill>
                  <a:schemeClr val="hlink"/>
                </a:solidFill>
                <a:hlinkClick r:id="rId5"/>
              </a:rPr>
              <a:t>Keepcalling</a:t>
            </a:r>
            <a:r>
              <a:rPr lang="es-ES" sz="2700">
                <a:solidFill>
                  <a:schemeClr val="dk1"/>
                </a:solidFill>
              </a:rPr>
              <a:t>—-----Mugikorretako App modura ere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23078fa6_0_0"/>
          <p:cNvSpPr/>
          <p:nvPr/>
        </p:nvSpPr>
        <p:spPr>
          <a:xfrm>
            <a:off x="3415850" y="1124750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dc23078fa6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85" name="Google Shape;85;g2dc23078fa6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" name="Google Shape;86;g2dc23078fa6_0_0"/>
          <p:cNvSpPr txBox="1"/>
          <p:nvPr>
            <p:ph idx="1" type="body"/>
          </p:nvPr>
        </p:nvSpPr>
        <p:spPr>
          <a:xfrm>
            <a:off x="955100" y="1988750"/>
            <a:ext cx="92532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s-ES" sz="2600"/>
              <a:t>VISHING</a:t>
            </a:r>
            <a:r>
              <a:rPr lang="es-ES" sz="2600"/>
              <a:t>: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Identifikazioa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Metodologia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Lan ingurunea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600"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60eb13e74_1_1"/>
          <p:cNvSpPr/>
          <p:nvPr/>
        </p:nvSpPr>
        <p:spPr>
          <a:xfrm>
            <a:off x="811000" y="10405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e60eb13e74_1_1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5" name="Google Shape;285;g2e60eb13e74_1_1"/>
          <p:cNvSpPr txBox="1"/>
          <p:nvPr/>
        </p:nvSpPr>
        <p:spPr>
          <a:xfrm>
            <a:off x="811575" y="1137925"/>
            <a:ext cx="715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BEHARREZKO AZPIEGITURA:SPOOFING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86" name="Google Shape;286;g2e60eb13e74_1_1"/>
          <p:cNvSpPr txBox="1"/>
          <p:nvPr/>
        </p:nvSpPr>
        <p:spPr>
          <a:xfrm>
            <a:off x="851425" y="2102475"/>
            <a:ext cx="6117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Softphoneak: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87" name="Google Shape;287;g2e60eb13e74_1_1"/>
          <p:cNvSpPr txBox="1"/>
          <p:nvPr/>
        </p:nvSpPr>
        <p:spPr>
          <a:xfrm>
            <a:off x="959800" y="2859125"/>
            <a:ext cx="102708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dk1"/>
                </a:solidFill>
              </a:rPr>
              <a:t>Deiak egin eta jasotzeko softwarea: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Linphone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Zoiper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88" name="Google Shape;288;g2e60eb13e7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250" y="15380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e60eb13e74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3550" y="4048250"/>
            <a:ext cx="2466525" cy="12332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e60eb13e74_1_1"/>
          <p:cNvSpPr txBox="1"/>
          <p:nvPr/>
        </p:nvSpPr>
        <p:spPr>
          <a:xfrm>
            <a:off x="674350" y="5322200"/>
            <a:ext cx="109065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dk1"/>
                </a:solidFill>
              </a:rPr>
              <a:t>SIP hornitzailearen zerbitzariarekin lotu behar dira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60eb13e74_0_22"/>
          <p:cNvSpPr/>
          <p:nvPr/>
        </p:nvSpPr>
        <p:spPr>
          <a:xfrm>
            <a:off x="811000" y="1192950"/>
            <a:ext cx="760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e60eb13e74_0_22"/>
          <p:cNvSpPr txBox="1"/>
          <p:nvPr>
            <p:ph type="ctrTitle"/>
          </p:nvPr>
        </p:nvSpPr>
        <p:spPr>
          <a:xfrm>
            <a:off x="753900" y="2263000"/>
            <a:ext cx="10684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2500"/>
              <a:t>Hau </a:t>
            </a:r>
            <a:r>
              <a:rPr lang="es-ES" sz="2500"/>
              <a:t>Caller ID Spoofing</a:t>
            </a:r>
            <a:r>
              <a:rPr b="0" lang="es-ES" sz="2500"/>
              <a:t>-ean oinarritzen da, </a:t>
            </a:r>
            <a:r>
              <a:rPr lang="es-ES" sz="2500"/>
              <a:t>Asterisk </a:t>
            </a:r>
            <a:r>
              <a:rPr b="0" lang="es-ES" sz="2500"/>
              <a:t>bezalako telefono zentralita birtual bat erabiliz, honek ez du </a:t>
            </a:r>
            <a:r>
              <a:rPr lang="es-ES" sz="2500"/>
              <a:t>ID Call</a:t>
            </a:r>
            <a:r>
              <a:rPr b="0" lang="es-ES" sz="2500"/>
              <a:t>-erra murrizten, eta horrek identifikazioa manipulatuz, dei spoofeatuak sarera isurtzen ditu.</a:t>
            </a:r>
            <a:endParaRPr b="0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500"/>
          </a:p>
        </p:txBody>
      </p:sp>
      <p:sp>
        <p:nvSpPr>
          <p:cNvPr id="298" name="Google Shape;298;g2e60eb13e74_0_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9" name="Google Shape;299;g2e60eb13e74_0_22"/>
          <p:cNvSpPr txBox="1"/>
          <p:nvPr/>
        </p:nvSpPr>
        <p:spPr>
          <a:xfrm>
            <a:off x="1138275" y="1270800"/>
            <a:ext cx="913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 CALLER SPOOFING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4f931fbeb_0_48"/>
          <p:cNvSpPr/>
          <p:nvPr/>
        </p:nvSpPr>
        <p:spPr>
          <a:xfrm>
            <a:off x="811000" y="1192950"/>
            <a:ext cx="717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e4f931fbeb_0_4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7" name="Google Shape;307;g2e4f931fbeb_0_48"/>
          <p:cNvSpPr txBox="1"/>
          <p:nvPr/>
        </p:nvSpPr>
        <p:spPr>
          <a:xfrm>
            <a:off x="811000" y="11962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</a:rPr>
              <a:t>METODOLOGIA:</a:t>
            </a:r>
            <a:r>
              <a:rPr b="1" i="0" lang="es-ES" sz="2600" u="none" cap="none" strike="noStrike">
                <a:solidFill>
                  <a:schemeClr val="dk1"/>
                </a:solidFill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 CALLER </a:t>
            </a:r>
            <a:r>
              <a:rPr b="1" lang="es-ES" sz="2600">
                <a:solidFill>
                  <a:schemeClr val="dk1"/>
                </a:solidFill>
              </a:rPr>
              <a:t>SPOOFING</a:t>
            </a:r>
            <a:endParaRPr b="1" i="0" sz="2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308" name="Google Shape;308;g2e4f931fbe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225" y="1959825"/>
            <a:ext cx="6529950" cy="43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60eb13e74_1_37"/>
          <p:cNvSpPr/>
          <p:nvPr/>
        </p:nvSpPr>
        <p:spPr>
          <a:xfrm>
            <a:off x="811000" y="1192950"/>
            <a:ext cx="760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e60eb13e74_1_37"/>
          <p:cNvSpPr txBox="1"/>
          <p:nvPr>
            <p:ph type="ctrTitle"/>
          </p:nvPr>
        </p:nvSpPr>
        <p:spPr>
          <a:xfrm>
            <a:off x="753900" y="2052000"/>
            <a:ext cx="10684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/>
              <a:t>NOLA MONTATU DEZAKEGU GURE ZENTRALITA BAT?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316" name="Google Shape;316;g2e60eb13e74_1_3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7" name="Google Shape;317;g2e60eb13e74_1_37"/>
          <p:cNvSpPr txBox="1"/>
          <p:nvPr/>
        </p:nvSpPr>
        <p:spPr>
          <a:xfrm>
            <a:off x="1138275" y="1270800"/>
            <a:ext cx="913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 CALLER SPOOFING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2e60eb13e74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025" y="31413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e60eb13e74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00" y="2501700"/>
            <a:ext cx="3622432" cy="32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60eb13e74_1_37"/>
          <p:cNvSpPr txBox="1"/>
          <p:nvPr/>
        </p:nvSpPr>
        <p:spPr>
          <a:xfrm>
            <a:off x="4433425" y="5394025"/>
            <a:ext cx="11051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https://github.com/javierorp/Asterisk_Tutorial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https://blog.desdelinux.net/como-instalar-asterisk/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63677376c_9_0"/>
          <p:cNvSpPr/>
          <p:nvPr/>
        </p:nvSpPr>
        <p:spPr>
          <a:xfrm>
            <a:off x="811000" y="1192950"/>
            <a:ext cx="760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e63677376c_9_0"/>
          <p:cNvSpPr txBox="1"/>
          <p:nvPr>
            <p:ph type="ctrTitle"/>
          </p:nvPr>
        </p:nvSpPr>
        <p:spPr>
          <a:xfrm>
            <a:off x="753900" y="2052000"/>
            <a:ext cx="10684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/>
              <a:t>ASTERISK INTERFAZE GRAFIKOA:FREEPBX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328" name="Google Shape;328;g2e63677376c_9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9" name="Google Shape;329;g2e63677376c_9_0"/>
          <p:cNvSpPr txBox="1"/>
          <p:nvPr/>
        </p:nvSpPr>
        <p:spPr>
          <a:xfrm>
            <a:off x="1138275" y="1270800"/>
            <a:ext cx="913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 CALLER SPOOFING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2e63677376c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6289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e63677376c_9_0"/>
          <p:cNvSpPr txBox="1"/>
          <p:nvPr/>
        </p:nvSpPr>
        <p:spPr>
          <a:xfrm>
            <a:off x="5014275" y="2805700"/>
            <a:ext cx="60027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hlinkClick r:id="rId4"/>
              </a:rPr>
              <a:t>https://wiki.vidalinux.org/index.php?title=Howto_Freepbx_container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63677376c_9_13"/>
          <p:cNvSpPr/>
          <p:nvPr/>
        </p:nvSpPr>
        <p:spPr>
          <a:xfrm>
            <a:off x="811000" y="1192950"/>
            <a:ext cx="760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e63677376c_9_13"/>
          <p:cNvSpPr txBox="1"/>
          <p:nvPr>
            <p:ph type="ctrTitle"/>
          </p:nvPr>
        </p:nvSpPr>
        <p:spPr>
          <a:xfrm>
            <a:off x="753900" y="2052000"/>
            <a:ext cx="10684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/>
              <a:t>ASTERISK INTERFAZE GRAFIKOA:FREEPBX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339" name="Google Shape;339;g2e63677376c_9_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0" name="Google Shape;340;g2e63677376c_9_13"/>
          <p:cNvSpPr txBox="1"/>
          <p:nvPr/>
        </p:nvSpPr>
        <p:spPr>
          <a:xfrm>
            <a:off x="1138275" y="1270800"/>
            <a:ext cx="913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 CALLER SPOOFING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2e63677376c_9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6289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e63677376c_9_13"/>
          <p:cNvSpPr txBox="1"/>
          <p:nvPr/>
        </p:nvSpPr>
        <p:spPr>
          <a:xfrm>
            <a:off x="4668900" y="2887925"/>
            <a:ext cx="62988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2e63677376c_9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75" y="2628900"/>
            <a:ext cx="5394300" cy="21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e63677376c_9_13"/>
          <p:cNvSpPr txBox="1"/>
          <p:nvPr/>
        </p:nvSpPr>
        <p:spPr>
          <a:xfrm>
            <a:off x="3172350" y="4910250"/>
            <a:ext cx="81393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Kanpo zerbitzariak konfiguratzeko datuak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63677376c_0_0"/>
          <p:cNvSpPr txBox="1"/>
          <p:nvPr>
            <p:ph type="ctrTitle"/>
          </p:nvPr>
        </p:nvSpPr>
        <p:spPr>
          <a:xfrm>
            <a:off x="1300725" y="1811475"/>
            <a:ext cx="76119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Dei spoofing </a:t>
            </a:r>
            <a:r>
              <a:rPr b="0" lang="es-ES" sz="2600"/>
              <a:t>egiteko </a:t>
            </a:r>
            <a:r>
              <a:rPr lang="es-ES" sz="2600"/>
              <a:t>SIP </a:t>
            </a:r>
            <a:r>
              <a:rPr b="0" lang="es-ES" sz="2600"/>
              <a:t>eta </a:t>
            </a:r>
            <a:r>
              <a:rPr lang="es-ES" sz="2600"/>
              <a:t>Softphoneak.</a:t>
            </a:r>
            <a:endParaRPr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Asterisk eta Freepbx </a:t>
            </a:r>
            <a:r>
              <a:rPr b="0" lang="es-ES" sz="2600"/>
              <a:t>zentralitak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  <p:sp>
        <p:nvSpPr>
          <p:cNvPr id="351" name="Google Shape;351;g2e63677376c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2" name="Google Shape;352;g2e63677376c_0_0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PR6.</a:t>
            </a:r>
            <a:r>
              <a:rPr b="1" lang="es-ES" sz="3400">
                <a:solidFill>
                  <a:schemeClr val="dk1"/>
                </a:solidFill>
              </a:rPr>
              <a:t>Vishing kanpaina </a:t>
            </a:r>
            <a:r>
              <a:rPr lang="es-ES" sz="3400">
                <a:solidFill>
                  <a:schemeClr val="dk1"/>
                </a:solidFill>
              </a:rPr>
              <a:t>prestatu: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4f931fbeb_0_97"/>
          <p:cNvSpPr txBox="1"/>
          <p:nvPr>
            <p:ph type="title"/>
          </p:nvPr>
        </p:nvSpPr>
        <p:spPr>
          <a:xfrm>
            <a:off x="514582" y="29969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ESKERRIK ASKO</a:t>
            </a:r>
            <a:endParaRPr/>
          </a:p>
        </p:txBody>
      </p:sp>
      <p:sp>
        <p:nvSpPr>
          <p:cNvPr id="358" name="Google Shape;358;g2e4f931fbeb_0_97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23078fa6_0_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s-ES" sz="5000">
                <a:solidFill>
                  <a:schemeClr val="dk1"/>
                </a:solidFill>
              </a:rPr>
              <a:t>IDENTIFIKAZIOA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dc23078fa6_0_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71ea3cab_1_38"/>
          <p:cNvSpPr/>
          <p:nvPr/>
        </p:nvSpPr>
        <p:spPr>
          <a:xfrm>
            <a:off x="455575" y="125547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dd71ea3cab_1_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g2dd71ea3cab_1_3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IDENTIFIKAZIOA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dd71ea3cab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625" y="1435200"/>
            <a:ext cx="5193476" cy="28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dd71ea3cab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26046">
            <a:off x="-7450" y="3879075"/>
            <a:ext cx="76581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dd71ea3cab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85" y="2312284"/>
            <a:ext cx="3699275" cy="15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e2ac291c3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025" y="941050"/>
            <a:ext cx="3515799" cy="234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e2ac291c35_0_22"/>
          <p:cNvSpPr/>
          <p:nvPr/>
        </p:nvSpPr>
        <p:spPr>
          <a:xfrm>
            <a:off x="540950" y="3019500"/>
            <a:ext cx="11463000" cy="220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e2ac291c35_0_22"/>
          <p:cNvSpPr/>
          <p:nvPr/>
        </p:nvSpPr>
        <p:spPr>
          <a:xfrm>
            <a:off x="811000" y="1192950"/>
            <a:ext cx="52851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e2ac291c35_0_22"/>
          <p:cNvSpPr txBox="1"/>
          <p:nvPr>
            <p:ph type="ctrTitle"/>
          </p:nvPr>
        </p:nvSpPr>
        <p:spPr>
          <a:xfrm>
            <a:off x="913500" y="2378100"/>
            <a:ext cx="32784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2600"/>
              <a:t>4 </a:t>
            </a:r>
            <a:r>
              <a:rPr lang="es-ES" sz="2600"/>
              <a:t>printzipio </a:t>
            </a:r>
            <a:r>
              <a:rPr b="0" lang="es-ES" sz="2600"/>
              <a:t>nagusi:</a:t>
            </a:r>
            <a:endParaRPr b="0"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600"/>
          </a:p>
        </p:txBody>
      </p:sp>
      <p:sp>
        <p:nvSpPr>
          <p:cNvPr id="114" name="Google Shape;114;g2e2ac291c35_0_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g2e2ac291c35_0_22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INGENIERITZA SOZIALA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e2ac291c35_0_22"/>
          <p:cNvSpPr/>
          <p:nvPr/>
        </p:nvSpPr>
        <p:spPr>
          <a:xfrm>
            <a:off x="1050775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e2ac291c35_0_22"/>
          <p:cNvSpPr txBox="1"/>
          <p:nvPr/>
        </p:nvSpPr>
        <p:spPr>
          <a:xfrm>
            <a:off x="1330350" y="3282625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</a:rPr>
              <a:t>Konfiantza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Gure solaskidea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gure interesekin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lerrokatuta egotea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gustatzen zaigu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" name="Google Shape;118;g2e2ac291c35_0_22"/>
          <p:cNvSpPr/>
          <p:nvPr/>
        </p:nvSpPr>
        <p:spPr>
          <a:xfrm>
            <a:off x="3550650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e2ac291c35_0_22"/>
          <p:cNvSpPr txBox="1"/>
          <p:nvPr/>
        </p:nvSpPr>
        <p:spPr>
          <a:xfrm>
            <a:off x="3589638" y="3128425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/>
              <a:t>Elkarrekikotasuna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Norbaitek zerbait eskaintzen badigu, joera dugu guk ere berdina egiteko</a:t>
            </a:r>
            <a:endParaRPr/>
          </a:p>
        </p:txBody>
      </p:sp>
      <p:sp>
        <p:nvSpPr>
          <p:cNvPr id="120" name="Google Shape;120;g2e2ac291c35_0_22"/>
          <p:cNvSpPr/>
          <p:nvPr/>
        </p:nvSpPr>
        <p:spPr>
          <a:xfrm>
            <a:off x="9251300" y="3282613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e2ac291c35_0_22"/>
          <p:cNvSpPr txBox="1"/>
          <p:nvPr/>
        </p:nvSpPr>
        <p:spPr>
          <a:xfrm>
            <a:off x="9251300" y="3430538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</a:rPr>
              <a:t>EZ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Esaten deseroso sentitzen gara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g2e2ac291c35_0_22"/>
          <p:cNvSpPr/>
          <p:nvPr/>
        </p:nvSpPr>
        <p:spPr>
          <a:xfrm>
            <a:off x="6400975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e2ac291c35_0_22"/>
          <p:cNvSpPr txBox="1"/>
          <p:nvPr/>
        </p:nvSpPr>
        <p:spPr>
          <a:xfrm>
            <a:off x="6420475" y="3282625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</a:rPr>
              <a:t>Laguntza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Lehen urratsa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pertsona batek bestea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laguntzea 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e4f931fbe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51082">
            <a:off x="7518975" y="908900"/>
            <a:ext cx="3392020" cy="27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e4f931fbeb_0_23"/>
          <p:cNvSpPr/>
          <p:nvPr/>
        </p:nvSpPr>
        <p:spPr>
          <a:xfrm>
            <a:off x="540950" y="3019500"/>
            <a:ext cx="11463000" cy="220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e4f931fbeb_0_23"/>
          <p:cNvSpPr/>
          <p:nvPr/>
        </p:nvSpPr>
        <p:spPr>
          <a:xfrm>
            <a:off x="811000" y="1192950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e4f931fbeb_0_23"/>
          <p:cNvSpPr txBox="1"/>
          <p:nvPr>
            <p:ph type="ctrTitle"/>
          </p:nvPr>
        </p:nvSpPr>
        <p:spPr>
          <a:xfrm>
            <a:off x="913500" y="2378100"/>
            <a:ext cx="4150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600"/>
              <a:t>DEI TELEFONIKOETAN?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600"/>
          </a:p>
        </p:txBody>
      </p:sp>
      <p:sp>
        <p:nvSpPr>
          <p:cNvPr id="133" name="Google Shape;133;g2e4f931fbeb_0_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g2e4f931fbeb_0_23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INGENIERITZA SOZIALA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4f931fbeb_0_23"/>
          <p:cNvSpPr/>
          <p:nvPr/>
        </p:nvSpPr>
        <p:spPr>
          <a:xfrm>
            <a:off x="1050775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e4f931fbeb_0_23"/>
          <p:cNvSpPr txBox="1"/>
          <p:nvPr/>
        </p:nvSpPr>
        <p:spPr>
          <a:xfrm>
            <a:off x="1050775" y="3435025"/>
            <a:ext cx="23355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Autoritate </a:t>
            </a:r>
            <a:r>
              <a:rPr b="1" lang="es-ES" sz="1600">
                <a:solidFill>
                  <a:schemeClr val="dk1"/>
                </a:solidFill>
              </a:rPr>
              <a:t>Printzipioa</a:t>
            </a:r>
            <a:r>
              <a:rPr lang="es-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Instituzio edota goi kargu baten izenean gauzatua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g2e4f931fbeb_0_23"/>
          <p:cNvSpPr/>
          <p:nvPr/>
        </p:nvSpPr>
        <p:spPr>
          <a:xfrm>
            <a:off x="3550650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e4f931fbeb_0_23"/>
          <p:cNvSpPr txBox="1"/>
          <p:nvPr/>
        </p:nvSpPr>
        <p:spPr>
          <a:xfrm>
            <a:off x="3589638" y="2976025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</a:rPr>
              <a:t>Afinitate </a:t>
            </a:r>
            <a:r>
              <a:rPr b="1" lang="es-ES" sz="1600">
                <a:solidFill>
                  <a:schemeClr val="dk1"/>
                </a:solidFill>
              </a:rPr>
              <a:t>Printzipioa</a:t>
            </a:r>
            <a:r>
              <a:rPr lang="es-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</a:rPr>
              <a:t>Eroso sentitzen gara jendea laguntzen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39" name="Google Shape;139;g2e4f931fbeb_0_23"/>
          <p:cNvSpPr/>
          <p:nvPr/>
        </p:nvSpPr>
        <p:spPr>
          <a:xfrm>
            <a:off x="9251300" y="3282613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e4f931fbeb_0_23"/>
          <p:cNvSpPr txBox="1"/>
          <p:nvPr/>
        </p:nvSpPr>
        <p:spPr>
          <a:xfrm>
            <a:off x="9251300" y="3430538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Koherentziaren </a:t>
            </a:r>
            <a:r>
              <a:rPr b="1" lang="es-ES" sz="1600">
                <a:solidFill>
                  <a:schemeClr val="dk1"/>
                </a:solidFill>
              </a:rPr>
              <a:t>printzipioa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Errefortzu modura egiten ari garena indartzeko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1" name="Google Shape;141;g2e4f931fbeb_0_23"/>
          <p:cNvSpPr/>
          <p:nvPr/>
        </p:nvSpPr>
        <p:spPr>
          <a:xfrm>
            <a:off x="6400975" y="3282625"/>
            <a:ext cx="2335500" cy="1677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e4f931fbeb_0_23"/>
          <p:cNvSpPr txBox="1"/>
          <p:nvPr/>
        </p:nvSpPr>
        <p:spPr>
          <a:xfrm>
            <a:off x="6420475" y="3358825"/>
            <a:ext cx="22203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Laguntza moralaren printzipioa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Laguntza behar duenari eskua bota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f931fbeb_0_5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2</a:t>
            </a: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ES" sz="5000">
                <a:solidFill>
                  <a:schemeClr val="dk1"/>
                </a:solidFill>
              </a:rPr>
              <a:t>METODOLOGIA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e4f931fbeb_0_5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4f931fbeb_0_69"/>
          <p:cNvSpPr/>
          <p:nvPr/>
        </p:nvSpPr>
        <p:spPr>
          <a:xfrm>
            <a:off x="811000" y="1192950"/>
            <a:ext cx="52851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e4f931fbeb_0_69"/>
          <p:cNvSpPr txBox="1"/>
          <p:nvPr>
            <p:ph type="ctrTitle"/>
          </p:nvPr>
        </p:nvSpPr>
        <p:spPr>
          <a:xfrm>
            <a:off x="753900" y="2016300"/>
            <a:ext cx="106842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500"/>
              <a:t>Spoofing </a:t>
            </a:r>
            <a:r>
              <a:rPr b="0" lang="es-ES" sz="2500"/>
              <a:t>edo identitate-ordezkapena, erasotzaileak erasotuaren konfidantzako pertsona baten izenean deitzen duenean gertatzen da. 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2500"/>
              <a:t>Honela, datuak lapurtu edo deitutakoa manipulatzen saiatzeko.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500"/>
          </a:p>
        </p:txBody>
      </p:sp>
      <p:sp>
        <p:nvSpPr>
          <p:cNvPr id="157" name="Google Shape;157;g2e4f931fbeb_0_6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g2e4f931fbeb_0_69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SPOOFING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3677376c_0_7"/>
          <p:cNvSpPr/>
          <p:nvPr/>
        </p:nvSpPr>
        <p:spPr>
          <a:xfrm>
            <a:off x="1790850" y="2476775"/>
            <a:ext cx="4305300" cy="657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e63677376c_0_7"/>
          <p:cNvSpPr/>
          <p:nvPr/>
        </p:nvSpPr>
        <p:spPr>
          <a:xfrm>
            <a:off x="811000" y="1192950"/>
            <a:ext cx="3561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e63677376c_0_7"/>
          <p:cNvSpPr txBox="1"/>
          <p:nvPr>
            <p:ph type="ctrTitle"/>
          </p:nvPr>
        </p:nvSpPr>
        <p:spPr>
          <a:xfrm>
            <a:off x="1822900" y="2065625"/>
            <a:ext cx="106842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3000"/>
              <a:t>TKNIKA </a:t>
            </a:r>
            <a:r>
              <a:rPr lang="es-ES" sz="2500"/>
              <a:t>esperientzia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500"/>
              <a:t>Bedisruptive </a:t>
            </a:r>
            <a:r>
              <a:rPr b="0" lang="es-ES" sz="2500"/>
              <a:t>enpresaren bidez</a:t>
            </a:r>
            <a:endParaRPr b="0" sz="2500"/>
          </a:p>
        </p:txBody>
      </p:sp>
      <p:sp>
        <p:nvSpPr>
          <p:cNvPr id="167" name="Google Shape;167;g2e63677376c_0_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g2e63677376c_0_7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e63677376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525" y="2316775"/>
            <a:ext cx="2517377" cy="1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