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0" roundtripDataSignature="AMtx7mj9hexSg3UBP0aw8DXNdXnWJCu/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1e310503c_0_5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11e31050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11e310503c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1e310503c_0_4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11e31050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11e310503c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6438090ad_2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e6438090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e6438090ad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c23078fa6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dc23078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g2dc23078fa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c23078fa6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dc23078f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2dc23078fa6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71ea3cab_1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dd71ea3cab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dd71ea3cab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1e310503c_0_1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11e31050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11e310503c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1e310503c_0_6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11e31050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11e310503c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1e310503c_0_1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1e310503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11e310503c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1e310503c_0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11e310503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11e310503c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1e310503c_0_4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11e310503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11e310503c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sz="5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6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23;p6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3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1" name="Google Shape;41;p9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9"/>
          <p:cNvGrpSpPr/>
          <p:nvPr/>
        </p:nvGrpSpPr>
        <p:grpSpPr>
          <a:xfrm>
            <a:off x="203781" y="44624"/>
            <a:ext cx="10787969" cy="868588"/>
            <a:chOff x="203781" y="44624"/>
            <a:chExt cx="10787969" cy="868588"/>
          </a:xfrm>
        </p:grpSpPr>
        <p:pic>
          <p:nvPicPr>
            <p:cNvPr id="44" name="Google Shape;44;p9"/>
            <p:cNvPicPr preferRelativeResize="0"/>
            <p:nvPr/>
          </p:nvPicPr>
          <p:blipFill rotWithShape="1">
            <a:blip r:embed="rId4">
              <a:alphaModFix/>
            </a:blip>
            <a:srcRect b="0" l="0" r="20055" t="0"/>
            <a:stretch/>
          </p:blipFill>
          <p:spPr>
            <a:xfrm>
              <a:off x="203781" y="44624"/>
              <a:ext cx="9419817" cy="868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41109" y="117740"/>
              <a:ext cx="950641" cy="7189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09521" y="1066630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622598" y="1642694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id="63" name="Google Shape;63;p10"/>
          <p:cNvPicPr preferRelativeResize="0"/>
          <p:nvPr/>
        </p:nvPicPr>
        <p:blipFill rotWithShape="1">
          <a:blip r:embed="rId3">
            <a:alphaModFix/>
          </a:blip>
          <a:srcRect b="0" l="14308" r="14145" t="0"/>
          <a:stretch/>
        </p:blipFill>
        <p:spPr>
          <a:xfrm>
            <a:off x="2134766" y="60100"/>
            <a:ext cx="7920880" cy="81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Índice">
  <p:cSld name="1_Índic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d71ea3cab_1_224"/>
          <p:cNvSpPr txBox="1"/>
          <p:nvPr>
            <p:ph idx="12" type="sldNum"/>
          </p:nvPr>
        </p:nvSpPr>
        <p:spPr>
          <a:xfrm>
            <a:off x="11806450" y="6324000"/>
            <a:ext cx="3600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6" name="Google Shape;66;g2dd71ea3cab_1_224"/>
          <p:cNvSpPr txBox="1"/>
          <p:nvPr>
            <p:ph idx="1" type="subTitle"/>
          </p:nvPr>
        </p:nvSpPr>
        <p:spPr>
          <a:xfrm>
            <a:off x="1619820" y="476352"/>
            <a:ext cx="88968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2dd71ea3cab_1_224"/>
          <p:cNvSpPr txBox="1"/>
          <p:nvPr>
            <p:ph idx="2" type="body"/>
          </p:nvPr>
        </p:nvSpPr>
        <p:spPr>
          <a:xfrm>
            <a:off x="793211" y="476352"/>
            <a:ext cx="885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900"/>
              <a:buFont typeface="Arial"/>
              <a:buNone/>
              <a:defRPr b="1" i="0" sz="19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g2dd71ea3cab_1_224" title="Subtítulo"/>
          <p:cNvSpPr txBox="1"/>
          <p:nvPr>
            <p:ph idx="3" type="body"/>
          </p:nvPr>
        </p:nvSpPr>
        <p:spPr>
          <a:xfrm>
            <a:off x="1085666" y="6435649"/>
            <a:ext cx="3381300" cy="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A3C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4DA3C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9A7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925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794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g2dd71ea3cab_1_224"/>
          <p:cNvSpPr txBox="1"/>
          <p:nvPr>
            <p:ph idx="4" type="body"/>
          </p:nvPr>
        </p:nvSpPr>
        <p:spPr>
          <a:xfrm>
            <a:off x="1102877" y="1166698"/>
            <a:ext cx="9932100" cy="4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2385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9A7"/>
              </a:buClr>
              <a:buSzPts val="1500"/>
              <a:buFont typeface="Calibri"/>
              <a:buAutoNum type="arabicPeriod"/>
              <a:defRPr b="0" i="0" sz="1300" u="none" cap="none" strike="noStrike">
                <a:solidFill>
                  <a:srgbClr val="0069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A3C9"/>
              </a:buClr>
              <a:buSzPts val="1300"/>
              <a:buFont typeface="Arial"/>
              <a:buChar char="•"/>
              <a:defRPr b="0" i="0" sz="1200" u="none" cap="none" strike="noStrike">
                <a:solidFill>
                  <a:srgbClr val="8FC0D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65458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5654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info@tknika.eu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virustotal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780950" y="2132856"/>
            <a:ext cx="1044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KONTZIENTZIAZIO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KANPAÑA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Garikoitz Etxeberria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1e310503c_0_59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5000">
                <a:solidFill>
                  <a:schemeClr val="dk1"/>
                </a:solidFill>
              </a:rPr>
              <a:t>2</a:t>
            </a: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s-ES" sz="5000">
                <a:solidFill>
                  <a:schemeClr val="dk1"/>
                </a:solidFill>
              </a:rPr>
              <a:t>Erasotuz gero, zer?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11e310503c_0_59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1e310503c_0_4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4" name="Google Shape;154;g211e310503c_0_49"/>
          <p:cNvSpPr txBox="1"/>
          <p:nvPr/>
        </p:nvSpPr>
        <p:spPr>
          <a:xfrm>
            <a:off x="811000" y="1192950"/>
            <a:ext cx="8298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900">
                <a:solidFill>
                  <a:schemeClr val="dk1"/>
                </a:solidFill>
              </a:rPr>
              <a:t>Nola jokatu phishing eraso baten aurrean</a:t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55" name="Google Shape;155;g211e310503c_0_49"/>
          <p:cNvSpPr txBox="1"/>
          <p:nvPr/>
        </p:nvSpPr>
        <p:spPr>
          <a:xfrm>
            <a:off x="819250" y="2102475"/>
            <a:ext cx="92568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>
                <a:solidFill>
                  <a:schemeClr val="dk1"/>
                </a:solidFill>
              </a:rPr>
              <a:t>Phishing eraso baten susmoa izanez gero jarraitu beharreko urratsak.</a:t>
            </a:r>
            <a:endParaRPr sz="2700">
              <a:solidFill>
                <a:schemeClr val="dk1"/>
              </a:solidFill>
            </a:endParaRPr>
          </a:p>
          <a:p>
            <a:pPr indent="-4000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-ES" sz="2700">
                <a:solidFill>
                  <a:schemeClr val="dk1"/>
                </a:solidFill>
              </a:rPr>
              <a:t>Phishing saiakeren berri ematea.</a:t>
            </a:r>
            <a:endParaRPr sz="2700">
              <a:solidFill>
                <a:schemeClr val="dk1"/>
              </a:solidFill>
            </a:endParaRPr>
          </a:p>
          <a:p>
            <a:pPr indent="-4000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lang="es-ES" sz="2700">
                <a:solidFill>
                  <a:schemeClr val="dk1"/>
                </a:solidFill>
              </a:rPr>
              <a:t>Informazioa konprometitu bada, berreskuratzeko neurriak hartu.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6438090ad_2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2" name="Google Shape;162;g2e6438090ad_2_0"/>
          <p:cNvSpPr txBox="1"/>
          <p:nvPr/>
        </p:nvSpPr>
        <p:spPr>
          <a:xfrm>
            <a:off x="811000" y="1192950"/>
            <a:ext cx="8298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900">
                <a:solidFill>
                  <a:schemeClr val="dk1"/>
                </a:solidFill>
              </a:rPr>
              <a:t>Nola jokatu phishing eraso baten aurrean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163" name="Google Shape;163;g2e6438090ad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550" y="1917388"/>
            <a:ext cx="69151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title"/>
          </p:nvPr>
        </p:nvSpPr>
        <p:spPr>
          <a:xfrm>
            <a:off x="514582" y="29969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ES"/>
              <a:t>ESKERRIK ASKO</a:t>
            </a:r>
            <a:endParaRPr/>
          </a:p>
        </p:txBody>
      </p:sp>
      <p:sp>
        <p:nvSpPr>
          <p:cNvPr id="169" name="Google Shape;169;p2"/>
          <p:cNvSpPr txBox="1"/>
          <p:nvPr>
            <p:ph idx="12" type="sldNum"/>
          </p:nvPr>
        </p:nvSpPr>
        <p:spPr>
          <a:xfrm>
            <a:off x="8736463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 txBox="1"/>
          <p:nvPr/>
        </p:nvSpPr>
        <p:spPr>
          <a:xfrm>
            <a:off x="874626" y="4973106"/>
            <a:ext cx="10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4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4"/>
          <p:cNvSpPr txBox="1"/>
          <p:nvPr/>
        </p:nvSpPr>
        <p:spPr>
          <a:xfrm>
            <a:off x="635542" y="2852936"/>
            <a:ext cx="10932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Zamalbide Auzoa z/g - 20100 Errenteria (Gipuzkoa)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(+34) 943 082 900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www.tknika.eus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8736463" y="6237312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3041338" y="1628799"/>
            <a:ext cx="612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ESKERRIK ASKO  </a:t>
            </a:r>
            <a:r>
              <a:rPr b="1" i="0" lang="es-ES" sz="2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GRACIAS  </a:t>
            </a:r>
            <a:r>
              <a:rPr b="1" i="0" lang="es-ES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23078fa6_0_0"/>
          <p:cNvSpPr txBox="1"/>
          <p:nvPr>
            <p:ph type="title"/>
          </p:nvPr>
        </p:nvSpPr>
        <p:spPr>
          <a:xfrm>
            <a:off x="478582" y="11247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ES"/>
              <a:t>AURKIBIDEA</a:t>
            </a:r>
            <a:endParaRPr/>
          </a:p>
        </p:txBody>
      </p:sp>
      <p:sp>
        <p:nvSpPr>
          <p:cNvPr id="84" name="Google Shape;84;g2dc23078fa6_0_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5" name="Google Shape;85;g2dc23078fa6_0_0"/>
          <p:cNvSpPr txBox="1"/>
          <p:nvPr>
            <p:ph idx="1" type="body"/>
          </p:nvPr>
        </p:nvSpPr>
        <p:spPr>
          <a:xfrm>
            <a:off x="955100" y="1988750"/>
            <a:ext cx="92532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s-ES" sz="2600"/>
              <a:t>Prebentzioa</a:t>
            </a:r>
            <a:r>
              <a:rPr lang="es-ES" sz="2600"/>
              <a:t>:</a:t>
            </a:r>
            <a:endParaRPr sz="2600"/>
          </a:p>
          <a:p>
            <a:pPr indent="-393700" lvl="1" marL="914400" rtl="0" algn="l">
              <a:spcBef>
                <a:spcPts val="38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Nola identifikatu?</a:t>
            </a:r>
            <a:endParaRPr sz="2600"/>
          </a:p>
          <a:p>
            <a:pPr indent="-393700" lvl="1" marL="914400" rtl="0" algn="l">
              <a:spcBef>
                <a:spcPts val="380"/>
              </a:spcBef>
              <a:spcAft>
                <a:spcPts val="0"/>
              </a:spcAft>
              <a:buSzPts val="2600"/>
              <a:buChar char="–"/>
            </a:pPr>
            <a:r>
              <a:rPr lang="es-ES" sz="2600"/>
              <a:t>Praktika onak</a:t>
            </a:r>
            <a:endParaRPr sz="2600"/>
          </a:p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s-ES" sz="2600"/>
              <a:t>Nola jokatu erasoen aurrean</a:t>
            </a:r>
            <a:endParaRPr sz="2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600"/>
          </a:p>
          <a:p>
            <a:pPr indent="-3492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sz="26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c23078fa6_0_7"/>
          <p:cNvSpPr txBox="1"/>
          <p:nvPr/>
        </p:nvSpPr>
        <p:spPr>
          <a:xfrm>
            <a:off x="780950" y="2132856"/>
            <a:ext cx="1044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ES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s-ES" sz="5000">
                <a:solidFill>
                  <a:schemeClr val="dk1"/>
                </a:solidFill>
              </a:rPr>
              <a:t>Prebentzioa</a:t>
            </a:r>
            <a:endParaRPr b="1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dc23078fa6_0_7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d71ea3cab_1_38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9" name="Google Shape;99;g2dd71ea3cab_1_38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Prebentzio neurriak</a:t>
            </a:r>
            <a:r>
              <a:rPr b="1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dd71ea3cab_1_38"/>
          <p:cNvSpPr txBox="1"/>
          <p:nvPr/>
        </p:nvSpPr>
        <p:spPr>
          <a:xfrm>
            <a:off x="819250" y="2102475"/>
            <a:ext cx="92568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• Igorle ezezagunak edo susmagarriak berrikusi.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• Akats ortografikoak eta gramatikalak.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• Lotura susmagarriak (nola egiaztatu URL klik egin gabe).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• Informazio pertsonal edo finantzarioaren ezohiko eskaerak.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1e310503c_0_1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7" name="Google Shape;107;g211e310503c_0_10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Emailak jasotzen ditugunean…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11e310503c_0_10"/>
          <p:cNvSpPr txBox="1"/>
          <p:nvPr/>
        </p:nvSpPr>
        <p:spPr>
          <a:xfrm>
            <a:off x="819250" y="2102475"/>
            <a:ext cx="92568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• Ez ireki bidaltzaile ezezagunen fitxategi erantsirik.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</a:rPr>
              <a:t>• Ez egin klik lotura susmagarrietan.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• Finantza-erakundeen postak eta beste zerbitzu garrantzitsu batzuk benetakoak direla egiaztatu.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1e310503c_0_65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g211e310503c_0_65"/>
          <p:cNvSpPr txBox="1"/>
          <p:nvPr/>
        </p:nvSpPr>
        <p:spPr>
          <a:xfrm>
            <a:off x="811000" y="1192950"/>
            <a:ext cx="7558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200">
                <a:solidFill>
                  <a:schemeClr val="dk1"/>
                </a:solidFill>
              </a:rPr>
              <a:t>Praktika onak: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11e310503c_0_65"/>
          <p:cNvSpPr txBox="1"/>
          <p:nvPr/>
        </p:nvSpPr>
        <p:spPr>
          <a:xfrm>
            <a:off x="811000" y="1907700"/>
            <a:ext cx="101742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</a:rPr>
              <a:t>Pasatu Sagua URL gainean…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s-ES" sz="2600">
                <a:solidFill>
                  <a:schemeClr val="dk1"/>
                </a:solidFill>
              </a:rPr>
              <a:t>URLa egiaztatzeko tresnak erabili: </a:t>
            </a:r>
            <a:r>
              <a:rPr lang="es-ES" sz="2600" u="sng">
                <a:solidFill>
                  <a:schemeClr val="hlink"/>
                </a:solidFill>
                <a:hlinkClick r:id="rId3"/>
              </a:rPr>
              <a:t>Virustotal</a:t>
            </a:r>
            <a:r>
              <a:rPr lang="es-ES" sz="2600">
                <a:solidFill>
                  <a:schemeClr val="dk1"/>
                </a:solidFill>
              </a:rPr>
              <a:t>, Google Safe Browsing….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</a:rPr>
              <a:t>SSL ziurtagiriak begiratu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</a:rPr>
              <a:t>W</a:t>
            </a:r>
            <a:r>
              <a:rPr lang="es-ES" sz="2600">
                <a:solidFill>
                  <a:schemeClr val="dk1"/>
                </a:solidFill>
              </a:rPr>
              <a:t>ebgune susmagarriak eta phishing atzematen laguntzen dizuten nabigatzaile luzapenak.(WOT, Https everywhere)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1e310503c_0_19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3" name="Google Shape;123;g211e310503c_0_19"/>
          <p:cNvSpPr txBox="1"/>
          <p:nvPr/>
        </p:nvSpPr>
        <p:spPr>
          <a:xfrm>
            <a:off x="811000" y="1192950"/>
            <a:ext cx="8298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900">
                <a:solidFill>
                  <a:schemeClr val="dk1"/>
                </a:solidFill>
              </a:rPr>
              <a:t>Faktore anitzeko autentifikazioa inplementatu</a:t>
            </a:r>
            <a:endParaRPr b="1" sz="2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900">
              <a:solidFill>
                <a:schemeClr val="dk1"/>
              </a:solidFill>
            </a:endParaRPr>
          </a:p>
        </p:txBody>
      </p:sp>
      <p:sp>
        <p:nvSpPr>
          <p:cNvPr id="124" name="Google Shape;124;g211e310503c_0_19"/>
          <p:cNvSpPr txBox="1"/>
          <p:nvPr/>
        </p:nvSpPr>
        <p:spPr>
          <a:xfrm>
            <a:off x="819250" y="2102475"/>
            <a:ext cx="92568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>
                <a:solidFill>
                  <a:schemeClr val="dk1"/>
                </a:solidFill>
              </a:rPr>
              <a:t>Zer da faktore anitzeko autentifikazioa?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ES" sz="2700">
                <a:solidFill>
                  <a:schemeClr val="dk1"/>
                </a:solidFill>
              </a:rPr>
              <a:t>MFA </a:t>
            </a:r>
            <a:r>
              <a:rPr lang="es-ES" sz="2700">
                <a:solidFill>
                  <a:schemeClr val="dk1"/>
                </a:solidFill>
              </a:rPr>
              <a:t>erabiltzearen abantailak.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s-ES" sz="2700">
                <a:solidFill>
                  <a:schemeClr val="dk1"/>
                </a:solidFill>
              </a:rPr>
              <a:t>MFA </a:t>
            </a:r>
            <a:r>
              <a:rPr lang="es-ES" sz="2700">
                <a:solidFill>
                  <a:schemeClr val="dk1"/>
                </a:solidFill>
              </a:rPr>
              <a:t>metodoen adibideak (autentifikazio-aplikazioak, SMS mezuak, segurtasun-gailuak).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1e310503c_0_3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g211e310503c_0_30"/>
          <p:cNvSpPr txBox="1"/>
          <p:nvPr/>
        </p:nvSpPr>
        <p:spPr>
          <a:xfrm>
            <a:off x="811000" y="1192950"/>
            <a:ext cx="8298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</a:rPr>
              <a:t>Informatika-segurtasuneko formakuntza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32" name="Google Shape;132;g211e310503c_0_30"/>
          <p:cNvSpPr txBox="1"/>
          <p:nvPr/>
        </p:nvSpPr>
        <p:spPr>
          <a:xfrm>
            <a:off x="819250" y="2102475"/>
            <a:ext cx="92568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>
                <a:solidFill>
                  <a:schemeClr val="dk1"/>
                </a:solidFill>
              </a:rPr>
              <a:t>Langile eta erabiltzaileentzako trebakuntza erregularraren garrantzia.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>
                <a:solidFill>
                  <a:schemeClr val="dk1"/>
                </a:solidFill>
              </a:rPr>
              <a:t>Phishing-simulazioak eta horien eraginkortasuna.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>
                <a:solidFill>
                  <a:schemeClr val="dk1"/>
                </a:solidFill>
              </a:rPr>
              <a:t>Azken mehatxuei buruzko informazioa izateko baliabideak eta tresnak.</a:t>
            </a:r>
            <a:endParaRPr sz="2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1e310503c_0_40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9" name="Google Shape;139;g211e310503c_0_40"/>
          <p:cNvSpPr txBox="1"/>
          <p:nvPr/>
        </p:nvSpPr>
        <p:spPr>
          <a:xfrm>
            <a:off x="811000" y="1192950"/>
            <a:ext cx="8298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s-ES" sz="3000">
                <a:solidFill>
                  <a:schemeClr val="dk1"/>
                </a:solidFill>
              </a:rPr>
              <a:t>Tresna eta Irtenbide Teknologikoak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40" name="Google Shape;140;g211e310503c_0_40"/>
          <p:cNvSpPr txBox="1"/>
          <p:nvPr/>
        </p:nvSpPr>
        <p:spPr>
          <a:xfrm>
            <a:off x="819250" y="2102475"/>
            <a:ext cx="92568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>
                <a:solidFill>
                  <a:schemeClr val="dk1"/>
                </a:solidFill>
              </a:rPr>
              <a:t>Spam-iragazkiak eta posta elektronikoko babesa.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>
                <a:solidFill>
                  <a:schemeClr val="dk1"/>
                </a:solidFill>
              </a:rPr>
              <a:t>Segurtasun-softwareak, malwarearen detekzioa.</a:t>
            </a:r>
            <a:endParaRPr sz="2700">
              <a:solidFill>
                <a:schemeClr val="dk1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s-ES" sz="2700">
                <a:solidFill>
                  <a:schemeClr val="dk1"/>
                </a:solidFill>
              </a:rPr>
              <a:t>Phishing-a detektatzeko nabigatzaile seguruak.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</Properties>
</file>