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2c142c163_0_1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c2c142c16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n</a:t>
            </a:r>
            <a:endParaRPr/>
          </a:p>
        </p:txBody>
      </p:sp>
      <p:sp>
        <p:nvSpPr>
          <p:cNvPr id="70" name="Google Shape;70;g2c2c142c163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09636b8ad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209636b8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209636b8a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n</a:t>
            </a:r>
            <a:endParaRPr/>
          </a:p>
        </p:txBody>
      </p:sp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2c54edb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a2c54edb38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108c3e3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2108c3e30c_0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2c142c1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c2c142c163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2c142c1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c2c142c163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6" name="Google Shape;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drive/folders/1k3b_AT_ooySyS_oLVFY9AgjyDWGsEA4q" TargetMode="External"/><Relationship Id="rId4" Type="http://schemas.openxmlformats.org/officeDocument/2006/relationships/hyperlink" Target="https://drive.google.com/drive/folders/1FatgHGZf7nfhjMWGhLSCyCDC91BTQB2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drive/folders/1RZYG0BOWVfZFVcp6iwW28reY7XXHdKK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/>
        </p:nvSpPr>
        <p:spPr>
          <a:xfrm>
            <a:off x="408600" y="1487875"/>
            <a:ext cx="11445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ATAQUES A SCI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COMUNICACIONES NO SEGURAS</a:t>
            </a:r>
            <a:endParaRPr b="1" sz="5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874626" y="4973106"/>
            <a:ext cx="1044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5" name="Google Shape;75;p8"/>
          <p:cNvSpPr/>
          <p:nvPr/>
        </p:nvSpPr>
        <p:spPr>
          <a:xfrm>
            <a:off x="7391350" y="116632"/>
            <a:ext cx="1296000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76" name="Google Shape;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 txBox="1"/>
          <p:nvPr/>
        </p:nvSpPr>
        <p:spPr>
          <a:xfrm>
            <a:off x="2770875" y="4560625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Presentación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/>
        </p:nvSpPr>
        <p:spPr>
          <a:xfrm>
            <a:off x="4065400" y="1487875"/>
            <a:ext cx="8225700" cy="3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555">
                <a:solidFill>
                  <a:schemeClr val="dk1"/>
                </a:solidFill>
              </a:rPr>
              <a:t>Paulino Insausti Barrenetxea</a:t>
            </a:r>
            <a:endParaRPr sz="355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>
                <a:solidFill>
                  <a:schemeClr val="dk1"/>
                </a:solidFill>
              </a:rPr>
              <a:t>paulino.insausti@easo.eus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55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ES" sz="2600">
                <a:solidFill>
                  <a:schemeClr val="dk1"/>
                </a:solidFill>
              </a:rPr>
              <a:t>Dep Electricidad Easo Politeknikoa (Donostia)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ES" sz="2600">
                <a:solidFill>
                  <a:schemeClr val="dk1"/>
                </a:solidFill>
              </a:rPr>
              <a:t>Ciclo Sup. Automatización y robótica industrial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ES" sz="2600">
                <a:solidFill>
                  <a:schemeClr val="dk1"/>
                </a:solidFill>
              </a:rPr>
              <a:t>Curso Especialización Ciberseguridad industrial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600">
                <a:solidFill>
                  <a:schemeClr val="dk1"/>
                </a:solidFill>
              </a:rPr>
              <a:t>Colaboración Tknika grupo ciberseguridad</a:t>
            </a:r>
            <a:endParaRPr b="1" sz="2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7391350" y="116632"/>
            <a:ext cx="1296000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86" name="Google Shape;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375" y="1140275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523" y="2997775"/>
            <a:ext cx="2170050" cy="139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6063" y="43149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/>
          <p:nvPr/>
        </p:nvSpPr>
        <p:spPr>
          <a:xfrm>
            <a:off x="751750" y="1487881"/>
            <a:ext cx="10441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CIBERSEGURIDAD EN  SISTEMAS DE CONTROL INDUSTRIAL (SCI)</a:t>
            </a:r>
            <a:endParaRPr b="1" sz="5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oogle Shape;96;p10"/>
          <p:cNvSpPr txBox="1"/>
          <p:nvPr/>
        </p:nvSpPr>
        <p:spPr>
          <a:xfrm>
            <a:off x="874626" y="4973106"/>
            <a:ext cx="1044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"/>
          <p:cNvSpPr txBox="1"/>
          <p:nvPr>
            <p:ph idx="12" type="sldNum"/>
          </p:nvPr>
        </p:nvSpPr>
        <p:spPr>
          <a:xfrm>
            <a:off x="8739781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7391350" y="11663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99" name="Google Shape;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0"/>
          <p:cNvSpPr txBox="1"/>
          <p:nvPr/>
        </p:nvSpPr>
        <p:spPr>
          <a:xfrm>
            <a:off x="7812525" y="117575"/>
            <a:ext cx="42969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0"/>
          <p:cNvSpPr txBox="1"/>
          <p:nvPr/>
        </p:nvSpPr>
        <p:spPr>
          <a:xfrm>
            <a:off x="7266675" y="75575"/>
            <a:ext cx="2351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0"/>
          <p:cNvSpPr txBox="1"/>
          <p:nvPr/>
        </p:nvSpPr>
        <p:spPr>
          <a:xfrm>
            <a:off x="2770875" y="4560625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Curso 23/24 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08" name="Google Shape;10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850" y="664775"/>
            <a:ext cx="4888025" cy="568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/>
          <p:nvPr>
            <p:ph type="title"/>
          </p:nvPr>
        </p:nvSpPr>
        <p:spPr>
          <a:xfrm>
            <a:off x="422482" y="830044"/>
            <a:ext cx="1116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 </a:t>
            </a:r>
            <a:r>
              <a:rPr lang="es-ES"/>
              <a:t>Programa </a:t>
            </a:r>
            <a:r>
              <a:rPr lang="es-ES" sz="1500">
                <a:latin typeface="Arial"/>
                <a:ea typeface="Arial"/>
                <a:cs typeface="Arial"/>
                <a:sym typeface="Arial"/>
              </a:rPr>
              <a:t>                             </a:t>
            </a:r>
            <a:endParaRPr sz="1800"/>
          </a:p>
        </p:txBody>
      </p:sp>
      <p:sp>
        <p:nvSpPr>
          <p:cNvPr id="114" name="Google Shape;114;p12"/>
          <p:cNvSpPr txBox="1"/>
          <p:nvPr>
            <p:ph idx="12" type="sldNum"/>
          </p:nvPr>
        </p:nvSpPr>
        <p:spPr>
          <a:xfrm>
            <a:off x="8736463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5" name="Google Shape;115;p12"/>
          <p:cNvSpPr txBox="1"/>
          <p:nvPr>
            <p:ph idx="1" type="body"/>
          </p:nvPr>
        </p:nvSpPr>
        <p:spPr>
          <a:xfrm>
            <a:off x="422475" y="1767900"/>
            <a:ext cx="4749300" cy="47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1.- </a:t>
            </a: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Introducción SCI.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2.- C</a:t>
            </a: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onvergencia IT &amp; OT.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3.- Equipos expuestos en Internet.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4.- Descubrir dispositivos industriales en la red interna. 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5.- Comunicaciones no seguras.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6.- Ataques a SCI.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7.- Vulnerabilidades. Actualizaciones firmware.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8.- Evaluación del riesgo. Tipos de amenazas.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9.- Programación segura del PLC.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10.- Comunicaciones seguras OPC-UA.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11.- Seguridad nativa del PLC.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5900050" y="1767900"/>
            <a:ext cx="5826600" cy="44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12.- Segmentación de redes.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13.- Monitorizar SCI.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14.- Diagnóstico y políticas de ciberseguridad en un SCI. (Metodología, Arquitectura red, políticas de seguridad , seguridad física, acceso de  terceros, proteger cadena de suministro….).Plan de seguridad PDS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15.- Escenarios finales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16.- Normativa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17.- CiberRange OT - Tknika. Aulas Ciberseguridad centros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18.- Organismos ciberseguridad 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2"/>
          <p:cNvSpPr txBox="1"/>
          <p:nvPr/>
        </p:nvSpPr>
        <p:spPr>
          <a:xfrm>
            <a:off x="632275" y="711281"/>
            <a:ext cx="10441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chemeClr val="dk1"/>
                </a:solidFill>
              </a:rPr>
              <a:t>CIBERSEGURIDAD EN  SISTEMAS DE CONTROL INDUSTRIAL (SCI)</a:t>
            </a:r>
            <a:endParaRPr b="1" sz="2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Google Shape;118;p12"/>
          <p:cNvSpPr txBox="1"/>
          <p:nvPr/>
        </p:nvSpPr>
        <p:spPr>
          <a:xfrm>
            <a:off x="5228875" y="5468650"/>
            <a:ext cx="58446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Curso 22/23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Videos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ES" sz="2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Documentación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type="title"/>
          </p:nvPr>
        </p:nvSpPr>
        <p:spPr>
          <a:xfrm>
            <a:off x="422482" y="830044"/>
            <a:ext cx="1116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 Programa </a:t>
            </a:r>
            <a:r>
              <a:rPr lang="es-ES" sz="1500">
                <a:latin typeface="Arial"/>
                <a:ea typeface="Arial"/>
                <a:cs typeface="Arial"/>
                <a:sym typeface="Arial"/>
              </a:rPr>
              <a:t>                             </a:t>
            </a:r>
            <a:endParaRPr sz="1800"/>
          </a:p>
        </p:txBody>
      </p:sp>
      <p:sp>
        <p:nvSpPr>
          <p:cNvPr id="124" name="Google Shape;124;p13"/>
          <p:cNvSpPr txBox="1"/>
          <p:nvPr>
            <p:ph idx="12" type="sldNum"/>
          </p:nvPr>
        </p:nvSpPr>
        <p:spPr>
          <a:xfrm>
            <a:off x="8736463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5" name="Google Shape;125;p13"/>
          <p:cNvSpPr txBox="1"/>
          <p:nvPr>
            <p:ph idx="1" type="body"/>
          </p:nvPr>
        </p:nvSpPr>
        <p:spPr>
          <a:xfrm>
            <a:off x="422475" y="1767900"/>
            <a:ext cx="5673600" cy="47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1.- Introducción SCI.  </a:t>
            </a: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(Curso 23/24)  </a:t>
            </a:r>
            <a:r>
              <a:rPr b="1" lang="es-ES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DOC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2.- Convergencia IT &amp; OT.</a:t>
            </a:r>
            <a:endParaRPr b="1" sz="15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3.- Equipos expuestos en Internet.</a:t>
            </a:r>
            <a:endParaRPr b="1" sz="15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4.- Descubrir dispositivos industriales en la red interna. </a:t>
            </a:r>
            <a:endParaRPr b="1" sz="15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5.- Comunicaciones no seguras.</a:t>
            </a:r>
            <a:endParaRPr b="1" sz="15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6.- Ataques a SCI.</a:t>
            </a:r>
            <a:endParaRPr b="1" sz="15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7.- Vulnerabilidades. Actualizaciones firmware.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8.- Evaluación del riesgo. Tipos de amenazas.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9.- Programación segura del PLC. </a:t>
            </a: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(Curso 21/22)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10.- Comunicaciones seguras OPC-UA.</a:t>
            </a:r>
            <a:endParaRPr b="1" sz="15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11.- Seguridad nativa del PLC. </a:t>
            </a:r>
            <a:endParaRPr b="1" sz="15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5900050" y="1767900"/>
            <a:ext cx="5826600" cy="44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12.- Segmentación de redes. </a:t>
            </a: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(Curso 23/24- 10,11,13 Junio )</a:t>
            </a:r>
            <a:endParaRPr b="1" sz="150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13.- Monitorizar SCI.  </a:t>
            </a: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( Curso 24/25)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14.- Diagnóstico y políticas de ciberseguridad en un SCI. (Metodología, Arquitectura red, políticas de seguridad , seguridad física, acceso de  terceros, proteger cadena de suministro….).Plan de seguridad PDS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15.- Escenarios finales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16.- Normativa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17.- CiberRange OT - Tknika. Aulas Ciberseguridad centros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18.- Organismos ciberseguridad 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Acceso remoto VPN  </a:t>
            </a: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( Curso 24/25)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500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title"/>
          </p:nvPr>
        </p:nvSpPr>
        <p:spPr>
          <a:xfrm>
            <a:off x="111832" y="2356669"/>
            <a:ext cx="1116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 Programa </a:t>
            </a:r>
            <a:r>
              <a:rPr lang="es-ES" sz="1500">
                <a:latin typeface="Arial"/>
                <a:ea typeface="Arial"/>
                <a:cs typeface="Arial"/>
                <a:sym typeface="Arial"/>
              </a:rPr>
              <a:t>                             </a:t>
            </a:r>
            <a:endParaRPr sz="1800"/>
          </a:p>
        </p:txBody>
      </p:sp>
      <p:sp>
        <p:nvSpPr>
          <p:cNvPr id="132" name="Google Shape;132;p14"/>
          <p:cNvSpPr txBox="1"/>
          <p:nvPr>
            <p:ph idx="12" type="sldNum"/>
          </p:nvPr>
        </p:nvSpPr>
        <p:spPr>
          <a:xfrm>
            <a:off x="8736463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2726900" y="3220675"/>
            <a:ext cx="7023300" cy="3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1.- Introducción SCI.  (13 Mayo)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2.- Convergencia IT &amp; OT. </a:t>
            </a: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(13 Mayo)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3.- Equipos expuestos en Internet. </a:t>
            </a: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(13 Mayo)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4.- Descubrir dispositivos industriales en la red interna. </a:t>
            </a: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(14 Mayo)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                        Siemens PNI , Proneta      Nmap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5.- Comunicaciones no seguras. </a:t>
            </a: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(14 Mayo)      Wireshark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6.- Ataques a SCI. </a:t>
            </a: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(16 Mayo)    Panel Tknika , Scripts, Kali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515600" y="759050"/>
            <a:ext cx="11445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ATAQUES A SCI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COMUNICACIONES NO SEGURAS</a:t>
            </a:r>
            <a:endParaRPr b="1" sz="5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6917725" y="26040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1500">
                <a:solidFill>
                  <a:schemeClr val="dk1"/>
                </a:solidFill>
              </a:rPr>
              <a:t>13-14-16 mayo ( 12 Horas)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