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n</a:t>
            </a:r>
            <a:endParaRPr/>
          </a:p>
        </p:txBody>
      </p:sp>
      <p:sp>
        <p:nvSpPr>
          <p:cNvPr id="70" name="Google Shape;7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93db0f9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193db0f94f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93db0f9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193db0f94f_0_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6051bc1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b6051bc1d1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60d5c0f6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b60d5c0f6c_0_10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b60d5c0f6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b60d5c0f6c_0_1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96e139f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b96e139fba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96e139fb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b96e139fba_0_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b96e139fb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b96e139fba_0_2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b="1"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41" name="Google Shape;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9" name="Google Shape;49;p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5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pic>
        <p:nvPicPr>
          <p:cNvPr descr="G:\Mi unidad\ana\Tknika\LOGOs TKNIKA\header_ppt_unevoc.png" id="51" name="Google Shape;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22598" y="1628800"/>
            <a:ext cx="10944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/>
        </p:nvSpPr>
        <p:spPr>
          <a:xfrm>
            <a:off x="623206" y="6565359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66" name="Google Shape;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/>
        </p:nvSpPr>
        <p:spPr>
          <a:xfrm>
            <a:off x="408600" y="1487875"/>
            <a:ext cx="11445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>
                <a:solidFill>
                  <a:schemeClr val="dk1"/>
                </a:solidFill>
              </a:rPr>
              <a:t>ATAQUES A SCI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>
                <a:solidFill>
                  <a:schemeClr val="dk1"/>
                </a:solidFill>
              </a:rPr>
              <a:t>COMUNICACIONES NO SEGURAS</a:t>
            </a:r>
            <a:endParaRPr b="1" sz="5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874626" y="4973106"/>
            <a:ext cx="1044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739781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7391350" y="116632"/>
            <a:ext cx="1296144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76" name="Google Shape;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 txBox="1"/>
          <p:nvPr/>
        </p:nvSpPr>
        <p:spPr>
          <a:xfrm>
            <a:off x="2770875" y="4560625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Introducción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105000" y="764700"/>
            <a:ext cx="5423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1.- Introducción ICS</a:t>
            </a:r>
            <a:endParaRPr/>
          </a:p>
        </p:txBody>
      </p:sp>
      <p:pic>
        <p:nvPicPr>
          <p:cNvPr id="84" name="Google Shape;8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6475" y="1066800"/>
            <a:ext cx="5750076" cy="47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88" y="2541650"/>
            <a:ext cx="6298075" cy="25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9"/>
          <p:cNvSpPr txBox="1"/>
          <p:nvPr/>
        </p:nvSpPr>
        <p:spPr>
          <a:xfrm>
            <a:off x="4689125" y="5184125"/>
            <a:ext cx="1926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latin typeface="Calibri"/>
                <a:ea typeface="Calibri"/>
                <a:cs typeface="Calibri"/>
                <a:sym typeface="Calibri"/>
              </a:rPr>
              <a:t>INDUSTRIA 5.0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2" name="Google Shape;92;p10"/>
          <p:cNvSpPr txBox="1"/>
          <p:nvPr>
            <p:ph type="title"/>
          </p:nvPr>
        </p:nvSpPr>
        <p:spPr>
          <a:xfrm>
            <a:off x="105000" y="764700"/>
            <a:ext cx="5423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1.- Introducción ICS</a:t>
            </a:r>
            <a:endParaRPr/>
          </a:p>
        </p:txBody>
      </p:sp>
      <p:pic>
        <p:nvPicPr>
          <p:cNvPr id="93" name="Google Shape;93;p10"/>
          <p:cNvPicPr preferRelativeResize="0"/>
          <p:nvPr/>
        </p:nvPicPr>
        <p:blipFill rotWithShape="1">
          <a:blip r:embed="rId3">
            <a:alphaModFix/>
          </a:blip>
          <a:srcRect b="4960" l="1170" r="-1169" t="-4960"/>
          <a:stretch/>
        </p:blipFill>
        <p:spPr>
          <a:xfrm>
            <a:off x="1226375" y="1051375"/>
            <a:ext cx="9787213" cy="51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type="title"/>
          </p:nvPr>
        </p:nvSpPr>
        <p:spPr>
          <a:xfrm>
            <a:off x="105000" y="764700"/>
            <a:ext cx="5423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1.- Introducción ICS</a:t>
            </a:r>
            <a:endParaRPr/>
          </a:p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00" name="Google Shape;1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4175" y="1340700"/>
            <a:ext cx="7424826" cy="510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6" name="Google Shape;106;p12"/>
          <p:cNvSpPr txBox="1"/>
          <p:nvPr>
            <p:ph type="title"/>
          </p:nvPr>
        </p:nvSpPr>
        <p:spPr>
          <a:xfrm>
            <a:off x="105000" y="764700"/>
            <a:ext cx="5423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1.- Introducción ICS</a:t>
            </a:r>
            <a:endParaRPr/>
          </a:p>
        </p:txBody>
      </p:sp>
      <p:pic>
        <p:nvPicPr>
          <p:cNvPr id="107" name="Google Shape;10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687" y="1340700"/>
            <a:ext cx="6138625" cy="51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2"/>
          <p:cNvSpPr txBox="1"/>
          <p:nvPr/>
        </p:nvSpPr>
        <p:spPr>
          <a:xfrm>
            <a:off x="5740550" y="649900"/>
            <a:ext cx="373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>
                <a:latin typeface="Calibri"/>
                <a:ea typeface="Calibri"/>
                <a:cs typeface="Calibri"/>
                <a:sym typeface="Calibri"/>
              </a:rPr>
              <a:t>Modelo </a:t>
            </a:r>
            <a:r>
              <a:rPr b="1" lang="es-ES" sz="2900">
                <a:latin typeface="Calibri"/>
                <a:ea typeface="Calibri"/>
                <a:cs typeface="Calibri"/>
                <a:sym typeface="Calibri"/>
              </a:rPr>
              <a:t>PURDUE</a:t>
            </a:r>
            <a:endParaRPr b="1"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4" name="Google Shape;114;p13"/>
          <p:cNvSpPr txBox="1"/>
          <p:nvPr>
            <p:ph type="title"/>
          </p:nvPr>
        </p:nvSpPr>
        <p:spPr>
          <a:xfrm>
            <a:off x="105000" y="764700"/>
            <a:ext cx="5423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1.- Introducción ICS</a:t>
            </a:r>
            <a:endParaRPr/>
          </a:p>
        </p:txBody>
      </p:sp>
      <p:pic>
        <p:nvPicPr>
          <p:cNvPr id="115" name="Google Shape;11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525" y="1265900"/>
            <a:ext cx="8344412" cy="521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1" name="Google Shape;121;p14"/>
          <p:cNvSpPr txBox="1"/>
          <p:nvPr>
            <p:ph type="title"/>
          </p:nvPr>
        </p:nvSpPr>
        <p:spPr>
          <a:xfrm>
            <a:off x="105000" y="764700"/>
            <a:ext cx="5423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1.- Introducción ICS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4366198" y="1500888"/>
            <a:ext cx="6724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Escenarios  habituales : SMC , FESTO  , </a:t>
            </a:r>
            <a:r>
              <a:rPr lang="es-ES" sz="2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Siemens</a:t>
            </a:r>
            <a:r>
              <a:rPr lang="es-ES" sz="2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Omron</a:t>
            </a:r>
            <a:endParaRPr b="1" sz="30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3" name="Google Shape;12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00" y="1652379"/>
            <a:ext cx="4762500" cy="4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0075" y="2049551"/>
            <a:ext cx="6970700" cy="3968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05000" y="764700"/>
            <a:ext cx="5423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1.- Introducción ICS</a:t>
            </a:r>
            <a:endParaRPr/>
          </a:p>
        </p:txBody>
      </p:sp>
      <p:pic>
        <p:nvPicPr>
          <p:cNvPr id="131" name="Google Shape;1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9700" y="1731600"/>
            <a:ext cx="8209000" cy="48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7825" y="5431779"/>
            <a:ext cx="3772950" cy="92629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 txBox="1"/>
          <p:nvPr/>
        </p:nvSpPr>
        <p:spPr>
          <a:xfrm>
            <a:off x="4677923" y="1155588"/>
            <a:ext cx="6724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Escenarios  habituales : SMC , FESTO  , Siemens, Omron</a:t>
            </a:r>
            <a:endParaRPr b="1" sz="30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9" name="Google Shape;139;p16"/>
          <p:cNvSpPr txBox="1"/>
          <p:nvPr>
            <p:ph type="title"/>
          </p:nvPr>
        </p:nvSpPr>
        <p:spPr>
          <a:xfrm>
            <a:off x="105000" y="764700"/>
            <a:ext cx="5423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1.- Introducción ICS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4574349" y="1225875"/>
            <a:ext cx="7453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Escenarios  habituales :  Siemens, </a:t>
            </a:r>
            <a:r>
              <a:rPr b="1" lang="es-ES" sz="2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Omron</a:t>
            </a:r>
            <a:endParaRPr b="1" sz="30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1" name="Google Shape;14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1300" y="5075250"/>
            <a:ext cx="42291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5950" y="1437400"/>
            <a:ext cx="6601676" cy="48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