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2c142c163_0_1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c2c142c16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endParaRPr/>
          </a:p>
        </p:txBody>
      </p:sp>
      <p:sp>
        <p:nvSpPr>
          <p:cNvPr id="70" name="Google Shape;70;g2c2c142c163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09636b8ad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209636b8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209636b8a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n</a:t>
            </a:r>
            <a:endParaRPr/>
          </a:p>
        </p:txBody>
      </p:sp>
      <p:sp>
        <p:nvSpPr>
          <p:cNvPr id="93" name="Google Shape;93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2c54edb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a2c54edb38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108c3e3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2108c3e30c_0_1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2c142c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c2c142c163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2c142c1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c2c142c163_0_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f8226e7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8f8226e75e_0_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hyperlink" Target="mailto:info@tknika.eus" TargetMode="External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-Izenburua">
  <p:cSld name="0-Izenburu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618979" y="1868344"/>
            <a:ext cx="6765101" cy="2160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Source Sans Pro"/>
              <a:buNone/>
              <a:defRPr b="1"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561" y="5042534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1" name="Google Shape;21;p2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_unevoc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Indizea">
  <p:cSld name="1-Indizea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78582" y="1124744"/>
            <a:ext cx="11161240" cy="864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4295006" y="1988840"/>
            <a:ext cx="36004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–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»"/>
              <a:defRPr sz="19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:\Mi unidad\ana\Tknika\LOGOs TKNIKA\header_ppt.png"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 tituluarekin">
  <p:cSld name="2-Atala tituluareki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609521" y="764704"/>
            <a:ext cx="109713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urce Sans Pro"/>
              <a:buNone/>
              <a:defRPr b="1"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22598" y="2204864"/>
            <a:ext cx="72008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2" type="body"/>
          </p:nvPr>
        </p:nvSpPr>
        <p:spPr>
          <a:xfrm>
            <a:off x="622598" y="1340768"/>
            <a:ext cx="10945215" cy="432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Clr>
                <a:srgbClr val="CEDA2E"/>
              </a:buClr>
              <a:buSzPts val="3000"/>
              <a:buNone/>
              <a:defRPr sz="3000">
                <a:solidFill>
                  <a:srgbClr val="CEDA2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4191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419100" lvl="2" marL="1371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4191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4191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>
            <p:ph idx="3" type="pic"/>
          </p:nvPr>
        </p:nvSpPr>
        <p:spPr>
          <a:xfrm>
            <a:off x="8039100" y="2205038"/>
            <a:ext cx="3529013" cy="381635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Amaiera">
  <p:cSld name="3-Amaier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609521" y="1288131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47" name="Google Shape;4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/>
          <p:nvPr>
            <p:ph idx="1" type="subTitle"/>
          </p:nvPr>
        </p:nvSpPr>
        <p:spPr>
          <a:xfrm>
            <a:off x="1828561" y="5038328"/>
            <a:ext cx="8533289" cy="33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9" name="Google Shape;49;p5"/>
          <p:cNvCxnSpPr/>
          <p:nvPr/>
        </p:nvCxnSpPr>
        <p:spPr>
          <a:xfrm>
            <a:off x="622598" y="5373216"/>
            <a:ext cx="109452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5"/>
          <p:cNvSpPr txBox="1"/>
          <p:nvPr/>
        </p:nvSpPr>
        <p:spPr>
          <a:xfrm>
            <a:off x="635542" y="2852936"/>
            <a:ext cx="109322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Zamalbide Auzoa z/g - 20100 Errenteria (Gipuzkoa)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T. (+34) 943 082 900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sng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info@tknika.eus</a:t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www.tknika.eus</a:t>
            </a:r>
            <a:endParaRPr/>
          </a:p>
        </p:txBody>
      </p:sp>
      <p:pic>
        <p:nvPicPr>
          <p:cNvPr descr="G:\Mi unidad\ana\Tknika\LOGOs TKNIKA\header_ppt_unevoc.png" id="51" name="Google Shape;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Atala">
  <p:cSld name="2-Atal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22598" y="1192033"/>
            <a:ext cx="7200800" cy="4829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"/>
          <p:cNvSpPr/>
          <p:nvPr>
            <p:ph idx="2" type="pic"/>
          </p:nvPr>
        </p:nvSpPr>
        <p:spPr>
          <a:xfrm>
            <a:off x="8039100" y="1192033"/>
            <a:ext cx="3529013" cy="4829355"/>
          </a:xfrm>
          <a:prstGeom prst="rect">
            <a:avLst/>
          </a:prstGeom>
          <a:noFill/>
          <a:ln>
            <a:noFill/>
          </a:ln>
        </p:spPr>
      </p:sp>
      <p:pic>
        <p:nvPicPr>
          <p:cNvPr descr="G:\Mi unidad\ana\Tknika\LOGOs TKNIKA\header_ppt.png"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ala_v2">
  <p:cSld name="Atala_v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609521" y="764704"/>
            <a:ext cx="1097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  <a:defRPr b="1"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736463" y="6165304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6565359"/>
            <a:ext cx="12190413" cy="29264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22598" y="1628800"/>
            <a:ext cx="10944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3070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8"/>
              <a:buFont typeface="Courier New"/>
              <a:buChar char="o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55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"/>
              <a:buChar char="▪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23206" y="6565359"/>
            <a:ext cx="151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Ziberlab 2020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:\Mi unidad\ana\Tknika\LOGOs TKNIKA\header_ppt_unevoc.png" id="66" name="Google Shape;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206" y="260648"/>
            <a:ext cx="10944000" cy="38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6463" y="6165304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drive/folders/1k3b_AT_ooySyS_oLVFY9AgjyDWGsEA4q" TargetMode="External"/><Relationship Id="rId4" Type="http://schemas.openxmlformats.org/officeDocument/2006/relationships/hyperlink" Target="https://drive.google.com/drive/folders/1FatgHGZf7nfhjMWGhLSCyCDC91BTQB2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folders/1ynu-1YyWMfbJgp4R7b3azB7WFzIIiFkR" TargetMode="External"/><Relationship Id="rId4" Type="http://schemas.openxmlformats.org/officeDocument/2006/relationships/hyperlink" Target="https://drive.google.com/drive/folders/1RZYG0BOWVfZFVcp6iwW28reY7XXHdKKw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/>
        </p:nvSpPr>
        <p:spPr>
          <a:xfrm>
            <a:off x="408600" y="1487875"/>
            <a:ext cx="1144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SEGMENTACIÓN DE REDES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8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5" name="Google Shape;75;p8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76" name="Google Shape;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/>
        </p:nvSpPr>
        <p:spPr>
          <a:xfrm>
            <a:off x="2770875" y="45606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s-E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.- </a:t>
            </a: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Presentación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/>
        </p:nvSpPr>
        <p:spPr>
          <a:xfrm>
            <a:off x="4065400" y="1487875"/>
            <a:ext cx="8225700" cy="3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555">
                <a:solidFill>
                  <a:schemeClr val="dk1"/>
                </a:solidFill>
              </a:rPr>
              <a:t>Paulino Insausti Barrenetxea</a:t>
            </a:r>
            <a:endParaRPr sz="355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00">
                <a:solidFill>
                  <a:schemeClr val="dk1"/>
                </a:solidFill>
              </a:rPr>
              <a:t>paulino.insausti@easo.eus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55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</a:rPr>
              <a:t>Dep Electricidad Easo Politeknikoa (Donostia)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</a:rPr>
              <a:t>Ciclo Sup. Automatización y robótica industrial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s-ES" sz="2600">
                <a:solidFill>
                  <a:schemeClr val="dk1"/>
                </a:solidFill>
              </a:rPr>
              <a:t>Curso Especialización Ciberseguridad industrial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600">
                <a:solidFill>
                  <a:schemeClr val="dk1"/>
                </a:solidFill>
              </a:rPr>
              <a:t>Colaboración Tknika grupo ciberseguridad</a:t>
            </a:r>
            <a:endParaRPr b="1" sz="2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739781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7391350" y="116632"/>
            <a:ext cx="1296000" cy="79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86" name="Google Shape;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375" y="1140275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523" y="2997775"/>
            <a:ext cx="2170050" cy="139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6063" y="4314988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/>
        </p:nvSpPr>
        <p:spPr>
          <a:xfrm>
            <a:off x="751750" y="1487881"/>
            <a:ext cx="10441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CIBERSEGURIDAD EN  SISTEMAS DE CONTROL INDUSTRIAL (SCI)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874626" y="4973106"/>
            <a:ext cx="1044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0"/>
          <p:cNvSpPr txBox="1"/>
          <p:nvPr>
            <p:ph idx="12" type="sldNum"/>
          </p:nvPr>
        </p:nvSpPr>
        <p:spPr>
          <a:xfrm>
            <a:off x="8739781" y="6232227"/>
            <a:ext cx="284443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7391350" y="116632"/>
            <a:ext cx="1296144" cy="7920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:\Descargas\UNEVOC_Network_Logo_blue_en.png"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3326" y="248123"/>
            <a:ext cx="552160" cy="4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/>
          <p:nvPr/>
        </p:nvSpPr>
        <p:spPr>
          <a:xfrm>
            <a:off x="7812525" y="117575"/>
            <a:ext cx="42969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0"/>
          <p:cNvSpPr txBox="1"/>
          <p:nvPr/>
        </p:nvSpPr>
        <p:spPr>
          <a:xfrm>
            <a:off x="7266675" y="75575"/>
            <a:ext cx="2351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 txBox="1"/>
          <p:nvPr/>
        </p:nvSpPr>
        <p:spPr>
          <a:xfrm>
            <a:off x="2770875" y="4560625"/>
            <a:ext cx="5844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Curso 22/23 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736463" y="6237312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08" name="Google Shape;10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5850" y="664775"/>
            <a:ext cx="4888025" cy="56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type="title"/>
          </p:nvPr>
        </p:nvSpPr>
        <p:spPr>
          <a:xfrm>
            <a:off x="422482" y="8300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 </a:t>
            </a:r>
            <a:r>
              <a:rPr lang="es-ES"/>
              <a:t>Programa </a:t>
            </a:r>
            <a:r>
              <a:rPr lang="es-ES" sz="1500"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endParaRPr sz="1800"/>
          </a:p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p12"/>
          <p:cNvSpPr txBox="1"/>
          <p:nvPr>
            <p:ph idx="1" type="body"/>
          </p:nvPr>
        </p:nvSpPr>
        <p:spPr>
          <a:xfrm>
            <a:off x="422475" y="1767900"/>
            <a:ext cx="4749300" cy="4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1.-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Introducción SCI.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2.- C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onvergencia IT &amp; OT.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3.- Equipos expuestos en Internet.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4.- Descubrir dispositivos industriales en la red interna.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5.- Comunicaciones no seguras.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6.- Ataques a SCI.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7.- Vulnerabilidades. Actualizaciones firmware.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8.- Evaluación del riesgo. Tipos de amenazas.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9.- Programación segura del PLC.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10.- Comunicaciones seguras OPC-UA.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11.- Seguridad nativa del PLC.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5900050" y="1767900"/>
            <a:ext cx="58266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12.- Segmentación de redes.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13.- Monitorizar SCI.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14.- Diagnóstico y políticas de ciberseguridad en un SCI. (Metodología, Arquitectura red, políticas de seguridad , seguridad física, acceso de  terceros, proteger cadena de suministro….).Plan de seguridad PDS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15.- Escenarios finales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16.- Normativa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17.- CiberRange OT - Tknika. Aulas Ciberseguridad centros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18.- Organismos ciberseguridad 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632275" y="711281"/>
            <a:ext cx="1044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100">
                <a:solidFill>
                  <a:schemeClr val="dk1"/>
                </a:solidFill>
              </a:rPr>
              <a:t>CIBERSEGURIDAD EN  SISTEMAS DE CONTROL INDUSTRIAL (SCI)</a:t>
            </a:r>
            <a:endParaRPr b="1" sz="21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3969025" y="5468650"/>
            <a:ext cx="79812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>
                <a:latin typeface="Calibri"/>
                <a:ea typeface="Calibri"/>
                <a:cs typeface="Calibri"/>
                <a:sym typeface="Calibri"/>
              </a:rPr>
              <a:t>Curso 22/23 </a:t>
            </a:r>
            <a:r>
              <a:rPr lang="es-ES" sz="4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Videos</a:t>
            </a:r>
            <a:r>
              <a:rPr lang="es-ES"/>
              <a:t>  </a:t>
            </a:r>
            <a:r>
              <a:rPr lang="es-ES" sz="4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Materiales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type="title"/>
          </p:nvPr>
        </p:nvSpPr>
        <p:spPr>
          <a:xfrm>
            <a:off x="422482" y="830044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 Programa </a:t>
            </a:r>
            <a:r>
              <a:rPr lang="es-ES" sz="1500"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endParaRPr sz="1800"/>
          </a:p>
        </p:txBody>
      </p:sp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5" name="Google Shape;125;p13"/>
          <p:cNvSpPr txBox="1"/>
          <p:nvPr>
            <p:ph idx="1" type="body"/>
          </p:nvPr>
        </p:nvSpPr>
        <p:spPr>
          <a:xfrm>
            <a:off x="422475" y="1767900"/>
            <a:ext cx="4749300" cy="4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1.- Introducción SCI. 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2.- Convergencia IT &amp; OT.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3.- Equipos expuestos en Internet.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4.- Descubrir dispositivos industriales en la red interna. 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5.- Comunicaciones no seguras.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6.- Ataques a SCI.</a:t>
            </a:r>
            <a:endParaRPr b="1" sz="15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7.- Vulnerabilidades. Actualizaciones firmware.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8.- Evaluación del riesgo. Tipos de amenazas.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9.- Programación segura del PLC. </a:t>
            </a:r>
            <a:r>
              <a:rPr b="1" lang="es-E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(Curso 21/22)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10.- Comunicaciones seguras OPC-UA.</a:t>
            </a:r>
            <a:endParaRPr b="1" sz="15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11.- Seguridad nativa del PLC.</a:t>
            </a:r>
            <a:endParaRPr b="1" sz="15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5900050" y="1767900"/>
            <a:ext cx="5826600" cy="4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12.- Segmentación de redes.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(Curso 23/24)</a:t>
            </a:r>
            <a:endParaRPr b="1" sz="1500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13.- Monitorizar SCI. 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 Curso 24/25)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14.- Diagnóstico y políticas de ciberseguridad en un SCI. (Metodología, Arquitectura red, políticas de seguridad , seguridad física, acceso de  terceros, proteger cadena de suministro….).Plan de seguridad PDS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15.- Escenarios finales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16.- Normativa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17.- CiberRange OT - Tknika. Aulas Ciberseguridad centros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18.- Organismos ciberseguridad 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s-ES" sz="150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Acceso remoto VPN 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 Curso 24/25)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solidFill>
                <a:srgbClr val="FF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2434325" y="16940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1500">
                <a:solidFill>
                  <a:schemeClr val="dk1"/>
                </a:solidFill>
              </a:rPr>
              <a:t>(Curso 23/24)  </a:t>
            </a:r>
            <a:r>
              <a:rPr b="1" lang="es-ES" sz="1500" u="sng">
                <a:solidFill>
                  <a:schemeClr val="hlink"/>
                </a:solidFill>
                <a:hlinkClick r:id="rId4"/>
              </a:rPr>
              <a:t>DOC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111832" y="2356669"/>
            <a:ext cx="11161200" cy="8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urce Sans Pro"/>
              <a:buNone/>
            </a:pPr>
            <a:r>
              <a:rPr lang="es-ES"/>
              <a:t> Programa </a:t>
            </a:r>
            <a:r>
              <a:rPr lang="es-ES" sz="1500"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endParaRPr sz="1800"/>
          </a:p>
        </p:txBody>
      </p:sp>
      <p:sp>
        <p:nvSpPr>
          <p:cNvPr id="133" name="Google Shape;133;p14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92575" y="3019525"/>
            <a:ext cx="7023300" cy="3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1.- Introducción SCI. 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(10 junio)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2.- Convergencia IT &amp; OT.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3.- Conceptos de segmentación de redes.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4.-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Ejemplos de segmentación de redes. (11:30 Descanso)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5.- Ejercicios de segmentación 1 VLAN, Port mirroring.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6.- Ejercicios de segmentación 2 Reglas de FW.  (11 junio)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7.- </a:t>
            </a: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Ejercicios de segmentación 3 Reglas de FW Enrutado. (13 junio)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8.- Analizar configuración segmentación panel OT Tknika.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1500">
                <a:latin typeface="Arial"/>
                <a:ea typeface="Arial"/>
                <a:cs typeface="Arial"/>
                <a:sym typeface="Arial"/>
              </a:rPr>
              <a:t>9.- Introducción NGFW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6917725" y="26040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ES" sz="1500">
                <a:solidFill>
                  <a:schemeClr val="dk1"/>
                </a:solidFill>
              </a:rPr>
              <a:t>10-11</a:t>
            </a:r>
            <a:r>
              <a:rPr b="1" lang="es-ES" sz="1500">
                <a:solidFill>
                  <a:schemeClr val="dk1"/>
                </a:solidFill>
              </a:rPr>
              <a:t>-13 junio ( 12 Horas)</a:t>
            </a:r>
            <a:endParaRPr sz="1700"/>
          </a:p>
        </p:txBody>
      </p:sp>
      <p:sp>
        <p:nvSpPr>
          <p:cNvPr id="136" name="Google Shape;136;p14"/>
          <p:cNvSpPr txBox="1"/>
          <p:nvPr/>
        </p:nvSpPr>
        <p:spPr>
          <a:xfrm>
            <a:off x="408600" y="1487875"/>
            <a:ext cx="1144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SEGMENTACIÓN DE REDES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925" y="3019525"/>
            <a:ext cx="3311158" cy="338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8736463" y="6232227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408600" y="1487875"/>
            <a:ext cx="11445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5200">
                <a:solidFill>
                  <a:schemeClr val="dk1"/>
                </a:solidFill>
              </a:rPr>
              <a:t>SEGMENTACIÓN DE REDES</a:t>
            </a:r>
            <a:endParaRPr b="1" sz="5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888" y="2454550"/>
            <a:ext cx="4422166" cy="36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5"/>
          <p:cNvSpPr txBox="1"/>
          <p:nvPr/>
        </p:nvSpPr>
        <p:spPr>
          <a:xfrm>
            <a:off x="6362125" y="2685900"/>
            <a:ext cx="3690900" cy="30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Perfil docente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Expectativas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Aplicabilidad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