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0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n</a:t>
            </a:r>
            <a:endParaRPr/>
          </a:p>
        </p:txBody>
      </p:sp>
      <p:sp>
        <p:nvSpPr>
          <p:cNvPr id="70" name="Google Shape;70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93db0f9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2193db0f94f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93db0f94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2193db0f94f_0_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b6051bc1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1b6051bc1d1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b60d5c0f6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1b60d5c0f6c_0_11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b60d5c0f6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1b60d5c0f6c_0_10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b96e139f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1b96e139fba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b96e139fb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b96e139fba_0_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b96e139fb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b96e139fba_0_2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mailto:info@tknika.eus" TargetMode="External"/><Relationship Id="rId4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-Izenburua">
  <p:cSld name="0-Izenburua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Source Sans Pro"/>
              <a:buNone/>
              <a:defRPr b="1"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828561" y="5042534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21" name="Google Shape;21;p2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_unevoc.png" id="23" name="Google Shape;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-Indizea">
  <p:cSld name="1-Indizea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78582" y="1124744"/>
            <a:ext cx="11161240" cy="864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4295006" y="1988840"/>
            <a:ext cx="3600400" cy="352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9250" lvl="1" marL="9144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9250" lvl="2" marL="1371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9250" lvl="3" marL="18288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9250" lvl="4" marL="22860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»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0" name="Google Shape;3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.png" id="31" name="Google Shape;3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 tituluarekin">
  <p:cSld name="2-Atala tituluareki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urce Sans Pro"/>
              <a:buNone/>
              <a:defRPr b="1"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37" name="Google Shape;3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22598" y="2204864"/>
            <a:ext cx="7200800" cy="3816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2" type="body"/>
          </p:nvPr>
        </p:nvSpPr>
        <p:spPr>
          <a:xfrm>
            <a:off x="622598" y="1340768"/>
            <a:ext cx="10945215" cy="43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60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  <a:defRPr sz="3000">
                <a:solidFill>
                  <a:srgbClr val="CEDA2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4191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4191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4191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4191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"/>
          <p:cNvSpPr/>
          <p:nvPr>
            <p:ph idx="3" type="pic"/>
          </p:nvPr>
        </p:nvSpPr>
        <p:spPr>
          <a:xfrm>
            <a:off x="8039100" y="2205038"/>
            <a:ext cx="3529013" cy="381635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41" name="Google Shape;4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Amaiera">
  <p:cSld name="3-Amaiera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609521" y="1288131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  <a:defRPr b="1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47" name="Google Shape;4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5"/>
          <p:cNvSpPr txBox="1"/>
          <p:nvPr>
            <p:ph idx="1" type="subTitle"/>
          </p:nvPr>
        </p:nvSpPr>
        <p:spPr>
          <a:xfrm>
            <a:off x="1828561" y="5038328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49" name="Google Shape;49;p5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5"/>
          <p:cNvSpPr txBox="1"/>
          <p:nvPr/>
        </p:nvSpPr>
        <p:spPr>
          <a:xfrm>
            <a:off x="635542" y="2852936"/>
            <a:ext cx="109322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Zamalbide Auzoa z/g - 20100 Errenteria (Gipuzkoa)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T. (+34) 943 082 900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www.tknika.eus</a:t>
            </a:r>
            <a:endParaRPr/>
          </a:p>
        </p:txBody>
      </p:sp>
      <p:pic>
        <p:nvPicPr>
          <p:cNvPr descr="G:\Mi unidad\ana\Tknika\LOGOs TKNIKA\header_ppt_unevoc.png" id="51" name="Google Shape;5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">
  <p:cSld name="2-Atala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56" name="Google Shape;5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"/>
          <p:cNvSpPr txBox="1"/>
          <p:nvPr>
            <p:ph idx="1" type="body"/>
          </p:nvPr>
        </p:nvSpPr>
        <p:spPr>
          <a:xfrm>
            <a:off x="622598" y="1192033"/>
            <a:ext cx="7200800" cy="4829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6"/>
          <p:cNvSpPr/>
          <p:nvPr>
            <p:ph idx="2" type="pic"/>
          </p:nvPr>
        </p:nvSpPr>
        <p:spPr>
          <a:xfrm>
            <a:off x="8039100" y="1192033"/>
            <a:ext cx="3529013" cy="4829355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59" name="Google Shape;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ala_v2">
  <p:cSld name="Atala_v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63" name="Google Shape;6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7"/>
          <p:cNvSpPr txBox="1"/>
          <p:nvPr>
            <p:ph idx="1" type="body"/>
          </p:nvPr>
        </p:nvSpPr>
        <p:spPr>
          <a:xfrm>
            <a:off x="622598" y="1628800"/>
            <a:ext cx="10944600" cy="4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708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Courier New"/>
              <a:buChar char="o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Char char="▪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7"/>
          <p:cNvSpPr txBox="1"/>
          <p:nvPr/>
        </p:nvSpPr>
        <p:spPr>
          <a:xfrm>
            <a:off x="623206" y="6565359"/>
            <a:ext cx="151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i unidad\ana\Tknika\LOGOs TKNIKA\header_ppt_unevoc.png" id="66" name="Google Shape;6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/>
        </p:nvSpPr>
        <p:spPr>
          <a:xfrm>
            <a:off x="874626" y="4973106"/>
            <a:ext cx="1044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8739781" y="6232227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Google Shape;74;p8"/>
          <p:cNvSpPr/>
          <p:nvPr/>
        </p:nvSpPr>
        <p:spPr>
          <a:xfrm>
            <a:off x="7391350" y="116632"/>
            <a:ext cx="1296144" cy="7920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Descargas\UNEVOC_Network_Logo_blue_en.png" id="75" name="Google Shape;7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326" y="248123"/>
            <a:ext cx="552160" cy="4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8"/>
          <p:cNvSpPr txBox="1"/>
          <p:nvPr/>
        </p:nvSpPr>
        <p:spPr>
          <a:xfrm>
            <a:off x="2770875" y="4560625"/>
            <a:ext cx="5844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.- Introducción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8"/>
          <p:cNvSpPr txBox="1"/>
          <p:nvPr/>
        </p:nvSpPr>
        <p:spPr>
          <a:xfrm>
            <a:off x="408600" y="1487875"/>
            <a:ext cx="11445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5200">
                <a:solidFill>
                  <a:srgbClr val="000000"/>
                </a:solidFill>
              </a:rPr>
              <a:t>SEGMENTACIÓN DE REDES</a:t>
            </a:r>
            <a:endParaRPr b="1" sz="50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3" name="Google Shape;83;p9"/>
          <p:cNvSpPr txBox="1"/>
          <p:nvPr>
            <p:ph type="title"/>
          </p:nvPr>
        </p:nvSpPr>
        <p:spPr>
          <a:xfrm>
            <a:off x="105000" y="764700"/>
            <a:ext cx="5423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1.- Introducción ICS</a:t>
            </a:r>
            <a:endParaRPr/>
          </a:p>
        </p:txBody>
      </p:sp>
      <p:pic>
        <p:nvPicPr>
          <p:cNvPr id="84" name="Google Shape;8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6475" y="1066800"/>
            <a:ext cx="5750076" cy="479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988" y="2541650"/>
            <a:ext cx="6298075" cy="25838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9"/>
          <p:cNvSpPr txBox="1"/>
          <p:nvPr/>
        </p:nvSpPr>
        <p:spPr>
          <a:xfrm>
            <a:off x="4689125" y="5184125"/>
            <a:ext cx="19269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latin typeface="Calibri"/>
                <a:ea typeface="Calibri"/>
                <a:cs typeface="Calibri"/>
                <a:sym typeface="Calibri"/>
              </a:rPr>
              <a:t>INDUSTRIA 5.0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2" name="Google Shape;92;p10"/>
          <p:cNvSpPr txBox="1"/>
          <p:nvPr>
            <p:ph type="title"/>
          </p:nvPr>
        </p:nvSpPr>
        <p:spPr>
          <a:xfrm>
            <a:off x="105000" y="764700"/>
            <a:ext cx="5423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1.- Introducción ICS</a:t>
            </a:r>
            <a:endParaRPr/>
          </a:p>
        </p:txBody>
      </p:sp>
      <p:pic>
        <p:nvPicPr>
          <p:cNvPr id="93" name="Google Shape;93;p10"/>
          <p:cNvPicPr preferRelativeResize="0"/>
          <p:nvPr/>
        </p:nvPicPr>
        <p:blipFill rotWithShape="1">
          <a:blip r:embed="rId3">
            <a:alphaModFix/>
          </a:blip>
          <a:srcRect b="4960" l="1170" r="-1169" t="-4960"/>
          <a:stretch/>
        </p:blipFill>
        <p:spPr>
          <a:xfrm>
            <a:off x="1226375" y="1051375"/>
            <a:ext cx="9787213" cy="51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>
            <p:ph type="title"/>
          </p:nvPr>
        </p:nvSpPr>
        <p:spPr>
          <a:xfrm>
            <a:off x="105000" y="764700"/>
            <a:ext cx="5423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1.- Introducción ICS</a:t>
            </a:r>
            <a:endParaRPr/>
          </a:p>
        </p:txBody>
      </p:sp>
      <p:sp>
        <p:nvSpPr>
          <p:cNvPr id="99" name="Google Shape;99;p11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00" name="Google Shape;10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4175" y="1340700"/>
            <a:ext cx="7424826" cy="510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6" name="Google Shape;106;p12"/>
          <p:cNvSpPr txBox="1"/>
          <p:nvPr>
            <p:ph type="title"/>
          </p:nvPr>
        </p:nvSpPr>
        <p:spPr>
          <a:xfrm>
            <a:off x="105000" y="764700"/>
            <a:ext cx="5423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1.- Introducción ICS</a:t>
            </a:r>
            <a:endParaRPr/>
          </a:p>
        </p:txBody>
      </p:sp>
      <p:pic>
        <p:nvPicPr>
          <p:cNvPr id="107" name="Google Shape;10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525" y="1265900"/>
            <a:ext cx="8344412" cy="521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3" name="Google Shape;113;p13"/>
          <p:cNvSpPr txBox="1"/>
          <p:nvPr>
            <p:ph type="title"/>
          </p:nvPr>
        </p:nvSpPr>
        <p:spPr>
          <a:xfrm>
            <a:off x="105000" y="764700"/>
            <a:ext cx="5423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1.- Introducción ICS</a:t>
            </a:r>
            <a:endParaRPr/>
          </a:p>
        </p:txBody>
      </p:sp>
      <p:pic>
        <p:nvPicPr>
          <p:cNvPr id="114" name="Google Shape;11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6687" y="1340700"/>
            <a:ext cx="6138625" cy="510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3"/>
          <p:cNvSpPr txBox="1"/>
          <p:nvPr/>
        </p:nvSpPr>
        <p:spPr>
          <a:xfrm>
            <a:off x="5740550" y="649900"/>
            <a:ext cx="373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900">
                <a:latin typeface="Calibri"/>
                <a:ea typeface="Calibri"/>
                <a:cs typeface="Calibri"/>
                <a:sym typeface="Calibri"/>
              </a:rPr>
              <a:t>Modelo </a:t>
            </a:r>
            <a:r>
              <a:rPr b="1" lang="es-ES" sz="2900">
                <a:latin typeface="Calibri"/>
                <a:ea typeface="Calibri"/>
                <a:cs typeface="Calibri"/>
                <a:sym typeface="Calibri"/>
              </a:rPr>
              <a:t>PURDUE</a:t>
            </a:r>
            <a:endParaRPr b="1" sz="2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21" name="Google Shape;121;p14"/>
          <p:cNvSpPr txBox="1"/>
          <p:nvPr>
            <p:ph type="title"/>
          </p:nvPr>
        </p:nvSpPr>
        <p:spPr>
          <a:xfrm>
            <a:off x="105000" y="764700"/>
            <a:ext cx="5423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1.- Introducción ICS</a:t>
            </a:r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4366198" y="1500888"/>
            <a:ext cx="6724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Escenarios  habituales : SMC , FESTO  , </a:t>
            </a:r>
            <a:r>
              <a:rPr lang="es-ES" sz="2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Siemens</a:t>
            </a:r>
            <a:r>
              <a:rPr lang="es-ES" sz="2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Omron</a:t>
            </a:r>
            <a:endParaRPr b="1" sz="30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3" name="Google Shape;12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000" y="1652379"/>
            <a:ext cx="4762500" cy="47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10075" y="2049551"/>
            <a:ext cx="6970700" cy="3968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105000" y="764700"/>
            <a:ext cx="5423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1.- Introducción ICS</a:t>
            </a:r>
            <a:endParaRPr/>
          </a:p>
        </p:txBody>
      </p:sp>
      <p:pic>
        <p:nvPicPr>
          <p:cNvPr id="131" name="Google Shape;13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9700" y="1731600"/>
            <a:ext cx="8209000" cy="487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7825" y="5431779"/>
            <a:ext cx="3772950" cy="92629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5"/>
          <p:cNvSpPr txBox="1"/>
          <p:nvPr/>
        </p:nvSpPr>
        <p:spPr>
          <a:xfrm>
            <a:off x="4677923" y="1155588"/>
            <a:ext cx="6724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Escenarios  habituales : SMC , FESTO  , Siemens, Omron</a:t>
            </a:r>
            <a:endParaRPr b="1" sz="30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9" name="Google Shape;139;p16"/>
          <p:cNvSpPr txBox="1"/>
          <p:nvPr>
            <p:ph type="title"/>
          </p:nvPr>
        </p:nvSpPr>
        <p:spPr>
          <a:xfrm>
            <a:off x="105000" y="764700"/>
            <a:ext cx="5423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1.- Introducción ICS</a:t>
            </a:r>
            <a:endParaRPr/>
          </a:p>
        </p:txBody>
      </p:sp>
      <p:sp>
        <p:nvSpPr>
          <p:cNvPr id="140" name="Google Shape;140;p16"/>
          <p:cNvSpPr txBox="1"/>
          <p:nvPr/>
        </p:nvSpPr>
        <p:spPr>
          <a:xfrm>
            <a:off x="4574349" y="1225875"/>
            <a:ext cx="74538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Escenarios  habituales :  Siemens, </a:t>
            </a:r>
            <a:r>
              <a:rPr b="1" lang="es-ES" sz="2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Omron</a:t>
            </a:r>
            <a:endParaRPr b="1" sz="30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41" name="Google Shape;14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1300" y="5075250"/>
            <a:ext cx="422910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5950" y="1437400"/>
            <a:ext cx="6601676" cy="48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