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04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2a526d7c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e2a526d7cc_1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2a526d7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e2a526d7cc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2a526d7c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e2a526d7cc_1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2a526d7c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2a526d7cc_1_2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fe21e755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1fe21e755f_0_1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fe21e755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1fe21e755f_0_1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0016dc0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20016dc0ce_0_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fe21e75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1fe21e755f_0_1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0016dc0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20016dc0ce_0_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0016dc0c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20016dc0ce_0_8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b2f3066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cb2f306679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4b6541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e4b6541782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542423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e542423347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4b65417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e4b6541782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d14d9b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ded14d9be0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e21e755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1fe21e755f_0_10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0106e1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20106e1687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016dc0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20016dc0ce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fe21e755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1fe21e755f_0_1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e21e75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1fe21e755f_0_8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0016dc0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0016dc0ce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hyperlink" Target="https://drive.google.com/file/d/1sDvIMyQ3SDmZf-QPXJyBrX7d9r9D7Voq/view?usp=drive_lin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hyperlink" Target="https://drive.google.com/file/d/13ODY9H0QDzO1srH3NzBNaS93xPStMKT5/view?usp=drive_link" TargetMode="External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drive.google.com/file/d/11PC7ExZv-7Ai89YsE1WnQtJFoU1HqmEn/view?usp=drive_link" TargetMode="External"/><Relationship Id="rId5" Type="http://schemas.openxmlformats.org/officeDocument/2006/relationships/image" Target="../media/image46.png"/><Relationship Id="rId6" Type="http://schemas.openxmlformats.org/officeDocument/2006/relationships/image" Target="../media/image16.png"/><Relationship Id="rId7" Type="http://schemas.openxmlformats.org/officeDocument/2006/relationships/hyperlink" Target="https://drive.google.com/drive/folders/1m6pft5pEgNfuDHxwNQmtiZLTCxtZuvmk" TargetMode="External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5200">
                <a:solidFill>
                  <a:srgbClr val="000000"/>
                </a:solidFill>
              </a:rPr>
              <a:t>SEGMENTACIÓN DE REDES</a:t>
            </a:r>
            <a:endParaRPr b="1" sz="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65250" y="4560625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00" y="1517450"/>
            <a:ext cx="5960276" cy="463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8290375" y="2362575"/>
            <a:ext cx="370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Temporalmente y mientras dure la configuración permitimos acceso web y ping desde el exterior. Perdemos en seguridad pero ganamos en comodidad.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Una vez configurado correctamente quitamos los acceso.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9075"/>
            <a:ext cx="752475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625" y="1918125"/>
            <a:ext cx="661987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8560875" y="2188575"/>
            <a:ext cx="2015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 del Switch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8560875" y="2188575"/>
            <a:ext cx="2015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 del PLC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25" y="1720275"/>
            <a:ext cx="6564558" cy="45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0" y="2098200"/>
            <a:ext cx="3433998" cy="41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323" y="1909475"/>
            <a:ext cx="4150531" cy="45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8290375" y="2362575"/>
            <a:ext cx="3703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Conectamos el PC a la red externa del FW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Inicialmente  y por defecto el cortafuegos tiene todo cerrado, por lo que podemos hacer un ping al puerto externo (192.168.7.202) pero no al interno (192.168.2.150) y evidentemente tampoco al PLC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8342000" y="2613675"/>
            <a:ext cx="3683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Abrimos acceso completo desde la red exterior a la interior, luego ya ajustaremos los servicios deseados.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Para aplicar inmediatamente los cambios pulsar en Write Start Config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400" y="4473300"/>
            <a:ext cx="35310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8050" y="4954550"/>
            <a:ext cx="15811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54850"/>
            <a:ext cx="8037199" cy="285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>
            <a:off x="1585075" y="3850725"/>
            <a:ext cx="6111900" cy="1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625" y="1898725"/>
            <a:ext cx="58293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7490025" y="2505450"/>
            <a:ext cx="422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Una vez aplicados los cambios comprobamos que tenemos acceso al puerto interno de FW (192.168.2.150) y al PLC (192.168.2.152) y toda la red interna.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254625" y="4104525"/>
            <a:ext cx="417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Desconectarse de la red wifi. Sino no </a:t>
            </a:r>
            <a:r>
              <a:rPr b="1" lang="es-E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enruta correctamente</a:t>
            </a:r>
            <a:r>
              <a:rPr b="1" lang="es-E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8175"/>
            <a:ext cx="5034700" cy="37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100" y="2189075"/>
            <a:ext cx="6850902" cy="344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333850" y="5783725"/>
            <a:ext cx="44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Creamos unos servicios específicos en sus correspondientes puertos, en este caso acceso web y conexión Tia Portal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465425" y="5789100"/>
            <a:ext cx="44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Permitimos acceso sólo a esos servicios.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5" y="1937975"/>
            <a:ext cx="7506451" cy="42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926" y="2691250"/>
            <a:ext cx="4179675" cy="201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175" y="4876100"/>
            <a:ext cx="3482221" cy="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6265075" y="137310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5" y="2121750"/>
            <a:ext cx="7761351" cy="3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8361775" y="2787925"/>
            <a:ext cx="359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Se pueden ajustar más los permisos. Acceso sólo desde una IP concreta (IP Source 192.168.7.155)a una IP interna concreta   (IP Destination 192.168.2.152) y a ciertos servicos (https, Tia Portal)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6846750" y="1840025"/>
            <a:ext cx="4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356275" y="2126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FIREWALL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230050" y="2760800"/>
            <a:ext cx="7207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Limitaciones de un firewall: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i="0" lang="es-E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 firewall no puede proteger contra los ataques de la “Ingeniería Social”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i="0" lang="es-E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 firewall no puede prohibir que usuarios corporativos copien datos sensibles y sustraigan éstas del edificio.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i="0" lang="es-E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 firewall no protege fuera de su alcance de operaciones. El tráfico tiene que pasar a través de él.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b="0" i="0" lang="es-E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 firewall no protege de la propagación de virus que utilice comunicaciones permitidas.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4000" y="2864738"/>
            <a:ext cx="3818300" cy="31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63" y="2425000"/>
            <a:ext cx="81438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446450" y="1246275"/>
            <a:ext cx="72246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Usando NAT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Network Address Translator</a:t>
            </a:r>
            <a:r>
              <a:rPr lang="es-ES" sz="15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 traductor de direcciones de red)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013" y="2859450"/>
            <a:ext cx="3416762" cy="262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75" y="1275400"/>
            <a:ext cx="5443784" cy="51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6" name="Google Shape;276;p29"/>
          <p:cNvSpPr txBox="1"/>
          <p:nvPr>
            <p:ph type="title"/>
          </p:nvPr>
        </p:nvSpPr>
        <p:spPr>
          <a:xfrm>
            <a:off x="793525" y="1123775"/>
            <a:ext cx="8552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3.- Segmentación de redes - Conceptos</a:t>
            </a: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85" y="1911900"/>
            <a:ext cx="3493768" cy="39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/>
        </p:nvSpPr>
        <p:spPr>
          <a:xfrm>
            <a:off x="1035400" y="1992250"/>
            <a:ext cx="40014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Vlan ( DMZ):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acceso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– DMZ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DMZ - Int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8050450" y="1966075"/>
            <a:ext cx="31410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192.168.7.201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8439775" y="5691450"/>
            <a:ext cx="31410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192.168.1.201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8588125" y="3645363"/>
            <a:ext cx="31410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192.168.23.1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8817175" y="3224463"/>
            <a:ext cx="26829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793525" y="11237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5.- Segmentación de redes</a:t>
            </a:r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125" y="713950"/>
            <a:ext cx="5247475" cy="569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25" y="1699775"/>
            <a:ext cx="5345534" cy="4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96" y="2546925"/>
            <a:ext cx="5018701" cy="3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050" y="2395951"/>
            <a:ext cx="3971349" cy="361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738" y="2703563"/>
            <a:ext cx="13239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/>
          <p:nvPr/>
        </p:nvSpPr>
        <p:spPr>
          <a:xfrm>
            <a:off x="1730550" y="1734825"/>
            <a:ext cx="3609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Calibri"/>
                <a:ea typeface="Calibri"/>
                <a:cs typeface="Calibri"/>
                <a:sym typeface="Calibri"/>
              </a:rPr>
              <a:t>Siemens Scalance S615 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rgbClr val="111626"/>
                </a:solidFill>
              </a:rPr>
              <a:t>Scalance S615 LAN-ROUTER Firewall</a:t>
            </a:r>
            <a:endParaRPr sz="1050">
              <a:solidFill>
                <a:srgbClr val="111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225" y="1734825"/>
            <a:ext cx="4724186" cy="4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6898275" y="1566825"/>
            <a:ext cx="4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</a:t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88" y="2668438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2"/>
          <p:cNvCxnSpPr/>
          <p:nvPr/>
        </p:nvCxnSpPr>
        <p:spPr>
          <a:xfrm>
            <a:off x="5559725" y="4230075"/>
            <a:ext cx="0" cy="8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2"/>
          <p:cNvSpPr txBox="1"/>
          <p:nvPr/>
        </p:nvSpPr>
        <p:spPr>
          <a:xfrm>
            <a:off x="5687045" y="1760800"/>
            <a:ext cx="816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300">
                <a:latin typeface="Calibri"/>
                <a:ea typeface="Calibri"/>
                <a:cs typeface="Calibri"/>
                <a:sym typeface="Calibri"/>
              </a:rPr>
              <a:t>IT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5687845" y="3843488"/>
            <a:ext cx="816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3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s-ES" sz="4300"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6754900" y="1626575"/>
            <a:ext cx="4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</a:t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4665200" y="2158575"/>
            <a:ext cx="7124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Source Sans Pro"/>
                <a:ea typeface="Source Sans Pro"/>
                <a:cs typeface="Source Sans Pro"/>
                <a:sym typeface="Source Sans Pro"/>
              </a:rPr>
              <a:t>Ejercicio </a:t>
            </a:r>
            <a:r>
              <a:rPr lang="es-ES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-"/>
            </a:pPr>
            <a:r>
              <a:rPr lang="es-ES" sz="2400">
                <a:latin typeface="Source Sans Pro"/>
                <a:ea typeface="Source Sans Pro"/>
                <a:cs typeface="Source Sans Pro"/>
                <a:sym typeface="Source Sans Pro"/>
              </a:rPr>
              <a:t>Configurar un acceso al PLC de la red interna  VLAN1 (Int) desde el exterior VLAN2 (Ext).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-"/>
            </a:pPr>
            <a:r>
              <a:rPr lang="es-ES" sz="2400">
                <a:latin typeface="Source Sans Pro"/>
                <a:ea typeface="Source Sans Pro"/>
                <a:cs typeface="Source Sans Pro"/>
                <a:sym typeface="Source Sans Pro"/>
              </a:rPr>
              <a:t>Configurar diferentes accesos a servicios 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-"/>
            </a:pPr>
            <a:r>
              <a:rPr lang="es-ES" sz="2400">
                <a:latin typeface="Source Sans Pro"/>
                <a:ea typeface="Source Sans Pro"/>
                <a:cs typeface="Source Sans Pro"/>
                <a:sym typeface="Source Sans Pro"/>
              </a:rPr>
              <a:t>Accesos selectivos desde / a ciertos equipos.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175"/>
            <a:ext cx="35718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7025275" y="1699775"/>
            <a:ext cx="4555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egmentación con FW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    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175"/>
            <a:ext cx="4861178" cy="48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178" y="2565725"/>
            <a:ext cx="509587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1053" y="2834450"/>
            <a:ext cx="40767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8259000" y="5014750"/>
            <a:ext cx="29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1 er acceso admin   admin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850" y="3079378"/>
            <a:ext cx="1165450" cy="6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175"/>
            <a:ext cx="5109150" cy="45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950" y="2036675"/>
            <a:ext cx="6624051" cy="350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413950" y="5705150"/>
            <a:ext cx="66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Configurar IP INT e  IP Ext y localizar  en qué ports están físicamente.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6265075" y="1517450"/>
            <a:ext cx="58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72727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Segmentación con FW   Ejercicio</a:t>
            </a:r>
            <a:endParaRPr sz="2600">
              <a:solidFill>
                <a:srgbClr val="72727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324975" y="7971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Ejercicio de segmentación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reglas de 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75" y="2407250"/>
            <a:ext cx="9653640" cy="383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