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0400"/>
  <p:notesSz cx="6858000" cy="9144000"/>
  <p:embeddedFontLst>
    <p:embeddedFont>
      <p:font typeface="No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otoSans-bold.fntdata"/><Relationship Id="rId25" Type="http://schemas.openxmlformats.org/officeDocument/2006/relationships/font" Target="fonts/NotoSans-regular.fntdata"/><Relationship Id="rId28" Type="http://schemas.openxmlformats.org/officeDocument/2006/relationships/font" Target="fonts/NotoSans-boldItalic.fntdata"/><Relationship Id="rId27" Type="http://schemas.openxmlformats.org/officeDocument/2006/relationships/font" Target="fonts/No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2c142c163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c2c142c1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70" name="Google Shape;70;g2c2c142c16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4ef3c0b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04ef3c0b97_1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4ee364a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04ee364ad6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4ef3c0b9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04ef3c0b97_1_4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4ef3c0b9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04ef3c0b97_1_5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4ef3c0b9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04ef3c0b97_1_5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19bf73925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19bf739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619bf73925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16b1cacc2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16b1cac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616b1cacc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19bf73925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19bf739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619bf73925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4ef3c0b9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04ef3c0b97_1_6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4ef3c0b9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04ef3c0b97_1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edf5a1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04edf5a1f0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edf5a1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04edf5a1f0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ee364a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04ee364ad6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ee364a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04ee364ad6_0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4ee364a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04ee364ad6_0_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4ef3c0b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04ef3c0b97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4ef3c0b9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04ef3c0b97_1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4ee364a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4ee364ad6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torgft4230013-my.sharepoint.com/:u:/g/personal/dformby_fortiphyd_com/EaBeAxbF6xtEumdsJ7npVz0BeECJnseAMsfAbaLwV3sKOg?e=JRvkcS" TargetMode="External"/><Relationship Id="rId4" Type="http://schemas.openxmlformats.org/officeDocument/2006/relationships/hyperlink" Target="https://netorgft4230013-my.sharepoint.com/:u:/g/personal/dformby_fortiphyd_com/Eacy2_AyKsNHsebSady0fGMB95li29AVnQxjHiu89XXpEQ?e=WZxsx0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netorgft4230013-my.sharepoint.com/:u:/g/personal/dformby_fortiphyd_com/ETe9GfHNkOZKh2YuL7oMd1UBs8zhnqmGnqoODuTy2q8alg?e=GqTHB6" TargetMode="External"/><Relationship Id="rId6" Type="http://schemas.openxmlformats.org/officeDocument/2006/relationships/hyperlink" Target="https://netorgft4230013-my.sharepoint.com/:u:/g/personal/dformby_fortiphyd_com/ER0pG_X5IRNCg477jf2ppo8BdN0t13t9vrNBH92_oOWOHA?e=hNeJ88" TargetMode="External"/><Relationship Id="rId7" Type="http://schemas.openxmlformats.org/officeDocument/2006/relationships/hyperlink" Target="https://netorgft4230013-my.sharepoint.com/:u:/g/personal/dformby_fortiphyd_com/EcZuc0Xu7WRBjhIhwWH2MjkBeZ4W1S-k6m4m7Nuk_RHpdQ?e=kHhX7y" TargetMode="External"/><Relationship Id="rId8" Type="http://schemas.openxmlformats.org/officeDocument/2006/relationships/hyperlink" Target="https://www.virtualbox.org/manual/ch06.html#network_hostonl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ystemweakness.com/lets-call-it-a-day-virtual-scada-hacking-with-grficsv2-part-1-4c0dd257724e" TargetMode="External"/><Relationship Id="rId4" Type="http://schemas.openxmlformats.org/officeDocument/2006/relationships/hyperlink" Target="https://www.youtube.com/watch?v=zk8bRExBl4c" TargetMode="External"/><Relationship Id="rId5" Type="http://schemas.openxmlformats.org/officeDocument/2006/relationships/hyperlink" Target="https://www.youtube.com/watch?v=rak6wODfzd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info@tknika.eu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ortiphyd/GRFICSv2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OT LABORATEGI BIRTUALAK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GRFICSv2 proiektua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1137425" y="1187150"/>
            <a:ext cx="6129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Human Machine Interface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683400" y="1962900"/>
            <a:ext cx="5770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HMI makinak </a:t>
            </a: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ScadaBR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software librea erabiliz sortutako HMI bat dauka. PLC-aren prozesu-neurketak monitorizatzeko eta PLC-ri komandoak bidaltzeko erabiltzen da.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DMZ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sare azpisarean dago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750" y="1833100"/>
            <a:ext cx="4485449" cy="33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1770650" y="1163250"/>
            <a:ext cx="817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GRFICS: eraso baten simulazioa</a:t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413" y="1935625"/>
            <a:ext cx="67722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1137425" y="1187150"/>
            <a:ext cx="6129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Laborategiaren instalazioa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304800" y="1891225"/>
            <a:ext cx="57912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AutoNum type="arabicPeriod"/>
            </a:pP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Download VMs: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Char char="○"/>
            </a:pPr>
            <a:r>
              <a:rPr lang="es-ES" sz="1800" u="sng">
                <a:solidFill>
                  <a:srgbClr val="0969DA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Simulation VM</a:t>
            </a: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Char char="○"/>
            </a:pPr>
            <a:r>
              <a:rPr lang="es-ES" sz="1800" u="sng">
                <a:solidFill>
                  <a:srgbClr val="0969DA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HMI VM</a:t>
            </a: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Char char="○"/>
            </a:pPr>
            <a:r>
              <a:rPr lang="es-ES" sz="1800" u="sng">
                <a:solidFill>
                  <a:srgbClr val="0969DA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pfsense VM</a:t>
            </a: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Char char="○"/>
            </a:pPr>
            <a:r>
              <a:rPr lang="es-ES" sz="1800" u="sng">
                <a:solidFill>
                  <a:srgbClr val="0969DA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PLC VM</a:t>
            </a: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Char char="○"/>
            </a:pPr>
            <a:r>
              <a:rPr lang="es-ES" sz="1800" u="sng">
                <a:solidFill>
                  <a:srgbClr val="0969DA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Workstation</a:t>
            </a: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AutoNum type="arabicPeriod"/>
            </a:pPr>
            <a:r>
              <a:rPr lang="es-ES" sz="1800" u="sng">
                <a:solidFill>
                  <a:srgbClr val="0969DA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 2 host-only adapters</a:t>
            </a: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 in VirtualBox: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Char char="○"/>
            </a:pP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VirtualBox Host-Only Ethernet Adapter: 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192.168.90.111 and 255.255.255.0 netmask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Noto Sans"/>
              <a:buChar char="○"/>
            </a:pP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VirtualBox Host-Only Ethernet Adapter: </a:t>
            </a:r>
            <a:endParaRPr sz="18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800">
                <a:solidFill>
                  <a:srgbClr val="1F2328"/>
                </a:solidFill>
                <a:highlight>
                  <a:schemeClr val="lt1"/>
                </a:highlight>
                <a:latin typeface="Noto Sans"/>
                <a:ea typeface="Noto Sans"/>
                <a:cs typeface="Noto Sans"/>
                <a:sym typeface="Noto Sans"/>
              </a:rPr>
              <a:t>192.168.95.111 and 255.255.255.0 netmask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etset3" id="164" name="Google Shape;16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6000" y="1842406"/>
            <a:ext cx="5770801" cy="377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1137425" y="1187150"/>
            <a:ext cx="6129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Laborategiaren instalazioa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881750" y="2130175"/>
            <a:ext cx="9895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●"/>
            </a:pP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Joan VM bakoitzaren sareko ezarpenetara eta konektatu egokitzaile bakoitza </a:t>
            </a: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sare egokira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○"/>
            </a:pP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plc_2 Adapter 1 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=&gt; 192.168.95.0/24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○"/>
            </a:pP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ScadaBR Adapter 1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=&gt; 192.168.90.0/24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○"/>
            </a:pP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ChemPlant Adapter 2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=&gt; 192.168.95.0/24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○"/>
            </a:pP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workstation Adapter 1 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=&gt; 192.168.95.0/24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○"/>
            </a:pP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pfSense Adapter 1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=&gt; 192.168.90.0/24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○"/>
            </a:pP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pfSense Adapter 2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=&gt; 192.168.95.0/24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●"/>
            </a:pP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Abiarazi makina birtual guztiak. Kontuz, garrantzitsua da makina birtualaren </a:t>
            </a: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abiarazte-ordena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jarraitzea: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○"/>
            </a:pPr>
            <a:r>
              <a:rPr b="1"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Aurrena 192.168.95.0/24 azpisareko makinak , pfSense barne</a:t>
            </a: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. Itxaron guztia arrankatu arte.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700"/>
              <a:buFont typeface="Noto Sans"/>
              <a:buChar char="○"/>
            </a:pPr>
            <a:r>
              <a:rPr lang="es-ES" sz="17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Ondoren, ScadaBR VM piztu</a:t>
            </a:r>
            <a:endParaRPr sz="1700">
              <a:solidFill>
                <a:srgbClr val="1F2328"/>
              </a:solidFill>
              <a:highlight>
                <a:schemeClr val="lt1"/>
              </a:highlight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137425" y="1187150"/>
            <a:ext cx="6129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Laborategiaren instalazioa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1722875" y="2130175"/>
            <a:ext cx="8799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Font typeface="Noto Sans"/>
              <a:buChar char="●"/>
            </a:pP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VM </a:t>
            </a:r>
            <a:r>
              <a:rPr b="1"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kredentzialak</a:t>
            </a: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:</a:t>
            </a:r>
            <a:endParaRPr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Font typeface="Noto Sans"/>
              <a:buChar char="○"/>
            </a:pPr>
            <a:r>
              <a:rPr b="1"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Simulation (Chemical Plant):</a:t>
            </a: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simulation | Fortiphyd</a:t>
            </a:r>
            <a:endParaRPr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Font typeface="Noto Sans"/>
              <a:buChar char="○"/>
            </a:pPr>
            <a:r>
              <a:rPr b="1"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HMI (ScadaBR): </a:t>
            </a: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scadabr | scadabr </a:t>
            </a:r>
            <a:endParaRPr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LcPeriod"/>
            </a:pP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web console: admin | admin</a:t>
            </a:r>
            <a:endParaRPr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Font typeface="Noto Sans"/>
              <a:buChar char="○"/>
            </a:pPr>
            <a:r>
              <a:rPr b="1"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Pfsense: </a:t>
            </a: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admin | pfsense</a:t>
            </a:r>
            <a:endParaRPr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Font typeface="Noto Sans"/>
              <a:buChar char="○"/>
            </a:pPr>
            <a:r>
              <a:rPr b="1"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PLC:</a:t>
            </a: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user | password</a:t>
            </a:r>
            <a:endParaRPr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400"/>
              <a:buFont typeface="Noto Sans"/>
              <a:buChar char="○"/>
            </a:pPr>
            <a:r>
              <a:rPr b="1"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Workstation</a:t>
            </a: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: workstation | password</a:t>
            </a:r>
            <a:endParaRPr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ERASOAK EGITEKO AUKERA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622600" y="2204876"/>
            <a:ext cx="7200900" cy="16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Erasoa burutzeko beharrezko tresnak: </a:t>
            </a:r>
            <a:endParaRPr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Kali Linux</a:t>
            </a:r>
            <a:endParaRPr b="1" sz="2400"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E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Metaexploit: </a:t>
            </a:r>
            <a:r>
              <a:rPr lang="es-E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msfconsole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E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mbtget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Modbus protokolo bidez 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150" y="2790750"/>
            <a:ext cx="3436625" cy="19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/>
          <p:nvPr/>
        </p:nvSpPr>
        <p:spPr>
          <a:xfrm>
            <a:off x="999300" y="3879675"/>
            <a:ext cx="6387900" cy="21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&gt;msfconsole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&gt;search modbus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&gt;use scanner/scada/modbusclient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&gt;set rhost 192.168.95.2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&gt;set action WRITE_COILS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&gt;set data_address 40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&gt;set number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&gt;set data_coils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&gt;run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ERASOAK EGITEKO AUKERA</a:t>
            </a:r>
            <a:endParaRPr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622600" y="2204875"/>
            <a:ext cx="5823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Modbus protokolo bidez 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788" y="2316738"/>
            <a:ext cx="4981575" cy="3305175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63" y="2204875"/>
            <a:ext cx="6145965" cy="38163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5400000" dist="21907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ERASOAK EGITEKO AUKERA</a:t>
            </a:r>
            <a:endParaRPr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916500" y="2802075"/>
            <a:ext cx="10800900" cy="108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s-E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https://systemweakness.com/lets-call-it-a-day-virtual-scada-hacking-with-grficsv2-part-1-4c0dd257724e</a:t>
            </a:r>
            <a:endParaRPr sz="1800"/>
          </a:p>
        </p:txBody>
      </p:sp>
      <p:sp>
        <p:nvSpPr>
          <p:cNvPr id="209" name="Google Shape;209;p2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Modbus protokolo bidez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916499" y="4089400"/>
            <a:ext cx="867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s-E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https://www.youtube.com/watch?v=zk8bRExBl4c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s-E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https://www.youtube.com/watch?v=rak6wODfzd0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54900" y="2037800"/>
            <a:ext cx="693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LOTURA INTERESGARRIAK: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0" y="6084900"/>
            <a:ext cx="12190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000"/>
              <a:t>ZIBERSEGURTASUN LANTALDEA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19" name="Google Shape;219;p25"/>
          <p:cNvCxnSpPr/>
          <p:nvPr/>
        </p:nvCxnSpPr>
        <p:spPr>
          <a:xfrm>
            <a:off x="622598" y="5373216"/>
            <a:ext cx="10945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5"/>
          <p:cNvSpPr txBox="1"/>
          <p:nvPr/>
        </p:nvSpPr>
        <p:spPr>
          <a:xfrm>
            <a:off x="635542" y="2852936"/>
            <a:ext cx="109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3041338" y="1628799"/>
            <a:ext cx="61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1137425" y="1187150"/>
            <a:ext cx="6129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Defentsa Adibideak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683400" y="1962900"/>
            <a:ext cx="57708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Sarearen </a:t>
            </a: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segmentazioa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ISA 95 erreferentzia eredua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s-ES" sz="2100">
                <a:latin typeface="Calibri"/>
                <a:ea typeface="Calibri"/>
                <a:cs typeface="Calibri"/>
                <a:sym typeface="Calibri"/>
              </a:rPr>
              <a:t>IDS/IPS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Arauek buffer gainkarga detektatu edo geldiarazteko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288" y="1507700"/>
            <a:ext cx="59150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770650" y="1163250"/>
            <a:ext cx="817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ICSen “ohiko” ezaugarriak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877300" y="1798975"/>
            <a:ext cx="6210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Diseinuagatik ez-segurua izan ohi da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Pasahitzik ez/pasahitz politika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ahulak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utentifikazio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ezurik ez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 Bizitza-zikloa &gt; 10 urte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onponketak konplikatuak.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oporterik ez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Sarearen babesa kritikoa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514" y="2451275"/>
            <a:ext cx="3634611" cy="308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2128975" y="960750"/>
            <a:ext cx="94518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GRFICSv2 proiektua: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533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Graphical Realism Framework for Industrial Control Simulation</a:t>
            </a:r>
            <a:endParaRPr sz="4333"/>
          </a:p>
        </p:txBody>
      </p:sp>
      <p:sp>
        <p:nvSpPr>
          <p:cNvPr id="92" name="Google Shape;92;p10"/>
          <p:cNvSpPr txBox="1"/>
          <p:nvPr/>
        </p:nvSpPr>
        <p:spPr>
          <a:xfrm>
            <a:off x="1300250" y="2080275"/>
            <a:ext cx="90021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Zibersegurtasun trebakuntzan dagoen hutsuneari erantzuteko egitasmoa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Metasploit, Kali Linux, PfSense…plataformetan antolatuta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Kontrol </a:t>
            </a: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Industrialeko Sistemetan (ICS) segurtasun hutsune are handiagoa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Laborategien muntaian, ekipamendu eta software garestiak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OT inguruneetan segurtasunari buruzko kontzientziazio falta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https://github.com/Fortiphyd/GRFICSv2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175" y="5500050"/>
            <a:ext cx="3423620" cy="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2129075" y="1163250"/>
            <a:ext cx="800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GRFICSv2 proiektua</a:t>
            </a:r>
            <a:endParaRPr/>
          </a:p>
        </p:txBody>
      </p:sp>
      <p:sp>
        <p:nvSpPr>
          <p:cNvPr id="100" name="Google Shape;100;p11"/>
          <p:cNvSpPr txBox="1"/>
          <p:nvPr/>
        </p:nvSpPr>
        <p:spPr>
          <a:xfrm>
            <a:off x="1594150" y="1913550"/>
            <a:ext cx="96870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Industria-kontrol </a:t>
            </a:r>
            <a:r>
              <a:rPr b="1" lang="es-ES" sz="2300">
                <a:latin typeface="Calibri"/>
                <a:ea typeface="Calibri"/>
                <a:cs typeface="Calibri"/>
                <a:sym typeface="Calibri"/>
              </a:rPr>
              <a:t>simulazioetarako </a:t>
            </a: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errealismo grafikoa.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s-ES" sz="2300">
                <a:latin typeface="Calibri"/>
                <a:ea typeface="Calibri"/>
                <a:cs typeface="Calibri"/>
                <a:sym typeface="Calibri"/>
              </a:rPr>
              <a:t>Unity 3D</a:t>
            </a: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 grafikoak erabiltzen ditu. 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rasoen eragina 3D bistaratzean ikusteko.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ICS </a:t>
            </a:r>
            <a:r>
              <a:rPr b="1" lang="es-ES" sz="2300">
                <a:latin typeface="Calibri"/>
                <a:ea typeface="Calibri"/>
                <a:cs typeface="Calibri"/>
                <a:sym typeface="Calibri"/>
              </a:rPr>
              <a:t>sare birtual</a:t>
            </a: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 oso bat eskaintzen die ohiko erasoak praktikatzeko: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Komando lerrotik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man-in-the-middle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…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b="1" lang="es-ES" sz="2300">
                <a:latin typeface="Calibri"/>
                <a:ea typeface="Calibri"/>
                <a:cs typeface="Calibri"/>
                <a:sym typeface="Calibri"/>
              </a:rPr>
              <a:t>Defentsa-gaitasunak</a:t>
            </a: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 ere landu daitezke, 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suebaki-arauekin </a:t>
            </a: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sarea segmentatuz edo intrusioak detektatzeko arauak idatziz.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2129075" y="1163250"/>
            <a:ext cx="800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GRFICSv2 arkitektura</a:t>
            </a:r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1594150" y="1913550"/>
            <a:ext cx="9687000" cy="4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VirtualBox-en birtualizatutako 5 VMs: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3D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simuladorea. Unity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PLC birtuala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HMI (SacadaBR)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Pfsense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firewalla. Bi zonalde—&gt; </a:t>
            </a: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DMZ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eta </a:t>
            </a: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LAN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Workstation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lanpostu bat.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Beraien artean, </a:t>
            </a: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host-only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 virtual networks modura </a:t>
            </a:r>
            <a:r>
              <a:rPr b="1" lang="es-ES" sz="2400">
                <a:latin typeface="Calibri"/>
                <a:ea typeface="Calibri"/>
                <a:cs typeface="Calibri"/>
                <a:sym typeface="Calibri"/>
              </a:rPr>
              <a:t>komunikatzen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dira.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2129075" y="1163250"/>
            <a:ext cx="800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GRFICSv2 arkitektura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803375" y="2036425"/>
            <a:ext cx="40737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chemeClr val="dk1"/>
                </a:solidFill>
              </a:rPr>
              <a:t>-HMI —-</a:t>
            </a:r>
            <a:r>
              <a:rPr lang="es-ES" sz="2300">
                <a:solidFill>
                  <a:schemeClr val="dk1"/>
                </a:solidFill>
              </a:rPr>
              <a:t>192.168.90.5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solidFill>
                  <a:schemeClr val="dk1"/>
                </a:solidFill>
              </a:rPr>
              <a:t>-Pfsense   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solidFill>
                  <a:schemeClr val="dk1"/>
                </a:solidFill>
              </a:rPr>
              <a:t>192.168.90.100</a:t>
            </a:r>
            <a:r>
              <a:rPr b="1" lang="es-ES" sz="2300">
                <a:solidFill>
                  <a:schemeClr val="dk1"/>
                </a:solidFill>
              </a:rPr>
              <a:t>    </a:t>
            </a:r>
            <a:r>
              <a:rPr lang="es-ES" sz="2300">
                <a:solidFill>
                  <a:schemeClr val="dk1"/>
                </a:solidFill>
              </a:rPr>
              <a:t>192.168.95.1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chemeClr val="dk1"/>
                </a:solidFill>
              </a:rPr>
              <a:t>-PLC —-</a:t>
            </a:r>
            <a:r>
              <a:rPr lang="es-ES" sz="2300">
                <a:solidFill>
                  <a:schemeClr val="dk1"/>
                </a:solidFill>
              </a:rPr>
              <a:t>192.168.95.2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chemeClr val="dk1"/>
                </a:solidFill>
              </a:rPr>
              <a:t>-Simulation—</a:t>
            </a:r>
            <a:r>
              <a:rPr lang="es-ES" sz="2300">
                <a:solidFill>
                  <a:schemeClr val="dk1"/>
                </a:solidFill>
              </a:rPr>
              <a:t>192.168.95.10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chemeClr val="dk1"/>
                </a:solidFill>
              </a:rPr>
              <a:t>-Workstation—-</a:t>
            </a:r>
            <a:r>
              <a:rPr lang="es-ES" sz="2300">
                <a:solidFill>
                  <a:schemeClr val="dk1"/>
                </a:solidFill>
              </a:rPr>
              <a:t>192.168.95.5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000" y="1924050"/>
            <a:ext cx="50387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>
            <a:off x="2129075" y="1163250"/>
            <a:ext cx="800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GRFICSv2 simulazioa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1579500" y="5238450"/>
            <a:ext cx="8399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</a:rPr>
              <a:t>ChemicalPlant</a:t>
            </a:r>
            <a:r>
              <a:rPr lang="es-ES" sz="2000">
                <a:solidFill>
                  <a:schemeClr val="dk1"/>
                </a:solidFill>
              </a:rPr>
              <a:t> inguruneak erreakzio kimiko baten simulazioa. </a:t>
            </a:r>
            <a:r>
              <a:rPr b="1" lang="es-ES" sz="2000">
                <a:solidFill>
                  <a:schemeClr val="dk1"/>
                </a:solidFill>
              </a:rPr>
              <a:t>Modbus </a:t>
            </a:r>
            <a:r>
              <a:rPr lang="es-ES" sz="2000">
                <a:solidFill>
                  <a:schemeClr val="dk1"/>
                </a:solidFill>
              </a:rPr>
              <a:t>protokoloa erabiliz, </a:t>
            </a:r>
            <a:r>
              <a:rPr lang="es-ES" sz="2000">
                <a:solidFill>
                  <a:schemeClr val="dk1"/>
                </a:solidFill>
              </a:rPr>
              <a:t>PLC-ak Sarrera/irteerak monitorizatzen ditu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375" y="1685138"/>
            <a:ext cx="5579437" cy="348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1770650" y="1163250"/>
            <a:ext cx="817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0000"/>
                </a:solidFill>
              </a:rPr>
              <a:t>Urruneko IO geruza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877300" y="1798975"/>
            <a:ext cx="96510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libri"/>
              <a:buChar char="●"/>
            </a:pPr>
            <a:r>
              <a:rPr lang="es-E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Modbus zerbitzariak </a:t>
            </a:r>
            <a:r>
              <a:rPr lang="es-E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 IP helbide aliasetan daude: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libri"/>
              <a:buChar char="○"/>
            </a:pPr>
            <a:r>
              <a:rPr lang="es-E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Neurketak PLCri jakinarazi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libri"/>
              <a:buChar char="○"/>
            </a:pPr>
            <a:r>
              <a:rPr lang="es-E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PLCtik aginduak hartu balbulak kontrolatzeko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libri"/>
              <a:buChar char="●"/>
            </a:pPr>
            <a:r>
              <a:rPr lang="es-E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JSON API bidez simulaziotik uneko balioak lortu eta balbulak eguneratu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50" y="4668500"/>
            <a:ext cx="60674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863" y="3703450"/>
            <a:ext cx="20669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1770650" y="1163250"/>
            <a:ext cx="817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OpenPLC – Software libreko PLC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1770650" y="1665825"/>
            <a:ext cx="6974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Batez ere Modbus erabiltzen du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Erabiltzeko oso sinplea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Datu gordinak erregistroak erabiliz mugitzen ditu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Datu bitarrak, ez dira zifratzen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000" y="3870338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100" y="3870350"/>
            <a:ext cx="38671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