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9.jpeg" ContentType="image/jpeg"/>
  <Override PartName="/ppt/media/image5.svg" ContentType="image/svg"/>
  <Override PartName="/ppt/media/image16.jpeg" ContentType="image/jpeg"/>
  <Override PartName="/ppt/media/image15.png" ContentType="image/png"/>
  <Override PartName="/ppt/media/image14.png" ContentType="image/png"/>
  <Override PartName="/ppt/media/image1.jpeg" ContentType="image/jpeg"/>
  <Override PartName="/ppt/media/image3.svg" ContentType="image/svg"/>
  <Override PartName="/ppt/media/image8.png" ContentType="image/png"/>
  <Override PartName="/ppt/media/image12.png" ContentType="image/png"/>
  <Override PartName="/ppt/media/image6.jpeg" ContentType="image/jpeg"/>
  <Override PartName="/ppt/media/image13.png" ContentType="image/png"/>
  <Override PartName="/ppt/media/image4.png" ContentType="image/png"/>
  <Override PartName="/ppt/media/image17.jpeg" ContentType="image/jpeg"/>
  <Override PartName="/ppt/media/image7.png" ContentType="image/png"/>
  <Override PartName="/ppt/media/image11.png" ContentType="image/png"/>
  <Override PartName="/ppt/media/image2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0413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desplazar la diapositiva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las notas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&lt;cabecera&gt;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DC219BB-CC5F-41AB-974A-7EB753BE268D}" type="slidenum"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382680" y="685800"/>
            <a:ext cx="6092640" cy="342864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s-ES" sz="1200" strike="noStrike" u="non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993F32-1A58-4948-AFE4-62D743334E7E}" type="slidenum">
              <a:rPr b="0" lang="es-ES" sz="18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es-E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0-Izenburu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78440" y="1124640"/>
            <a:ext cx="11160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295160" y="1989000"/>
            <a:ext cx="360000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5BAEFB-5FB9-4F68-88B6-17F105A2B8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-Indiz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B1873C-9B59-47AC-A63E-C48B088592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-Atala tituluarek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FB4490-CDAE-4334-BF5A-F501B4AB24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sv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sv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4.png"/><Relationship Id="rId4" Type="http://schemas.openxmlformats.org/officeDocument/2006/relationships/image" Target="../media/image5.sv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619000" y="1868400"/>
            <a:ext cx="676476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652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2EBED2-B992-4896-9FD5-AD524FD131B6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4" name="Google Shape;21;p6"/>
          <p:cNvCxnSpPr/>
          <p:nvPr/>
        </p:nvCxnSpPr>
        <p:spPr>
          <a:xfrm>
            <a:off x="622440" y="5373000"/>
            <a:ext cx="10945440" cy="360"/>
          </a:xfrm>
          <a:prstGeom prst="straightConnector1">
            <a:avLst/>
          </a:prstGeom>
          <a:ln w="9360">
            <a:solidFill>
              <a:srgbClr val="000000"/>
            </a:solidFill>
            <a:round/>
          </a:ln>
        </p:spPr>
      </p:cxnSp>
      <p:pic>
        <p:nvPicPr>
          <p:cNvPr id="5" name="Google Shape;22;p6" descr=""/>
          <p:cNvPicPr/>
          <p:nvPr/>
        </p:nvPicPr>
        <p:blipFill>
          <a:blip r:embed="rId2"/>
          <a:stretch/>
        </p:blipFill>
        <p:spPr>
          <a:xfrm>
            <a:off x="0" y="6565320"/>
            <a:ext cx="12189960" cy="292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Gráfico 4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09480" y="136440"/>
            <a:ext cx="10381680" cy="94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78440" y="1124640"/>
            <a:ext cx="11160720" cy="8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5"/>
          </p:nvPr>
        </p:nvSpPr>
        <p:spPr>
          <a:xfrm>
            <a:off x="4165200" y="635652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6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E56991-9D2F-4949-B5A8-542C537F0C54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295160" y="1989000"/>
            <a:ext cx="3600000" cy="35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5" name="Google Shape;32;p7" descr=""/>
          <p:cNvPicPr/>
          <p:nvPr/>
        </p:nvPicPr>
        <p:blipFill>
          <a:blip r:embed="rId2"/>
          <a:stretch/>
        </p:blipFill>
        <p:spPr>
          <a:xfrm>
            <a:off x="0" y="6565320"/>
            <a:ext cx="12189960" cy="292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" name="Gráfico 4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499040" y="83880"/>
            <a:ext cx="8426880" cy="9284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1066680"/>
            <a:ext cx="10971000" cy="57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8"/>
          </p:nvPr>
        </p:nvSpPr>
        <p:spPr>
          <a:xfrm>
            <a:off x="4165200" y="635652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9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4D46E2-0CBA-4441-9087-0B2AEACC9770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1" name="Google Shape;39;p8" descr=""/>
          <p:cNvPicPr/>
          <p:nvPr/>
        </p:nvPicPr>
        <p:blipFill>
          <a:blip r:embed="rId2"/>
          <a:stretch/>
        </p:blipFill>
        <p:spPr>
          <a:xfrm>
            <a:off x="0" y="6565320"/>
            <a:ext cx="12189960" cy="292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" name="PlaceHolder 5"/>
          <p:cNvSpPr>
            <a:spLocks noGrp="1"/>
          </p:cNvSpPr>
          <p:nvPr>
            <p:ph type="body"/>
          </p:nvPr>
        </p:nvSpPr>
        <p:spPr>
          <a:xfrm>
            <a:off x="622440" y="2205000"/>
            <a:ext cx="7200360" cy="38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body"/>
          </p:nvPr>
        </p:nvSpPr>
        <p:spPr>
          <a:xfrm>
            <a:off x="622440" y="1642680"/>
            <a:ext cx="10944720" cy="4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body"/>
          </p:nvPr>
        </p:nvSpPr>
        <p:spPr>
          <a:xfrm>
            <a:off x="8039160" y="2205000"/>
            <a:ext cx="3528720" cy="38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Gráfico 1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261800" y="83880"/>
            <a:ext cx="8426880" cy="9284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11"/>
          </p:nvPr>
        </p:nvSpPr>
        <p:spPr>
          <a:xfrm>
            <a:off x="4165200" y="635652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E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2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92CF93-4FF6-4EF1-A052-510C2CFB22BA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29" name="Google Shape;60;p10" descr=""/>
          <p:cNvPicPr/>
          <p:nvPr/>
        </p:nvPicPr>
        <p:blipFill>
          <a:blip r:embed="rId2"/>
          <a:stretch/>
        </p:blipFill>
        <p:spPr>
          <a:xfrm>
            <a:off x="0" y="6565320"/>
            <a:ext cx="12189960" cy="292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22440" y="1191960"/>
            <a:ext cx="7200360" cy="48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8039160" y="1191960"/>
            <a:ext cx="3528720" cy="48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" name="Gráfico 1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499040" y="83880"/>
            <a:ext cx="8426880" cy="9284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mailto:aitor.e@fptxurdinaga.com" TargetMode="External"/><Relationship Id="rId2" Type="http://schemas.openxmlformats.org/officeDocument/2006/relationships/hyperlink" Target="mailto:iugarteburu@uni.eus" TargetMode="External"/><Relationship Id="rId3" Type="http://schemas.openxmlformats.org/officeDocument/2006/relationships/hyperlink" Target="mailto:getxeberriaur@zubirimanteo.com" TargetMode="External"/><Relationship Id="rId4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69;p1"/>
          <p:cNvSpPr/>
          <p:nvPr/>
        </p:nvSpPr>
        <p:spPr>
          <a:xfrm>
            <a:off x="874800" y="1775520"/>
            <a:ext cx="10440720" cy="13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4000" strike="noStrike" u="none">
                <a:solidFill>
                  <a:schemeClr val="dk1"/>
                </a:solidFill>
                <a:uFillTx/>
                <a:latin typeface="Source Sans Pro"/>
                <a:ea typeface="Source Sans Pro"/>
              </a:rPr>
              <a:t>049 – Ziberhub: Automated Deployment of Gamified Challenges</a:t>
            </a:r>
            <a:endParaRPr b="0" lang="es-E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Google Shape;70;p1"/>
          <p:cNvSpPr/>
          <p:nvPr/>
        </p:nvSpPr>
        <p:spPr>
          <a:xfrm>
            <a:off x="722160" y="5577480"/>
            <a:ext cx="1044072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Aitor Espinosa De Mena – CIFP Txurdinaga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Irati Ugarteburu Uncetabarrenechea – CIFP Uni Eibar-Ermua LHII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Garikoitz Etxebarria Uria – IES Xabier Zubiri Manteo BHII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sldNum" idx="16"/>
          </p:nvPr>
        </p:nvSpPr>
        <p:spPr>
          <a:xfrm>
            <a:off x="8739720" y="623232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0DBB57-005A-4900-8717-1AF57596C4CD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CuadroTexto 2"/>
          <p:cNvSpPr/>
          <p:nvPr/>
        </p:nvSpPr>
        <p:spPr>
          <a:xfrm>
            <a:off x="5233320" y="3343680"/>
            <a:ext cx="1723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2024/2025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 idx="25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FE1157-4B00-45CD-82ED-8FD0D7AA92D3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86" name="Imagen 3" descr=""/>
          <p:cNvPicPr/>
          <p:nvPr/>
        </p:nvPicPr>
        <p:blipFill>
          <a:blip r:embed="rId1"/>
          <a:stretch/>
        </p:blipFill>
        <p:spPr>
          <a:xfrm>
            <a:off x="923760" y="1506600"/>
            <a:ext cx="10254240" cy="4322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Num" idx="26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6414B7-0F5E-45F6-9B92-7B7F3C5CCC86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88" name="Imagen 5" descr=""/>
          <p:cNvPicPr/>
          <p:nvPr/>
        </p:nvPicPr>
        <p:blipFill>
          <a:blip r:embed="rId1"/>
          <a:stretch/>
        </p:blipFill>
        <p:spPr>
          <a:xfrm>
            <a:off x="502920" y="1683720"/>
            <a:ext cx="11221560" cy="4124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Num" idx="27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12EAAF-66F1-4D59-8D88-BC0A9F40D7EE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90" name="Imagen 3" descr=""/>
          <p:cNvPicPr/>
          <p:nvPr/>
        </p:nvPicPr>
        <p:blipFill>
          <a:blip r:embed="rId1"/>
          <a:stretch/>
        </p:blipFill>
        <p:spPr>
          <a:xfrm>
            <a:off x="712800" y="2391840"/>
            <a:ext cx="10946880" cy="315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Rectángulo 6"/>
          <p:cNvSpPr/>
          <p:nvPr/>
        </p:nvSpPr>
        <p:spPr>
          <a:xfrm>
            <a:off x="831600" y="1494360"/>
            <a:ext cx="71776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0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¿Y si el sistema de login no es tan estricto como parece? 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Num" idx="28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FD65DC-80D7-48B7-8764-F091DFCE9CCE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93" name="Imagen 5" descr=""/>
          <p:cNvPicPr/>
          <p:nvPr/>
        </p:nvPicPr>
        <p:blipFill>
          <a:blip r:embed="rId1"/>
          <a:stretch/>
        </p:blipFill>
        <p:spPr>
          <a:xfrm>
            <a:off x="845280" y="1284480"/>
            <a:ext cx="9791280" cy="4465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Num" idx="29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584AD9-E542-40E4-AC4D-07B76D2F5FE4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Rectángulo 1"/>
          <p:cNvSpPr/>
          <p:nvPr/>
        </p:nvSpPr>
        <p:spPr>
          <a:xfrm>
            <a:off x="901800" y="1539720"/>
            <a:ext cx="38232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4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Empresas colaboradoras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Rectángulo 5"/>
          <p:cNvSpPr/>
          <p:nvPr/>
        </p:nvSpPr>
        <p:spPr>
          <a:xfrm>
            <a:off x="902160" y="2679120"/>
            <a:ext cx="10378080" cy="85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Hemos contado con la colaboración de las empresas </a:t>
            </a:r>
            <a:r>
              <a:rPr b="1" lang="es-ES" sz="1800" strike="noStrike" u="none">
                <a:solidFill>
                  <a:schemeClr val="accent4"/>
                </a:solidFill>
                <a:uFillTx/>
                <a:latin typeface="Arial"/>
                <a:ea typeface="Arial"/>
              </a:rPr>
              <a:t>echothrust, e isardVDI</a:t>
            </a:r>
            <a:r>
              <a:rPr b="0" lang="es-ES" sz="1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, participando en el diseño y despliegue de la infraestructura técnica sobre nuestra nube privada, aportando su experiencia en soluciones de ciberseguridad y entornos competitivos</a:t>
            </a:r>
            <a:endParaRPr b="0" lang="es-E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7" name="Imagen 6" descr=""/>
          <p:cNvPicPr/>
          <p:nvPr/>
        </p:nvPicPr>
        <p:blipFill>
          <a:blip r:embed="rId1"/>
          <a:stretch/>
        </p:blipFill>
        <p:spPr>
          <a:xfrm>
            <a:off x="3258720" y="4203720"/>
            <a:ext cx="1652040" cy="1552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Imagen 4" descr=""/>
          <p:cNvPicPr/>
          <p:nvPr/>
        </p:nvPicPr>
        <p:blipFill>
          <a:blip r:embed="rId2"/>
          <a:stretch/>
        </p:blipFill>
        <p:spPr>
          <a:xfrm>
            <a:off x="6933960" y="4203720"/>
            <a:ext cx="1154880" cy="1487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ldNum" idx="30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A423A5-A06F-4F33-97D3-1A9B8E3DD5A0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Rectángulo 1"/>
          <p:cNvSpPr/>
          <p:nvPr/>
        </p:nvSpPr>
        <p:spPr>
          <a:xfrm>
            <a:off x="851760" y="1521000"/>
            <a:ext cx="389016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8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Resultados obtenidos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Rectángulo 6"/>
          <p:cNvSpPr/>
          <p:nvPr/>
        </p:nvSpPr>
        <p:spPr>
          <a:xfrm>
            <a:off x="1302840" y="2469960"/>
            <a:ext cx="8443800" cy="33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Los resultados obtenidos se alinean con los objetivos previstos. 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Plataforma gamificada con múltiples retos divididos niveles de dificultad y áreas temáticas.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Repositorio GitHub donde compartir retos entre diferentes centros educativos.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Solución propia, de código abierto, y fácilmente adaptable a las necesidades particulares de cada centro.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sldNum" idx="31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9D9FB2-A928-4EFC-BF50-C545611FFE2C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Rectángulo 1"/>
          <p:cNvSpPr/>
          <p:nvPr/>
        </p:nvSpPr>
        <p:spPr>
          <a:xfrm>
            <a:off x="705960" y="1458360"/>
            <a:ext cx="868032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8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Transferencia del conocimiento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Rectángulo 5"/>
          <p:cNvSpPr/>
          <p:nvPr/>
        </p:nvSpPr>
        <p:spPr>
          <a:xfrm>
            <a:off x="1405800" y="2389680"/>
            <a:ext cx="890424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DEMO: sesiones demostrativas en las que se explicará el funcionamiento de la plataforma, así como los pasos necesarios para su adopción e integración en sus propios entornos.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Customizar la plataforma.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Documentación disponible en repositorio.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sldNum" idx="32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88F4E8-3A4D-4D12-8A14-CD98308E346F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Rectángulo 1"/>
          <p:cNvSpPr/>
          <p:nvPr/>
        </p:nvSpPr>
        <p:spPr>
          <a:xfrm>
            <a:off x="1100520" y="1940760"/>
            <a:ext cx="430452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8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Información de contacto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Rectángulo 4"/>
          <p:cNvSpPr/>
          <p:nvPr/>
        </p:nvSpPr>
        <p:spPr>
          <a:xfrm>
            <a:off x="2745000" y="2927160"/>
            <a:ext cx="6233760" cy="188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Aitor Espinosa De Mena: </a:t>
            </a:r>
            <a:r>
              <a:rPr b="0" lang="es-ES" sz="1800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1"/>
              </a:rPr>
              <a:t>aitor.e@fptxurdinaga.com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Irati Ugarteburu: </a:t>
            </a:r>
            <a:r>
              <a:rPr b="0" lang="es-ES" sz="1800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2"/>
              </a:rPr>
              <a:t>iugarteburu@uni.eus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Garikoitz Etxeberria: </a:t>
            </a:r>
            <a:r>
              <a:rPr b="0" lang="es-ES" sz="1800" strike="noStrike" u="sng">
                <a:solidFill>
                  <a:srgbClr val="0000ff"/>
                </a:solidFill>
                <a:uFillTx/>
                <a:latin typeface="Arial"/>
                <a:ea typeface="Arial"/>
                <a:hlinkClick r:id="rId3"/>
              </a:rPr>
              <a:t>getxeberriaur@zubirimanteo.com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14440" y="2997000"/>
            <a:ext cx="11160720" cy="86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-ES" sz="5400" strike="noStrike" u="none">
                <a:solidFill>
                  <a:schemeClr val="dk1"/>
                </a:solidFill>
                <a:uFillTx/>
                <a:latin typeface="Source Sans Pro"/>
                <a:ea typeface="Source Sans Pro"/>
              </a:rPr>
              <a:t>ESKERRIK ASKO</a:t>
            </a:r>
            <a:endParaRPr b="0" lang="es-ES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33"/>
          </p:nvPr>
        </p:nvSpPr>
        <p:spPr>
          <a:xfrm>
            <a:off x="8736480" y="623232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A61F0A-A4CD-4F6B-BBEA-C42DA15744AF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Num" idx="17"/>
          </p:nvPr>
        </p:nvSpPr>
        <p:spPr>
          <a:xfrm>
            <a:off x="8736480" y="6237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3B53C4-6C0A-40D2-BC44-1702A7A103C5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CuadroTexto 6"/>
          <p:cNvSpPr/>
          <p:nvPr/>
        </p:nvSpPr>
        <p:spPr>
          <a:xfrm>
            <a:off x="1445040" y="1514880"/>
            <a:ext cx="8713440" cy="405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1.-  Introducción general y contexto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2.- Objetivos generales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3.- Desarrollo del proyecto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4.- Empresas colaboradoras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5.- Resultados obtenidos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6.- Transferencia del conocimiento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7.- Información de contacto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Num" idx="18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A7B51F-C3FA-4911-A05E-07C4BD1827AC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Rectángulo 7"/>
          <p:cNvSpPr/>
          <p:nvPr/>
        </p:nvSpPr>
        <p:spPr>
          <a:xfrm>
            <a:off x="982080" y="1507320"/>
            <a:ext cx="55022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4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Contexto y necesidad del proyecto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Rectángulo 3"/>
          <p:cNvSpPr/>
          <p:nvPr/>
        </p:nvSpPr>
        <p:spPr>
          <a:xfrm>
            <a:off x="1315440" y="2337120"/>
            <a:ext cx="9796680" cy="307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El aumento constante de los </a:t>
            </a:r>
            <a:r>
              <a:rPr b="1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ataques cibernéticos</a:t>
            </a: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requiere una formación continua, práctica y adaptada.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La </a:t>
            </a:r>
            <a:r>
              <a:rPr b="1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formación teórica ya no es suficiente</a:t>
            </a: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: es clave entrenar en entornos simulados y seguros.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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Como docentes del ciclo de </a:t>
            </a:r>
            <a:r>
              <a:rPr b="1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especialización en ciberseguridad</a:t>
            </a: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, hemos comprobado que la práctica en </a:t>
            </a:r>
            <a:r>
              <a:rPr b="1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laboratorios gamificados (CTF)</a:t>
            </a: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es una de las formas más efectivas de aprendizaje.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Num" idx="19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EF6268-9193-48DE-9D67-8A683DEB230D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Rectángulo 1"/>
          <p:cNvSpPr/>
          <p:nvPr/>
        </p:nvSpPr>
        <p:spPr>
          <a:xfrm>
            <a:off x="1057680" y="1275480"/>
            <a:ext cx="456732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s-ES" sz="24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¿Por qué CTF y gamificación?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Rectángulo 3"/>
          <p:cNvSpPr/>
          <p:nvPr/>
        </p:nvSpPr>
        <p:spPr>
          <a:xfrm>
            <a:off x="1131840" y="2002320"/>
            <a:ext cx="54144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Los entornos tipo </a:t>
            </a:r>
            <a:r>
              <a:rPr b="1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Capture The Flag</a:t>
            </a: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permiten: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Rectángulo 4"/>
          <p:cNvSpPr/>
          <p:nvPr/>
        </p:nvSpPr>
        <p:spPr>
          <a:xfrm>
            <a:off x="2337840" y="2710080"/>
            <a:ext cx="8213760" cy="313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Resolver desafíos técnicos en condiciones realistas.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Motivar al alumnado mediante juego, progreso y retos.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Fomentar la autonomía, el trabajo en equipo y la colaboración.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Mejorar la trazabilidad del progreso y asegurar que se resuelven los retos realmente.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Adaptar los desafíos por niveles de dificultad y temática.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2" name="Imagen 8" descr=""/>
          <p:cNvPicPr/>
          <p:nvPr/>
        </p:nvPicPr>
        <p:blipFill>
          <a:blip r:embed="rId1"/>
          <a:stretch/>
        </p:blipFill>
        <p:spPr>
          <a:xfrm>
            <a:off x="9416520" y="1275480"/>
            <a:ext cx="1483920" cy="1209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Num" idx="20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838358-5932-488A-9758-863B25C279E1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Rectángulo 5"/>
          <p:cNvSpPr/>
          <p:nvPr/>
        </p:nvSpPr>
        <p:spPr>
          <a:xfrm>
            <a:off x="777600" y="1489320"/>
            <a:ext cx="404820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s-ES" sz="32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Objetivos generales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Rectángulo 6"/>
          <p:cNvSpPr/>
          <p:nvPr/>
        </p:nvSpPr>
        <p:spPr>
          <a:xfrm>
            <a:off x="6672960" y="2260440"/>
            <a:ext cx="54284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2. Historias gamificadas: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Rectángulo 9"/>
          <p:cNvSpPr/>
          <p:nvPr/>
        </p:nvSpPr>
        <p:spPr>
          <a:xfrm>
            <a:off x="7319520" y="2820960"/>
            <a:ext cx="4135680" cy="283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Web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Análisis forense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Coding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Criptografia</a:t>
            </a:r>
            <a:br>
              <a:rPr sz="1800"/>
            </a:b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Reversing 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Rectángulo 10"/>
          <p:cNvSpPr/>
          <p:nvPr/>
        </p:nvSpPr>
        <p:spPr>
          <a:xfrm>
            <a:off x="763560" y="2260440"/>
            <a:ext cx="523728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</a:pPr>
            <a:r>
              <a:rPr b="0" lang="es-E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Creación de un sistema CTF en la nube:</a:t>
            </a:r>
            <a:endParaRPr b="0" lang="es-E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Rectángulo 11"/>
          <p:cNvSpPr/>
          <p:nvPr/>
        </p:nvSpPr>
        <p:spPr>
          <a:xfrm>
            <a:off x="1364040" y="2806560"/>
            <a:ext cx="4636800" cy="201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Plataforma gamificada para retos técnicos. 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Accesible desde cualquier lugar.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Permite entrenar en ciberseguridad de forma práctica, segura y motivadora.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Num" idx="21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1AF221-A63D-4991-8144-62719B14A07B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pic>
        <p:nvPicPr>
          <p:cNvPr id="60" name="Imagen 14" descr=""/>
          <p:cNvPicPr/>
          <p:nvPr/>
        </p:nvPicPr>
        <p:blipFill>
          <a:blip r:embed="rId1"/>
          <a:stretch/>
        </p:blipFill>
        <p:spPr>
          <a:xfrm>
            <a:off x="5303880" y="1022400"/>
            <a:ext cx="6724800" cy="501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Imagen 15" descr=""/>
          <p:cNvPicPr/>
          <p:nvPr/>
        </p:nvPicPr>
        <p:blipFill>
          <a:blip r:embed="rId2"/>
          <a:stretch/>
        </p:blipFill>
        <p:spPr>
          <a:xfrm>
            <a:off x="528840" y="1605960"/>
            <a:ext cx="4539600" cy="74520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</p:pic>
      <p:sp>
        <p:nvSpPr>
          <p:cNvPr id="62" name="Rectángulo 18"/>
          <p:cNvSpPr/>
          <p:nvPr/>
        </p:nvSpPr>
        <p:spPr>
          <a:xfrm>
            <a:off x="380520" y="3345120"/>
            <a:ext cx="41641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Frontend. PUI: Player User Interface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Rectángulo 19"/>
          <p:cNvSpPr/>
          <p:nvPr/>
        </p:nvSpPr>
        <p:spPr>
          <a:xfrm>
            <a:off x="395640" y="3833280"/>
            <a:ext cx="47361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Backend. MUI: Managment User Interface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Rectángulo 20"/>
          <p:cNvSpPr/>
          <p:nvPr/>
        </p:nvSpPr>
        <p:spPr>
          <a:xfrm>
            <a:off x="409320" y="4303080"/>
            <a:ext cx="3579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Dockerd. Red macvlan docker.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Rectángulo 21"/>
          <p:cNvSpPr/>
          <p:nvPr/>
        </p:nvSpPr>
        <p:spPr>
          <a:xfrm>
            <a:off x="415800" y="4791240"/>
            <a:ext cx="4393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VPN. Para dar acceso a la red Docker.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Rectángulo 22"/>
          <p:cNvSpPr/>
          <p:nvPr/>
        </p:nvSpPr>
        <p:spPr>
          <a:xfrm>
            <a:off x="421920" y="5270400"/>
            <a:ext cx="43934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BBDD. Base de datos de la aplicación.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Num" idx="22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4D2E51-6FE9-4C13-ADC0-209ED32DC41A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Rectángulo 10"/>
          <p:cNvSpPr/>
          <p:nvPr/>
        </p:nvSpPr>
        <p:spPr>
          <a:xfrm>
            <a:off x="540000" y="1356120"/>
            <a:ext cx="56145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s-ES" sz="32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Automatización con Ansible</a:t>
            </a: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Rectángulo 18"/>
          <p:cNvSpPr/>
          <p:nvPr/>
        </p:nvSpPr>
        <p:spPr>
          <a:xfrm>
            <a:off x="1165320" y="2302560"/>
            <a:ext cx="6000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Ansible se utiliza para el despliegue y configuración automática de los laboratorios vulnerables docker.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Rectángulo 3"/>
          <p:cNvSpPr/>
          <p:nvPr/>
        </p:nvSpPr>
        <p:spPr>
          <a:xfrm>
            <a:off x="1119240" y="3421440"/>
            <a:ext cx="609264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Permite reproducir entornos, versionar cambios y simplificar mantenimiento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1" name="Imagen 4" descr=""/>
          <p:cNvPicPr/>
          <p:nvPr/>
        </p:nvPicPr>
        <p:blipFill>
          <a:blip r:embed="rId1"/>
          <a:stretch/>
        </p:blipFill>
        <p:spPr>
          <a:xfrm>
            <a:off x="8861040" y="2800080"/>
            <a:ext cx="1409400" cy="140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Rectángulo 7"/>
          <p:cNvSpPr/>
          <p:nvPr/>
        </p:nvSpPr>
        <p:spPr>
          <a:xfrm>
            <a:off x="1119240" y="4578480"/>
            <a:ext cx="609264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Facilita la escalabilidad del entorno, permitiendo añadir nuevos retos o modificar los existentes con mínima intervención manual.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sldNum" idx="23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C90D55-0BE7-4967-AFC4-B457CEA7CC8E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Rectángulo 1"/>
          <p:cNvSpPr/>
          <p:nvPr/>
        </p:nvSpPr>
        <p:spPr>
          <a:xfrm>
            <a:off x="585360" y="1322640"/>
            <a:ext cx="2467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4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Diseño de retos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Rectángulo 4"/>
          <p:cNvSpPr/>
          <p:nvPr/>
        </p:nvSpPr>
        <p:spPr>
          <a:xfrm>
            <a:off x="969120" y="1991160"/>
            <a:ext cx="60004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Cada reto está aislado en un contenedor Docker.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6" name="Imagen 6" descr=""/>
          <p:cNvPicPr/>
          <p:nvPr/>
        </p:nvPicPr>
        <p:blipFill>
          <a:blip r:embed="rId1"/>
          <a:stretch/>
        </p:blipFill>
        <p:spPr>
          <a:xfrm>
            <a:off x="8549640" y="2079720"/>
            <a:ext cx="2514240" cy="140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Rectángulo 7"/>
          <p:cNvSpPr/>
          <p:nvPr/>
        </p:nvSpPr>
        <p:spPr>
          <a:xfrm>
            <a:off x="969120" y="2660760"/>
            <a:ext cx="60004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Diferentes categorías: hacking ético, bastionado de sistemas y redes, análisis forense, criptografía, reversing, …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Rectángulo 8"/>
          <p:cNvSpPr/>
          <p:nvPr/>
        </p:nvSpPr>
        <p:spPr>
          <a:xfrm>
            <a:off x="969120" y="3810240"/>
            <a:ext cx="6000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Diferentes niveles:  very easy, easy, medium, hard, insane.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Rectángulo 9"/>
          <p:cNvSpPr/>
          <p:nvPr/>
        </p:nvSpPr>
        <p:spPr>
          <a:xfrm>
            <a:off x="969120" y="4638600"/>
            <a:ext cx="600048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Dynamic Flags: Cada laboratorio tiene una flag única, que evita que se pueda ser copiada. 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Rectángulo 3"/>
          <p:cNvSpPr/>
          <p:nvPr/>
        </p:nvSpPr>
        <p:spPr>
          <a:xfrm>
            <a:off x="1766880" y="5508360"/>
            <a:ext cx="461916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400" strike="noStrike" u="none">
                <a:solidFill>
                  <a:srgbClr val="7030a0"/>
                </a:solidFill>
                <a:uFillTx/>
                <a:latin typeface="Arial"/>
                <a:ea typeface="Arial"/>
              </a:rPr>
              <a:t>Player 1: ZHB{</a:t>
            </a: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5d41402abc4b2a76b9719d911017c592</a:t>
            </a:r>
            <a:r>
              <a:rPr b="1" lang="es-ES" sz="1400" strike="noStrike" u="none">
                <a:solidFill>
                  <a:srgbClr val="7030a0"/>
                </a:solidFill>
                <a:uFillTx/>
                <a:latin typeface="Arial"/>
                <a:ea typeface="Arial"/>
              </a:rPr>
              <a:t>}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Rectángulo 10"/>
          <p:cNvSpPr/>
          <p:nvPr/>
        </p:nvSpPr>
        <p:spPr>
          <a:xfrm>
            <a:off x="6481800" y="5508360"/>
            <a:ext cx="4682160" cy="30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1400" strike="noStrike" u="none">
                <a:solidFill>
                  <a:srgbClr val="7030a0"/>
                </a:solidFill>
                <a:uFillTx/>
                <a:latin typeface="Arial"/>
                <a:ea typeface="Arial"/>
              </a:rPr>
              <a:t>Player 2:   ZHB{</a:t>
            </a:r>
            <a:r>
              <a:rPr b="0" lang="es-ES" sz="14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e99a18c428cb38d5f260853678922e03</a:t>
            </a:r>
            <a:r>
              <a:rPr b="1" lang="es-ES" sz="1400" strike="noStrike" u="none">
                <a:solidFill>
                  <a:srgbClr val="7030a0"/>
                </a:solidFill>
                <a:uFillTx/>
                <a:latin typeface="Arial"/>
                <a:ea typeface="Arial"/>
              </a:rPr>
              <a:t>}</a:t>
            </a: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 idx="24"/>
          </p:nvPr>
        </p:nvSpPr>
        <p:spPr>
          <a:xfrm>
            <a:off x="8736480" y="61653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7F2D9F-8FB8-48C7-A069-31673AE5D847}" type="slidenum">
              <a:rPr b="0" lang="es-ES" sz="1200" strike="noStrike" u="none">
                <a:solidFill>
                  <a:srgbClr val="888888"/>
                </a:solidFill>
                <a:uFillTx/>
                <a:latin typeface="Source Sans Pro"/>
                <a:ea typeface="Source Sans Pro"/>
              </a:rPr>
              <a:t>&lt;número&gt;</a:t>
            </a:fld>
            <a:endParaRPr b="0" lang="es-E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3" name="Rectángulo 1"/>
          <p:cNvSpPr/>
          <p:nvPr/>
        </p:nvSpPr>
        <p:spPr>
          <a:xfrm>
            <a:off x="529560" y="1220040"/>
            <a:ext cx="24336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s-ES" sz="2400" strike="noStrike" u="none">
                <a:solidFill>
                  <a:srgbClr val="c1d82f"/>
                </a:solidFill>
                <a:uFillTx/>
                <a:latin typeface="Arial"/>
                <a:ea typeface="Arial"/>
              </a:rPr>
              <a:t>Plataforma CTF</a:t>
            </a:r>
            <a:endParaRPr b="0" lang="es-E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Imagen 6" descr=""/>
          <p:cNvPicPr/>
          <p:nvPr/>
        </p:nvPicPr>
        <p:blipFill>
          <a:blip r:embed="rId1"/>
          <a:stretch/>
        </p:blipFill>
        <p:spPr>
          <a:xfrm>
            <a:off x="1278360" y="2220840"/>
            <a:ext cx="9124920" cy="3136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</TotalTime>
  <Application>LibreOffice/24.8.7.2$Linux_X86_64 LibreOffice_project/f4f281f562fb585d46b0af5755dfe1eb6adc047f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2019-06-11T21:19:49Z</dcterms:created>
  <dc:creator>Álvaro</dc:creator>
  <dc:description/>
  <dc:language>es-ES</dc:language>
  <cp:lastModifiedBy/>
  <dcterms:modified xsi:type="dcterms:W3CDTF">2025-06-26T12:32:50Z</dcterms:modified>
  <cp:revision>51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1A715F24-4386-4A66-A90D-ED1F03EE57CA</vt:lpwstr>
  </property>
  <property fmtid="{D5CDD505-2E9C-101B-9397-08002B2CF9AE}" pid="3" name="ArticulatePath">
    <vt:lpwstr>0-plantilla_powerpoint_16x9</vt:lpwstr>
  </property>
  <property fmtid="{D5CDD505-2E9C-101B-9397-08002B2CF9AE}" pid="4" name="Notes">
    <vt:r8>3</vt:r8>
  </property>
  <property fmtid="{D5CDD505-2E9C-101B-9397-08002B2CF9AE}" pid="5" name="PresentationFormat">
    <vt:lpwstr>Personalizado</vt:lpwstr>
  </property>
  <property fmtid="{D5CDD505-2E9C-101B-9397-08002B2CF9AE}" pid="6" name="Slides">
    <vt:r8>18</vt:r8>
  </property>
</Properties>
</file>