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2" r:id="rId6"/>
    <p:sldId id="273" r:id="rId7"/>
    <p:sldId id="286" r:id="rId8"/>
    <p:sldId id="289" r:id="rId9"/>
    <p:sldId id="302" r:id="rId10"/>
    <p:sldId id="300" r:id="rId11"/>
    <p:sldId id="30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810" autoAdjust="0"/>
  </p:normalViewPr>
  <p:slideViewPr>
    <p:cSldViewPr snapToGrid="0" showGuides="1">
      <p:cViewPr varScale="1">
        <p:scale>
          <a:sx n="96" d="100"/>
          <a:sy n="96" d="100"/>
        </p:scale>
        <p:origin x="8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PERSONAL LOAN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Pickle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239229"/>
            <a:ext cx="10439400" cy="117544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13 columns and 5000 rows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4" y="924835"/>
            <a:ext cx="10478328" cy="242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04692"/>
            <a:ext cx="11520487" cy="758824"/>
          </a:xfrm>
        </p:spPr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Loan has correlation around </a:t>
            </a:r>
            <a:r>
              <a:rPr lang="en-US" b="1" dirty="0" smtClean="0"/>
              <a:t>0.6</a:t>
            </a:r>
            <a:r>
              <a:rPr lang="en-US" dirty="0" smtClean="0"/>
              <a:t> to </a:t>
            </a:r>
            <a:r>
              <a:rPr lang="en-US" b="1" dirty="0" smtClean="0"/>
              <a:t>I</a:t>
            </a:r>
            <a:r>
              <a:rPr lang="en-US" b="1" dirty="0" smtClean="0"/>
              <a:t>ncome. </a:t>
            </a:r>
            <a:r>
              <a:rPr lang="en-US" dirty="0" smtClean="0"/>
              <a:t>Which means people having high income tend to take loan more as compared to those having low income.</a:t>
            </a:r>
          </a:p>
          <a:p>
            <a:r>
              <a:rPr lang="en-US" dirty="0" smtClean="0"/>
              <a:t>On the other hand </a:t>
            </a:r>
            <a:r>
              <a:rPr lang="en-US" b="1" dirty="0" smtClean="0"/>
              <a:t>Mortgage and </a:t>
            </a:r>
            <a:r>
              <a:rPr lang="en-US" b="1" dirty="0" err="1" smtClean="0"/>
              <a:t>Demat</a:t>
            </a:r>
            <a:r>
              <a:rPr lang="en-US" b="1" dirty="0" smtClean="0"/>
              <a:t> </a:t>
            </a:r>
            <a:r>
              <a:rPr lang="en-US" dirty="0" smtClean="0"/>
              <a:t>are correlated between</a:t>
            </a:r>
            <a:r>
              <a:rPr lang="en-US" b="1" dirty="0" smtClean="0"/>
              <a:t> 0.4 </a:t>
            </a:r>
            <a:r>
              <a:rPr lang="en-US" dirty="0" smtClean="0"/>
              <a:t>and </a:t>
            </a:r>
            <a:r>
              <a:rPr lang="en-US" b="1" dirty="0" smtClean="0"/>
              <a:t>0.2 </a:t>
            </a:r>
            <a:r>
              <a:rPr lang="en-US" dirty="0" smtClean="0"/>
              <a:t>to </a:t>
            </a:r>
            <a:r>
              <a:rPr lang="en-US" b="1" dirty="0" smtClean="0"/>
              <a:t>Loan</a:t>
            </a:r>
            <a:endParaRPr lang="en-US" b="1" dirty="0"/>
          </a:p>
          <a:p>
            <a:r>
              <a:rPr lang="en-US" b="1" dirty="0" smtClean="0"/>
              <a:t>At last, Education and Fam members </a:t>
            </a:r>
            <a:r>
              <a:rPr lang="en-US" dirty="0" smtClean="0"/>
              <a:t>are slightly correlated </a:t>
            </a:r>
            <a:r>
              <a:rPr lang="en-US" b="1" dirty="0" smtClean="0"/>
              <a:t>to Loan i.e., between 0 and 0.2.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3148717"/>
            <a:ext cx="3142800" cy="13119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Since only five  columns are deciding factor to predict loan so, we will apply our </a:t>
            </a:r>
            <a:r>
              <a:rPr lang="en-US" b="1" dirty="0" smtClean="0"/>
              <a:t>Feature Engineering </a:t>
            </a:r>
            <a:r>
              <a:rPr lang="en-US" dirty="0" smtClean="0"/>
              <a:t>to these respective columns.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6" y="1824346"/>
            <a:ext cx="4690419" cy="395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288" y="82385"/>
            <a:ext cx="11520487" cy="755649"/>
          </a:xfrm>
        </p:spPr>
        <p:txBody>
          <a:bodyPr/>
          <a:lstStyle/>
          <a:p>
            <a:r>
              <a:rPr lang="en-US" dirty="0" smtClean="0"/>
              <a:t>Further Analysis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Fixed Deposit vs Loan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286788"/>
          </a:xfrm>
        </p:spPr>
        <p:txBody>
          <a:bodyPr>
            <a:normAutofit/>
          </a:bodyPr>
          <a:lstStyle/>
          <a:p>
            <a:r>
              <a:rPr lang="en-US" dirty="0" smtClean="0"/>
              <a:t>This bar graph clearly shows that people are more likely to take</a:t>
            </a:r>
            <a:r>
              <a:rPr lang="en-US" b="1" dirty="0" smtClean="0"/>
              <a:t> Loan </a:t>
            </a:r>
            <a:r>
              <a:rPr lang="en-US" dirty="0" smtClean="0"/>
              <a:t>wh</a:t>
            </a:r>
            <a:r>
              <a:rPr lang="en-US" dirty="0" smtClean="0"/>
              <a:t>o already have </a:t>
            </a:r>
            <a:r>
              <a:rPr lang="en-US" b="1" dirty="0" smtClean="0"/>
              <a:t>Fixed Deposit</a:t>
            </a:r>
            <a:r>
              <a:rPr lang="en-US" dirty="0" smtClean="0"/>
              <a:t>. </a:t>
            </a:r>
            <a:r>
              <a:rPr lang="en-US" dirty="0" err="1" smtClean="0"/>
              <a:t>As,It</a:t>
            </a:r>
            <a:r>
              <a:rPr lang="en-US" dirty="0" smtClean="0"/>
              <a:t> is evident from the ratio who have taken to those who have not.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Loan vs Income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boxplot between Loan and Income clearly shows that people who have taken Loan, mostly have </a:t>
            </a:r>
            <a:r>
              <a:rPr lang="en-US" b="1" dirty="0" smtClean="0"/>
              <a:t>average income 1.2e6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8"/>
          <a:stretch/>
        </p:blipFill>
        <p:spPr>
          <a:xfrm>
            <a:off x="516834" y="1016000"/>
            <a:ext cx="3103743" cy="23735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96" y="932454"/>
            <a:ext cx="3524887" cy="24679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3745" y="4287575"/>
            <a:ext cx="5372100" cy="71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 smtClean="0">
                <a:ea typeface="+mn-ea"/>
                <a:cs typeface="+mn-cs"/>
              </a:rPr>
              <a:t>Loan vs Mortgage</a:t>
            </a:r>
            <a:endParaRPr kumimoji="0" lang="en-US" sz="24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9089" y="2190805"/>
            <a:ext cx="5372096" cy="711200"/>
          </a:xfrm>
        </p:spPr>
        <p:txBody>
          <a:bodyPr/>
          <a:lstStyle/>
          <a:p>
            <a:r>
              <a:rPr lang="en-US" dirty="0" smtClean="0"/>
              <a:t>Education vs count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20" y="805235"/>
            <a:ext cx="4152900" cy="3482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67" y="2875915"/>
            <a:ext cx="4290060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38" y="4589086"/>
            <a:ext cx="10439400" cy="117544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5 mostly affected columns for Personal Loan and 5000 rows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913" y="1440843"/>
            <a:ext cx="4808220" cy="21793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7865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50" y="545530"/>
            <a:ext cx="5979129" cy="4321992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we have categorical column like Education, Fixed Deposit so, we will use </a:t>
            </a:r>
            <a:r>
              <a:rPr lang="en-US" b="1" dirty="0" smtClean="0"/>
              <a:t>One hot encoding</a:t>
            </a:r>
            <a:r>
              <a:rPr lang="en-US" dirty="0" smtClean="0"/>
              <a:t> for building model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Feature scaling like Normalization and Standardization </a:t>
            </a:r>
            <a:r>
              <a:rPr lang="en-US" dirty="0" smtClean="0"/>
              <a:t>are</a:t>
            </a:r>
            <a:r>
              <a:rPr lang="en-US" dirty="0" smtClean="0"/>
              <a:t> being applied to bring all columns on to same page.</a:t>
            </a:r>
          </a:p>
          <a:p>
            <a:r>
              <a:rPr lang="en-US" dirty="0" smtClean="0"/>
              <a:t>Used two algorithms to predict the Loan i.e., </a:t>
            </a:r>
            <a:r>
              <a:rPr lang="en-US" b="1" dirty="0" smtClean="0"/>
              <a:t>Logistic Regression</a:t>
            </a:r>
            <a:r>
              <a:rPr lang="en-US" dirty="0" smtClean="0"/>
              <a:t> and </a:t>
            </a:r>
            <a:r>
              <a:rPr lang="en-US" b="1" dirty="0" smtClean="0"/>
              <a:t>Decision Tree classifier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Finally used  </a:t>
            </a:r>
            <a:r>
              <a:rPr lang="en-US" b="1" dirty="0" err="1" smtClean="0"/>
              <a:t>sklearn</a:t>
            </a:r>
            <a:r>
              <a:rPr lang="en-US" b="1" dirty="0" smtClean="0"/>
              <a:t> Pipes </a:t>
            </a:r>
            <a:r>
              <a:rPr lang="en-US" dirty="0" smtClean="0"/>
              <a:t>to build the model.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8150" y="2997642"/>
            <a:ext cx="545328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18150" y="4605130"/>
            <a:ext cx="545328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6"/>
          <a:stretch/>
        </p:blipFill>
        <p:spPr>
          <a:xfrm>
            <a:off x="5367130" y="1158021"/>
            <a:ext cx="5311248" cy="3903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</a:t>
            </a:r>
            <a:r>
              <a:rPr lang="en-IN" smtClean="0"/>
              <a:t>And Result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is clear from both slides that </a:t>
            </a:r>
            <a:r>
              <a:rPr lang="en-IN" b="1" dirty="0" smtClean="0"/>
              <a:t>Logistic Regression</a:t>
            </a:r>
            <a:r>
              <a:rPr lang="en-IN" dirty="0" smtClean="0"/>
              <a:t> performs well with accuracy score of about </a:t>
            </a:r>
            <a:r>
              <a:rPr lang="en-IN" b="1" dirty="0" smtClean="0"/>
              <a:t>93.7% .</a:t>
            </a:r>
          </a:p>
          <a:p>
            <a:r>
              <a:rPr lang="en-IN" dirty="0" smtClean="0"/>
              <a:t>So, </a:t>
            </a:r>
            <a:r>
              <a:rPr lang="en-IN" b="1" u="sng" dirty="0" smtClean="0"/>
              <a:t>Logistic Regression is better as far as prediction of Loan is concerned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90699" y="5200153"/>
            <a:ext cx="34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Feature Scaling - </a:t>
            </a:r>
            <a:r>
              <a:rPr lang="en-IN" b="1" dirty="0" smtClean="0"/>
              <a:t>Normalization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5406887" y="2608028"/>
            <a:ext cx="508883" cy="222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367130" y="4796776"/>
            <a:ext cx="508883" cy="222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67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981" y="1550504"/>
            <a:ext cx="434141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THANK YOU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>
                <a:solidFill>
                  <a:srgbClr val="FFFF00"/>
                </a:solidFill>
              </a:rPr>
              <a:t>Submitted by </a:t>
            </a:r>
          </a:p>
          <a:p>
            <a:r>
              <a:rPr lang="en-IN" dirty="0" err="1" smtClean="0">
                <a:solidFill>
                  <a:srgbClr val="FFFF00"/>
                </a:solidFill>
              </a:rPr>
              <a:t>Tapan</a:t>
            </a:r>
            <a:r>
              <a:rPr lang="en-IN" dirty="0" smtClean="0">
                <a:solidFill>
                  <a:srgbClr val="FFFF00"/>
                </a:solidFill>
              </a:rPr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214336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60C99C-4D9A-4DAB-AA53-E488AEBCAE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296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BANK PERSONAL LOAN</vt:lpstr>
      <vt:lpstr>13 columns and 5000 rows</vt:lpstr>
      <vt:lpstr>Correlation</vt:lpstr>
      <vt:lpstr>Further Analysis </vt:lpstr>
      <vt:lpstr>Loan vs Mortgage</vt:lpstr>
      <vt:lpstr>5 mostly affected columns for Personal Loan and 5000 rows </vt:lpstr>
      <vt:lpstr>Model</vt:lpstr>
      <vt:lpstr>Model And 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2022-11-21T08:18:55Z</dcterms:created>
  <dcterms:modified xsi:type="dcterms:W3CDTF">2022-11-21T17:27:46Z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