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lg.ulb.ac.be/BruFence" TargetMode="External"/><Relationship Id="rId2" Type="http://schemas.openxmlformats.org/officeDocument/2006/relationships/hyperlink" Target="http://mlg.ulb.ac.be/" TargetMode="External"/><Relationship Id="rId1" Type="http://schemas.openxmlformats.org/officeDocument/2006/relationships/slideLayout" Target="../slideLayouts/slideLayout2.xml"/><Relationship Id="rId6" Type="http://schemas.openxmlformats.org/officeDocument/2006/relationships/hyperlink" Target="https://superdatascience.com/" TargetMode="External"/><Relationship Id="rId5" Type="http://schemas.openxmlformats.org/officeDocument/2006/relationships/hyperlink" Target="https://www.kaggle.com/mlg-ulb/creditcardfraud/kernels" TargetMode="External"/><Relationship Id="rId4" Type="http://schemas.openxmlformats.org/officeDocument/2006/relationships/hyperlink" Target="http://mlg.ulb.ac.be/AR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EF3596-DF97-4605-88C4-E1D6634C1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04CF5AE-1525-458C-805A-277612287C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3" name="Rectangle 5">
              <a:extLst>
                <a:ext uri="{FF2B5EF4-FFF2-40B4-BE49-F238E27FC236}">
                  <a16:creationId xmlns:a16="http://schemas.microsoft.com/office/drawing/2014/main" id="{75184BC4-A6A5-41B7-9463-51287F8C98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847CE477-1D61-4F65-A819-156F30645C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168D70C-C0A3-4080-935A-4C7D34D1F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4BFE52DB-6074-4322-91A0-BA19AC6534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15482A31-6AFE-4781-B3EC-26CF5A34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A2F5607A-50CD-401B-AA0D-375828CC2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E2065C15-E60F-4857-877B-1F8235F9A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10515003-9E36-4383-852B-C467122CD4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F6809E31-CFB3-4460-A5B9-9B5D20C4D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A4181E6F-BF0F-40DF-B995-3E6E1D01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21ECCFEF-1B38-4DA5-BE12-61FC280572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EF7B7547-12E7-424A-B8A2-836C862B0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ED73F691-9932-4DF3-9C00-5FB99E59B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FC1D4D7C-DDA0-4901-B134-3A4F498A45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1D667447-7CCB-4723-98DC-3B6243BB5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3205CA6A-75CC-441A-A983-276CC7243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97C5F7AB-65D8-48CC-ABE1-4E6FCC596D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9D2DE9CF-1915-4458-8504-23EE23C7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875539DD-1581-4269-9977-2AD4EC61A0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4F35F98A-A81D-4A28-B3EF-AA4CF85525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2F4C3514-1560-4004-BACC-31CAF69A9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59492B1-819E-4D36-8684-DE6269CD9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6D37E5FF-AC11-4600-A1A7-5A79E8987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71BEA79E-EC3A-49E3-BF83-FD38146C2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28003CD-17C2-4EF6-9422-BCC831E6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1116C327-1D14-460A-A6E2-78987B1492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E5E6917-BBB5-46D6-A9EF-108A2A621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15AE5B56-D24B-45D6-B264-EFD2BCFDE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3F5649DF-34D2-42EB-AEA0-DB38895E791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908BA6A2-58E6-4EF1-B21C-C129AD44AF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FF764234-DCC8-409D-9589-60BA5BEBD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672EDBF1-5836-45EE-ACAA-026F06E61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32EDE749-EE15-49ED-A703-EB5B8296FC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ECAFA4A1-3EFA-41E8-8124-5BD1A7FD3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5FC977BF-3314-4C13-949F-F7005E49A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FFE293AA-EA29-496D-B73C-DD63AA5CED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555B5CF2-EB1C-4BAF-831C-F7563748F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6C35CEC0-2B0B-4B96-A85B-170DFCE739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4479BA0E-1F0F-44CC-B967-41E59E556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0EA2BA01-0538-42E6-94BA-FC5ADB2DE1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03F7E47C-F027-4901-A6C8-390843EE323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28E1E440-AFF9-4333-83FE-EE96FF139F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303A70BD-0FF2-440D-BE34-940EEC170D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E9E7E43D-CEBC-4F5A-9849-06150C6F5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DB41515B-EB52-4FB6-9ED6-AFDF7598F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325F3C87-07A2-4F10-AFAB-254EC057F9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8A65FB10-C150-41C0-AE33-92EA10D2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87206993-1AA8-4179-B1AE-7486E1FA0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85A838BB-56EF-47B9-B613-2EC774731E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E7A25950-F58D-4098-9824-C8518F323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3CD280DC-A611-4DAC-BC0C-070097BBE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88921E44-6C5B-4CD9-8347-604B039BAC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311649F5-0FA2-4ED1-9C27-5EFF64007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F94683F6-FEDA-4D28-9E9F-557699D6A3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8" name="Picture 2" descr="A picture containing electronics&#10;&#10;Description generated with high confidence">
            <a:extLst>
              <a:ext uri="{FF2B5EF4-FFF2-40B4-BE49-F238E27FC236}">
                <a16:creationId xmlns:a16="http://schemas.microsoft.com/office/drawing/2014/main" id="{EE045C80-5D28-4F64-9892-322DA1D237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62730B-AA3F-45C6-8B8C-59D7C60EB4A4}"/>
              </a:ext>
            </a:extLst>
          </p:cNvPr>
          <p:cNvSpPr>
            <a:spLocks noGrp="1"/>
          </p:cNvSpPr>
          <p:nvPr>
            <p:ph type="ctrTitle"/>
          </p:nvPr>
        </p:nvSpPr>
        <p:spPr>
          <a:xfrm>
            <a:off x="1876425" y="1113282"/>
            <a:ext cx="5201086" cy="2396681"/>
          </a:xfrm>
        </p:spPr>
        <p:txBody>
          <a:bodyPr>
            <a:normAutofit/>
          </a:bodyPr>
          <a:lstStyle/>
          <a:p>
            <a:r>
              <a:rPr lang="en-GB" sz="4100">
                <a:solidFill>
                  <a:srgbClr val="FFFFFF"/>
                </a:solidFill>
              </a:rPr>
              <a:t>Credit card fraud detection on </a:t>
            </a:r>
            <a:br>
              <a:rPr lang="en-GB" sz="4100">
                <a:solidFill>
                  <a:srgbClr val="FFFFFF"/>
                </a:solidFill>
              </a:rPr>
            </a:br>
            <a:r>
              <a:rPr lang="en-GB" sz="4100">
                <a:solidFill>
                  <a:srgbClr val="FFFFFF"/>
                </a:solidFill>
              </a:rPr>
              <a:t>e-commerce website</a:t>
            </a:r>
          </a:p>
        </p:txBody>
      </p:sp>
      <p:sp>
        <p:nvSpPr>
          <p:cNvPr id="3" name="Subtitle 2">
            <a:extLst>
              <a:ext uri="{FF2B5EF4-FFF2-40B4-BE49-F238E27FC236}">
                <a16:creationId xmlns:a16="http://schemas.microsoft.com/office/drawing/2014/main" id="{B59580A7-0D0C-4252-8D8F-99FBCAE17C42}"/>
              </a:ext>
            </a:extLst>
          </p:cNvPr>
          <p:cNvSpPr>
            <a:spLocks noGrp="1"/>
          </p:cNvSpPr>
          <p:nvPr>
            <p:ph type="subTitle" idx="1"/>
          </p:nvPr>
        </p:nvSpPr>
        <p:spPr>
          <a:xfrm>
            <a:off x="1876424" y="3602038"/>
            <a:ext cx="5231513" cy="2052720"/>
          </a:xfrm>
        </p:spPr>
        <p:txBody>
          <a:bodyPr>
            <a:normAutofit/>
          </a:bodyPr>
          <a:lstStyle/>
          <a:p>
            <a:endParaRPr lang="en-GB">
              <a:solidFill>
                <a:schemeClr val="bg2"/>
              </a:solidFill>
            </a:endParaRPr>
          </a:p>
          <a:p>
            <a:endParaRPr lang="en-GB">
              <a:solidFill>
                <a:schemeClr val="bg2"/>
              </a:solidFill>
            </a:endParaRPr>
          </a:p>
          <a:p>
            <a:r>
              <a:rPr lang="en-GB">
                <a:solidFill>
                  <a:schemeClr val="bg2"/>
                </a:solidFill>
              </a:rPr>
              <a:t>			By: Kazeem tijani</a:t>
            </a:r>
          </a:p>
        </p:txBody>
      </p:sp>
      <p:sp useBgFill="1">
        <p:nvSpPr>
          <p:cNvPr id="70" name="Round Diagonal Corner Rectangle 6">
            <a:extLst>
              <a:ext uri="{FF2B5EF4-FFF2-40B4-BE49-F238E27FC236}">
                <a16:creationId xmlns:a16="http://schemas.microsoft.com/office/drawing/2014/main" id="{0F4BA0F2-1035-4F3D-B3FE-C551450E4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keyboard&#10;&#10;Description generated with high confidence">
            <a:extLst>
              <a:ext uri="{FF2B5EF4-FFF2-40B4-BE49-F238E27FC236}">
                <a16:creationId xmlns:a16="http://schemas.microsoft.com/office/drawing/2014/main" id="{EACEAD32-AF9B-4E1D-BB62-3A7CF2101F58}"/>
              </a:ext>
            </a:extLst>
          </p:cNvPr>
          <p:cNvPicPr>
            <a:picLocks noChangeAspect="1"/>
          </p:cNvPicPr>
          <p:nvPr/>
        </p:nvPicPr>
        <p:blipFill>
          <a:blip r:embed="rId3"/>
          <a:stretch>
            <a:fillRect/>
          </a:stretch>
        </p:blipFill>
        <p:spPr>
          <a:xfrm>
            <a:off x="7882340" y="2367635"/>
            <a:ext cx="3178638" cy="2115239"/>
          </a:xfrm>
          <a:prstGeom prst="rect">
            <a:avLst/>
          </a:prstGeom>
        </p:spPr>
      </p:pic>
    </p:spTree>
    <p:extLst>
      <p:ext uri="{BB962C8B-B14F-4D97-AF65-F5344CB8AC3E}">
        <p14:creationId xmlns:p14="http://schemas.microsoft.com/office/powerpoint/2010/main" val="321688005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52E6-0CD9-4A7B-B0D2-2E15B08E9CAE}"/>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9AFD717E-52B4-403D-AC77-11AD9DE5FECD}"/>
              </a:ext>
            </a:extLst>
          </p:cNvPr>
          <p:cNvSpPr>
            <a:spLocks noGrp="1"/>
          </p:cNvSpPr>
          <p:nvPr>
            <p:ph idx="1"/>
          </p:nvPr>
        </p:nvSpPr>
        <p:spPr>
          <a:xfrm>
            <a:off x="1141412" y="1842052"/>
            <a:ext cx="9905999" cy="3949149"/>
          </a:xfrm>
        </p:spPr>
        <p:txBody>
          <a:bodyPr>
            <a:normAutofit/>
          </a:bodyPr>
          <a:lstStyle/>
          <a:p>
            <a:r>
              <a:rPr lang="en-GB" dirty="0"/>
              <a:t>Imagine the pains that one goes through when his credit card details are stolen and used for transactions, this will incur unexpected debts and recurrent difficulties for the credit card owner as well as the credit card issuing company since the customer will definitely get fed up of continuing transactions with them due to the rate of dissatisfaction if he eventually gets out of the debts. Hence, It is important that credit card companies are able to recognize fraudulent credit card transactions so that customers are not charged for items that they did not purchase.</a:t>
            </a:r>
          </a:p>
          <a:p>
            <a:endParaRPr lang="en-GB" dirty="0"/>
          </a:p>
        </p:txBody>
      </p:sp>
    </p:spTree>
    <p:extLst>
      <p:ext uri="{BB962C8B-B14F-4D97-AF65-F5344CB8AC3E}">
        <p14:creationId xmlns:p14="http://schemas.microsoft.com/office/powerpoint/2010/main" val="387971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1B60-1848-4F0F-8EA5-8B63B35B5896}"/>
              </a:ext>
            </a:extLst>
          </p:cNvPr>
          <p:cNvSpPr>
            <a:spLocks noGrp="1"/>
          </p:cNvSpPr>
          <p:nvPr>
            <p:ph type="title"/>
          </p:nvPr>
        </p:nvSpPr>
        <p:spPr/>
        <p:txBody>
          <a:bodyPr/>
          <a:lstStyle/>
          <a:p>
            <a:r>
              <a:rPr lang="en-GB" dirty="0"/>
              <a:t>CREDIT CARD FRAUD RATE</a:t>
            </a:r>
          </a:p>
        </p:txBody>
      </p:sp>
      <p:pic>
        <p:nvPicPr>
          <p:cNvPr id="5" name="Content Placeholder 4" descr="A screenshot of a cell phone&#10;&#10;Description generated with very high confidence">
            <a:extLst>
              <a:ext uri="{FF2B5EF4-FFF2-40B4-BE49-F238E27FC236}">
                <a16:creationId xmlns:a16="http://schemas.microsoft.com/office/drawing/2014/main" id="{4ECCE74F-32AC-4FB8-8D56-E7204CF1270F}"/>
              </a:ext>
            </a:extLst>
          </p:cNvPr>
          <p:cNvPicPr>
            <a:picLocks noGrp="1" noChangeAspect="1"/>
          </p:cNvPicPr>
          <p:nvPr>
            <p:ph idx="1"/>
          </p:nvPr>
        </p:nvPicPr>
        <p:blipFill>
          <a:blip r:embed="rId2"/>
          <a:stretch>
            <a:fillRect/>
          </a:stretch>
        </p:blipFill>
        <p:spPr>
          <a:xfrm>
            <a:off x="389417" y="2236236"/>
            <a:ext cx="5139185" cy="3686262"/>
          </a:xfrm>
        </p:spPr>
      </p:pic>
      <p:pic>
        <p:nvPicPr>
          <p:cNvPr id="7" name="Picture 6" descr="A screenshot of a cell phone&#10;&#10;Description generated with very high confidence">
            <a:extLst>
              <a:ext uri="{FF2B5EF4-FFF2-40B4-BE49-F238E27FC236}">
                <a16:creationId xmlns:a16="http://schemas.microsoft.com/office/drawing/2014/main" id="{D7E2A60E-6FAC-4591-8B8D-F69A49DC6E45}"/>
              </a:ext>
            </a:extLst>
          </p:cNvPr>
          <p:cNvPicPr>
            <a:picLocks noChangeAspect="1"/>
          </p:cNvPicPr>
          <p:nvPr/>
        </p:nvPicPr>
        <p:blipFill>
          <a:blip r:embed="rId3"/>
          <a:stretch>
            <a:fillRect/>
          </a:stretch>
        </p:blipFill>
        <p:spPr>
          <a:xfrm>
            <a:off x="5920154" y="2236236"/>
            <a:ext cx="5882428" cy="3541712"/>
          </a:xfrm>
          <a:prstGeom prst="rect">
            <a:avLst/>
          </a:prstGeom>
        </p:spPr>
      </p:pic>
    </p:spTree>
    <p:extLst>
      <p:ext uri="{BB962C8B-B14F-4D97-AF65-F5344CB8AC3E}">
        <p14:creationId xmlns:p14="http://schemas.microsoft.com/office/powerpoint/2010/main" val="27083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75FD-C049-4898-9B4F-95C5A67970E6}"/>
              </a:ext>
            </a:extLst>
          </p:cNvPr>
          <p:cNvSpPr>
            <a:spLocks noGrp="1"/>
          </p:cNvSpPr>
          <p:nvPr>
            <p:ph type="title"/>
          </p:nvPr>
        </p:nvSpPr>
        <p:spPr/>
        <p:txBody>
          <a:bodyPr/>
          <a:lstStyle/>
          <a:p>
            <a:r>
              <a:rPr lang="en-GB" dirty="0"/>
              <a:t>Dataset content</a:t>
            </a:r>
          </a:p>
        </p:txBody>
      </p:sp>
      <p:sp>
        <p:nvSpPr>
          <p:cNvPr id="3" name="Content Placeholder 2">
            <a:extLst>
              <a:ext uri="{FF2B5EF4-FFF2-40B4-BE49-F238E27FC236}">
                <a16:creationId xmlns:a16="http://schemas.microsoft.com/office/drawing/2014/main" id="{DC27B48F-FA6B-4311-B6F9-BBC017E50747}"/>
              </a:ext>
            </a:extLst>
          </p:cNvPr>
          <p:cNvSpPr>
            <a:spLocks noGrp="1"/>
          </p:cNvSpPr>
          <p:nvPr>
            <p:ph idx="1"/>
          </p:nvPr>
        </p:nvSpPr>
        <p:spPr>
          <a:xfrm>
            <a:off x="1141412" y="1762539"/>
            <a:ext cx="9905999" cy="4028662"/>
          </a:xfrm>
        </p:spPr>
        <p:txBody>
          <a:bodyPr>
            <a:normAutofit fontScale="85000" lnSpcReduction="20000"/>
          </a:bodyPr>
          <a:lstStyle/>
          <a:p>
            <a:pPr fontAlgn="base"/>
            <a:r>
              <a:rPr lang="en-GB" dirty="0"/>
              <a:t>The datasets contains transactions made by credit cards in September 2013 by European cardholders. This dataset presents transactions that occurred in two days, where we have 492 frauds out of 284,807 transactions. The dataset is highly unbalanced, the positive class (frauds) account for 0.172% of all transactions.</a:t>
            </a:r>
          </a:p>
          <a:p>
            <a:pPr fontAlgn="base"/>
            <a:r>
              <a:rPr lang="en-GB" dirty="0"/>
              <a:t>It contains only numerical input variables which are the result of a PCA transformation. Unfortunately, due to confidentiality issues, we cannot provide the original features and more background information about the data. Features V1, V2, ... V28 are the principal components obtained with PCA, the only features which have not been transformed with PCA are 'Time' and 'Amount'. Feature 'Time' contains the seconds elapsed between each transaction and the first transaction in the dataset. The feature 'Amount' is the transaction Amount, this feature can be used for example-dependant cost-sensitive learning. Feature 'Class' is the response variable and it takes value 1 in case of fraud and 0 otherwise.</a:t>
            </a:r>
          </a:p>
          <a:p>
            <a:endParaRPr lang="en-GB" dirty="0"/>
          </a:p>
        </p:txBody>
      </p:sp>
    </p:spTree>
    <p:extLst>
      <p:ext uri="{BB962C8B-B14F-4D97-AF65-F5344CB8AC3E}">
        <p14:creationId xmlns:p14="http://schemas.microsoft.com/office/powerpoint/2010/main" val="4291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B08C-C152-4758-A21D-7D829B5683FC}"/>
              </a:ext>
            </a:extLst>
          </p:cNvPr>
          <p:cNvSpPr>
            <a:spLocks noGrp="1"/>
          </p:cNvSpPr>
          <p:nvPr>
            <p:ph type="title"/>
          </p:nvPr>
        </p:nvSpPr>
        <p:spPr>
          <a:xfrm>
            <a:off x="1141413" y="618518"/>
            <a:ext cx="9905998" cy="1478570"/>
          </a:xfrm>
        </p:spPr>
        <p:txBody>
          <a:bodyPr>
            <a:normAutofit/>
          </a:bodyPr>
          <a:lstStyle/>
          <a:p>
            <a:pPr algn="ctr"/>
            <a:r>
              <a:rPr lang="en-GB"/>
              <a:t>Methodology</a:t>
            </a:r>
          </a:p>
        </p:txBody>
      </p:sp>
      <p:sp>
        <p:nvSpPr>
          <p:cNvPr id="3" name="Content Placeholder 2">
            <a:extLst>
              <a:ext uri="{FF2B5EF4-FFF2-40B4-BE49-F238E27FC236}">
                <a16:creationId xmlns:a16="http://schemas.microsoft.com/office/drawing/2014/main" id="{1964E532-EFD6-49D4-8154-683F1344F1F8}"/>
              </a:ext>
            </a:extLst>
          </p:cNvPr>
          <p:cNvSpPr>
            <a:spLocks noGrp="1"/>
          </p:cNvSpPr>
          <p:nvPr>
            <p:ph idx="1"/>
          </p:nvPr>
        </p:nvSpPr>
        <p:spPr>
          <a:xfrm>
            <a:off x="1141412" y="2249487"/>
            <a:ext cx="4844521" cy="3541714"/>
          </a:xfrm>
        </p:spPr>
        <p:txBody>
          <a:bodyPr anchor="ctr">
            <a:normAutofit lnSpcReduction="10000"/>
          </a:bodyPr>
          <a:lstStyle/>
          <a:p>
            <a:pPr>
              <a:lnSpc>
                <a:spcPct val="110000"/>
              </a:lnSpc>
            </a:pPr>
            <a:r>
              <a:rPr lang="en-GB" sz="2000" dirty="0"/>
              <a:t>I used both Deep learning method and machine learning algorithms to build my model to make predictions, the deep learning method used was </a:t>
            </a:r>
            <a:r>
              <a:rPr lang="en-GB" sz="2000" dirty="0" err="1"/>
              <a:t>Keras</a:t>
            </a:r>
            <a:r>
              <a:rPr lang="en-GB" sz="2000" dirty="0"/>
              <a:t> using Tensor Flow as backend and I used Random Forest for my binary classification, other methods I could have used was Logistic regression, decision trees, SVM because the problem is a case of binary classification as the end result was to check if the transaction is fraudulent.</a:t>
            </a:r>
          </a:p>
        </p:txBody>
      </p:sp>
      <p:pic>
        <p:nvPicPr>
          <p:cNvPr id="5" name="Picture 4" descr="A close up of a logo&#10;&#10;Description generated with very high confidence">
            <a:extLst>
              <a:ext uri="{FF2B5EF4-FFF2-40B4-BE49-F238E27FC236}">
                <a16:creationId xmlns:a16="http://schemas.microsoft.com/office/drawing/2014/main" id="{2E041928-BDBC-4314-97EA-6CE697153647}"/>
              </a:ext>
            </a:extLst>
          </p:cNvPr>
          <p:cNvPicPr>
            <a:picLocks noChangeAspect="1"/>
          </p:cNvPicPr>
          <p:nvPr/>
        </p:nvPicPr>
        <p:blipFill rotWithShape="1">
          <a:blip r:embed="rId3"/>
          <a:srcRect t="10904" r="3" b="10685"/>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75700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BB0CCD-8791-4187-B52C-1FB611C36223}"/>
              </a:ext>
            </a:extLst>
          </p:cNvPr>
          <p:cNvSpPr>
            <a:spLocks noGrp="1"/>
          </p:cNvSpPr>
          <p:nvPr>
            <p:ph type="title"/>
          </p:nvPr>
        </p:nvSpPr>
        <p:spPr>
          <a:xfrm>
            <a:off x="855266" y="618518"/>
            <a:ext cx="2851417" cy="1478570"/>
          </a:xfrm>
        </p:spPr>
        <p:txBody>
          <a:bodyPr>
            <a:normAutofit/>
          </a:bodyPr>
          <a:lstStyle/>
          <a:p>
            <a:r>
              <a:rPr lang="en-GB" sz="3200" dirty="0">
                <a:solidFill>
                  <a:srgbClr val="FFFFFF"/>
                </a:solidFill>
              </a:rPr>
              <a:t>Results</a:t>
            </a:r>
          </a:p>
        </p:txBody>
      </p:sp>
      <p:sp>
        <p:nvSpPr>
          <p:cNvPr id="9" name="Content Placeholder 8">
            <a:extLst>
              <a:ext uri="{FF2B5EF4-FFF2-40B4-BE49-F238E27FC236}">
                <a16:creationId xmlns:a16="http://schemas.microsoft.com/office/drawing/2014/main" id="{948CBB2A-B59D-4E27-B708-E3B87EEA1D84}"/>
              </a:ext>
            </a:extLst>
          </p:cNvPr>
          <p:cNvSpPr>
            <a:spLocks noGrp="1"/>
          </p:cNvSpPr>
          <p:nvPr>
            <p:ph idx="1"/>
          </p:nvPr>
        </p:nvSpPr>
        <p:spPr>
          <a:xfrm>
            <a:off x="844620" y="1928813"/>
            <a:ext cx="2862444" cy="4277976"/>
          </a:xfrm>
        </p:spPr>
        <p:txBody>
          <a:bodyPr>
            <a:normAutofit/>
          </a:bodyPr>
          <a:lstStyle/>
          <a:p>
            <a:r>
              <a:rPr lang="en-GB" sz="1800" dirty="0">
                <a:solidFill>
                  <a:srgbClr val="FFFFFF"/>
                </a:solidFill>
              </a:rPr>
              <a:t>The results of the models are in this format of the confusion matrix where we calculated the Accuracy and the recall to know how well our model is doing, and since we have an unbalanced data we also used the SMOTE-Synthetic Minority Oversampling Technique </a:t>
            </a:r>
          </a:p>
        </p:txBody>
      </p:sp>
      <p:grpSp>
        <p:nvGrpSpPr>
          <p:cNvPr id="62" name="Group 6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3" name="Picture 12" descr="A screenshot of a cell phone&#10;&#10;Description generated with very high confidence">
            <a:extLst>
              <a:ext uri="{FF2B5EF4-FFF2-40B4-BE49-F238E27FC236}">
                <a16:creationId xmlns:a16="http://schemas.microsoft.com/office/drawing/2014/main" id="{72B977C6-69DE-4E68-B70A-321F35C51120}"/>
              </a:ext>
            </a:extLst>
          </p:cNvPr>
          <p:cNvPicPr>
            <a:picLocks noChangeAspect="1"/>
          </p:cNvPicPr>
          <p:nvPr/>
        </p:nvPicPr>
        <p:blipFill>
          <a:blip r:embed="rId3"/>
          <a:stretch>
            <a:fillRect/>
          </a:stretch>
        </p:blipFill>
        <p:spPr>
          <a:xfrm>
            <a:off x="4711778" y="860231"/>
            <a:ext cx="6844045" cy="5133033"/>
          </a:xfrm>
          <a:prstGeom prst="rect">
            <a:avLst/>
          </a:prstGeom>
        </p:spPr>
      </p:pic>
    </p:spTree>
    <p:extLst>
      <p:ext uri="{BB962C8B-B14F-4D97-AF65-F5344CB8AC3E}">
        <p14:creationId xmlns:p14="http://schemas.microsoft.com/office/powerpoint/2010/main" val="29928470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DA6C-06DF-4358-913C-DB69CCE5E9AE}"/>
              </a:ext>
            </a:extLst>
          </p:cNvPr>
          <p:cNvSpPr>
            <a:spLocks noGrp="1"/>
          </p:cNvSpPr>
          <p:nvPr>
            <p:ph type="title"/>
          </p:nvPr>
        </p:nvSpPr>
        <p:spPr/>
        <p:txBody>
          <a:bodyPr/>
          <a:lstStyle/>
          <a:p>
            <a:r>
              <a:rPr lang="en-GB" dirty="0"/>
              <a:t>ACKNOWLEDGEMENT</a:t>
            </a:r>
          </a:p>
        </p:txBody>
      </p:sp>
      <p:sp>
        <p:nvSpPr>
          <p:cNvPr id="3" name="Content Placeholder 2">
            <a:extLst>
              <a:ext uri="{FF2B5EF4-FFF2-40B4-BE49-F238E27FC236}">
                <a16:creationId xmlns:a16="http://schemas.microsoft.com/office/drawing/2014/main" id="{B967ECA0-0046-42E4-A19D-489F9321C9FB}"/>
              </a:ext>
            </a:extLst>
          </p:cNvPr>
          <p:cNvSpPr>
            <a:spLocks noGrp="1"/>
          </p:cNvSpPr>
          <p:nvPr>
            <p:ph idx="1"/>
          </p:nvPr>
        </p:nvSpPr>
        <p:spPr>
          <a:xfrm>
            <a:off x="1141412" y="1908313"/>
            <a:ext cx="9905999" cy="3882888"/>
          </a:xfrm>
        </p:spPr>
        <p:txBody>
          <a:bodyPr>
            <a:normAutofit lnSpcReduction="10000"/>
          </a:bodyPr>
          <a:lstStyle/>
          <a:p>
            <a:r>
              <a:rPr lang="en-GB" dirty="0"/>
              <a:t>The dataset has been collected and analysed during a research collaboration of Worldline and the Machine Learning Group (</a:t>
            </a:r>
            <a:r>
              <a:rPr lang="en-GB" u="sng" dirty="0">
                <a:hlinkClick r:id="rId2"/>
              </a:rPr>
              <a:t>http://mlg.ulb.ac.be</a:t>
            </a:r>
            <a:r>
              <a:rPr lang="en-GB" dirty="0"/>
              <a:t>) of ULB (</a:t>
            </a:r>
            <a:r>
              <a:rPr lang="en-GB" dirty="0" err="1"/>
              <a:t>Université</a:t>
            </a:r>
            <a:r>
              <a:rPr lang="en-GB" dirty="0"/>
              <a:t> Libre de </a:t>
            </a:r>
            <a:r>
              <a:rPr lang="en-GB" dirty="0" err="1"/>
              <a:t>Bruxelles</a:t>
            </a:r>
            <a:r>
              <a:rPr lang="en-GB" dirty="0"/>
              <a:t>) on big data mining and fraud detection. More details on current and past projects on related topics are available on </a:t>
            </a:r>
            <a:r>
              <a:rPr lang="en-GB" u="sng" dirty="0">
                <a:hlinkClick r:id="rId3"/>
              </a:rPr>
              <a:t>http://mlg.ulb.ac.be/BruFence</a:t>
            </a:r>
            <a:r>
              <a:rPr lang="en-GB" dirty="0"/>
              <a:t> and </a:t>
            </a:r>
            <a:r>
              <a:rPr lang="en-GB" u="sng" dirty="0">
                <a:hlinkClick r:id="rId4"/>
              </a:rPr>
              <a:t>http://mlg.ulb.ac.be/ARTML</a:t>
            </a:r>
            <a:endParaRPr lang="en-GB" u="sng" dirty="0"/>
          </a:p>
          <a:p>
            <a:r>
              <a:rPr lang="en-GB" u="sng" dirty="0">
                <a:hlinkClick r:id="rId5"/>
              </a:rPr>
              <a:t>https://www.kaggle.com/mlg-ulb/creditcardfraud/kernels</a:t>
            </a:r>
            <a:endParaRPr lang="en-GB" u="sng" dirty="0"/>
          </a:p>
          <a:p>
            <a:r>
              <a:rPr lang="en-GB" u="sng" dirty="0">
                <a:hlinkClick r:id="rId6"/>
              </a:rPr>
              <a:t>https://superdatascience.com</a:t>
            </a:r>
            <a:endParaRPr lang="en-GB" u="sng" dirty="0"/>
          </a:p>
          <a:p>
            <a:r>
              <a:rPr lang="en-GB" u="sng" dirty="0" err="1"/>
              <a:t>Dr.</a:t>
            </a:r>
            <a:r>
              <a:rPr lang="en-GB" u="sng" dirty="0"/>
              <a:t> Mayo machine learning 1 class</a:t>
            </a:r>
          </a:p>
          <a:p>
            <a:endParaRPr lang="en-GB" dirty="0"/>
          </a:p>
          <a:p>
            <a:endParaRPr lang="en-GB" dirty="0"/>
          </a:p>
        </p:txBody>
      </p:sp>
    </p:spTree>
    <p:extLst>
      <p:ext uri="{BB962C8B-B14F-4D97-AF65-F5344CB8AC3E}">
        <p14:creationId xmlns:p14="http://schemas.microsoft.com/office/powerpoint/2010/main" val="270546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5" name="Picture 4" descr="A picture containing transport&#10;&#10;Description generated with very high confidence">
            <a:extLst>
              <a:ext uri="{FF2B5EF4-FFF2-40B4-BE49-F238E27FC236}">
                <a16:creationId xmlns:a16="http://schemas.microsoft.com/office/drawing/2014/main" id="{4A765C8D-1CEB-4735-9985-27D144B6B1D4}"/>
              </a:ext>
            </a:extLst>
          </p:cNvPr>
          <p:cNvPicPr>
            <a:picLocks noChangeAspect="1"/>
          </p:cNvPicPr>
          <p:nvPr/>
        </p:nvPicPr>
        <p:blipFill>
          <a:blip r:embed="rId3"/>
          <a:stretch>
            <a:fillRect/>
          </a:stretch>
        </p:blipFill>
        <p:spPr>
          <a:xfrm>
            <a:off x="3223430" y="1975571"/>
            <a:ext cx="4689234" cy="24656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A41702DB-EB7E-45AF-86F6-3BE46A2A3377}"/>
              </a:ext>
            </a:extLst>
          </p:cNvPr>
          <p:cNvSpPr>
            <a:spLocks noGrp="1"/>
          </p:cNvSpPr>
          <p:nvPr>
            <p:ph idx="1"/>
          </p:nvPr>
        </p:nvSpPr>
        <p:spPr>
          <a:xfrm>
            <a:off x="6336727" y="2249487"/>
            <a:ext cx="4710683" cy="3541714"/>
          </a:xfrm>
        </p:spPr>
        <p:txBody>
          <a:bodyPr>
            <a:normAutofit/>
          </a:bodyPr>
          <a:lstStyle/>
          <a:p>
            <a:pPr marL="0" indent="0">
              <a:buNone/>
            </a:pPr>
            <a:r>
              <a:rPr lang="en-GB" dirty="0"/>
              <a:t>			</a:t>
            </a:r>
          </a:p>
        </p:txBody>
      </p:sp>
    </p:spTree>
    <p:extLst>
      <p:ext uri="{BB962C8B-B14F-4D97-AF65-F5344CB8AC3E}">
        <p14:creationId xmlns:p14="http://schemas.microsoft.com/office/powerpoint/2010/main" val="2196113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39</TotalTime>
  <Words>473</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Credit card fraud detection on  e-commerce website</vt:lpstr>
      <vt:lpstr>Introduction:</vt:lpstr>
      <vt:lpstr>CREDIT CARD FRAUD RATE</vt:lpstr>
      <vt:lpstr>Dataset content</vt:lpstr>
      <vt:lpstr>Methodology</vt:lpstr>
      <vt:lpstr>Results</vt:lpstr>
      <vt:lpstr>ACKNOWLEDGEMENT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on e-commerce website</dc:title>
  <dc:creator>Kazeem Tijani</dc:creator>
  <cp:lastModifiedBy>Kazeem Tijani</cp:lastModifiedBy>
  <cp:revision>5</cp:revision>
  <dcterms:created xsi:type="dcterms:W3CDTF">2018-12-05T20:21:50Z</dcterms:created>
  <dcterms:modified xsi:type="dcterms:W3CDTF">2018-12-05T21:01:11Z</dcterms:modified>
</cp:coreProperties>
</file>