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87"/>
  </p:notesMasterIdLst>
  <p:sldIdLst>
    <p:sldId id="663" r:id="rId4"/>
    <p:sldId id="665" r:id="rId5"/>
    <p:sldId id="666" r:id="rId6"/>
    <p:sldId id="664" r:id="rId7"/>
    <p:sldId id="706" r:id="rId8"/>
    <p:sldId id="707" r:id="rId9"/>
    <p:sldId id="708" r:id="rId10"/>
    <p:sldId id="709" r:id="rId11"/>
    <p:sldId id="710" r:id="rId12"/>
    <p:sldId id="711" r:id="rId13"/>
    <p:sldId id="712" r:id="rId14"/>
    <p:sldId id="528" r:id="rId15"/>
    <p:sldId id="529" r:id="rId16"/>
    <p:sldId id="530" r:id="rId17"/>
    <p:sldId id="536" r:id="rId18"/>
    <p:sldId id="414" r:id="rId19"/>
    <p:sldId id="523" r:id="rId20"/>
    <p:sldId id="595" r:id="rId21"/>
    <p:sldId id="415" r:id="rId22"/>
    <p:sldId id="525" r:id="rId23"/>
    <p:sldId id="499" r:id="rId24"/>
    <p:sldId id="515" r:id="rId25"/>
    <p:sldId id="508" r:id="rId26"/>
    <p:sldId id="544" r:id="rId27"/>
    <p:sldId id="567" r:id="rId28"/>
    <p:sldId id="545" r:id="rId29"/>
    <p:sldId id="546" r:id="rId30"/>
    <p:sldId id="547" r:id="rId31"/>
    <p:sldId id="548" r:id="rId32"/>
    <p:sldId id="549" r:id="rId33"/>
    <p:sldId id="550" r:id="rId34"/>
    <p:sldId id="517" r:id="rId35"/>
    <p:sldId id="444" r:id="rId36"/>
    <p:sldId id="350" r:id="rId37"/>
    <p:sldId id="445" r:id="rId38"/>
    <p:sldId id="455" r:id="rId39"/>
    <p:sldId id="520" r:id="rId40"/>
    <p:sldId id="456" r:id="rId41"/>
    <p:sldId id="457" r:id="rId42"/>
    <p:sldId id="596" r:id="rId43"/>
    <p:sldId id="563" r:id="rId44"/>
    <p:sldId id="572" r:id="rId45"/>
    <p:sldId id="564" r:id="rId46"/>
    <p:sldId id="461" r:id="rId47"/>
    <p:sldId id="333" r:id="rId48"/>
    <p:sldId id="462" r:id="rId49"/>
    <p:sldId id="335" r:id="rId50"/>
    <p:sldId id="336" r:id="rId51"/>
    <p:sldId id="463" r:id="rId52"/>
    <p:sldId id="464" r:id="rId53"/>
    <p:sldId id="713" r:id="rId54"/>
    <p:sldId id="465" r:id="rId55"/>
    <p:sldId id="466" r:id="rId56"/>
    <p:sldId id="467" r:id="rId57"/>
    <p:sldId id="470" r:id="rId58"/>
    <p:sldId id="471" r:id="rId59"/>
    <p:sldId id="660" r:id="rId60"/>
    <p:sldId id="714" r:id="rId61"/>
    <p:sldId id="661" r:id="rId62"/>
    <p:sldId id="570" r:id="rId63"/>
    <p:sldId id="715" r:id="rId64"/>
    <p:sldId id="355" r:id="rId65"/>
    <p:sldId id="472" r:id="rId66"/>
    <p:sldId id="473" r:id="rId67"/>
    <p:sldId id="474" r:id="rId68"/>
    <p:sldId id="475" r:id="rId69"/>
    <p:sldId id="476" r:id="rId70"/>
    <p:sldId id="477" r:id="rId71"/>
    <p:sldId id="478" r:id="rId72"/>
    <p:sldId id="479" r:id="rId73"/>
    <p:sldId id="480" r:id="rId74"/>
    <p:sldId id="481" r:id="rId75"/>
    <p:sldId id="566" r:id="rId76"/>
    <p:sldId id="364" r:id="rId77"/>
    <p:sldId id="488" r:id="rId78"/>
    <p:sldId id="489" r:id="rId79"/>
    <p:sldId id="662" r:id="rId80"/>
    <p:sldId id="490" r:id="rId81"/>
    <p:sldId id="491" r:id="rId82"/>
    <p:sldId id="492" r:id="rId83"/>
    <p:sldId id="493" r:id="rId84"/>
    <p:sldId id="494" r:id="rId85"/>
    <p:sldId id="495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 Huang" initials="DH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85945" autoAdjust="0"/>
  </p:normalViewPr>
  <p:slideViewPr>
    <p:cSldViewPr snapToGrid="0" showGuides="1">
      <p:cViewPr varScale="1">
        <p:scale>
          <a:sx n="58" d="100"/>
          <a:sy n="58" d="100"/>
        </p:scale>
        <p:origin x="1386" y="34"/>
      </p:cViewPr>
      <p:guideLst>
        <p:guide orient="horz" pos="23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42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viewProps" Target="viewProps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B4EDB-B2C3-4627-A4FD-283DEF6B40A5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 phldr="1"/>
      <dgm:spPr/>
    </dgm:pt>
    <dgm:pt modelId="{3923B5B4-806B-4C2F-BA62-3DC540C008CA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rPr>
            <a:t>非线性规划</a:t>
          </a:r>
          <a:endParaRPr kumimoji="0" lang="en-US" altLang="zh-CN" sz="18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02F0784E-7603-4B7B-86EF-72A2ACE28B4E}" type="parTrans" cxnId="{EF291CE0-4B89-4288-9A6A-095F402D5184}">
      <dgm:prSet/>
      <dgm:spPr/>
      <dgm:t>
        <a:bodyPr/>
        <a:lstStyle/>
        <a:p>
          <a:endParaRPr lang="zh-CN" altLang="en-US"/>
        </a:p>
      </dgm:t>
    </dgm:pt>
    <dgm:pt modelId="{783FC9CC-B846-42B3-876D-E61CAB932C16}" type="sibTrans" cxnId="{EF291CE0-4B89-4288-9A6A-095F402D5184}">
      <dgm:prSet/>
      <dgm:spPr/>
      <dgm:t>
        <a:bodyPr/>
        <a:lstStyle/>
        <a:p>
          <a:endParaRPr lang="zh-CN" altLang="en-US"/>
        </a:p>
      </dgm:t>
    </dgm:pt>
    <dgm:pt modelId="{C31D2AE2-50C0-4999-A911-C808E29B8EE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无约束最优化</a:t>
          </a:r>
          <a:endParaRPr kumimoji="0" lang="en-AU" altLang="zh-CN" sz="16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gm:t>
    </dgm:pt>
    <dgm:pt modelId="{055FC2A3-91F0-455D-8FF8-4F8722CD5CE4}" type="parTrans" cxnId="{A121939F-E13B-46B5-9A02-54A1EE054F6B}">
      <dgm:prSet/>
      <dgm:spPr/>
      <dgm:t>
        <a:bodyPr/>
        <a:lstStyle/>
        <a:p>
          <a:endParaRPr lang="zh-CN" altLang="en-US"/>
        </a:p>
      </dgm:t>
    </dgm:pt>
    <dgm:pt modelId="{A3C8E22B-53F0-4A79-A5D2-F8C85AF1921A}" type="sibTrans" cxnId="{A121939F-E13B-46B5-9A02-54A1EE054F6B}">
      <dgm:prSet/>
      <dgm:spPr/>
      <dgm:t>
        <a:bodyPr/>
        <a:lstStyle/>
        <a:p>
          <a:endParaRPr lang="zh-CN" altLang="en-US"/>
        </a:p>
      </dgm:t>
    </dgm:pt>
    <dgm:pt modelId="{3EB29347-DBF7-4FC9-9B4C-DEE7F33C2409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有约束最优化</a:t>
          </a:r>
          <a:endParaRPr kumimoji="0" lang="en-AU" altLang="zh-CN" sz="16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gm:t>
    </dgm:pt>
    <dgm:pt modelId="{FD85F88A-7287-403B-A177-FDD6CD6C1B72}" type="parTrans" cxnId="{6E1F71E0-8AD5-4B57-922B-58CE8417E54A}">
      <dgm:prSet/>
      <dgm:spPr/>
      <dgm:t>
        <a:bodyPr/>
        <a:lstStyle/>
        <a:p>
          <a:endParaRPr lang="zh-CN" altLang="en-US"/>
        </a:p>
      </dgm:t>
    </dgm:pt>
    <dgm:pt modelId="{13138054-51A3-4E43-9E7A-821FF172EBEB}" type="sibTrans" cxnId="{6E1F71E0-8AD5-4B57-922B-58CE8417E54A}">
      <dgm:prSet/>
      <dgm:spPr/>
      <dgm:t>
        <a:bodyPr/>
        <a:lstStyle/>
        <a:p>
          <a:endParaRPr lang="zh-CN" altLang="en-US"/>
        </a:p>
      </dgm:t>
    </dgm:pt>
    <dgm:pt modelId="{949AAC7D-CF9E-4A2A-BC60-33518228EA5C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rPr>
            <a:t>凸规划</a:t>
          </a:r>
          <a:endParaRPr kumimoji="0" lang="en-US" altLang="zh-CN" sz="16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8DAA59C5-6D81-4BD4-B94E-456C0FE4674B}" type="parTrans" cxnId="{320C7990-8B6C-4E2F-BA5A-D693F1A1B190}">
      <dgm:prSet/>
      <dgm:spPr/>
      <dgm:t>
        <a:bodyPr/>
        <a:lstStyle/>
        <a:p>
          <a:endParaRPr lang="zh-CN" altLang="en-US"/>
        </a:p>
      </dgm:t>
    </dgm:pt>
    <dgm:pt modelId="{E3EDA238-3166-48A2-B58F-FBDC080AA9E5}" type="sibTrans" cxnId="{320C7990-8B6C-4E2F-BA5A-D693F1A1B190}">
      <dgm:prSet/>
      <dgm:spPr/>
      <dgm:t>
        <a:bodyPr/>
        <a:lstStyle/>
        <a:p>
          <a:endParaRPr lang="zh-CN" altLang="en-US"/>
        </a:p>
      </dgm:t>
    </dgm:pt>
    <dgm:pt modelId="{D5F5BC8F-5BCA-48F2-AA37-6875DA94230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rPr>
            <a:t>线性约束规划</a:t>
          </a:r>
          <a:endParaRPr kumimoji="0" lang="en-US" altLang="zh-CN" sz="16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4A7CF3CB-EDD9-4853-AAFB-006746074044}" type="parTrans" cxnId="{66D9794C-114D-40E4-9518-C7DEB20303FD}">
      <dgm:prSet/>
      <dgm:spPr/>
      <dgm:t>
        <a:bodyPr/>
        <a:lstStyle/>
        <a:p>
          <a:endParaRPr lang="zh-CN" altLang="en-US"/>
        </a:p>
      </dgm:t>
    </dgm:pt>
    <dgm:pt modelId="{74678E8F-433E-46CF-B9DB-16D534EE678D}" type="sibTrans" cxnId="{66D9794C-114D-40E4-9518-C7DEB20303FD}">
      <dgm:prSet/>
      <dgm:spPr/>
      <dgm:t>
        <a:bodyPr/>
        <a:lstStyle/>
        <a:p>
          <a:endParaRPr lang="zh-CN" altLang="en-US"/>
        </a:p>
      </dgm:t>
    </dgm:pt>
    <dgm:pt modelId="{809D0760-D524-402E-BB65-869FDCB7D99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二次规划</a:t>
          </a:r>
          <a:endParaRPr kumimoji="0" lang="en-AU" altLang="zh-CN" sz="16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gm:t>
    </dgm:pt>
    <dgm:pt modelId="{890239B2-B360-496B-8979-1A5B71A8DC70}" type="parTrans" cxnId="{0B7C2965-502C-4F78-B1DC-2675CE819937}">
      <dgm:prSet/>
      <dgm:spPr/>
      <dgm:t>
        <a:bodyPr/>
        <a:lstStyle/>
        <a:p>
          <a:endParaRPr lang="zh-CN" altLang="en-US"/>
        </a:p>
      </dgm:t>
    </dgm:pt>
    <dgm:pt modelId="{D0B260D9-6CF0-4912-AF0D-89599594BC58}" type="sibTrans" cxnId="{0B7C2965-502C-4F78-B1DC-2675CE819937}">
      <dgm:prSet/>
      <dgm:spPr/>
      <dgm:t>
        <a:bodyPr/>
        <a:lstStyle/>
        <a:p>
          <a:endParaRPr lang="zh-CN" altLang="en-US"/>
        </a:p>
      </dgm:t>
    </dgm:pt>
    <dgm:pt modelId="{4E6F9A3D-58F6-448D-911C-70DDE16F6E4F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非线性有约束规划</a:t>
          </a:r>
          <a:endParaRPr kumimoji="0" lang="en-AU" altLang="zh-CN" sz="16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gm:t>
    </dgm:pt>
    <dgm:pt modelId="{9A6F4D74-63F5-469F-AC73-0BFB2D96E603}" type="parTrans" cxnId="{ADDCFB16-01D7-4D93-8147-4C6EF2EE3B34}">
      <dgm:prSet/>
      <dgm:spPr/>
      <dgm:t>
        <a:bodyPr/>
        <a:lstStyle/>
        <a:p>
          <a:endParaRPr lang="zh-CN" altLang="en-US"/>
        </a:p>
      </dgm:t>
    </dgm:pt>
    <dgm:pt modelId="{5834DC99-6180-496F-AB25-E831D0A02044}" type="sibTrans" cxnId="{ADDCFB16-01D7-4D93-8147-4C6EF2EE3B34}">
      <dgm:prSet/>
      <dgm:spPr/>
      <dgm:t>
        <a:bodyPr/>
        <a:lstStyle/>
        <a:p>
          <a:endParaRPr lang="zh-CN" altLang="en-US"/>
        </a:p>
      </dgm:t>
    </dgm:pt>
    <dgm:pt modelId="{08E9B7B5-58C0-4CB2-BA7B-1B92EE61D0E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可分规划</a:t>
          </a:r>
          <a:endParaRPr kumimoji="0" lang="en-AU" altLang="zh-CN" sz="16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gm:t>
    </dgm:pt>
    <dgm:pt modelId="{55952852-4C6C-48B9-BD5F-F00123C056C4}" type="parTrans" cxnId="{7BE41DEE-B600-4C86-8781-D017775FBEC2}">
      <dgm:prSet/>
      <dgm:spPr/>
      <dgm:t>
        <a:bodyPr/>
        <a:lstStyle/>
        <a:p>
          <a:endParaRPr lang="zh-CN" altLang="en-US"/>
        </a:p>
      </dgm:t>
    </dgm:pt>
    <dgm:pt modelId="{B40E95D7-3A4D-4EA3-8B80-FEDD7E5DC34E}" type="sibTrans" cxnId="{7BE41DEE-B600-4C86-8781-D017775FBEC2}">
      <dgm:prSet/>
      <dgm:spPr/>
      <dgm:t>
        <a:bodyPr/>
        <a:lstStyle/>
        <a:p>
          <a:endParaRPr lang="zh-CN" altLang="en-US"/>
        </a:p>
      </dgm:t>
    </dgm:pt>
    <dgm:pt modelId="{21A1B9E4-281C-43B0-9F60-A9023BB1F75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非凸规划</a:t>
          </a:r>
          <a:endParaRPr kumimoji="0" lang="en-AU" altLang="zh-CN" sz="16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gm:t>
    </dgm:pt>
    <dgm:pt modelId="{F8A47A82-6C81-451A-B09F-608D374CBC2A}" type="parTrans" cxnId="{F74BD9FF-5F4A-4CD5-8DAB-71E2832537D6}">
      <dgm:prSet/>
      <dgm:spPr/>
      <dgm:t>
        <a:bodyPr/>
        <a:lstStyle/>
        <a:p>
          <a:endParaRPr lang="zh-CN" altLang="en-US"/>
        </a:p>
      </dgm:t>
    </dgm:pt>
    <dgm:pt modelId="{AE327F90-75C5-4C11-81F9-EE2A848AD001}" type="sibTrans" cxnId="{F74BD9FF-5F4A-4CD5-8DAB-71E2832537D6}">
      <dgm:prSet/>
      <dgm:spPr/>
      <dgm:t>
        <a:bodyPr/>
        <a:lstStyle/>
        <a:p>
          <a:endParaRPr lang="zh-CN" altLang="en-US"/>
        </a:p>
      </dgm:t>
    </dgm:pt>
    <dgm:pt modelId="{FE67171C-4F34-4D8E-ACE5-1157B6112D6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几何规划</a:t>
          </a:r>
          <a:endParaRPr kumimoji="0" lang="en-AU" altLang="zh-CN" sz="16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gm:t>
    </dgm:pt>
    <dgm:pt modelId="{605C145E-2584-453D-AC37-DC87FB8DAD27}" type="parTrans" cxnId="{B7D676E7-572D-4F77-ADC3-92A870F83A7F}">
      <dgm:prSet/>
      <dgm:spPr/>
      <dgm:t>
        <a:bodyPr/>
        <a:lstStyle/>
        <a:p>
          <a:endParaRPr lang="zh-CN" altLang="en-US"/>
        </a:p>
      </dgm:t>
    </dgm:pt>
    <dgm:pt modelId="{D2C6F02E-E61C-4D41-85C8-F57B741591C4}" type="sibTrans" cxnId="{B7D676E7-572D-4F77-ADC3-92A870F83A7F}">
      <dgm:prSet/>
      <dgm:spPr/>
      <dgm:t>
        <a:bodyPr/>
        <a:lstStyle/>
        <a:p>
          <a:endParaRPr lang="zh-CN" altLang="en-US"/>
        </a:p>
      </dgm:t>
    </dgm:pt>
    <dgm:pt modelId="{794281E9-4C2F-48EB-BC1F-D1A6ED067C1A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分数规划</a:t>
          </a:r>
          <a:endParaRPr kumimoji="0" lang="en-AU" altLang="zh-CN" sz="16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gm:t>
    </dgm:pt>
    <dgm:pt modelId="{21C82A8C-98FE-4AED-A856-D62899854A01}" type="parTrans" cxnId="{64B7B86C-626B-4933-AAC6-4ADFB28E27EC}">
      <dgm:prSet/>
      <dgm:spPr/>
      <dgm:t>
        <a:bodyPr/>
        <a:lstStyle/>
        <a:p>
          <a:endParaRPr lang="zh-CN" altLang="en-US"/>
        </a:p>
      </dgm:t>
    </dgm:pt>
    <dgm:pt modelId="{2EFBA731-584E-41E9-AC86-314BBE5A8DF7}" type="sibTrans" cxnId="{64B7B86C-626B-4933-AAC6-4ADFB28E27EC}">
      <dgm:prSet/>
      <dgm:spPr/>
      <dgm:t>
        <a:bodyPr/>
        <a:lstStyle/>
        <a:p>
          <a:endParaRPr lang="zh-CN" altLang="en-US"/>
        </a:p>
      </dgm:t>
    </dgm:pt>
    <dgm:pt modelId="{4E007B46-A246-4DAC-8751-556F3B7B210E}" type="pres">
      <dgm:prSet presAssocID="{885B4EDB-B2C3-4627-A4FD-283DEF6B40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D6F6D2-1F3E-455E-98F2-C229867FA892}" type="pres">
      <dgm:prSet presAssocID="{3923B5B4-806B-4C2F-BA62-3DC540C008CA}" presName="hierRoot1" presStyleCnt="0">
        <dgm:presLayoutVars>
          <dgm:hierBranch/>
        </dgm:presLayoutVars>
      </dgm:prSet>
      <dgm:spPr/>
    </dgm:pt>
    <dgm:pt modelId="{C4038935-BE0B-43A9-8528-CB077471D340}" type="pres">
      <dgm:prSet presAssocID="{3923B5B4-806B-4C2F-BA62-3DC540C008CA}" presName="rootComposite1" presStyleCnt="0"/>
      <dgm:spPr/>
    </dgm:pt>
    <dgm:pt modelId="{2EFE86A7-A418-4AD0-AEF1-C4AD0E0D3F50}" type="pres">
      <dgm:prSet presAssocID="{3923B5B4-806B-4C2F-BA62-3DC540C008CA}" presName="rootText1" presStyleLbl="node0" presStyleIdx="0" presStyleCnt="1">
        <dgm:presLayoutVars>
          <dgm:chPref val="3"/>
        </dgm:presLayoutVars>
      </dgm:prSet>
      <dgm:spPr/>
    </dgm:pt>
    <dgm:pt modelId="{41982FA6-5120-413B-86ED-75BAB04EB69A}" type="pres">
      <dgm:prSet presAssocID="{3923B5B4-806B-4C2F-BA62-3DC540C008CA}" presName="rootConnector1" presStyleLbl="node1" presStyleIdx="0" presStyleCnt="0"/>
      <dgm:spPr/>
    </dgm:pt>
    <dgm:pt modelId="{522812B2-9A8D-43CD-9A40-626725831BC2}" type="pres">
      <dgm:prSet presAssocID="{3923B5B4-806B-4C2F-BA62-3DC540C008CA}" presName="hierChild2" presStyleCnt="0"/>
      <dgm:spPr/>
    </dgm:pt>
    <dgm:pt modelId="{0EDB4574-4FB2-4D94-848F-39AC10F371D7}" type="pres">
      <dgm:prSet presAssocID="{055FC2A3-91F0-455D-8FF8-4F8722CD5CE4}" presName="Name35" presStyleLbl="parChTrans1D2" presStyleIdx="0" presStyleCnt="2"/>
      <dgm:spPr/>
    </dgm:pt>
    <dgm:pt modelId="{EA30522A-E301-4181-87E9-825E906CA3B5}" type="pres">
      <dgm:prSet presAssocID="{C31D2AE2-50C0-4999-A911-C808E29B8EE5}" presName="hierRoot2" presStyleCnt="0">
        <dgm:presLayoutVars>
          <dgm:hierBranch/>
        </dgm:presLayoutVars>
      </dgm:prSet>
      <dgm:spPr/>
    </dgm:pt>
    <dgm:pt modelId="{CC1A4EB6-FEDD-467C-A1DA-7C607E12F9D3}" type="pres">
      <dgm:prSet presAssocID="{C31D2AE2-50C0-4999-A911-C808E29B8EE5}" presName="rootComposite" presStyleCnt="0"/>
      <dgm:spPr/>
    </dgm:pt>
    <dgm:pt modelId="{C435646F-5911-4687-A9C5-89E01E6162CA}" type="pres">
      <dgm:prSet presAssocID="{C31D2AE2-50C0-4999-A911-C808E29B8EE5}" presName="rootText" presStyleLbl="node2" presStyleIdx="0" presStyleCnt="2" custScaleX="134889">
        <dgm:presLayoutVars>
          <dgm:chPref val="3"/>
        </dgm:presLayoutVars>
      </dgm:prSet>
      <dgm:spPr/>
    </dgm:pt>
    <dgm:pt modelId="{5B231FF8-77EB-4AB5-B61F-C81F306E3DF1}" type="pres">
      <dgm:prSet presAssocID="{C31D2AE2-50C0-4999-A911-C808E29B8EE5}" presName="rootConnector" presStyleLbl="node2" presStyleIdx="0" presStyleCnt="2"/>
      <dgm:spPr/>
    </dgm:pt>
    <dgm:pt modelId="{CFA8D222-9A9F-47EE-8664-E84441FEA9BA}" type="pres">
      <dgm:prSet presAssocID="{C31D2AE2-50C0-4999-A911-C808E29B8EE5}" presName="hierChild4" presStyleCnt="0"/>
      <dgm:spPr/>
    </dgm:pt>
    <dgm:pt modelId="{601E82C1-735F-4141-B7A6-479AD1B87ED5}" type="pres">
      <dgm:prSet presAssocID="{C31D2AE2-50C0-4999-A911-C808E29B8EE5}" presName="hierChild5" presStyleCnt="0"/>
      <dgm:spPr/>
    </dgm:pt>
    <dgm:pt modelId="{D7A674F7-71AB-4310-A6C1-49ECE8625292}" type="pres">
      <dgm:prSet presAssocID="{FD85F88A-7287-403B-A177-FDD6CD6C1B72}" presName="Name35" presStyleLbl="parChTrans1D2" presStyleIdx="1" presStyleCnt="2"/>
      <dgm:spPr/>
    </dgm:pt>
    <dgm:pt modelId="{2119AF4F-CE5A-4083-9EDC-0BC049114C19}" type="pres">
      <dgm:prSet presAssocID="{3EB29347-DBF7-4FC9-9B4C-DEE7F33C2409}" presName="hierRoot2" presStyleCnt="0">
        <dgm:presLayoutVars>
          <dgm:hierBranch/>
        </dgm:presLayoutVars>
      </dgm:prSet>
      <dgm:spPr/>
    </dgm:pt>
    <dgm:pt modelId="{950960D9-AB57-479A-88BE-83C3C93FA931}" type="pres">
      <dgm:prSet presAssocID="{3EB29347-DBF7-4FC9-9B4C-DEE7F33C2409}" presName="rootComposite" presStyleCnt="0"/>
      <dgm:spPr/>
    </dgm:pt>
    <dgm:pt modelId="{E3A85358-95B5-4D73-9788-54850F2FAF16}" type="pres">
      <dgm:prSet presAssocID="{3EB29347-DBF7-4FC9-9B4C-DEE7F33C2409}" presName="rootText" presStyleLbl="node2" presStyleIdx="1" presStyleCnt="2" custScaleX="109047">
        <dgm:presLayoutVars>
          <dgm:chPref val="3"/>
        </dgm:presLayoutVars>
      </dgm:prSet>
      <dgm:spPr/>
    </dgm:pt>
    <dgm:pt modelId="{1133A4C8-9933-47E1-A2D2-CF5D70B96628}" type="pres">
      <dgm:prSet presAssocID="{3EB29347-DBF7-4FC9-9B4C-DEE7F33C2409}" presName="rootConnector" presStyleLbl="node2" presStyleIdx="1" presStyleCnt="2"/>
      <dgm:spPr/>
    </dgm:pt>
    <dgm:pt modelId="{742DB15D-D83B-4824-943E-50E7E38A7A74}" type="pres">
      <dgm:prSet presAssocID="{3EB29347-DBF7-4FC9-9B4C-DEE7F33C2409}" presName="hierChild4" presStyleCnt="0"/>
      <dgm:spPr/>
    </dgm:pt>
    <dgm:pt modelId="{8AA223DD-678A-4D45-9DD6-28BF3CB7FC64}" type="pres">
      <dgm:prSet presAssocID="{8DAA59C5-6D81-4BD4-B94E-456C0FE4674B}" presName="Name35" presStyleLbl="parChTrans1D3" presStyleIdx="0" presStyleCnt="2"/>
      <dgm:spPr/>
    </dgm:pt>
    <dgm:pt modelId="{A1788E98-DCA2-4988-B082-58170E6E8427}" type="pres">
      <dgm:prSet presAssocID="{949AAC7D-CF9E-4A2A-BC60-33518228EA5C}" presName="hierRoot2" presStyleCnt="0">
        <dgm:presLayoutVars>
          <dgm:hierBranch val="r"/>
        </dgm:presLayoutVars>
      </dgm:prSet>
      <dgm:spPr/>
    </dgm:pt>
    <dgm:pt modelId="{EC236052-2E8C-435D-8749-7AAE4C081E12}" type="pres">
      <dgm:prSet presAssocID="{949AAC7D-CF9E-4A2A-BC60-33518228EA5C}" presName="rootComposite" presStyleCnt="0"/>
      <dgm:spPr/>
    </dgm:pt>
    <dgm:pt modelId="{3C279987-259C-49DB-8505-4A0110D76815}" type="pres">
      <dgm:prSet presAssocID="{949AAC7D-CF9E-4A2A-BC60-33518228EA5C}" presName="rootText" presStyleLbl="node3" presStyleIdx="0" presStyleCnt="2">
        <dgm:presLayoutVars>
          <dgm:chPref val="3"/>
        </dgm:presLayoutVars>
      </dgm:prSet>
      <dgm:spPr/>
    </dgm:pt>
    <dgm:pt modelId="{EEAA612D-9598-42DF-AF78-947B6117031E}" type="pres">
      <dgm:prSet presAssocID="{949AAC7D-CF9E-4A2A-BC60-33518228EA5C}" presName="rootConnector" presStyleLbl="node3" presStyleIdx="0" presStyleCnt="2"/>
      <dgm:spPr/>
    </dgm:pt>
    <dgm:pt modelId="{CA727048-11CA-4D57-B93B-DE3BD75F76A8}" type="pres">
      <dgm:prSet presAssocID="{949AAC7D-CF9E-4A2A-BC60-33518228EA5C}" presName="hierChild4" presStyleCnt="0"/>
      <dgm:spPr/>
    </dgm:pt>
    <dgm:pt modelId="{7C90A678-EE45-45B4-B39C-64B35659A77A}" type="pres">
      <dgm:prSet presAssocID="{4A7CF3CB-EDD9-4853-AAFB-006746074044}" presName="Name50" presStyleLbl="parChTrans1D4" presStyleIdx="0" presStyleCnt="6"/>
      <dgm:spPr/>
    </dgm:pt>
    <dgm:pt modelId="{8F096D25-033B-4003-B2A5-121BF2275D30}" type="pres">
      <dgm:prSet presAssocID="{D5F5BC8F-5BCA-48F2-AA37-6875DA942301}" presName="hierRoot2" presStyleCnt="0">
        <dgm:presLayoutVars>
          <dgm:hierBranch val="r"/>
        </dgm:presLayoutVars>
      </dgm:prSet>
      <dgm:spPr/>
    </dgm:pt>
    <dgm:pt modelId="{92DA7C69-411A-4390-8FFB-CCA046E35882}" type="pres">
      <dgm:prSet presAssocID="{D5F5BC8F-5BCA-48F2-AA37-6875DA942301}" presName="rootComposite" presStyleCnt="0"/>
      <dgm:spPr/>
    </dgm:pt>
    <dgm:pt modelId="{B0B017FD-ABCD-4EF5-AC6D-B768880A17B3}" type="pres">
      <dgm:prSet presAssocID="{D5F5BC8F-5BCA-48F2-AA37-6875DA942301}" presName="rootText" presStyleLbl="node4" presStyleIdx="0" presStyleCnt="6" custScaleX="124353">
        <dgm:presLayoutVars>
          <dgm:chPref val="3"/>
        </dgm:presLayoutVars>
      </dgm:prSet>
      <dgm:spPr/>
    </dgm:pt>
    <dgm:pt modelId="{09B16DD1-8CE3-4865-97AA-BB4E2A9993FD}" type="pres">
      <dgm:prSet presAssocID="{D5F5BC8F-5BCA-48F2-AA37-6875DA942301}" presName="rootConnector" presStyleLbl="node4" presStyleIdx="0" presStyleCnt="6"/>
      <dgm:spPr/>
    </dgm:pt>
    <dgm:pt modelId="{3183552A-1442-4D67-8AC9-65F9ACF4A4D7}" type="pres">
      <dgm:prSet presAssocID="{D5F5BC8F-5BCA-48F2-AA37-6875DA942301}" presName="hierChild4" presStyleCnt="0"/>
      <dgm:spPr/>
    </dgm:pt>
    <dgm:pt modelId="{B9F7BE98-8664-4A72-B6C7-DDBCA683EF20}" type="pres">
      <dgm:prSet presAssocID="{890239B2-B360-496B-8979-1A5B71A8DC70}" presName="Name50" presStyleLbl="parChTrans1D4" presStyleIdx="1" presStyleCnt="6"/>
      <dgm:spPr/>
    </dgm:pt>
    <dgm:pt modelId="{D8AE7F35-D116-40F0-99D8-30402163D57E}" type="pres">
      <dgm:prSet presAssocID="{809D0760-D524-402E-BB65-869FDCB7D991}" presName="hierRoot2" presStyleCnt="0">
        <dgm:presLayoutVars>
          <dgm:hierBranch val="r"/>
        </dgm:presLayoutVars>
      </dgm:prSet>
      <dgm:spPr/>
    </dgm:pt>
    <dgm:pt modelId="{4A2AD86B-CC69-4ECE-AF9A-7E05B9B179AD}" type="pres">
      <dgm:prSet presAssocID="{809D0760-D524-402E-BB65-869FDCB7D991}" presName="rootComposite" presStyleCnt="0"/>
      <dgm:spPr/>
    </dgm:pt>
    <dgm:pt modelId="{FDE0DF92-FEC4-4B14-9E7D-069F6865D993}" type="pres">
      <dgm:prSet presAssocID="{809D0760-D524-402E-BB65-869FDCB7D991}" presName="rootText" presStyleLbl="node4" presStyleIdx="1" presStyleCnt="6">
        <dgm:presLayoutVars>
          <dgm:chPref val="3"/>
        </dgm:presLayoutVars>
      </dgm:prSet>
      <dgm:spPr/>
    </dgm:pt>
    <dgm:pt modelId="{8E805D3F-399C-4312-B1BD-7224FF09E65F}" type="pres">
      <dgm:prSet presAssocID="{809D0760-D524-402E-BB65-869FDCB7D991}" presName="rootConnector" presStyleLbl="node4" presStyleIdx="1" presStyleCnt="6"/>
      <dgm:spPr/>
    </dgm:pt>
    <dgm:pt modelId="{28BF9316-E4C4-40EB-A1E6-CC6E986160A0}" type="pres">
      <dgm:prSet presAssocID="{809D0760-D524-402E-BB65-869FDCB7D991}" presName="hierChild4" presStyleCnt="0"/>
      <dgm:spPr/>
    </dgm:pt>
    <dgm:pt modelId="{D76F8D87-BA44-4E41-B014-468D4727E2BB}" type="pres">
      <dgm:prSet presAssocID="{809D0760-D524-402E-BB65-869FDCB7D991}" presName="hierChild5" presStyleCnt="0"/>
      <dgm:spPr/>
    </dgm:pt>
    <dgm:pt modelId="{24016A2C-11CF-4597-9454-CB4B98F26311}" type="pres">
      <dgm:prSet presAssocID="{D5F5BC8F-5BCA-48F2-AA37-6875DA942301}" presName="hierChild5" presStyleCnt="0"/>
      <dgm:spPr/>
    </dgm:pt>
    <dgm:pt modelId="{9D4939F5-25B4-4768-80B5-AC87E9CE5951}" type="pres">
      <dgm:prSet presAssocID="{9A6F4D74-63F5-469F-AC73-0BFB2D96E603}" presName="Name50" presStyleLbl="parChTrans1D4" presStyleIdx="2" presStyleCnt="6"/>
      <dgm:spPr/>
    </dgm:pt>
    <dgm:pt modelId="{EEFD6004-89B5-4BF7-9321-0B11E4D44DFC}" type="pres">
      <dgm:prSet presAssocID="{4E6F9A3D-58F6-448D-911C-70DDE16F6E4F}" presName="hierRoot2" presStyleCnt="0">
        <dgm:presLayoutVars>
          <dgm:hierBranch val="r"/>
        </dgm:presLayoutVars>
      </dgm:prSet>
      <dgm:spPr/>
    </dgm:pt>
    <dgm:pt modelId="{2B476865-2D85-4672-B8DC-ADAD3EA438E7}" type="pres">
      <dgm:prSet presAssocID="{4E6F9A3D-58F6-448D-911C-70DDE16F6E4F}" presName="rootComposite" presStyleCnt="0"/>
      <dgm:spPr/>
    </dgm:pt>
    <dgm:pt modelId="{347CA8DC-669D-4025-A6B7-AFC8E7738AA9}" type="pres">
      <dgm:prSet presAssocID="{4E6F9A3D-58F6-448D-911C-70DDE16F6E4F}" presName="rootText" presStyleLbl="node4" presStyleIdx="2" presStyleCnt="6" custScaleX="198137" custScaleY="96258">
        <dgm:presLayoutVars>
          <dgm:chPref val="3"/>
        </dgm:presLayoutVars>
      </dgm:prSet>
      <dgm:spPr/>
    </dgm:pt>
    <dgm:pt modelId="{C10140BA-8F0D-4E9A-A96E-3B6FA0033F51}" type="pres">
      <dgm:prSet presAssocID="{4E6F9A3D-58F6-448D-911C-70DDE16F6E4F}" presName="rootConnector" presStyleLbl="node4" presStyleIdx="2" presStyleCnt="6"/>
      <dgm:spPr/>
    </dgm:pt>
    <dgm:pt modelId="{BBE6A660-855B-43FC-97C0-5B600B69A575}" type="pres">
      <dgm:prSet presAssocID="{4E6F9A3D-58F6-448D-911C-70DDE16F6E4F}" presName="hierChild4" presStyleCnt="0"/>
      <dgm:spPr/>
    </dgm:pt>
    <dgm:pt modelId="{0A080224-F07F-4A38-8BD8-43714020CE50}" type="pres">
      <dgm:prSet presAssocID="{4E6F9A3D-58F6-448D-911C-70DDE16F6E4F}" presName="hierChild5" presStyleCnt="0"/>
      <dgm:spPr/>
    </dgm:pt>
    <dgm:pt modelId="{D7949708-10C6-4BD0-9362-A82374E50EB5}" type="pres">
      <dgm:prSet presAssocID="{55952852-4C6C-48B9-BD5F-F00123C056C4}" presName="Name50" presStyleLbl="parChTrans1D4" presStyleIdx="3" presStyleCnt="6"/>
      <dgm:spPr/>
    </dgm:pt>
    <dgm:pt modelId="{5BDC5F37-BB59-4B15-B079-6295C376E4CF}" type="pres">
      <dgm:prSet presAssocID="{08E9B7B5-58C0-4CB2-BA7B-1B92EE61D0E5}" presName="hierRoot2" presStyleCnt="0">
        <dgm:presLayoutVars>
          <dgm:hierBranch val="r"/>
        </dgm:presLayoutVars>
      </dgm:prSet>
      <dgm:spPr/>
    </dgm:pt>
    <dgm:pt modelId="{028A8014-B6AD-4268-9A87-3514D5798CD7}" type="pres">
      <dgm:prSet presAssocID="{08E9B7B5-58C0-4CB2-BA7B-1B92EE61D0E5}" presName="rootComposite" presStyleCnt="0"/>
      <dgm:spPr/>
    </dgm:pt>
    <dgm:pt modelId="{2DD944E3-DE29-4958-BADC-5DD307E3A460}" type="pres">
      <dgm:prSet presAssocID="{08E9B7B5-58C0-4CB2-BA7B-1B92EE61D0E5}" presName="rootText" presStyleLbl="node4" presStyleIdx="3" presStyleCnt="6">
        <dgm:presLayoutVars>
          <dgm:chPref val="3"/>
        </dgm:presLayoutVars>
      </dgm:prSet>
      <dgm:spPr/>
    </dgm:pt>
    <dgm:pt modelId="{DCE7C9FE-2656-4D23-B1B9-CFF3525D0935}" type="pres">
      <dgm:prSet presAssocID="{08E9B7B5-58C0-4CB2-BA7B-1B92EE61D0E5}" presName="rootConnector" presStyleLbl="node4" presStyleIdx="3" presStyleCnt="6"/>
      <dgm:spPr/>
    </dgm:pt>
    <dgm:pt modelId="{EF276398-F6C1-4737-8F84-6100C1611310}" type="pres">
      <dgm:prSet presAssocID="{08E9B7B5-58C0-4CB2-BA7B-1B92EE61D0E5}" presName="hierChild4" presStyleCnt="0"/>
      <dgm:spPr/>
    </dgm:pt>
    <dgm:pt modelId="{F6975DCD-50C5-4F81-AACF-663FA9E0BD3A}" type="pres">
      <dgm:prSet presAssocID="{08E9B7B5-58C0-4CB2-BA7B-1B92EE61D0E5}" presName="hierChild5" presStyleCnt="0"/>
      <dgm:spPr/>
    </dgm:pt>
    <dgm:pt modelId="{B368D714-9BDD-4D24-B808-0412D9A86A6A}" type="pres">
      <dgm:prSet presAssocID="{949AAC7D-CF9E-4A2A-BC60-33518228EA5C}" presName="hierChild5" presStyleCnt="0"/>
      <dgm:spPr/>
    </dgm:pt>
    <dgm:pt modelId="{13600302-D222-45B0-A030-6E5430CD7D3A}" type="pres">
      <dgm:prSet presAssocID="{F8A47A82-6C81-451A-B09F-608D374CBC2A}" presName="Name35" presStyleLbl="parChTrans1D3" presStyleIdx="1" presStyleCnt="2"/>
      <dgm:spPr/>
    </dgm:pt>
    <dgm:pt modelId="{8C00C0C4-F3E3-45A4-9EAE-DF7509EE4AD9}" type="pres">
      <dgm:prSet presAssocID="{21A1B9E4-281C-43B0-9F60-A9023BB1F75E}" presName="hierRoot2" presStyleCnt="0">
        <dgm:presLayoutVars>
          <dgm:hierBranch val="r"/>
        </dgm:presLayoutVars>
      </dgm:prSet>
      <dgm:spPr/>
    </dgm:pt>
    <dgm:pt modelId="{D5517FA8-BA06-47F0-BBC8-C1717C1B67C0}" type="pres">
      <dgm:prSet presAssocID="{21A1B9E4-281C-43B0-9F60-A9023BB1F75E}" presName="rootComposite" presStyleCnt="0"/>
      <dgm:spPr/>
    </dgm:pt>
    <dgm:pt modelId="{1FEB2CAF-6A0D-4DB8-ACE5-D699D7864AE6}" type="pres">
      <dgm:prSet presAssocID="{21A1B9E4-281C-43B0-9F60-A9023BB1F75E}" presName="rootText" presStyleLbl="node3" presStyleIdx="1" presStyleCnt="2">
        <dgm:presLayoutVars>
          <dgm:chPref val="3"/>
        </dgm:presLayoutVars>
      </dgm:prSet>
      <dgm:spPr/>
    </dgm:pt>
    <dgm:pt modelId="{47CD6D8D-7A3B-4F18-84DA-712EF3F434E5}" type="pres">
      <dgm:prSet presAssocID="{21A1B9E4-281C-43B0-9F60-A9023BB1F75E}" presName="rootConnector" presStyleLbl="node3" presStyleIdx="1" presStyleCnt="2"/>
      <dgm:spPr/>
    </dgm:pt>
    <dgm:pt modelId="{51D178B9-D2F3-4EB0-A2C0-8DC29F1AF8F2}" type="pres">
      <dgm:prSet presAssocID="{21A1B9E4-281C-43B0-9F60-A9023BB1F75E}" presName="hierChild4" presStyleCnt="0"/>
      <dgm:spPr/>
    </dgm:pt>
    <dgm:pt modelId="{C089AB0D-DE39-445C-BE1D-7C6D652CDB18}" type="pres">
      <dgm:prSet presAssocID="{605C145E-2584-453D-AC37-DC87FB8DAD27}" presName="Name50" presStyleLbl="parChTrans1D4" presStyleIdx="4" presStyleCnt="6"/>
      <dgm:spPr/>
    </dgm:pt>
    <dgm:pt modelId="{BAAA9924-0C79-47B9-8F03-85CC3FD43A9E}" type="pres">
      <dgm:prSet presAssocID="{FE67171C-4F34-4D8E-ACE5-1157B6112D62}" presName="hierRoot2" presStyleCnt="0">
        <dgm:presLayoutVars>
          <dgm:hierBranch val="r"/>
        </dgm:presLayoutVars>
      </dgm:prSet>
      <dgm:spPr/>
    </dgm:pt>
    <dgm:pt modelId="{14BD2BFC-3375-416F-8D65-F109C544728D}" type="pres">
      <dgm:prSet presAssocID="{FE67171C-4F34-4D8E-ACE5-1157B6112D62}" presName="rootComposite" presStyleCnt="0"/>
      <dgm:spPr/>
    </dgm:pt>
    <dgm:pt modelId="{66D320DE-D817-4AB5-BF34-9B5520C6D06D}" type="pres">
      <dgm:prSet presAssocID="{FE67171C-4F34-4D8E-ACE5-1157B6112D62}" presName="rootText" presStyleLbl="node4" presStyleIdx="4" presStyleCnt="6">
        <dgm:presLayoutVars>
          <dgm:chPref val="3"/>
        </dgm:presLayoutVars>
      </dgm:prSet>
      <dgm:spPr/>
    </dgm:pt>
    <dgm:pt modelId="{6B2CBFCE-19CD-4C9C-A326-071406C3109B}" type="pres">
      <dgm:prSet presAssocID="{FE67171C-4F34-4D8E-ACE5-1157B6112D62}" presName="rootConnector" presStyleLbl="node4" presStyleIdx="4" presStyleCnt="6"/>
      <dgm:spPr/>
    </dgm:pt>
    <dgm:pt modelId="{F2F60A28-7B4E-4596-B9B2-D8D697D193C4}" type="pres">
      <dgm:prSet presAssocID="{FE67171C-4F34-4D8E-ACE5-1157B6112D62}" presName="hierChild4" presStyleCnt="0"/>
      <dgm:spPr/>
    </dgm:pt>
    <dgm:pt modelId="{203893B7-4CEA-4AA9-BB15-8ACD4F179551}" type="pres">
      <dgm:prSet presAssocID="{FE67171C-4F34-4D8E-ACE5-1157B6112D62}" presName="hierChild5" presStyleCnt="0"/>
      <dgm:spPr/>
    </dgm:pt>
    <dgm:pt modelId="{ADCE9975-5F26-499B-8257-FFDD963A6D02}" type="pres">
      <dgm:prSet presAssocID="{21C82A8C-98FE-4AED-A856-D62899854A01}" presName="Name50" presStyleLbl="parChTrans1D4" presStyleIdx="5" presStyleCnt="6"/>
      <dgm:spPr/>
    </dgm:pt>
    <dgm:pt modelId="{08E7EE2E-7D76-4B75-AE5E-D15984C0D37E}" type="pres">
      <dgm:prSet presAssocID="{794281E9-4C2F-48EB-BC1F-D1A6ED067C1A}" presName="hierRoot2" presStyleCnt="0">
        <dgm:presLayoutVars>
          <dgm:hierBranch val="r"/>
        </dgm:presLayoutVars>
      </dgm:prSet>
      <dgm:spPr/>
    </dgm:pt>
    <dgm:pt modelId="{B0F36AA3-1B6B-43AA-A71C-6D70437EB8FD}" type="pres">
      <dgm:prSet presAssocID="{794281E9-4C2F-48EB-BC1F-D1A6ED067C1A}" presName="rootComposite" presStyleCnt="0"/>
      <dgm:spPr/>
    </dgm:pt>
    <dgm:pt modelId="{09753A76-BDCD-45F1-BDFE-499042DB72F8}" type="pres">
      <dgm:prSet presAssocID="{794281E9-4C2F-48EB-BC1F-D1A6ED067C1A}" presName="rootText" presStyleLbl="node4" presStyleIdx="5" presStyleCnt="6">
        <dgm:presLayoutVars>
          <dgm:chPref val="3"/>
        </dgm:presLayoutVars>
      </dgm:prSet>
      <dgm:spPr/>
    </dgm:pt>
    <dgm:pt modelId="{3A7B8718-BA32-4459-8E34-6088FFDDB05F}" type="pres">
      <dgm:prSet presAssocID="{794281E9-4C2F-48EB-BC1F-D1A6ED067C1A}" presName="rootConnector" presStyleLbl="node4" presStyleIdx="5" presStyleCnt="6"/>
      <dgm:spPr/>
    </dgm:pt>
    <dgm:pt modelId="{808F7ACE-4E3F-4BB2-A213-C06D47744C12}" type="pres">
      <dgm:prSet presAssocID="{794281E9-4C2F-48EB-BC1F-D1A6ED067C1A}" presName="hierChild4" presStyleCnt="0"/>
      <dgm:spPr/>
    </dgm:pt>
    <dgm:pt modelId="{BA42F342-EA49-4550-814F-2B0B54BF71BD}" type="pres">
      <dgm:prSet presAssocID="{794281E9-4C2F-48EB-BC1F-D1A6ED067C1A}" presName="hierChild5" presStyleCnt="0"/>
      <dgm:spPr/>
    </dgm:pt>
    <dgm:pt modelId="{F7CCD87E-9159-4364-B1AC-9E9C03AC07FF}" type="pres">
      <dgm:prSet presAssocID="{21A1B9E4-281C-43B0-9F60-A9023BB1F75E}" presName="hierChild5" presStyleCnt="0"/>
      <dgm:spPr/>
    </dgm:pt>
    <dgm:pt modelId="{5C1242F7-38D3-4C1F-A34F-8FEEAB9905E9}" type="pres">
      <dgm:prSet presAssocID="{3EB29347-DBF7-4FC9-9B4C-DEE7F33C2409}" presName="hierChild5" presStyleCnt="0"/>
      <dgm:spPr/>
    </dgm:pt>
    <dgm:pt modelId="{FF4D36E5-D97B-4C86-AF74-A5D4A254B940}" type="pres">
      <dgm:prSet presAssocID="{3923B5B4-806B-4C2F-BA62-3DC540C008CA}" presName="hierChild3" presStyleCnt="0"/>
      <dgm:spPr/>
    </dgm:pt>
  </dgm:ptLst>
  <dgm:cxnLst>
    <dgm:cxn modelId="{5BB69102-E135-4775-811A-01ED02CD919E}" type="presOf" srcId="{3EB29347-DBF7-4FC9-9B4C-DEE7F33C2409}" destId="{E3A85358-95B5-4D73-9788-54850F2FAF16}" srcOrd="0" destOrd="0" presId="urn:microsoft.com/office/officeart/2005/8/layout/orgChart1#1"/>
    <dgm:cxn modelId="{7E667F09-A138-45C2-9DE1-39F24557A62B}" type="presOf" srcId="{FE67171C-4F34-4D8E-ACE5-1157B6112D62}" destId="{66D320DE-D817-4AB5-BF34-9B5520C6D06D}" srcOrd="0" destOrd="0" presId="urn:microsoft.com/office/officeart/2005/8/layout/orgChart1#1"/>
    <dgm:cxn modelId="{ADDCFB16-01D7-4D93-8147-4C6EF2EE3B34}" srcId="{949AAC7D-CF9E-4A2A-BC60-33518228EA5C}" destId="{4E6F9A3D-58F6-448D-911C-70DDE16F6E4F}" srcOrd="1" destOrd="0" parTransId="{9A6F4D74-63F5-469F-AC73-0BFB2D96E603}" sibTransId="{5834DC99-6180-496F-AB25-E831D0A02044}"/>
    <dgm:cxn modelId="{6CAC8730-B85A-4F07-BA5A-0903067E97C1}" type="presOf" srcId="{C31D2AE2-50C0-4999-A911-C808E29B8EE5}" destId="{C435646F-5911-4687-A9C5-89E01E6162CA}" srcOrd="0" destOrd="0" presId="urn:microsoft.com/office/officeart/2005/8/layout/orgChart1#1"/>
    <dgm:cxn modelId="{00394335-524A-4F97-BCAF-4A04195E6DC9}" type="presOf" srcId="{794281E9-4C2F-48EB-BC1F-D1A6ED067C1A}" destId="{3A7B8718-BA32-4459-8E34-6088FFDDB05F}" srcOrd="1" destOrd="0" presId="urn:microsoft.com/office/officeart/2005/8/layout/orgChart1#1"/>
    <dgm:cxn modelId="{01B9DA3B-04DA-4DCA-A93D-5F8B7AA9CE95}" type="presOf" srcId="{21A1B9E4-281C-43B0-9F60-A9023BB1F75E}" destId="{47CD6D8D-7A3B-4F18-84DA-712EF3F434E5}" srcOrd="1" destOrd="0" presId="urn:microsoft.com/office/officeart/2005/8/layout/orgChart1#1"/>
    <dgm:cxn modelId="{57B2F53F-AECB-4140-B1EF-905B9D936856}" type="presOf" srcId="{4A7CF3CB-EDD9-4853-AAFB-006746074044}" destId="{7C90A678-EE45-45B4-B39C-64B35659A77A}" srcOrd="0" destOrd="0" presId="urn:microsoft.com/office/officeart/2005/8/layout/orgChart1#1"/>
    <dgm:cxn modelId="{E0D2CD5C-E4AC-4778-821E-C639F7FC7B62}" type="presOf" srcId="{C31D2AE2-50C0-4999-A911-C808E29B8EE5}" destId="{5B231FF8-77EB-4AB5-B61F-C81F306E3DF1}" srcOrd="1" destOrd="0" presId="urn:microsoft.com/office/officeart/2005/8/layout/orgChart1#1"/>
    <dgm:cxn modelId="{23374B61-C22F-455C-82E1-2FEEC4C10A09}" type="presOf" srcId="{055FC2A3-91F0-455D-8FF8-4F8722CD5CE4}" destId="{0EDB4574-4FB2-4D94-848F-39AC10F371D7}" srcOrd="0" destOrd="0" presId="urn:microsoft.com/office/officeart/2005/8/layout/orgChart1#1"/>
    <dgm:cxn modelId="{ACFFED43-66D3-488F-AD39-750EF3806132}" type="presOf" srcId="{4E6F9A3D-58F6-448D-911C-70DDE16F6E4F}" destId="{347CA8DC-669D-4025-A6B7-AFC8E7738AA9}" srcOrd="0" destOrd="0" presId="urn:microsoft.com/office/officeart/2005/8/layout/orgChart1#1"/>
    <dgm:cxn modelId="{0B7C2965-502C-4F78-B1DC-2675CE819937}" srcId="{D5F5BC8F-5BCA-48F2-AA37-6875DA942301}" destId="{809D0760-D524-402E-BB65-869FDCB7D991}" srcOrd="0" destOrd="0" parTransId="{890239B2-B360-496B-8979-1A5B71A8DC70}" sibTransId="{D0B260D9-6CF0-4912-AF0D-89599594BC58}"/>
    <dgm:cxn modelId="{AA0E5F45-36AB-4DAB-902E-29AC719F56F4}" type="presOf" srcId="{F8A47A82-6C81-451A-B09F-608D374CBC2A}" destId="{13600302-D222-45B0-A030-6E5430CD7D3A}" srcOrd="0" destOrd="0" presId="urn:microsoft.com/office/officeart/2005/8/layout/orgChart1#1"/>
    <dgm:cxn modelId="{229E1E6C-E91F-41B8-B045-28927DEBD869}" type="presOf" srcId="{885B4EDB-B2C3-4627-A4FD-283DEF6B40A5}" destId="{4E007B46-A246-4DAC-8751-556F3B7B210E}" srcOrd="0" destOrd="0" presId="urn:microsoft.com/office/officeart/2005/8/layout/orgChart1#1"/>
    <dgm:cxn modelId="{66D9794C-114D-40E4-9518-C7DEB20303FD}" srcId="{949AAC7D-CF9E-4A2A-BC60-33518228EA5C}" destId="{D5F5BC8F-5BCA-48F2-AA37-6875DA942301}" srcOrd="0" destOrd="0" parTransId="{4A7CF3CB-EDD9-4853-AAFB-006746074044}" sibTransId="{74678E8F-433E-46CF-B9DB-16D534EE678D}"/>
    <dgm:cxn modelId="{64B7B86C-626B-4933-AAC6-4ADFB28E27EC}" srcId="{21A1B9E4-281C-43B0-9F60-A9023BB1F75E}" destId="{794281E9-4C2F-48EB-BC1F-D1A6ED067C1A}" srcOrd="1" destOrd="0" parTransId="{21C82A8C-98FE-4AED-A856-D62899854A01}" sibTransId="{2EFBA731-584E-41E9-AC86-314BBE5A8DF7}"/>
    <dgm:cxn modelId="{4A961151-A45D-4EB6-BC0E-2CC30A0E4447}" type="presOf" srcId="{794281E9-4C2F-48EB-BC1F-D1A6ED067C1A}" destId="{09753A76-BDCD-45F1-BDFE-499042DB72F8}" srcOrd="0" destOrd="0" presId="urn:microsoft.com/office/officeart/2005/8/layout/orgChart1#1"/>
    <dgm:cxn modelId="{9EBB7771-5DE5-4A1D-AD68-1D04F5667B0A}" type="presOf" srcId="{FD85F88A-7287-403B-A177-FDD6CD6C1B72}" destId="{D7A674F7-71AB-4310-A6C1-49ECE8625292}" srcOrd="0" destOrd="0" presId="urn:microsoft.com/office/officeart/2005/8/layout/orgChart1#1"/>
    <dgm:cxn modelId="{6F18AF74-1663-4C08-8201-46C28D27EF47}" type="presOf" srcId="{08E9B7B5-58C0-4CB2-BA7B-1B92EE61D0E5}" destId="{DCE7C9FE-2656-4D23-B1B9-CFF3525D0935}" srcOrd="1" destOrd="0" presId="urn:microsoft.com/office/officeart/2005/8/layout/orgChart1#1"/>
    <dgm:cxn modelId="{69775777-8668-441C-A01A-7F79596BD096}" type="presOf" srcId="{55952852-4C6C-48B9-BD5F-F00123C056C4}" destId="{D7949708-10C6-4BD0-9362-A82374E50EB5}" srcOrd="0" destOrd="0" presId="urn:microsoft.com/office/officeart/2005/8/layout/orgChart1#1"/>
    <dgm:cxn modelId="{47558977-CC7C-4739-B2F4-D92799241C13}" type="presOf" srcId="{21A1B9E4-281C-43B0-9F60-A9023BB1F75E}" destId="{1FEB2CAF-6A0D-4DB8-ACE5-D699D7864AE6}" srcOrd="0" destOrd="0" presId="urn:microsoft.com/office/officeart/2005/8/layout/orgChart1#1"/>
    <dgm:cxn modelId="{6732BE58-101D-4286-AC5D-74DC4AC7B5AE}" type="presOf" srcId="{D5F5BC8F-5BCA-48F2-AA37-6875DA942301}" destId="{B0B017FD-ABCD-4EF5-AC6D-B768880A17B3}" srcOrd="0" destOrd="0" presId="urn:microsoft.com/office/officeart/2005/8/layout/orgChart1#1"/>
    <dgm:cxn modelId="{0CEEF858-BC8D-4A5C-8816-ACC4DE413FBB}" type="presOf" srcId="{890239B2-B360-496B-8979-1A5B71A8DC70}" destId="{B9F7BE98-8664-4A72-B6C7-DDBCA683EF20}" srcOrd="0" destOrd="0" presId="urn:microsoft.com/office/officeart/2005/8/layout/orgChart1#1"/>
    <dgm:cxn modelId="{4B7EBE81-6F94-424A-BC6F-128B5A1E00F1}" type="presOf" srcId="{809D0760-D524-402E-BB65-869FDCB7D991}" destId="{FDE0DF92-FEC4-4B14-9E7D-069F6865D993}" srcOrd="0" destOrd="0" presId="urn:microsoft.com/office/officeart/2005/8/layout/orgChart1#1"/>
    <dgm:cxn modelId="{320C7990-8B6C-4E2F-BA5A-D693F1A1B190}" srcId="{3EB29347-DBF7-4FC9-9B4C-DEE7F33C2409}" destId="{949AAC7D-CF9E-4A2A-BC60-33518228EA5C}" srcOrd="0" destOrd="0" parTransId="{8DAA59C5-6D81-4BD4-B94E-456C0FE4674B}" sibTransId="{E3EDA238-3166-48A2-B58F-FBDC080AA9E5}"/>
    <dgm:cxn modelId="{2B2F3494-E839-4A46-8BA9-FC8663D28414}" type="presOf" srcId="{949AAC7D-CF9E-4A2A-BC60-33518228EA5C}" destId="{EEAA612D-9598-42DF-AF78-947B6117031E}" srcOrd="1" destOrd="0" presId="urn:microsoft.com/office/officeart/2005/8/layout/orgChart1#1"/>
    <dgm:cxn modelId="{BF437798-C95B-4EF8-B691-FDE207ECAC59}" type="presOf" srcId="{D5F5BC8F-5BCA-48F2-AA37-6875DA942301}" destId="{09B16DD1-8CE3-4865-97AA-BB4E2A9993FD}" srcOrd="1" destOrd="0" presId="urn:microsoft.com/office/officeart/2005/8/layout/orgChart1#1"/>
    <dgm:cxn modelId="{A121939F-E13B-46B5-9A02-54A1EE054F6B}" srcId="{3923B5B4-806B-4C2F-BA62-3DC540C008CA}" destId="{C31D2AE2-50C0-4999-A911-C808E29B8EE5}" srcOrd="0" destOrd="0" parTransId="{055FC2A3-91F0-455D-8FF8-4F8722CD5CE4}" sibTransId="{A3C8E22B-53F0-4A79-A5D2-F8C85AF1921A}"/>
    <dgm:cxn modelId="{A6C604A5-36A4-4435-9583-282DA63D8D77}" type="presOf" srcId="{605C145E-2584-453D-AC37-DC87FB8DAD27}" destId="{C089AB0D-DE39-445C-BE1D-7C6D652CDB18}" srcOrd="0" destOrd="0" presId="urn:microsoft.com/office/officeart/2005/8/layout/orgChart1#1"/>
    <dgm:cxn modelId="{C5F602AA-9A1E-475F-B144-09FE53CF934F}" type="presOf" srcId="{3923B5B4-806B-4C2F-BA62-3DC540C008CA}" destId="{2EFE86A7-A418-4AD0-AEF1-C4AD0E0D3F50}" srcOrd="0" destOrd="0" presId="urn:microsoft.com/office/officeart/2005/8/layout/orgChart1#1"/>
    <dgm:cxn modelId="{3D1695AB-75BA-40CB-97B3-FCF244A2A411}" type="presOf" srcId="{3923B5B4-806B-4C2F-BA62-3DC540C008CA}" destId="{41982FA6-5120-413B-86ED-75BAB04EB69A}" srcOrd="1" destOrd="0" presId="urn:microsoft.com/office/officeart/2005/8/layout/orgChart1#1"/>
    <dgm:cxn modelId="{01FE28AC-238A-4371-B4C3-6E933F07A57C}" type="presOf" srcId="{809D0760-D524-402E-BB65-869FDCB7D991}" destId="{8E805D3F-399C-4312-B1BD-7224FF09E65F}" srcOrd="1" destOrd="0" presId="urn:microsoft.com/office/officeart/2005/8/layout/orgChart1#1"/>
    <dgm:cxn modelId="{B73EE9AF-799E-4E02-A7F7-942E338C0B05}" type="presOf" srcId="{3EB29347-DBF7-4FC9-9B4C-DEE7F33C2409}" destId="{1133A4C8-9933-47E1-A2D2-CF5D70B96628}" srcOrd="1" destOrd="0" presId="urn:microsoft.com/office/officeart/2005/8/layout/orgChart1#1"/>
    <dgm:cxn modelId="{915302BF-10E0-422A-A1B8-AF1AE4AE9C7E}" type="presOf" srcId="{FE67171C-4F34-4D8E-ACE5-1157B6112D62}" destId="{6B2CBFCE-19CD-4C9C-A326-071406C3109B}" srcOrd="1" destOrd="0" presId="urn:microsoft.com/office/officeart/2005/8/layout/orgChart1#1"/>
    <dgm:cxn modelId="{38DE55C1-2142-4181-B171-8810AC3241B2}" type="presOf" srcId="{21C82A8C-98FE-4AED-A856-D62899854A01}" destId="{ADCE9975-5F26-499B-8257-FFDD963A6D02}" srcOrd="0" destOrd="0" presId="urn:microsoft.com/office/officeart/2005/8/layout/orgChart1#1"/>
    <dgm:cxn modelId="{8DFC10CD-17DB-4672-808E-20E9E08EE8B2}" type="presOf" srcId="{08E9B7B5-58C0-4CB2-BA7B-1B92EE61D0E5}" destId="{2DD944E3-DE29-4958-BADC-5DD307E3A460}" srcOrd="0" destOrd="0" presId="urn:microsoft.com/office/officeart/2005/8/layout/orgChart1#1"/>
    <dgm:cxn modelId="{B94101D3-CB33-4866-9797-37DA74BD3EEA}" type="presOf" srcId="{8DAA59C5-6D81-4BD4-B94E-456C0FE4674B}" destId="{8AA223DD-678A-4D45-9DD6-28BF3CB7FC64}" srcOrd="0" destOrd="0" presId="urn:microsoft.com/office/officeart/2005/8/layout/orgChart1#1"/>
    <dgm:cxn modelId="{79117FD3-B736-4817-9C02-8FD681417863}" type="presOf" srcId="{9A6F4D74-63F5-469F-AC73-0BFB2D96E603}" destId="{9D4939F5-25B4-4768-80B5-AC87E9CE5951}" srcOrd="0" destOrd="0" presId="urn:microsoft.com/office/officeart/2005/8/layout/orgChart1#1"/>
    <dgm:cxn modelId="{AB3C89D7-909E-4C37-BC72-B84942A7118D}" type="presOf" srcId="{4E6F9A3D-58F6-448D-911C-70DDE16F6E4F}" destId="{C10140BA-8F0D-4E9A-A96E-3B6FA0033F51}" srcOrd="1" destOrd="0" presId="urn:microsoft.com/office/officeart/2005/8/layout/orgChart1#1"/>
    <dgm:cxn modelId="{EF291CE0-4B89-4288-9A6A-095F402D5184}" srcId="{885B4EDB-B2C3-4627-A4FD-283DEF6B40A5}" destId="{3923B5B4-806B-4C2F-BA62-3DC540C008CA}" srcOrd="0" destOrd="0" parTransId="{02F0784E-7603-4B7B-86EF-72A2ACE28B4E}" sibTransId="{783FC9CC-B846-42B3-876D-E61CAB932C16}"/>
    <dgm:cxn modelId="{6E1F71E0-8AD5-4B57-922B-58CE8417E54A}" srcId="{3923B5B4-806B-4C2F-BA62-3DC540C008CA}" destId="{3EB29347-DBF7-4FC9-9B4C-DEE7F33C2409}" srcOrd="1" destOrd="0" parTransId="{FD85F88A-7287-403B-A177-FDD6CD6C1B72}" sibTransId="{13138054-51A3-4E43-9E7A-821FF172EBEB}"/>
    <dgm:cxn modelId="{B7D676E7-572D-4F77-ADC3-92A870F83A7F}" srcId="{21A1B9E4-281C-43B0-9F60-A9023BB1F75E}" destId="{FE67171C-4F34-4D8E-ACE5-1157B6112D62}" srcOrd="0" destOrd="0" parTransId="{605C145E-2584-453D-AC37-DC87FB8DAD27}" sibTransId="{D2C6F02E-E61C-4D41-85C8-F57B741591C4}"/>
    <dgm:cxn modelId="{7BE41DEE-B600-4C86-8781-D017775FBEC2}" srcId="{949AAC7D-CF9E-4A2A-BC60-33518228EA5C}" destId="{08E9B7B5-58C0-4CB2-BA7B-1B92EE61D0E5}" srcOrd="2" destOrd="0" parTransId="{55952852-4C6C-48B9-BD5F-F00123C056C4}" sibTransId="{B40E95D7-3A4D-4EA3-8B80-FEDD7E5DC34E}"/>
    <dgm:cxn modelId="{7C99F0F6-9A7B-4C1D-9F68-5B04E667823C}" type="presOf" srcId="{949AAC7D-CF9E-4A2A-BC60-33518228EA5C}" destId="{3C279987-259C-49DB-8505-4A0110D76815}" srcOrd="0" destOrd="0" presId="urn:microsoft.com/office/officeart/2005/8/layout/orgChart1#1"/>
    <dgm:cxn modelId="{F74BD9FF-5F4A-4CD5-8DAB-71E2832537D6}" srcId="{3EB29347-DBF7-4FC9-9B4C-DEE7F33C2409}" destId="{21A1B9E4-281C-43B0-9F60-A9023BB1F75E}" srcOrd="1" destOrd="0" parTransId="{F8A47A82-6C81-451A-B09F-608D374CBC2A}" sibTransId="{AE327F90-75C5-4C11-81F9-EE2A848AD001}"/>
    <dgm:cxn modelId="{17BC7E68-8A2D-4B38-94A2-561C7A4B6A9F}" type="presParOf" srcId="{4E007B46-A246-4DAC-8751-556F3B7B210E}" destId="{EED6F6D2-1F3E-455E-98F2-C229867FA892}" srcOrd="0" destOrd="0" presId="urn:microsoft.com/office/officeart/2005/8/layout/orgChart1#1"/>
    <dgm:cxn modelId="{8FC93DA6-EB09-46B4-8423-18BC4A77E1DC}" type="presParOf" srcId="{EED6F6D2-1F3E-455E-98F2-C229867FA892}" destId="{C4038935-BE0B-43A9-8528-CB077471D340}" srcOrd="0" destOrd="0" presId="urn:microsoft.com/office/officeart/2005/8/layout/orgChart1#1"/>
    <dgm:cxn modelId="{AFAE57D9-36D8-4ACD-A057-2DBEE03316EB}" type="presParOf" srcId="{C4038935-BE0B-43A9-8528-CB077471D340}" destId="{2EFE86A7-A418-4AD0-AEF1-C4AD0E0D3F50}" srcOrd="0" destOrd="0" presId="urn:microsoft.com/office/officeart/2005/8/layout/orgChart1#1"/>
    <dgm:cxn modelId="{94E0AC57-A764-4532-BA7A-33FE5D41C02A}" type="presParOf" srcId="{C4038935-BE0B-43A9-8528-CB077471D340}" destId="{41982FA6-5120-413B-86ED-75BAB04EB69A}" srcOrd="1" destOrd="0" presId="urn:microsoft.com/office/officeart/2005/8/layout/orgChart1#1"/>
    <dgm:cxn modelId="{EF157AF5-0F63-4D77-BD43-D542DC02A10B}" type="presParOf" srcId="{EED6F6D2-1F3E-455E-98F2-C229867FA892}" destId="{522812B2-9A8D-43CD-9A40-626725831BC2}" srcOrd="1" destOrd="0" presId="urn:microsoft.com/office/officeart/2005/8/layout/orgChart1#1"/>
    <dgm:cxn modelId="{B63C87CC-0DA4-4D69-B8C1-97D597C00F9A}" type="presParOf" srcId="{522812B2-9A8D-43CD-9A40-626725831BC2}" destId="{0EDB4574-4FB2-4D94-848F-39AC10F371D7}" srcOrd="0" destOrd="0" presId="urn:microsoft.com/office/officeart/2005/8/layout/orgChart1#1"/>
    <dgm:cxn modelId="{D1673C14-4C3E-42F2-989F-2C247555193D}" type="presParOf" srcId="{522812B2-9A8D-43CD-9A40-626725831BC2}" destId="{EA30522A-E301-4181-87E9-825E906CA3B5}" srcOrd="1" destOrd="0" presId="urn:microsoft.com/office/officeart/2005/8/layout/orgChart1#1"/>
    <dgm:cxn modelId="{F1167D4E-236A-42C2-9BE8-1EF9B51F7E4F}" type="presParOf" srcId="{EA30522A-E301-4181-87E9-825E906CA3B5}" destId="{CC1A4EB6-FEDD-467C-A1DA-7C607E12F9D3}" srcOrd="0" destOrd="0" presId="urn:microsoft.com/office/officeart/2005/8/layout/orgChart1#1"/>
    <dgm:cxn modelId="{21F9BC30-2BAA-4138-8C71-56099255786C}" type="presParOf" srcId="{CC1A4EB6-FEDD-467C-A1DA-7C607E12F9D3}" destId="{C435646F-5911-4687-A9C5-89E01E6162CA}" srcOrd="0" destOrd="0" presId="urn:microsoft.com/office/officeart/2005/8/layout/orgChart1#1"/>
    <dgm:cxn modelId="{47547D55-B710-4784-9173-8BB5FEDC61BA}" type="presParOf" srcId="{CC1A4EB6-FEDD-467C-A1DA-7C607E12F9D3}" destId="{5B231FF8-77EB-4AB5-B61F-C81F306E3DF1}" srcOrd="1" destOrd="0" presId="urn:microsoft.com/office/officeart/2005/8/layout/orgChart1#1"/>
    <dgm:cxn modelId="{86F18D11-8DE9-46DB-A8BD-246FA4720FE7}" type="presParOf" srcId="{EA30522A-E301-4181-87E9-825E906CA3B5}" destId="{CFA8D222-9A9F-47EE-8664-E84441FEA9BA}" srcOrd="1" destOrd="0" presId="urn:microsoft.com/office/officeart/2005/8/layout/orgChart1#1"/>
    <dgm:cxn modelId="{953DACC2-6A79-4B49-99C0-3F16ACE17E40}" type="presParOf" srcId="{EA30522A-E301-4181-87E9-825E906CA3B5}" destId="{601E82C1-735F-4141-B7A6-479AD1B87ED5}" srcOrd="2" destOrd="0" presId="urn:microsoft.com/office/officeart/2005/8/layout/orgChart1#1"/>
    <dgm:cxn modelId="{740A118C-2126-41E9-A88C-087D76717D29}" type="presParOf" srcId="{522812B2-9A8D-43CD-9A40-626725831BC2}" destId="{D7A674F7-71AB-4310-A6C1-49ECE8625292}" srcOrd="2" destOrd="0" presId="urn:microsoft.com/office/officeart/2005/8/layout/orgChart1#1"/>
    <dgm:cxn modelId="{C3E039F3-57DE-4477-B0E0-E599DE27561B}" type="presParOf" srcId="{522812B2-9A8D-43CD-9A40-626725831BC2}" destId="{2119AF4F-CE5A-4083-9EDC-0BC049114C19}" srcOrd="3" destOrd="0" presId="urn:microsoft.com/office/officeart/2005/8/layout/orgChart1#1"/>
    <dgm:cxn modelId="{FC0E377E-B084-492A-8C7B-F69AFF16130B}" type="presParOf" srcId="{2119AF4F-CE5A-4083-9EDC-0BC049114C19}" destId="{950960D9-AB57-479A-88BE-83C3C93FA931}" srcOrd="0" destOrd="0" presId="urn:microsoft.com/office/officeart/2005/8/layout/orgChart1#1"/>
    <dgm:cxn modelId="{D97D6BFE-4733-4F6D-A53F-C7B4E3695023}" type="presParOf" srcId="{950960D9-AB57-479A-88BE-83C3C93FA931}" destId="{E3A85358-95B5-4D73-9788-54850F2FAF16}" srcOrd="0" destOrd="0" presId="urn:microsoft.com/office/officeart/2005/8/layout/orgChart1#1"/>
    <dgm:cxn modelId="{9EE03825-40BA-4FC8-AE5D-C1325190F682}" type="presParOf" srcId="{950960D9-AB57-479A-88BE-83C3C93FA931}" destId="{1133A4C8-9933-47E1-A2D2-CF5D70B96628}" srcOrd="1" destOrd="0" presId="urn:microsoft.com/office/officeart/2005/8/layout/orgChart1#1"/>
    <dgm:cxn modelId="{7CA9E738-7402-4C1C-8444-AC895F3B45A4}" type="presParOf" srcId="{2119AF4F-CE5A-4083-9EDC-0BC049114C19}" destId="{742DB15D-D83B-4824-943E-50E7E38A7A74}" srcOrd="1" destOrd="0" presId="urn:microsoft.com/office/officeart/2005/8/layout/orgChart1#1"/>
    <dgm:cxn modelId="{FF8F36D1-2649-4DBE-B5B9-8CAE31743037}" type="presParOf" srcId="{742DB15D-D83B-4824-943E-50E7E38A7A74}" destId="{8AA223DD-678A-4D45-9DD6-28BF3CB7FC64}" srcOrd="0" destOrd="0" presId="urn:microsoft.com/office/officeart/2005/8/layout/orgChart1#1"/>
    <dgm:cxn modelId="{8A77677D-99B5-4EE9-9B61-1D60DB35E323}" type="presParOf" srcId="{742DB15D-D83B-4824-943E-50E7E38A7A74}" destId="{A1788E98-DCA2-4988-B082-58170E6E8427}" srcOrd="1" destOrd="0" presId="urn:microsoft.com/office/officeart/2005/8/layout/orgChart1#1"/>
    <dgm:cxn modelId="{E1E1698B-C313-4902-AAEA-B712150D5E20}" type="presParOf" srcId="{A1788E98-DCA2-4988-B082-58170E6E8427}" destId="{EC236052-2E8C-435D-8749-7AAE4C081E12}" srcOrd="0" destOrd="0" presId="urn:microsoft.com/office/officeart/2005/8/layout/orgChart1#1"/>
    <dgm:cxn modelId="{46AD0863-B07C-439D-AB14-3F56853ADFF9}" type="presParOf" srcId="{EC236052-2E8C-435D-8749-7AAE4C081E12}" destId="{3C279987-259C-49DB-8505-4A0110D76815}" srcOrd="0" destOrd="0" presId="urn:microsoft.com/office/officeart/2005/8/layout/orgChart1#1"/>
    <dgm:cxn modelId="{62545E98-1C1F-44B0-B66A-1CA01D1911A4}" type="presParOf" srcId="{EC236052-2E8C-435D-8749-7AAE4C081E12}" destId="{EEAA612D-9598-42DF-AF78-947B6117031E}" srcOrd="1" destOrd="0" presId="urn:microsoft.com/office/officeart/2005/8/layout/orgChart1#1"/>
    <dgm:cxn modelId="{0F4A1CD7-2CB0-44F7-ACC4-7E868ED2492E}" type="presParOf" srcId="{A1788E98-DCA2-4988-B082-58170E6E8427}" destId="{CA727048-11CA-4D57-B93B-DE3BD75F76A8}" srcOrd="1" destOrd="0" presId="urn:microsoft.com/office/officeart/2005/8/layout/orgChart1#1"/>
    <dgm:cxn modelId="{769DE0E0-FA40-4DF0-8156-C1BF80BD9EA3}" type="presParOf" srcId="{CA727048-11CA-4D57-B93B-DE3BD75F76A8}" destId="{7C90A678-EE45-45B4-B39C-64B35659A77A}" srcOrd="0" destOrd="0" presId="urn:microsoft.com/office/officeart/2005/8/layout/orgChart1#1"/>
    <dgm:cxn modelId="{4AEC0A98-7949-473C-9781-454F274849C0}" type="presParOf" srcId="{CA727048-11CA-4D57-B93B-DE3BD75F76A8}" destId="{8F096D25-033B-4003-B2A5-121BF2275D30}" srcOrd="1" destOrd="0" presId="urn:microsoft.com/office/officeart/2005/8/layout/orgChart1#1"/>
    <dgm:cxn modelId="{64D4B89C-FAE8-4BE2-BEAE-27495FB6ACFD}" type="presParOf" srcId="{8F096D25-033B-4003-B2A5-121BF2275D30}" destId="{92DA7C69-411A-4390-8FFB-CCA046E35882}" srcOrd="0" destOrd="0" presId="urn:microsoft.com/office/officeart/2005/8/layout/orgChart1#1"/>
    <dgm:cxn modelId="{5A04205A-30C8-4619-A376-BA0472F96A95}" type="presParOf" srcId="{92DA7C69-411A-4390-8FFB-CCA046E35882}" destId="{B0B017FD-ABCD-4EF5-AC6D-B768880A17B3}" srcOrd="0" destOrd="0" presId="urn:microsoft.com/office/officeart/2005/8/layout/orgChart1#1"/>
    <dgm:cxn modelId="{379D5274-7122-428A-83D6-BEC98E3B42CA}" type="presParOf" srcId="{92DA7C69-411A-4390-8FFB-CCA046E35882}" destId="{09B16DD1-8CE3-4865-97AA-BB4E2A9993FD}" srcOrd="1" destOrd="0" presId="urn:microsoft.com/office/officeart/2005/8/layout/orgChart1#1"/>
    <dgm:cxn modelId="{36BDB6F7-8B1D-4C4F-A69F-E93E727606E4}" type="presParOf" srcId="{8F096D25-033B-4003-B2A5-121BF2275D30}" destId="{3183552A-1442-4D67-8AC9-65F9ACF4A4D7}" srcOrd="1" destOrd="0" presId="urn:microsoft.com/office/officeart/2005/8/layout/orgChart1#1"/>
    <dgm:cxn modelId="{16854869-6E48-48DD-9BB9-5D033DC80CA0}" type="presParOf" srcId="{3183552A-1442-4D67-8AC9-65F9ACF4A4D7}" destId="{B9F7BE98-8664-4A72-B6C7-DDBCA683EF20}" srcOrd="0" destOrd="0" presId="urn:microsoft.com/office/officeart/2005/8/layout/orgChart1#1"/>
    <dgm:cxn modelId="{C130A324-32E4-459E-9595-B793BAE17BEE}" type="presParOf" srcId="{3183552A-1442-4D67-8AC9-65F9ACF4A4D7}" destId="{D8AE7F35-D116-40F0-99D8-30402163D57E}" srcOrd="1" destOrd="0" presId="urn:microsoft.com/office/officeart/2005/8/layout/orgChart1#1"/>
    <dgm:cxn modelId="{CB27626B-90BF-401D-BBFF-508C84ADE401}" type="presParOf" srcId="{D8AE7F35-D116-40F0-99D8-30402163D57E}" destId="{4A2AD86B-CC69-4ECE-AF9A-7E05B9B179AD}" srcOrd="0" destOrd="0" presId="urn:microsoft.com/office/officeart/2005/8/layout/orgChart1#1"/>
    <dgm:cxn modelId="{B9A4B335-235D-4226-AABA-9248A80CD623}" type="presParOf" srcId="{4A2AD86B-CC69-4ECE-AF9A-7E05B9B179AD}" destId="{FDE0DF92-FEC4-4B14-9E7D-069F6865D993}" srcOrd="0" destOrd="0" presId="urn:microsoft.com/office/officeart/2005/8/layout/orgChart1#1"/>
    <dgm:cxn modelId="{9652D32D-6C03-40A7-8C23-B75380638EED}" type="presParOf" srcId="{4A2AD86B-CC69-4ECE-AF9A-7E05B9B179AD}" destId="{8E805D3F-399C-4312-B1BD-7224FF09E65F}" srcOrd="1" destOrd="0" presId="urn:microsoft.com/office/officeart/2005/8/layout/orgChart1#1"/>
    <dgm:cxn modelId="{969CA6F8-1146-4102-91A4-EC163A3845E1}" type="presParOf" srcId="{D8AE7F35-D116-40F0-99D8-30402163D57E}" destId="{28BF9316-E4C4-40EB-A1E6-CC6E986160A0}" srcOrd="1" destOrd="0" presId="urn:microsoft.com/office/officeart/2005/8/layout/orgChart1#1"/>
    <dgm:cxn modelId="{E6B068B1-F5AA-4ABA-BB06-1D6AB66F2152}" type="presParOf" srcId="{D8AE7F35-D116-40F0-99D8-30402163D57E}" destId="{D76F8D87-BA44-4E41-B014-468D4727E2BB}" srcOrd="2" destOrd="0" presId="urn:microsoft.com/office/officeart/2005/8/layout/orgChart1#1"/>
    <dgm:cxn modelId="{CE32F44E-98B5-4058-B8C5-23B92EFCCD5C}" type="presParOf" srcId="{8F096D25-033B-4003-B2A5-121BF2275D30}" destId="{24016A2C-11CF-4597-9454-CB4B98F26311}" srcOrd="2" destOrd="0" presId="urn:microsoft.com/office/officeart/2005/8/layout/orgChart1#1"/>
    <dgm:cxn modelId="{8D4B1AB7-B0C5-4EA7-8DE9-9BEE76001A62}" type="presParOf" srcId="{CA727048-11CA-4D57-B93B-DE3BD75F76A8}" destId="{9D4939F5-25B4-4768-80B5-AC87E9CE5951}" srcOrd="2" destOrd="0" presId="urn:microsoft.com/office/officeart/2005/8/layout/orgChart1#1"/>
    <dgm:cxn modelId="{9A79D335-FB59-4AB4-AD69-1CF568CE3E76}" type="presParOf" srcId="{CA727048-11CA-4D57-B93B-DE3BD75F76A8}" destId="{EEFD6004-89B5-4BF7-9321-0B11E4D44DFC}" srcOrd="3" destOrd="0" presId="urn:microsoft.com/office/officeart/2005/8/layout/orgChart1#1"/>
    <dgm:cxn modelId="{753C8892-C26E-4E49-A3A9-B9C8F5965CC7}" type="presParOf" srcId="{EEFD6004-89B5-4BF7-9321-0B11E4D44DFC}" destId="{2B476865-2D85-4672-B8DC-ADAD3EA438E7}" srcOrd="0" destOrd="0" presId="urn:microsoft.com/office/officeart/2005/8/layout/orgChart1#1"/>
    <dgm:cxn modelId="{0C0B114E-6927-485B-971E-BBF8F6895432}" type="presParOf" srcId="{2B476865-2D85-4672-B8DC-ADAD3EA438E7}" destId="{347CA8DC-669D-4025-A6B7-AFC8E7738AA9}" srcOrd="0" destOrd="0" presId="urn:microsoft.com/office/officeart/2005/8/layout/orgChart1#1"/>
    <dgm:cxn modelId="{26816055-BD3C-46DA-9A80-BB4737028CB5}" type="presParOf" srcId="{2B476865-2D85-4672-B8DC-ADAD3EA438E7}" destId="{C10140BA-8F0D-4E9A-A96E-3B6FA0033F51}" srcOrd="1" destOrd="0" presId="urn:microsoft.com/office/officeart/2005/8/layout/orgChart1#1"/>
    <dgm:cxn modelId="{AAFD20B1-6750-4E13-A120-0F75BD7F4568}" type="presParOf" srcId="{EEFD6004-89B5-4BF7-9321-0B11E4D44DFC}" destId="{BBE6A660-855B-43FC-97C0-5B600B69A575}" srcOrd="1" destOrd="0" presId="urn:microsoft.com/office/officeart/2005/8/layout/orgChart1#1"/>
    <dgm:cxn modelId="{4FBA296B-BC67-44A3-9C96-7D6AC9050DFC}" type="presParOf" srcId="{EEFD6004-89B5-4BF7-9321-0B11E4D44DFC}" destId="{0A080224-F07F-4A38-8BD8-43714020CE50}" srcOrd="2" destOrd="0" presId="urn:microsoft.com/office/officeart/2005/8/layout/orgChart1#1"/>
    <dgm:cxn modelId="{F28B3E49-00FF-4355-ACA7-1B5BEDCE4870}" type="presParOf" srcId="{CA727048-11CA-4D57-B93B-DE3BD75F76A8}" destId="{D7949708-10C6-4BD0-9362-A82374E50EB5}" srcOrd="4" destOrd="0" presId="urn:microsoft.com/office/officeart/2005/8/layout/orgChart1#1"/>
    <dgm:cxn modelId="{36494EF1-3CAD-491E-9B37-66BEFC22E872}" type="presParOf" srcId="{CA727048-11CA-4D57-B93B-DE3BD75F76A8}" destId="{5BDC5F37-BB59-4B15-B079-6295C376E4CF}" srcOrd="5" destOrd="0" presId="urn:microsoft.com/office/officeart/2005/8/layout/orgChart1#1"/>
    <dgm:cxn modelId="{FF31536A-0E8C-40C9-B5E5-59E846CFAC27}" type="presParOf" srcId="{5BDC5F37-BB59-4B15-B079-6295C376E4CF}" destId="{028A8014-B6AD-4268-9A87-3514D5798CD7}" srcOrd="0" destOrd="0" presId="urn:microsoft.com/office/officeart/2005/8/layout/orgChart1#1"/>
    <dgm:cxn modelId="{2D0EBDE7-1842-41B0-B25D-35C632ACAD0E}" type="presParOf" srcId="{028A8014-B6AD-4268-9A87-3514D5798CD7}" destId="{2DD944E3-DE29-4958-BADC-5DD307E3A460}" srcOrd="0" destOrd="0" presId="urn:microsoft.com/office/officeart/2005/8/layout/orgChart1#1"/>
    <dgm:cxn modelId="{B6E6916A-DFEC-49AE-B420-D78C269BF005}" type="presParOf" srcId="{028A8014-B6AD-4268-9A87-3514D5798CD7}" destId="{DCE7C9FE-2656-4D23-B1B9-CFF3525D0935}" srcOrd="1" destOrd="0" presId="urn:microsoft.com/office/officeart/2005/8/layout/orgChart1#1"/>
    <dgm:cxn modelId="{54FB5F5B-7BBC-4103-BA90-3C39CF564897}" type="presParOf" srcId="{5BDC5F37-BB59-4B15-B079-6295C376E4CF}" destId="{EF276398-F6C1-4737-8F84-6100C1611310}" srcOrd="1" destOrd="0" presId="urn:microsoft.com/office/officeart/2005/8/layout/orgChart1#1"/>
    <dgm:cxn modelId="{D9A3C393-EB51-4C8D-A59D-242902E981C3}" type="presParOf" srcId="{5BDC5F37-BB59-4B15-B079-6295C376E4CF}" destId="{F6975DCD-50C5-4F81-AACF-663FA9E0BD3A}" srcOrd="2" destOrd="0" presId="urn:microsoft.com/office/officeart/2005/8/layout/orgChart1#1"/>
    <dgm:cxn modelId="{AF6A5BEC-8120-45CA-A77C-D322136C6CAD}" type="presParOf" srcId="{A1788E98-DCA2-4988-B082-58170E6E8427}" destId="{B368D714-9BDD-4D24-B808-0412D9A86A6A}" srcOrd="2" destOrd="0" presId="urn:microsoft.com/office/officeart/2005/8/layout/orgChart1#1"/>
    <dgm:cxn modelId="{A91F6A04-0AB1-4F70-94DC-836510A25F1A}" type="presParOf" srcId="{742DB15D-D83B-4824-943E-50E7E38A7A74}" destId="{13600302-D222-45B0-A030-6E5430CD7D3A}" srcOrd="2" destOrd="0" presId="urn:microsoft.com/office/officeart/2005/8/layout/orgChart1#1"/>
    <dgm:cxn modelId="{2DFDD349-94D7-42FC-9D3C-F857406EDDD1}" type="presParOf" srcId="{742DB15D-D83B-4824-943E-50E7E38A7A74}" destId="{8C00C0C4-F3E3-45A4-9EAE-DF7509EE4AD9}" srcOrd="3" destOrd="0" presId="urn:microsoft.com/office/officeart/2005/8/layout/orgChart1#1"/>
    <dgm:cxn modelId="{714D73F3-10E3-4AF1-9AC4-5895F74B5D5F}" type="presParOf" srcId="{8C00C0C4-F3E3-45A4-9EAE-DF7509EE4AD9}" destId="{D5517FA8-BA06-47F0-BBC8-C1717C1B67C0}" srcOrd="0" destOrd="0" presId="urn:microsoft.com/office/officeart/2005/8/layout/orgChart1#1"/>
    <dgm:cxn modelId="{9E766E06-6031-402A-979C-7840A7BB7C09}" type="presParOf" srcId="{D5517FA8-BA06-47F0-BBC8-C1717C1B67C0}" destId="{1FEB2CAF-6A0D-4DB8-ACE5-D699D7864AE6}" srcOrd="0" destOrd="0" presId="urn:microsoft.com/office/officeart/2005/8/layout/orgChart1#1"/>
    <dgm:cxn modelId="{A0334825-027F-4339-8BC2-1901E3528924}" type="presParOf" srcId="{D5517FA8-BA06-47F0-BBC8-C1717C1B67C0}" destId="{47CD6D8D-7A3B-4F18-84DA-712EF3F434E5}" srcOrd="1" destOrd="0" presId="urn:microsoft.com/office/officeart/2005/8/layout/orgChart1#1"/>
    <dgm:cxn modelId="{6AFF2F44-3BB1-490A-BB13-7BD9C04AE19E}" type="presParOf" srcId="{8C00C0C4-F3E3-45A4-9EAE-DF7509EE4AD9}" destId="{51D178B9-D2F3-4EB0-A2C0-8DC29F1AF8F2}" srcOrd="1" destOrd="0" presId="urn:microsoft.com/office/officeart/2005/8/layout/orgChart1#1"/>
    <dgm:cxn modelId="{94E65DB5-95C2-4D38-BDFD-94EA221C7C1B}" type="presParOf" srcId="{51D178B9-D2F3-4EB0-A2C0-8DC29F1AF8F2}" destId="{C089AB0D-DE39-445C-BE1D-7C6D652CDB18}" srcOrd="0" destOrd="0" presId="urn:microsoft.com/office/officeart/2005/8/layout/orgChart1#1"/>
    <dgm:cxn modelId="{400BA628-A92B-4EC3-8D1C-47B23660DA29}" type="presParOf" srcId="{51D178B9-D2F3-4EB0-A2C0-8DC29F1AF8F2}" destId="{BAAA9924-0C79-47B9-8F03-85CC3FD43A9E}" srcOrd="1" destOrd="0" presId="urn:microsoft.com/office/officeart/2005/8/layout/orgChart1#1"/>
    <dgm:cxn modelId="{36D9D552-E9FA-434F-996D-1BDF0CDF80C5}" type="presParOf" srcId="{BAAA9924-0C79-47B9-8F03-85CC3FD43A9E}" destId="{14BD2BFC-3375-416F-8D65-F109C544728D}" srcOrd="0" destOrd="0" presId="urn:microsoft.com/office/officeart/2005/8/layout/orgChart1#1"/>
    <dgm:cxn modelId="{E1222900-6CA6-4AD3-968D-858393071B0C}" type="presParOf" srcId="{14BD2BFC-3375-416F-8D65-F109C544728D}" destId="{66D320DE-D817-4AB5-BF34-9B5520C6D06D}" srcOrd="0" destOrd="0" presId="urn:microsoft.com/office/officeart/2005/8/layout/orgChart1#1"/>
    <dgm:cxn modelId="{9C4FCE70-4849-453F-A00B-692A04F2C864}" type="presParOf" srcId="{14BD2BFC-3375-416F-8D65-F109C544728D}" destId="{6B2CBFCE-19CD-4C9C-A326-071406C3109B}" srcOrd="1" destOrd="0" presId="urn:microsoft.com/office/officeart/2005/8/layout/orgChart1#1"/>
    <dgm:cxn modelId="{53EA73AB-3DE7-47CF-A033-2B2F1DA7A40D}" type="presParOf" srcId="{BAAA9924-0C79-47B9-8F03-85CC3FD43A9E}" destId="{F2F60A28-7B4E-4596-B9B2-D8D697D193C4}" srcOrd="1" destOrd="0" presId="urn:microsoft.com/office/officeart/2005/8/layout/orgChart1#1"/>
    <dgm:cxn modelId="{9337C761-A536-43A6-A235-F2933AB17ED6}" type="presParOf" srcId="{BAAA9924-0C79-47B9-8F03-85CC3FD43A9E}" destId="{203893B7-4CEA-4AA9-BB15-8ACD4F179551}" srcOrd="2" destOrd="0" presId="urn:microsoft.com/office/officeart/2005/8/layout/orgChart1#1"/>
    <dgm:cxn modelId="{42D13EEB-DD17-4445-A583-0569E17F99BA}" type="presParOf" srcId="{51D178B9-D2F3-4EB0-A2C0-8DC29F1AF8F2}" destId="{ADCE9975-5F26-499B-8257-FFDD963A6D02}" srcOrd="2" destOrd="0" presId="urn:microsoft.com/office/officeart/2005/8/layout/orgChart1#1"/>
    <dgm:cxn modelId="{1B75C72E-C010-4F96-90F2-E97169A7791E}" type="presParOf" srcId="{51D178B9-D2F3-4EB0-A2C0-8DC29F1AF8F2}" destId="{08E7EE2E-7D76-4B75-AE5E-D15984C0D37E}" srcOrd="3" destOrd="0" presId="urn:microsoft.com/office/officeart/2005/8/layout/orgChart1#1"/>
    <dgm:cxn modelId="{A151B92D-7961-4B40-A3B4-752C252151E7}" type="presParOf" srcId="{08E7EE2E-7D76-4B75-AE5E-D15984C0D37E}" destId="{B0F36AA3-1B6B-43AA-A71C-6D70437EB8FD}" srcOrd="0" destOrd="0" presId="urn:microsoft.com/office/officeart/2005/8/layout/orgChart1#1"/>
    <dgm:cxn modelId="{A5E83A61-B421-4F01-B354-3F5A7597FC79}" type="presParOf" srcId="{B0F36AA3-1B6B-43AA-A71C-6D70437EB8FD}" destId="{09753A76-BDCD-45F1-BDFE-499042DB72F8}" srcOrd="0" destOrd="0" presId="urn:microsoft.com/office/officeart/2005/8/layout/orgChart1#1"/>
    <dgm:cxn modelId="{3A47BAC9-C524-4550-BBD3-EA986272FD40}" type="presParOf" srcId="{B0F36AA3-1B6B-43AA-A71C-6D70437EB8FD}" destId="{3A7B8718-BA32-4459-8E34-6088FFDDB05F}" srcOrd="1" destOrd="0" presId="urn:microsoft.com/office/officeart/2005/8/layout/orgChart1#1"/>
    <dgm:cxn modelId="{A63B8000-3328-4D61-A9FA-C3A852A9EFBD}" type="presParOf" srcId="{08E7EE2E-7D76-4B75-AE5E-D15984C0D37E}" destId="{808F7ACE-4E3F-4BB2-A213-C06D47744C12}" srcOrd="1" destOrd="0" presId="urn:microsoft.com/office/officeart/2005/8/layout/orgChart1#1"/>
    <dgm:cxn modelId="{1CB4E363-9DA4-4ACF-AC0C-3F8B9A918D1B}" type="presParOf" srcId="{08E7EE2E-7D76-4B75-AE5E-D15984C0D37E}" destId="{BA42F342-EA49-4550-814F-2B0B54BF71BD}" srcOrd="2" destOrd="0" presId="urn:microsoft.com/office/officeart/2005/8/layout/orgChart1#1"/>
    <dgm:cxn modelId="{0A74D8FE-8CA0-41F8-9DFE-EB4031179184}" type="presParOf" srcId="{8C00C0C4-F3E3-45A4-9EAE-DF7509EE4AD9}" destId="{F7CCD87E-9159-4364-B1AC-9E9C03AC07FF}" srcOrd="2" destOrd="0" presId="urn:microsoft.com/office/officeart/2005/8/layout/orgChart1#1"/>
    <dgm:cxn modelId="{FF4951AF-AD43-4DD8-9BC4-1687A5197354}" type="presParOf" srcId="{2119AF4F-CE5A-4083-9EDC-0BC049114C19}" destId="{5C1242F7-38D3-4C1F-A34F-8FEEAB9905E9}" srcOrd="2" destOrd="0" presId="urn:microsoft.com/office/officeart/2005/8/layout/orgChart1#1"/>
    <dgm:cxn modelId="{6AE89B24-1F59-4673-B9CC-3B85CBAD8175}" type="presParOf" srcId="{EED6F6D2-1F3E-455E-98F2-C229867FA892}" destId="{FF4D36E5-D97B-4C86-AF74-A5D4A254B940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E9975-5F26-499B-8257-FFDD963A6D02}">
      <dsp:nvSpPr>
        <dsp:cNvPr id="0" name=""/>
        <dsp:cNvSpPr/>
      </dsp:nvSpPr>
      <dsp:spPr>
        <a:xfrm>
          <a:off x="2852618" y="2664470"/>
          <a:ext cx="173540" cy="1353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12"/>
              </a:lnTo>
              <a:lnTo>
                <a:pt x="173540" y="13536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9AB0D-DE39-445C-BE1D-7C6D652CDB18}">
      <dsp:nvSpPr>
        <dsp:cNvPr id="0" name=""/>
        <dsp:cNvSpPr/>
      </dsp:nvSpPr>
      <dsp:spPr>
        <a:xfrm>
          <a:off x="2852618" y="2664470"/>
          <a:ext cx="173540" cy="53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189"/>
              </a:lnTo>
              <a:lnTo>
                <a:pt x="173540" y="532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00302-D222-45B0-A030-6E5430CD7D3A}">
      <dsp:nvSpPr>
        <dsp:cNvPr id="0" name=""/>
        <dsp:cNvSpPr/>
      </dsp:nvSpPr>
      <dsp:spPr>
        <a:xfrm>
          <a:off x="2435611" y="1843047"/>
          <a:ext cx="879780" cy="24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78"/>
              </a:lnTo>
              <a:lnTo>
                <a:pt x="879780" y="121478"/>
              </a:lnTo>
              <a:lnTo>
                <a:pt x="879780" y="2429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49708-10C6-4BD0-9362-A82374E50EB5}">
      <dsp:nvSpPr>
        <dsp:cNvPr id="0" name=""/>
        <dsp:cNvSpPr/>
      </dsp:nvSpPr>
      <dsp:spPr>
        <a:xfrm>
          <a:off x="1093058" y="2664470"/>
          <a:ext cx="173540" cy="2974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4811"/>
              </a:lnTo>
              <a:lnTo>
                <a:pt x="173540" y="2974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39F5-25B4-4768-80B5-AC87E9CE5951}">
      <dsp:nvSpPr>
        <dsp:cNvPr id="0" name=""/>
        <dsp:cNvSpPr/>
      </dsp:nvSpPr>
      <dsp:spPr>
        <a:xfrm>
          <a:off x="1093058" y="2664470"/>
          <a:ext cx="173540" cy="2164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212"/>
              </a:lnTo>
              <a:lnTo>
                <a:pt x="173540" y="21642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7BE98-8664-4A72-B6C7-DDBCA683EF20}">
      <dsp:nvSpPr>
        <dsp:cNvPr id="0" name=""/>
        <dsp:cNvSpPr/>
      </dsp:nvSpPr>
      <dsp:spPr>
        <a:xfrm>
          <a:off x="1410466" y="3485893"/>
          <a:ext cx="215802" cy="53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189"/>
              </a:lnTo>
              <a:lnTo>
                <a:pt x="215802" y="532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0A678-EE45-45B4-B39C-64B35659A77A}">
      <dsp:nvSpPr>
        <dsp:cNvPr id="0" name=""/>
        <dsp:cNvSpPr/>
      </dsp:nvSpPr>
      <dsp:spPr>
        <a:xfrm>
          <a:off x="1093058" y="2664470"/>
          <a:ext cx="173540" cy="53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189"/>
              </a:lnTo>
              <a:lnTo>
                <a:pt x="173540" y="532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223DD-678A-4D45-9DD6-28BF3CB7FC64}">
      <dsp:nvSpPr>
        <dsp:cNvPr id="0" name=""/>
        <dsp:cNvSpPr/>
      </dsp:nvSpPr>
      <dsp:spPr>
        <a:xfrm>
          <a:off x="1555831" y="1843047"/>
          <a:ext cx="879780" cy="242956"/>
        </a:xfrm>
        <a:custGeom>
          <a:avLst/>
          <a:gdLst/>
          <a:ahLst/>
          <a:cxnLst/>
          <a:rect l="0" t="0" r="0" b="0"/>
          <a:pathLst>
            <a:path>
              <a:moveTo>
                <a:pt x="879780" y="0"/>
              </a:moveTo>
              <a:lnTo>
                <a:pt x="879780" y="121478"/>
              </a:lnTo>
              <a:lnTo>
                <a:pt x="0" y="121478"/>
              </a:lnTo>
              <a:lnTo>
                <a:pt x="0" y="2429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674F7-71AB-4310-A6C1-49ECE8625292}">
      <dsp:nvSpPr>
        <dsp:cNvPr id="0" name=""/>
        <dsp:cNvSpPr/>
      </dsp:nvSpPr>
      <dsp:spPr>
        <a:xfrm>
          <a:off x="1533845" y="1021624"/>
          <a:ext cx="901766" cy="24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78"/>
              </a:lnTo>
              <a:lnTo>
                <a:pt x="901766" y="121478"/>
              </a:lnTo>
              <a:lnTo>
                <a:pt x="901766" y="2429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4574-4FB2-4D94-848F-39AC10F371D7}">
      <dsp:nvSpPr>
        <dsp:cNvPr id="0" name=""/>
        <dsp:cNvSpPr/>
      </dsp:nvSpPr>
      <dsp:spPr>
        <a:xfrm>
          <a:off x="781566" y="1021624"/>
          <a:ext cx="752278" cy="242956"/>
        </a:xfrm>
        <a:custGeom>
          <a:avLst/>
          <a:gdLst/>
          <a:ahLst/>
          <a:cxnLst/>
          <a:rect l="0" t="0" r="0" b="0"/>
          <a:pathLst>
            <a:path>
              <a:moveTo>
                <a:pt x="752278" y="0"/>
              </a:moveTo>
              <a:lnTo>
                <a:pt x="752278" y="121478"/>
              </a:lnTo>
              <a:lnTo>
                <a:pt x="0" y="121478"/>
              </a:lnTo>
              <a:lnTo>
                <a:pt x="0" y="2429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E86A7-A418-4AD0-AEF1-C4AD0E0D3F50}">
      <dsp:nvSpPr>
        <dsp:cNvPr id="0" name=""/>
        <dsp:cNvSpPr/>
      </dsp:nvSpPr>
      <dsp:spPr>
        <a:xfrm>
          <a:off x="955378" y="443158"/>
          <a:ext cx="1156933" cy="57846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rPr>
            <a:t>非线性规划</a:t>
          </a:r>
          <a:endParaRPr kumimoji="0" lang="en-US" altLang="zh-CN" sz="18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955378" y="443158"/>
        <a:ext cx="1156933" cy="578466"/>
      </dsp:txXfrm>
    </dsp:sp>
    <dsp:sp modelId="{C435646F-5911-4687-A9C5-89E01E6162CA}">
      <dsp:nvSpPr>
        <dsp:cNvPr id="0" name=""/>
        <dsp:cNvSpPr/>
      </dsp:nvSpPr>
      <dsp:spPr>
        <a:xfrm>
          <a:off x="1278" y="1264580"/>
          <a:ext cx="1560576" cy="57846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无约束最优化</a:t>
          </a:r>
          <a:endParaRPr kumimoji="0" lang="en-AU" altLang="zh-CN" sz="16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sp:txBody>
      <dsp:txXfrm>
        <a:off x="1278" y="1264580"/>
        <a:ext cx="1560576" cy="578466"/>
      </dsp:txXfrm>
    </dsp:sp>
    <dsp:sp modelId="{E3A85358-95B5-4D73-9788-54850F2FAF16}">
      <dsp:nvSpPr>
        <dsp:cNvPr id="0" name=""/>
        <dsp:cNvSpPr/>
      </dsp:nvSpPr>
      <dsp:spPr>
        <a:xfrm>
          <a:off x="1804811" y="1264580"/>
          <a:ext cx="1261601" cy="57846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有约束最优化</a:t>
          </a:r>
          <a:endParaRPr kumimoji="0" lang="en-AU" altLang="zh-CN" sz="16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sp:txBody>
      <dsp:txXfrm>
        <a:off x="1804811" y="1264580"/>
        <a:ext cx="1261601" cy="578466"/>
      </dsp:txXfrm>
    </dsp:sp>
    <dsp:sp modelId="{3C279987-259C-49DB-8505-4A0110D76815}">
      <dsp:nvSpPr>
        <dsp:cNvPr id="0" name=""/>
        <dsp:cNvSpPr/>
      </dsp:nvSpPr>
      <dsp:spPr>
        <a:xfrm>
          <a:off x="977364" y="2086003"/>
          <a:ext cx="1156933" cy="57846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rPr>
            <a:t>凸规划</a:t>
          </a:r>
          <a:endParaRPr kumimoji="0" lang="en-US" altLang="zh-CN" sz="16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977364" y="2086003"/>
        <a:ext cx="1156933" cy="578466"/>
      </dsp:txXfrm>
    </dsp:sp>
    <dsp:sp modelId="{B0B017FD-ABCD-4EF5-AC6D-B768880A17B3}">
      <dsp:nvSpPr>
        <dsp:cNvPr id="0" name=""/>
        <dsp:cNvSpPr/>
      </dsp:nvSpPr>
      <dsp:spPr>
        <a:xfrm>
          <a:off x="1266598" y="2907426"/>
          <a:ext cx="1438681" cy="57846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rPr>
            <a:t>线性约束规划</a:t>
          </a:r>
          <a:endParaRPr kumimoji="0" lang="en-US" altLang="zh-CN" sz="16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1266598" y="2907426"/>
        <a:ext cx="1438681" cy="578466"/>
      </dsp:txXfrm>
    </dsp:sp>
    <dsp:sp modelId="{FDE0DF92-FEC4-4B14-9E7D-069F6865D993}">
      <dsp:nvSpPr>
        <dsp:cNvPr id="0" name=""/>
        <dsp:cNvSpPr/>
      </dsp:nvSpPr>
      <dsp:spPr>
        <a:xfrm>
          <a:off x="1626268" y="3728849"/>
          <a:ext cx="1156933" cy="57846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二次规划</a:t>
          </a:r>
          <a:endParaRPr kumimoji="0" lang="en-AU" altLang="zh-CN" sz="16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sp:txBody>
      <dsp:txXfrm>
        <a:off x="1626268" y="3728849"/>
        <a:ext cx="1156933" cy="578466"/>
      </dsp:txXfrm>
    </dsp:sp>
    <dsp:sp modelId="{347CA8DC-669D-4025-A6B7-AFC8E7738AA9}">
      <dsp:nvSpPr>
        <dsp:cNvPr id="0" name=""/>
        <dsp:cNvSpPr/>
      </dsp:nvSpPr>
      <dsp:spPr>
        <a:xfrm>
          <a:off x="1266598" y="4550272"/>
          <a:ext cx="2292313" cy="55682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非线性有约束规划</a:t>
          </a:r>
          <a:endParaRPr kumimoji="0" lang="en-AU" altLang="zh-CN" sz="16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sp:txBody>
      <dsp:txXfrm>
        <a:off x="1266598" y="4550272"/>
        <a:ext cx="2292313" cy="556820"/>
      </dsp:txXfrm>
    </dsp:sp>
    <dsp:sp modelId="{2DD944E3-DE29-4958-BADC-5DD307E3A460}">
      <dsp:nvSpPr>
        <dsp:cNvPr id="0" name=""/>
        <dsp:cNvSpPr/>
      </dsp:nvSpPr>
      <dsp:spPr>
        <a:xfrm>
          <a:off x="1266598" y="5350049"/>
          <a:ext cx="1156933" cy="57846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可分规划</a:t>
          </a:r>
          <a:endParaRPr kumimoji="0" lang="en-AU" altLang="zh-CN" sz="16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sp:txBody>
      <dsp:txXfrm>
        <a:off x="1266598" y="5350049"/>
        <a:ext cx="1156933" cy="578466"/>
      </dsp:txXfrm>
    </dsp:sp>
    <dsp:sp modelId="{1FEB2CAF-6A0D-4DB8-ACE5-D699D7864AE6}">
      <dsp:nvSpPr>
        <dsp:cNvPr id="0" name=""/>
        <dsp:cNvSpPr/>
      </dsp:nvSpPr>
      <dsp:spPr>
        <a:xfrm>
          <a:off x="2736925" y="2086003"/>
          <a:ext cx="1156933" cy="57846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非凸规划</a:t>
          </a:r>
          <a:endParaRPr kumimoji="0" lang="en-AU" altLang="zh-CN" sz="16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sp:txBody>
      <dsp:txXfrm>
        <a:off x="2736925" y="2086003"/>
        <a:ext cx="1156933" cy="578466"/>
      </dsp:txXfrm>
    </dsp:sp>
    <dsp:sp modelId="{66D320DE-D817-4AB5-BF34-9B5520C6D06D}">
      <dsp:nvSpPr>
        <dsp:cNvPr id="0" name=""/>
        <dsp:cNvSpPr/>
      </dsp:nvSpPr>
      <dsp:spPr>
        <a:xfrm>
          <a:off x="3026158" y="2907426"/>
          <a:ext cx="1156933" cy="57846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几何规划</a:t>
          </a:r>
          <a:endParaRPr kumimoji="0" lang="en-AU" altLang="zh-CN" sz="16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sp:txBody>
      <dsp:txXfrm>
        <a:off x="3026158" y="2907426"/>
        <a:ext cx="1156933" cy="578466"/>
      </dsp:txXfrm>
    </dsp:sp>
    <dsp:sp modelId="{09753A76-BDCD-45F1-BDFE-499042DB72F8}">
      <dsp:nvSpPr>
        <dsp:cNvPr id="0" name=""/>
        <dsp:cNvSpPr/>
      </dsp:nvSpPr>
      <dsp:spPr>
        <a:xfrm>
          <a:off x="3026158" y="3728849"/>
          <a:ext cx="1156933" cy="57846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rPr>
            <a:t>分数规划</a:t>
          </a:r>
          <a:endParaRPr kumimoji="0" lang="en-AU" altLang="zh-CN" sz="16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endParaRPr>
        </a:p>
      </dsp:txBody>
      <dsp:txXfrm>
        <a:off x="3026158" y="3728849"/>
        <a:ext cx="1156933" cy="578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2B485-E8B3-4CC3-8413-2D6411C4CC16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BA31F-BB39-4A2F-B425-B65DDDE83B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7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02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这两个</a:t>
            </a:r>
            <a:r>
              <a:rPr lang="en-US" altLang="zh-CN" dirty="0"/>
              <a:t>function</a:t>
            </a:r>
            <a:r>
              <a:rPr lang="zh-CN" altLang="en-US" dirty="0"/>
              <a:t>是数学优化中的常用函数，可以用来测试优化算法的性能。</a:t>
            </a:r>
            <a:endParaRPr lang="en-US" altLang="zh-CN" dirty="0"/>
          </a:p>
          <a:p>
            <a:r>
              <a:rPr lang="en-US" altLang="zh-CN" dirty="0"/>
              <a:t>In applied mathematics, test functions, known as artificial landscapes, are useful to evaluate characteristics of optimization algorithms,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每一步都是垂直于前一次的。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7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0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锥优化</a:t>
            </a:r>
            <a:endParaRPr lang="en-US" altLang="zh-CN" dirty="0"/>
          </a:p>
          <a:p>
            <a:r>
              <a:rPr lang="en-US" altLang="zh-CN" dirty="0"/>
              <a:t>Conic optimization is a subfield of convex optimization that studies a special representation convex optimization problems using closed convex pointed cones with a nonempty interior. A conic optimization problem consists of minimizing a convex function over the intersection of an affine subspace and a convex cone.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2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增加的例题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9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增加的例题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45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3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“二分法是用来求解</a:t>
            </a:r>
            <a:r>
              <a:rPr lang="zh-CN" altLang="en-US" sz="1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凸的连续可微函数</a:t>
            </a:r>
            <a:r>
              <a:rPr lang="zh-CN" altLang="en-US" sz="13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是不对的，应该是处理连续可微的</a:t>
            </a:r>
            <a:r>
              <a:rPr lang="en-US" altLang="zh-CN" dirty="0" err="1"/>
              <a:t>Unimodal</a:t>
            </a:r>
            <a:r>
              <a:rPr lang="en-US" altLang="zh-CN" dirty="0"/>
              <a:t> function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getting the two golden-section points, then compare the function value at these two points. Find the smaller one, and then discard the interval behind the larger</a:t>
            </a:r>
            <a:r>
              <a:rPr lang="en-US" altLang="zh-CN" baseline="0" dirty="0"/>
              <a:t> one. </a:t>
            </a:r>
          </a:p>
          <a:p>
            <a:r>
              <a:rPr lang="en-US" altLang="zh-CN" baseline="0" dirty="0"/>
              <a:t>Note that: it is not to get the smaller three points among the four points (two boundary values and two section values).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BA31F-BB39-4A2F-B425-B65DDDE83B5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FCD5C-AFBF-4F94-BF47-C245C9860658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95B61-0C37-499C-A3DC-D5C028915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727B7-ED82-462A-9D79-905D1CAA6E25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5748A-C05D-4102-BCCF-66D346F700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943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52930" cy="5943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6F258-F5B4-45AD-A2C8-B4761077CE5A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8EEBC-8FFF-48D5-BA20-8C9570EB24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14039"/>
            <a:ext cx="7848600" cy="984786"/>
          </a:xfrm>
        </p:spPr>
        <p:txBody>
          <a:bodyPr anchor="b">
            <a:noAutofit/>
          </a:bodyPr>
          <a:lstStyle>
            <a:lvl1pPr algn="ctr">
              <a:defRPr sz="3200" b="0" cap="none" baseline="0">
                <a:latin typeface="+mn-lt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5C2E-B9E8-4E53-A4E2-803561BE4CBD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38200" y="9906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tx2"/>
                </a:solidFill>
                <a:latin typeface="Arial (Headings)"/>
              </a:rPr>
              <a:t>CIV5406 MODELLING TRANSPORTATION SYSTEMS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A043-2C3F-4A22-8E22-A75B87C4687B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0FC474-6356-4283-AC04-8FD2863E68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63" y="6150864"/>
            <a:ext cx="632774" cy="627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2796-5CC1-4D40-AF0B-D7FA91DBD8A5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B3E-EEC0-4713-9C89-05CDAF2995C9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20FE-6EC3-4CD4-9CE5-1085B2F55E8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9F05-3FB2-4522-8186-EB4CAFC4DFDF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AC19-D75B-4C63-8D34-D435538DC02F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EEE8-5327-4E05-BD65-0BCD4D19D7F9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BC7B7-DA3A-4BAA-B3F5-33876ED1E486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04E82-56C5-473E-AB74-E41CD95FB2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B97958-1071-41B9-80E0-37C92187E8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63" y="6150864"/>
            <a:ext cx="632774" cy="627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156F-6966-4463-BBBE-3A99F1CC09F2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1E60-1F69-430D-818F-82283BA4DAF7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47C-943C-46CA-BA7C-A96F3FAAEA34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D749-4B3D-4BF3-B12A-B61FA89A7D20}" type="datetime1">
              <a:rPr lang="en-US" altLang="zh-CN" smtClean="0"/>
              <a:t>5/7/2021</a:t>
            </a:fld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04E82-56C5-473E-AB74-E41CD95FB2B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D18F24-9FC4-496B-8BC6-7809B5E5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016" y="19050"/>
            <a:ext cx="4831731" cy="3286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Modelling Transportation Systems · Southeast University · </a:t>
            </a:r>
            <a:r>
              <a:rPr lang="en-US" altLang="zh-CN" dirty="0" err="1"/>
              <a:t>Zhiyuan</a:t>
            </a:r>
            <a:r>
              <a:rPr lang="en-US" altLang="zh-CN" dirty="0"/>
              <a:t> Liu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225ECE-2AD3-40C3-8EA9-72D1C5F82C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8327" y="6021054"/>
            <a:ext cx="836946" cy="8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81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55C9-70B6-49A9-B285-7B6B9329A27F}" type="datetime1">
              <a:rPr lang="en-US" altLang="zh-CN" smtClean="0"/>
              <a:t>5/7/2021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5E73D-1069-4824-94AF-7FF34A7BE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223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C70DC-E5E3-476E-B719-7C406A24E276}" type="datetime1">
              <a:rPr lang="en-US" altLang="zh-CN" smtClean="0"/>
              <a:t>5/7/2021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F76-1A24-4AF4-8A91-362659113F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433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8E72B-6C0E-4F25-B3EF-88ADA2D92673}" type="datetime1">
              <a:rPr lang="en-US" altLang="zh-CN" smtClean="0"/>
              <a:t>5/7/2021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051D9-6CDB-4A19-9498-B1F31800CB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707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D39B-8021-4531-8CE2-8D21302A74ED}" type="datetime1">
              <a:rPr lang="en-US" altLang="zh-CN" smtClean="0"/>
              <a:t>5/7/2021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2B37D-33B6-4C69-9BD0-32187E7069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0978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5701F-746E-469B-BDDA-F93B22D4DB72}" type="datetime1">
              <a:rPr lang="en-US" altLang="zh-CN" smtClean="0"/>
              <a:t>5/7/2021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09943-BA82-4F6A-BD7C-764069224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C90C2B-542D-46DA-9039-5E9AB49D9E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63" y="6150864"/>
            <a:ext cx="632774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4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B1553-8BA7-4889-BEC6-891C13E10B98}" type="datetime1">
              <a:rPr lang="en-US" altLang="zh-CN" smtClean="0"/>
              <a:t>5/7/2021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F26E5-2ED2-4F85-94A6-41EA43600B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00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5E97D-14C0-4B57-B816-05BCCBFA1530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5E73D-1069-4824-94AF-7FF34A7BE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BEB2-F18B-4C21-9638-A76426A31BD0}" type="datetime1">
              <a:rPr lang="en-US" altLang="zh-CN" smtClean="0"/>
              <a:t>5/7/2021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C9128-8DD9-4172-A865-72B9B18E9A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789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3C754-25BE-4F5C-AB68-D771A03BCC90}" type="datetime1">
              <a:rPr lang="en-US" altLang="zh-CN" smtClean="0"/>
              <a:t>5/7/2021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5748A-C05D-4102-BCCF-66D346F700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2689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943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52930" cy="5943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929393" cy="3286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3D20E-ACC7-4DDD-AC28-33869E6ABE9A}" type="datetime1">
              <a:rPr lang="en-US" altLang="zh-CN" smtClean="0"/>
              <a:t>5/7/2021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en-US" altLang="zh-CN" dirty="0"/>
              <a:t>Modelling Transportation Systems · Southeast University · </a:t>
            </a:r>
            <a:r>
              <a:rPr lang="en-US" altLang="zh-CN" dirty="0" err="1"/>
              <a:t>Zhiyuan</a:t>
            </a:r>
            <a:r>
              <a:rPr lang="en-US" altLang="zh-CN" dirty="0"/>
              <a:t> Liu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738" y="19050"/>
            <a:ext cx="416560" cy="3286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EEBC-8FFF-48D5-BA20-8C9570EB240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159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EE4D2-43CB-451D-A0A3-124E659CBB1A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10F76-1A24-4AF4-8A91-362659113F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D1270-94E7-4D5C-9C91-2DF26157D32F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051D9-6CDB-4A19-9498-B1F31800CB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BE03A-CCA9-4C50-94B4-B60C8ED08CA6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2B37D-33B6-4C69-9BD0-32187E7069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AD90-F52E-4610-A057-ED0A6F62DBC6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9943-BA82-4F6A-BD7C-764069224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980E-2E5D-4587-AE33-E436CA92B598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F26E5-2ED2-4F85-94A6-41EA43600B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98849-64CD-40EC-BD4C-6BF7D99C5D18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9128-8DD9-4172-A865-72B9B18E9A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38A27D-30C6-4D2F-A07B-72D534ACCDC4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37DA7A-EB76-4203-8E69-29EB9F37D3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18288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57200" lvl="1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732155" lvl="2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006475" lvl="3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189355" lvl="4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70FFF6-362C-424A-B0F3-C4B24C04CF55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2D4AB0-441C-42B1-813F-D0D36EDB80B8}" type="datetime1">
              <a:rPr lang="en-US" altLang="zh-CN" smtClean="0"/>
              <a:t>5/7/2021</a:t>
            </a:fld>
            <a:endParaRPr lang="en-US" altLang="zh-CN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algn="r">
              <a:defRPr/>
            </a:pPr>
            <a:r>
              <a:rPr lang="en-US" altLang="zh-CN" dirty="0"/>
              <a:t>Modelling Transportation Systems · Southeast University · </a:t>
            </a:r>
            <a:r>
              <a:rPr lang="en-US" altLang="zh-CN" dirty="0" err="1"/>
              <a:t>Zhiyuan</a:t>
            </a:r>
            <a:r>
              <a:rPr lang="en-US" altLang="zh-CN" dirty="0"/>
              <a:t> Liu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37DA7A-EB76-4203-8E69-29EB9F37D3B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67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57200" lvl="1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731838" lvl="2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006475" lvl="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189038" lvl="4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1.wmf"/><Relationship Id="rId10" Type="http://schemas.openxmlformats.org/officeDocument/2006/relationships/image" Target="../media/image65.png"/><Relationship Id="rId4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9.png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4.bin"/><Relationship Id="rId2" Type="http://schemas.openxmlformats.org/officeDocument/2006/relationships/notesSlide" Target="../notesSlides/notesSlide1.xml"/><Relationship Id="rId16" Type="http://schemas.openxmlformats.org/officeDocument/2006/relationships/oleObject" Target="../embeddings/oleObject53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60.wmf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55.bin"/><Relationship Id="rId21" Type="http://schemas.openxmlformats.org/officeDocument/2006/relationships/image" Target="../media/image69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2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wmf"/><Relationship Id="rId20" Type="http://schemas.openxmlformats.org/officeDocument/2006/relationships/oleObject" Target="../embeddings/oleObject6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2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13.xml"/><Relationship Id="rId4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81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9.bin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4.wmf"/><Relationship Id="rId3" Type="http://schemas.openxmlformats.org/officeDocument/2006/relationships/image" Target="../media/image90.w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96.bin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3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95.wmf"/><Relationship Id="rId7" Type="http://schemas.openxmlformats.org/officeDocument/2006/relationships/oleObject" Target="../embeddings/oleObject99.bin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0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2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27.bin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125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2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2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3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6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145.wmf"/><Relationship Id="rId7" Type="http://schemas.openxmlformats.org/officeDocument/2006/relationships/image" Target="../media/image147.w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4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5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image" Target="../media/image153.wmf"/><Relationship Id="rId7" Type="http://schemas.openxmlformats.org/officeDocument/2006/relationships/image" Target="../media/image155.wmf"/><Relationship Id="rId2" Type="http://schemas.openxmlformats.org/officeDocument/2006/relationships/oleObject" Target="../embeddings/oleObject15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56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7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8.wmf"/><Relationship Id="rId26" Type="http://schemas.openxmlformats.org/officeDocument/2006/relationships/image" Target="../media/image172.wmf"/><Relationship Id="rId3" Type="http://schemas.openxmlformats.org/officeDocument/2006/relationships/image" Target="../media/image174.png"/><Relationship Id="rId21" Type="http://schemas.openxmlformats.org/officeDocument/2006/relationships/oleObject" Target="../embeddings/oleObject171.bin"/><Relationship Id="rId7" Type="http://schemas.openxmlformats.org/officeDocument/2006/relationships/image" Target="../media/image163.wmf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4.bin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71.wmf"/><Relationship Id="rId5" Type="http://schemas.openxmlformats.org/officeDocument/2006/relationships/image" Target="../media/image162.wmf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70.bin"/><Relationship Id="rId4" Type="http://schemas.openxmlformats.org/officeDocument/2006/relationships/oleObject" Target="../embeddings/oleObject163.bin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3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gi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84.wmf"/><Relationship Id="rId18" Type="http://schemas.openxmlformats.org/officeDocument/2006/relationships/image" Target="../media/image187.wmf"/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79.bin"/><Relationship Id="rId17" Type="http://schemas.openxmlformats.org/officeDocument/2006/relationships/oleObject" Target="../embeddings/oleObject181.bin"/><Relationship Id="rId2" Type="http://schemas.openxmlformats.org/officeDocument/2006/relationships/oleObject" Target="../embeddings/oleObject174.bin"/><Relationship Id="rId16" Type="http://schemas.openxmlformats.org/officeDocument/2006/relationships/image" Target="../media/image186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80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oleObject" Target="../embeddings/oleObject18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0.png"/><Relationship Id="rId5" Type="http://schemas.openxmlformats.org/officeDocument/2006/relationships/image" Target="../media/image189.wmf"/><Relationship Id="rId4" Type="http://schemas.openxmlformats.org/officeDocument/2006/relationships/oleObject" Target="../embeddings/oleObject183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oleObject" Target="../embeddings/oleObject185.bin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image" Target="../media/image195.wmf"/><Relationship Id="rId7" Type="http://schemas.openxmlformats.org/officeDocument/2006/relationships/image" Target="../media/image197.wmf"/><Relationship Id="rId2" Type="http://schemas.openxmlformats.org/officeDocument/2006/relationships/oleObject" Target="../embeddings/oleObject18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9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9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hyperlink" Target="//upload.wikimedia.org/wikipedia/commons/6/60/Banana-SteepDesc.gif" TargetMode="Externa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oleObject" Target="../embeddings/oleObject192.bin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image" Target="../media/image210.wmf"/><Relationship Id="rId7" Type="http://schemas.openxmlformats.org/officeDocument/2006/relationships/image" Target="../media/image212.wmf"/><Relationship Id="rId2" Type="http://schemas.openxmlformats.org/officeDocument/2006/relationships/oleObject" Target="../embeddings/oleObject19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214.wmf"/><Relationship Id="rId5" Type="http://schemas.openxmlformats.org/officeDocument/2006/relationships/image" Target="../media/image211.w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213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image" Target="../media/image119.wmf"/><Relationship Id="rId7" Type="http://schemas.openxmlformats.org/officeDocument/2006/relationships/image" Target="../media/image215.w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2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19.wmf"/><Relationship Id="rId12" Type="http://schemas.openxmlformats.org/officeDocument/2006/relationships/oleObject" Target="../embeddings/oleObject207.bin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221.wmf"/><Relationship Id="rId5" Type="http://schemas.openxmlformats.org/officeDocument/2006/relationships/image" Target="../media/image218.wmf"/><Relationship Id="rId15" Type="http://schemas.openxmlformats.org/officeDocument/2006/relationships/image" Target="../media/image223.w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20.wmf"/><Relationship Id="rId14" Type="http://schemas.openxmlformats.org/officeDocument/2006/relationships/oleObject" Target="../embeddings/oleObject20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image" Target="../media/image224.wmf"/><Relationship Id="rId7" Type="http://schemas.openxmlformats.org/officeDocument/2006/relationships/image" Target="../media/image226.wmf"/><Relationship Id="rId2" Type="http://schemas.openxmlformats.org/officeDocument/2006/relationships/oleObject" Target="../embeddings/oleObject20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1.bin"/><Relationship Id="rId5" Type="http://schemas.openxmlformats.org/officeDocument/2006/relationships/image" Target="../media/image225.emf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27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230.wmf"/><Relationship Id="rId3" Type="http://schemas.openxmlformats.org/officeDocument/2006/relationships/image" Target="../media/image228.wmf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18.bin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223.wmf"/><Relationship Id="rId5" Type="http://schemas.openxmlformats.org/officeDocument/2006/relationships/image" Target="../media/image229.wmf"/><Relationship Id="rId15" Type="http://schemas.openxmlformats.org/officeDocument/2006/relationships/image" Target="../media/image231.wmf"/><Relationship Id="rId10" Type="http://schemas.openxmlformats.org/officeDocument/2006/relationships/oleObject" Target="../embeddings/oleObject217.bin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219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7" Type="http://schemas.openxmlformats.org/officeDocument/2006/relationships/image" Target="../media/image234.emf"/><Relationship Id="rId2" Type="http://schemas.openxmlformats.org/officeDocument/2006/relationships/oleObject" Target="../embeddings/oleObject22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22.bin"/><Relationship Id="rId5" Type="http://schemas.openxmlformats.org/officeDocument/2006/relationships/image" Target="../media/image233.wmf"/><Relationship Id="rId4" Type="http://schemas.openxmlformats.org/officeDocument/2006/relationships/oleObject" Target="../embeddings/oleObject2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0.bin"/><Relationship Id="rId17" Type="http://schemas.openxmlformats.org/officeDocument/2006/relationships/oleObject" Target="../embeddings/oleObject23.bin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F9DD4161-58E2-46AF-B61C-2B797932D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827213"/>
            <a:ext cx="78486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49EDD-FC07-4487-9675-A6BCC8B6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0600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(Headings)" charset="0"/>
                <a:ea typeface="宋体" panose="02010600030101010101" pitchFamily="2" charset="-122"/>
                <a:sym typeface="Arial (Headings)" charset="0"/>
              </a:rPr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0695D68-4E24-4BC3-BBFC-3F07AB6F9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lvl="1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731838" lvl="2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006475" lvl="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189038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defTabSz="914400" eaLnBrk="1" hangingPunct="1"/>
            <a:r>
              <a:rPr lang="zh-CN" altLang="en-US" dirty="0">
                <a:latin typeface="+mj-ea"/>
                <a:ea typeface="+mj-ea"/>
                <a:sym typeface="Times New Roman" panose="02020603050405020304" pitchFamily="18" charset="0"/>
              </a:rPr>
              <a:t>刘志远教授</a:t>
            </a:r>
          </a:p>
          <a:p>
            <a:pPr defTabSz="914400" eaLnBrk="1" hangingPunct="1"/>
            <a:r>
              <a:rPr lang="zh-CN" altLang="en-US" dirty="0">
                <a:latin typeface="Times New Roman" panose="02020603050405020304" pitchFamily="18" charset="0"/>
                <a:ea typeface="方正舒体" panose="02010601030101010101" pitchFamily="2" charset="-122"/>
                <a:sym typeface="Times New Roman" panose="02020603050405020304" pitchFamily="18" charset="0"/>
              </a:rPr>
              <a:t>Email: </a:t>
            </a:r>
            <a:r>
              <a:rPr lang="en-US" altLang="zh-CN" dirty="0">
                <a:latin typeface="Times New Roman" panose="02020603050405020304" pitchFamily="18" charset="0"/>
                <a:ea typeface="方正舒体" panose="02010601030101010101" pitchFamily="2" charset="-122"/>
                <a:sym typeface="Times New Roman" panose="02020603050405020304" pitchFamily="18" charset="0"/>
              </a:rPr>
              <a:t>zhiyuanl@seu.edu.cn</a:t>
            </a:r>
            <a:endParaRPr lang="zh-CN" altLang="en-US" dirty="0">
              <a:latin typeface="Times New Roman" panose="02020603050405020304" pitchFamily="18" charset="0"/>
              <a:ea typeface="方正舒体" panose="02010601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DEAA0D1A-9E7A-426B-80FB-235C0391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990600"/>
            <a:ext cx="86309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(Headings)" charset="0"/>
              </a:rPr>
              <a:t>交通大数据理论与方法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E3B87E03-2685-4A23-9635-993214E31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77344"/>
            <a:ext cx="533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凸规划与梯度下降算法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3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985FC4C-9330-4D0E-90CD-223E6C10E9B8}"/>
              </a:ext>
            </a:extLst>
          </p:cNvPr>
          <p:cNvSpPr txBox="1">
            <a:spLocks/>
          </p:cNvSpPr>
          <p:nvPr/>
        </p:nvSpPr>
        <p:spPr>
          <a:xfrm>
            <a:off x="457200" y="1322086"/>
            <a:ext cx="8229600" cy="4876800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lvl="1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731838" lvl="2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006475" lvl="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189038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marL="0" indent="0" defTabSz="914400">
              <a:spcBef>
                <a:spcPct val="50000"/>
              </a:spcBef>
              <a:buClrTx/>
              <a:buSzPct val="60000"/>
              <a:defRPr/>
            </a:pPr>
            <a:r>
              <a:rPr lang="zh-CN" altLang="en-US" sz="2800" b="1" ker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endParaRPr lang="en-US" altLang="zh-CN" sz="2800" b="1" ker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urface">
            <a:extLst>
              <a:ext uri="{FF2B5EF4-FFF2-40B4-BE49-F238E27FC236}">
                <a16:creationId xmlns:a16="http://schemas.microsoft.com/office/drawing/2014/main" id="{DBF8E073-516D-4AAF-86C3-A488349B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93900"/>
            <a:ext cx="4267200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133C57AF-920E-4951-AE99-33B7F2061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913048"/>
          <a:ext cx="368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3000" imgH="495300" progId="Equation.DSMT4">
                  <p:embed/>
                </p:oleObj>
              </mc:Choice>
              <mc:Fallback>
                <p:oleObj name="Equation" r:id="rId3" imgW="3683000" imgH="49530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913048"/>
                        <a:ext cx="3683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FDEE34C4-97AB-4393-858F-DED3BBE9D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2520840"/>
          <a:ext cx="168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89100" imgH="889000" progId="Equation.DSMT4">
                  <p:embed/>
                </p:oleObj>
              </mc:Choice>
              <mc:Fallback>
                <p:oleObj name="Equation" r:id="rId5" imgW="1689100" imgH="8890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520840"/>
                        <a:ext cx="1689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>
            <a:extLst>
              <a:ext uri="{FF2B5EF4-FFF2-40B4-BE49-F238E27FC236}">
                <a16:creationId xmlns:a16="http://schemas.microsoft.com/office/drawing/2014/main" id="{0B9993BB-4282-4149-A51A-317C2B7A6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2703514"/>
            <a:ext cx="235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</a:p>
        </p:txBody>
      </p:sp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C797F25F-3CF9-44E9-94D0-AF1E47408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3618469"/>
          <a:ext cx="3657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98900" imgH="431800" progId="Equation.DSMT4">
                  <p:embed/>
                </p:oleObj>
              </mc:Choice>
              <mc:Fallback>
                <p:oleObj name="Equation" r:id="rId7" imgW="3898900" imgH="43180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618469"/>
                        <a:ext cx="36576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0F5BD5DC-B1D5-4390-84FE-2395DDBD1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8830"/>
              </p:ext>
            </p:extLst>
          </p:nvPr>
        </p:nvGraphicFramePr>
        <p:xfrm>
          <a:off x="1481138" y="4070565"/>
          <a:ext cx="1689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88760" imgH="1828800" progId="Equation.DSMT4">
                  <p:embed/>
                </p:oleObj>
              </mc:Choice>
              <mc:Fallback>
                <p:oleObj name="Equation" r:id="rId9" imgW="1688760" imgH="1828800" progId="Equation.DSMT4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070565"/>
                        <a:ext cx="16891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>
            <a:extLst>
              <a:ext uri="{FF2B5EF4-FFF2-40B4-BE49-F238E27FC236}">
                <a16:creationId xmlns:a16="http://schemas.microsoft.com/office/drawing/2014/main" id="{0D80536D-876F-4B8A-BAA6-06E327006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4733925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</a:p>
        </p:txBody>
      </p:sp>
      <p:sp>
        <p:nvSpPr>
          <p:cNvPr id="13" name="标题 15">
            <a:extLst>
              <a:ext uri="{FF2B5EF4-FFF2-40B4-BE49-F238E27FC236}">
                <a16:creationId xmlns:a16="http://schemas.microsoft.com/office/drawing/2014/main" id="{454C0A49-F313-4ADC-B91A-E2A2E0896D9A}"/>
              </a:ext>
            </a:extLst>
          </p:cNvPr>
          <p:cNvSpPr txBox="1">
            <a:spLocks/>
          </p:cNvSpPr>
          <p:nvPr/>
        </p:nvSpPr>
        <p:spPr>
          <a:xfrm>
            <a:off x="457200" y="311150"/>
            <a:ext cx="8229600" cy="990600"/>
          </a:xfrm>
          <a:prstGeom prst="rect">
            <a:avLst/>
          </a:prstGeom>
        </p:spPr>
        <p:txBody>
          <a:bodyPr/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多元函数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59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4746C0-A300-4ACF-8C6D-0F628A14CE4F}"/>
              </a:ext>
            </a:extLst>
          </p:cNvPr>
          <p:cNvSpPr txBox="1">
            <a:spLocks/>
          </p:cNvSpPr>
          <p:nvPr/>
        </p:nvSpPr>
        <p:spPr>
          <a:xfrm>
            <a:off x="424974" y="1214914"/>
            <a:ext cx="8229600" cy="4876800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lvl="1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731838" lvl="2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006475" lvl="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189038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marL="342900" indent="-342900" defTabSz="914400">
              <a:spcBef>
                <a:spcPct val="50000"/>
              </a:spcBef>
              <a:buClrTx/>
              <a:buSzPct val="60000"/>
              <a:defRPr/>
            </a:pPr>
            <a:r>
              <a:rPr lang="zh-CN" altLang="en-US" sz="2800" b="1" ker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2800" b="1" i="1" kern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ker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元函数</a:t>
            </a:r>
            <a:r>
              <a:rPr lang="en-US" altLang="zh-CN" sz="2800" b="1" i="1" kern="0">
                <a:solidFill>
                  <a:srgbClr val="0000FF"/>
                </a:solidFill>
                <a:latin typeface="Times New Roman" panose="02020603050405020304" pitchFamily="18" charset="0"/>
              </a:rPr>
              <a:t>f(x)</a:t>
            </a:r>
            <a:r>
              <a:rPr lang="zh-CN" altLang="en-US" sz="2800" b="1" ker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在最优解</a:t>
            </a:r>
            <a:r>
              <a:rPr lang="en-US" altLang="zh-CN" sz="2800" b="1" i="1" kern="0">
                <a:solidFill>
                  <a:srgbClr val="0000FF"/>
                </a:solidFill>
                <a:latin typeface="Times New Roman" panose="02020603050405020304" pitchFamily="18" charset="0"/>
              </a:rPr>
              <a:t>x=x*</a:t>
            </a:r>
            <a:r>
              <a:rPr lang="zh-CN" altLang="en-US" sz="2800" b="1" ker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处的梯度可表示为：</a:t>
            </a:r>
            <a:endParaRPr lang="en-US" altLang="zh-CN" sz="2800" b="1" ker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E88CBA-01AA-4974-B4BF-1CBEA6EA2B5C}"/>
              </a:ext>
            </a:extLst>
          </p:cNvPr>
          <p:cNvSpPr txBox="1">
            <a:spLocks/>
          </p:cNvSpPr>
          <p:nvPr/>
        </p:nvSpPr>
        <p:spPr>
          <a:xfrm>
            <a:off x="95820" y="374405"/>
            <a:ext cx="8229600" cy="990600"/>
          </a:xfrm>
          <a:prstGeom prst="rect">
            <a:avLst/>
          </a:prstGeom>
        </p:spPr>
        <p:txBody>
          <a:bodyPr/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多元函数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梯度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A1908F4-A6D5-4E5C-A0E3-6F6BA88F9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5193" y="1738165"/>
          <a:ext cx="2946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400" imgH="2209800" progId="Equation.DSMT4">
                  <p:embed/>
                </p:oleObj>
              </mc:Choice>
              <mc:Fallback>
                <p:oleObj name="Equation" r:id="rId2" imgW="2946400" imgH="22098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193" y="1738165"/>
                        <a:ext cx="29464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0DAC813-30A1-4135-9B82-D72AFDB15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293" y="4031139"/>
          <a:ext cx="3327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495300" progId="Equation.DSMT4">
                  <p:embed/>
                </p:oleObj>
              </mc:Choice>
              <mc:Fallback>
                <p:oleObj name="Equation" r:id="rId4" imgW="3657600" imgH="49530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93" y="4031139"/>
                        <a:ext cx="3327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>
            <a:extLst>
              <a:ext uri="{FF2B5EF4-FFF2-40B4-BE49-F238E27FC236}">
                <a16:creationId xmlns:a16="http://schemas.microsoft.com/office/drawing/2014/main" id="{78040F4C-386B-48E1-A954-75E83C9F7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11" y="3401679"/>
            <a:ext cx="280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43AB03B8-4F8B-4A96-9524-5E0E393C0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693" y="5045903"/>
          <a:ext cx="2679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79700" imgH="1143000" progId="Equation.DSMT4">
                  <p:embed/>
                </p:oleObj>
              </mc:Choice>
              <mc:Fallback>
                <p:oleObj name="Equation" r:id="rId6" imgW="2679700" imgH="1143000" progId="Equation.DSMT4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93" y="5045903"/>
                        <a:ext cx="26797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C1C23E49-E12E-44EA-ADA5-3F370D6A9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1930" y="4031139"/>
          <a:ext cx="389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98900" imgH="431800" progId="Equation.DSMT4">
                  <p:embed/>
                </p:oleObj>
              </mc:Choice>
              <mc:Fallback>
                <p:oleObj name="Equation" r:id="rId8" imgW="3898900" imgH="431800" progId="Equation.DSMT4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930" y="4031139"/>
                        <a:ext cx="3898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2B31E78E-BCA7-4EED-9091-1B2C05DDA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531072"/>
          <a:ext cx="198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200" imgH="1778000" progId="Equation.DSMT4">
                  <p:embed/>
                </p:oleObj>
              </mc:Choice>
              <mc:Fallback>
                <p:oleObj name="Equation" r:id="rId10" imgW="1981200" imgH="1778000" progId="Equation.DSMT4">
                  <p:embed/>
                  <p:pic>
                    <p:nvPicPr>
                      <p:cNvPr id="1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31072"/>
                        <a:ext cx="1981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6">
            <a:extLst>
              <a:ext uri="{FF2B5EF4-FFF2-40B4-BE49-F238E27FC236}">
                <a16:creationId xmlns:a16="http://schemas.microsoft.com/office/drawing/2014/main" id="{31B7AF78-9BF8-4A55-B876-6A036BC0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04" y="4579178"/>
            <a:ext cx="287338" cy="360363"/>
          </a:xfrm>
          <a:prstGeom prst="downArrow">
            <a:avLst>
              <a:gd name="adj1" fmla="val 50000"/>
              <a:gd name="adj2" fmla="val 31354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6B22963D-827D-44DF-8CF2-B478E448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906" y="4606378"/>
            <a:ext cx="287337" cy="360363"/>
          </a:xfrm>
          <a:prstGeom prst="downArrow">
            <a:avLst>
              <a:gd name="adj1" fmla="val 50000"/>
              <a:gd name="adj2" fmla="val 31354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0B078FE4-8182-40BA-8D41-E287654B5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2457" y="1877679"/>
          <a:ext cx="2168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40000" imgH="32308800" progId="Equation.DSMT4">
                  <p:embed/>
                </p:oleObj>
              </mc:Choice>
              <mc:Fallback>
                <p:oleObj name="Equation" r:id="rId12" imgW="53340000" imgH="32308800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457" y="1877679"/>
                        <a:ext cx="2168100" cy="1320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1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001" y="1157140"/>
            <a:ext cx="32369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735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多元函数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梯度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7140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梯度的几何解释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70891" y="1627702"/>
            <a:ext cx="5715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给定一个函数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f(x)=x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2,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在点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x=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2,1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kern="0" dirty="0">
                <a:solidFill>
                  <a:prstClr val="black"/>
                </a:solidFill>
              </a:rPr>
              <a:t>处，梯度为：</a:t>
            </a:r>
            <a:endParaRPr kumimoji="0" lang="en-US" altLang="zh-CN" sz="2400" b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857250" y="2637013"/>
          <a:ext cx="209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500" imgH="584200" progId="Equation.DSMT4">
                  <p:embed/>
                </p:oleObj>
              </mc:Choice>
              <mc:Fallback>
                <p:oleObj name="Equation" r:id="rId3" imgW="2095500" imgH="5842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637013"/>
                        <a:ext cx="2095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359086" y="3221213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rgbClr val="0000FF"/>
                </a:solidFill>
              </a:rPr>
              <a:t>观察发现：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359086" y="3678413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当沿着点</a:t>
            </a:r>
            <a:r>
              <a:rPr lang="en-US" altLang="zh-CN" i="1" kern="0" dirty="0">
                <a:solidFill>
                  <a:prstClr val="black"/>
                </a:solidFill>
              </a:rPr>
              <a:t>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梯度方向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移动时，函数值将增加；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359086" y="4135613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当沿着点</a:t>
            </a:r>
            <a:r>
              <a:rPr lang="en-US" altLang="zh-CN" i="1" kern="0" dirty="0">
                <a:solidFill>
                  <a:prstClr val="black"/>
                </a:solidFill>
              </a:rPr>
              <a:t>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负梯度方向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移动时，函数值将减小。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457200" y="4720163"/>
            <a:ext cx="8001000" cy="1200329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对于</a:t>
            </a:r>
            <a:r>
              <a:rPr lang="zh-CN" altLang="en-US" kern="0" noProof="0" dirty="0">
                <a:solidFill>
                  <a:prstClr val="black"/>
                </a:solidFill>
              </a:rPr>
              <a:t>使目标函数值最小的问题，负梯度方向为其提供了一个重要的线索。如何证明？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3EFA-13E6-4BF0-AC89-137B3AEA8E6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09505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56BC38FA-622F-4234-8D7B-41AAD69F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2420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多元函数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梯度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012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梯度的几何解释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202" y="1713793"/>
            <a:ext cx="7058198" cy="447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5DD4-E434-4CB5-8550-D38E92F4100D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86800" y="34414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6D5273FD-3564-4DF5-9271-EA08DE20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6537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多元函数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海塞矩阵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76800"/>
          </a:xfrm>
        </p:spPr>
        <p:txBody>
          <a:bodyPr/>
          <a:lstStyle/>
          <a:p>
            <a:pPr marL="342900" lvl="0" indent="-34290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元函数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f(x)</a:t>
            </a:r>
            <a:r>
              <a:rPr lang="zh-CN" altLang="en-US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在最优解</a:t>
            </a:r>
            <a:r>
              <a:rPr lang="en-US" altLang="zh-CN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x=x*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处的海塞矩阵可表示为：</a:t>
            </a:r>
            <a:endParaRPr lang="en-US" altLang="zh-CN" sz="2800" b="1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84213" y="1963254"/>
          <a:ext cx="74803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0300" imgH="1866900" progId="Equation.DSMT4">
                  <p:embed/>
                </p:oleObj>
              </mc:Choice>
              <mc:Fallback>
                <p:oleObj name="Equation" r:id="rId2" imgW="7480300" imgH="1866900" progId="Equation.DSMT4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63254"/>
                        <a:ext cx="74803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4025" y="391598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84213" y="4336649"/>
          <a:ext cx="35258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3400" imgH="431800" progId="Equation.DSMT4">
                  <p:embed/>
                </p:oleObj>
              </mc:Choice>
              <mc:Fallback>
                <p:oleObj name="Equation" r:id="rId4" imgW="3073400" imgH="431800" progId="Equation.DSMT4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36649"/>
                        <a:ext cx="35258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212408" y="5292931"/>
          <a:ext cx="1905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5000" imgH="736600" progId="Equation.DSMT4">
                  <p:embed/>
                </p:oleObj>
              </mc:Choice>
              <mc:Fallback>
                <p:oleObj name="Equation" r:id="rId6" imgW="1905000" imgH="736600" progId="Equation.DSMT4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408" y="5292931"/>
                        <a:ext cx="1905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4925219" y="4336649"/>
          <a:ext cx="37576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63900" imgH="381000" progId="Equation.DSMT4">
                  <p:embed/>
                </p:oleObj>
              </mc:Choice>
              <mc:Fallback>
                <p:oleObj name="Equation" r:id="rId8" imgW="3263900" imgH="381000" progId="Equation.DSMT4">
                  <p:embed/>
                  <p:pic>
                    <p:nvPicPr>
                      <p:cNvPr id="0" name="Picture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219" y="4336649"/>
                        <a:ext cx="37576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5270812" y="5057868"/>
          <a:ext cx="26797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79700" imgH="1498600" progId="Equation.DSMT4">
                  <p:embed/>
                </p:oleObj>
              </mc:Choice>
              <mc:Fallback>
                <p:oleObj name="Equation" r:id="rId10" imgW="2679700" imgH="1498600" progId="Equation.DSMT4">
                  <p:embed/>
                  <p:pic>
                    <p:nvPicPr>
                      <p:cNvPr id="0" name="Picture 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812" y="5057868"/>
                        <a:ext cx="26797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2020446" y="4937253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6106441" y="4877687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4F62-9830-4DD2-842E-B914E16DB74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742467" y="13470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页脚占位符 2">
            <a:extLst>
              <a:ext uri="{FF2B5EF4-FFF2-40B4-BE49-F238E27FC236}">
                <a16:creationId xmlns:a16="http://schemas.microsoft.com/office/drawing/2014/main" id="{02567D5B-C17B-4C9F-8B12-7153BB20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7638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矩阵正定的定义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9900" y="1590253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正定矩阵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73893" y="1023276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i="1" kern="0" dirty="0">
                <a:solidFill>
                  <a:prstClr val="black"/>
                </a:solidFill>
              </a:rPr>
              <a:t>A</a:t>
            </a:r>
            <a:r>
              <a:rPr lang="zh-CN" altLang="en-US" kern="0" noProof="0" dirty="0">
                <a:solidFill>
                  <a:prstClr val="black"/>
                </a:solidFill>
              </a:rPr>
              <a:t>是一个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的矩阵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25151" y="2006051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对于任意非零向量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i="1" kern="0" dirty="0">
                <a:solidFill>
                  <a:prstClr val="black"/>
                </a:solidFill>
              </a:rPr>
              <a:t>A </a:t>
            </a:r>
            <a:r>
              <a:rPr lang="zh-CN" altLang="en-US" kern="0" dirty="0">
                <a:solidFill>
                  <a:prstClr val="black"/>
                </a:solidFill>
              </a:rPr>
              <a:t>都满足 </a:t>
            </a:r>
            <a:r>
              <a:rPr lang="en-US" altLang="zh-CN" i="1" kern="0" dirty="0">
                <a:solidFill>
                  <a:prstClr val="black"/>
                </a:solidFill>
              </a:rPr>
              <a:t>x</a:t>
            </a:r>
            <a:r>
              <a:rPr kumimoji="0" lang="en-US" altLang="zh-CN" sz="2400" b="0" i="1" u="none" strike="noStrike" kern="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57200" y="2463251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半正定矩阵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61259" y="3280114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正定的充要条件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25151" y="3600448"/>
            <a:ext cx="77724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i="1" kern="0" dirty="0">
                <a:solidFill>
                  <a:prstClr val="black"/>
                </a:solidFill>
              </a:rPr>
              <a:t>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k(k=1,2,…,n)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阶顺序主子式都大于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，那么矩阵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是正定的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657520" y="4770624"/>
          <a:ext cx="17907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1358900" progId="Equation.DSMT4">
                  <p:embed/>
                </p:oleObj>
              </mc:Choice>
              <mc:Fallback>
                <p:oleObj name="Equation" r:id="rId2" imgW="1790700" imgH="1358900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20" y="4770624"/>
                        <a:ext cx="17907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3023451" y="5205379"/>
          <a:ext cx="87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469900" progId="Equation.DSMT4">
                  <p:embed/>
                </p:oleObj>
              </mc:Choice>
              <mc:Fallback>
                <p:oleObj name="Equation" r:id="rId4" imgW="876300" imgH="469900" progId="Equation.DSMT4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451" y="5205379"/>
                        <a:ext cx="876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4391909" y="5035550"/>
          <a:ext cx="146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59866" imgH="901309" progId="Equation.DSMT4">
                  <p:embed/>
                </p:oleObj>
              </mc:Choice>
              <mc:Fallback>
                <p:oleObj name="Equation" r:id="rId6" imgW="1459866" imgH="901309" progId="Equation.DSMT4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909" y="5035550"/>
                        <a:ext cx="1460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6252851" y="4770624"/>
          <a:ext cx="20447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4700" imgH="1358900" progId="Equation.DSMT4">
                  <p:embed/>
                </p:oleObj>
              </mc:Choice>
              <mc:Fallback>
                <p:oleObj name="Equation" r:id="rId8" imgW="2044700" imgH="1358900" progId="Equation.DSMT4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851" y="4770624"/>
                        <a:ext cx="20447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25151" y="2845266"/>
            <a:ext cx="609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对于任意非零向量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kern="0" dirty="0">
                <a:solidFill>
                  <a:prstClr val="black"/>
                </a:solidFill>
              </a:rPr>
              <a:t>矩阵</a:t>
            </a:r>
            <a:r>
              <a:rPr lang="en-US" altLang="zh-CN" i="1" kern="0" dirty="0">
                <a:solidFill>
                  <a:prstClr val="black"/>
                </a:solidFill>
              </a:rPr>
              <a:t>A </a:t>
            </a:r>
            <a:r>
              <a:rPr lang="zh-CN" altLang="en-US" kern="0" dirty="0">
                <a:solidFill>
                  <a:prstClr val="black"/>
                </a:solidFill>
              </a:rPr>
              <a:t>都满足 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sz="2400" b="0" i="1" u="none" strike="noStrike" kern="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940-23BA-4780-B9EF-EBAB068863A7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8736992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8BDB1B20-CC2D-4561-9E52-FEC74FC2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182" y="251498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基础知识：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NLP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的可行方向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994" y="1174781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endParaRPr lang="en-US" altLang="zh-CN" b="1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40047"/>
              </p:ext>
            </p:extLst>
          </p:nvPr>
        </p:nvGraphicFramePr>
        <p:xfrm>
          <a:off x="765175" y="1492173"/>
          <a:ext cx="1193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51200" imgH="11887200" progId="Equation.DSMT4">
                  <p:embed/>
                </p:oleObj>
              </mc:Choice>
              <mc:Fallback>
                <p:oleObj name="Equation" r:id="rId2" imgW="28651200" imgH="1188720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492173"/>
                        <a:ext cx="1193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537372"/>
              </p:ext>
            </p:extLst>
          </p:nvPr>
        </p:nvGraphicFramePr>
        <p:xfrm>
          <a:off x="2212975" y="1500188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381000" progId="Equation.DSMT4">
                  <p:embed/>
                </p:oleObj>
              </mc:Choice>
              <mc:Fallback>
                <p:oleObj name="Equation" r:id="rId4" imgW="1752600" imgH="38100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1500188"/>
                        <a:ext cx="1752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2893" y="2253065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kern="0" noProof="0" dirty="0"/>
              <a:t>点</a:t>
            </a:r>
            <a:r>
              <a:rPr lang="en-US" altLang="zh-CN" i="1" kern="0" dirty="0"/>
              <a:t>x</a:t>
            </a:r>
            <a:r>
              <a:rPr lang="zh-CN" altLang="en-US" kern="0" noProof="0" dirty="0"/>
              <a:t>处的可行方向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0" lang="el-GR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42182" y="2672168"/>
            <a:ext cx="60198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lnSpc>
                <a:spcPts val="3400"/>
              </a:lnSpc>
              <a:spcBef>
                <a:spcPct val="50000"/>
              </a:spcBef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当一个方向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kern="0" dirty="0">
                <a:solidFill>
                  <a:srgbClr val="000000"/>
                </a:solidFill>
              </a:rPr>
              <a:t>即一个</a:t>
            </a:r>
            <a:r>
              <a:rPr lang="en-US" altLang="zh-CN" i="1" kern="0" dirty="0">
                <a:solidFill>
                  <a:srgbClr val="000000"/>
                </a:solidFill>
              </a:rPr>
              <a:t>n</a:t>
            </a:r>
            <a:r>
              <a:rPr lang="zh-CN" altLang="en-US" kern="0" dirty="0">
                <a:solidFill>
                  <a:srgbClr val="000000"/>
                </a:solidFill>
              </a:rPr>
              <a:t>维向量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是可行域</a:t>
            </a:r>
            <a:r>
              <a:rPr lang="el-GR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Ω 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内点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的可行方向时，那么存在参数  使方向</a:t>
            </a:r>
            <a:r>
              <a:rPr lang="en-US" altLang="zh-CN" i="1" kern="0" dirty="0">
                <a:solidFill>
                  <a:srgbClr val="000000"/>
                </a:solidFill>
              </a:rPr>
              <a:t>d </a:t>
            </a:r>
            <a:r>
              <a:rPr lang="zh-CN" altLang="en-US" kern="0" dirty="0">
                <a:solidFill>
                  <a:srgbClr val="000000"/>
                </a:solidFill>
              </a:rPr>
              <a:t>满足：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958975" y="3939559"/>
          <a:ext cx="3429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00" imgH="279400" progId="Equation.DSMT4">
                  <p:embed/>
                </p:oleObj>
              </mc:Choice>
              <mc:Fallback>
                <p:oleObj name="Equation" r:id="rId6" imgW="3429000" imgH="279400" progId="Equation.DSMT4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3939559"/>
                        <a:ext cx="3429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3095915" y="5261864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</a:rPr>
              <a:t>可行方向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(1,0.5) - (2,0) = (-1,0.5)</a:t>
            </a: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3089207" y="5719064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</a:rPr>
              <a:t>不可行方向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(3, 1.5) - (2,0) = (1, 1.5)</a:t>
            </a:r>
          </a:p>
        </p:txBody>
      </p:sp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385709" y="4268111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0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)|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≤2,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≥0,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≥0}</a:t>
            </a: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385709" y="4734885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</a:rPr>
              <a:t>对于内点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(1,0.5),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任意一个方向都是可行方向</a:t>
            </a:r>
            <a:r>
              <a:rPr kumimoji="0" lang="en-US" altLang="zh-CN" sz="2400" b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400" b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Why</a:t>
            </a:r>
            <a:r>
              <a:rPr kumimoji="0" lang="en-US" altLang="zh-CN" sz="2400" b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?) </a:t>
            </a:r>
          </a:p>
        </p:txBody>
      </p:sp>
      <p:sp>
        <p:nvSpPr>
          <p:cNvPr id="14" name="Text Box 65"/>
          <p:cNvSpPr txBox="1">
            <a:spLocks noChangeArrowheads="1"/>
          </p:cNvSpPr>
          <p:nvPr/>
        </p:nvSpPr>
        <p:spPr bwMode="auto">
          <a:xfrm>
            <a:off x="385709" y="529738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</a:rPr>
              <a:t>对于顶点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(2, 0),</a:t>
            </a:r>
          </a:p>
        </p:txBody>
      </p:sp>
      <p:pic>
        <p:nvPicPr>
          <p:cNvPr id="15" name="Picture 3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93" y="936607"/>
            <a:ext cx="2640012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492960" y="3108923"/>
                <a:ext cx="4502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60" y="3108923"/>
                <a:ext cx="45029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6271-FF5E-44FB-A178-E2E590975DE9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877497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" name="页脚占位符 2">
            <a:extLst>
              <a:ext uri="{FF2B5EF4-FFF2-40B4-BE49-F238E27FC236}">
                <a16:creationId xmlns:a16="http://schemas.microsoft.com/office/drawing/2014/main" id="{CB6728A5-2F6D-4B2D-B59E-1E9D8911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962" y="247667"/>
            <a:ext cx="8229600" cy="990600"/>
          </a:xfrm>
        </p:spPr>
        <p:txBody>
          <a:bodyPr/>
          <a:lstStyle/>
          <a:p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基础知识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NLP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的可行方向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962" y="1167433"/>
            <a:ext cx="8229600" cy="48768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起作用约束（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binding constraints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2497" y="2254450"/>
            <a:ext cx="8360979" cy="3285515"/>
            <a:chOff x="457200" y="2288045"/>
            <a:chExt cx="5104964" cy="3285515"/>
          </a:xfrm>
        </p:grpSpPr>
        <p:sp>
          <p:nvSpPr>
            <p:cNvPr id="7" name="文本框 6"/>
            <p:cNvSpPr txBox="1"/>
            <p:nvPr/>
          </p:nvSpPr>
          <p:spPr>
            <a:xfrm>
              <a:off x="457200" y="2288045"/>
              <a:ext cx="5104964" cy="3285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假设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是点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处的可行方向；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是点    处起作用的约束，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35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即        。假设  是点     处所有起作用约束的集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35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合，则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</a:t>
              </a: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Object 1"/>
            <p:cNvGraphicFramePr>
              <a:graphicFrameLocks noChangeAspect="1"/>
            </p:cNvGraphicFramePr>
            <p:nvPr/>
          </p:nvGraphicFramePr>
          <p:xfrm>
            <a:off x="889388" y="2390947"/>
            <a:ext cx="2794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705600" imgH="6400800" progId="Equation.DSMT4">
                    <p:embed/>
                  </p:oleObj>
                </mc:Choice>
                <mc:Fallback>
                  <p:oleObj name="Equation" r:id="rId3" imgW="6705600" imgH="6400800" progId="Equation.DSMT4">
                    <p:embed/>
                    <p:pic>
                      <p:nvPicPr>
                        <p:cNvPr id="0" name="Picture 8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388" y="2390947"/>
                          <a:ext cx="2794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6089942"/>
                </p:ext>
              </p:extLst>
            </p:nvPr>
          </p:nvGraphicFramePr>
          <p:xfrm>
            <a:off x="1501567" y="2325945"/>
            <a:ext cx="28012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80880" imgH="330120" progId="Equation.DSMT4">
                    <p:embed/>
                  </p:oleObj>
                </mc:Choice>
                <mc:Fallback>
                  <p:oleObj name="Equation" r:id="rId5" imgW="380880" imgH="330120" progId="Equation.DSMT4">
                    <p:embed/>
                    <p:pic>
                      <p:nvPicPr>
                        <p:cNvPr id="0" name="Picture 8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567" y="2325945"/>
                          <a:ext cx="280122" cy="4048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4853563"/>
                </p:ext>
              </p:extLst>
            </p:nvPr>
          </p:nvGraphicFramePr>
          <p:xfrm>
            <a:off x="731071" y="2807763"/>
            <a:ext cx="696505" cy="392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84200" imgH="457200" progId="Equation.DSMT4">
                    <p:embed/>
                  </p:oleObj>
                </mc:Choice>
                <mc:Fallback>
                  <p:oleObj name="Equation" r:id="rId7" imgW="1384200" imgH="457200" progId="Equation.DSMT4">
                    <p:embed/>
                    <p:pic>
                      <p:nvPicPr>
                        <p:cNvPr id="0" name="Picture 8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071" y="2807763"/>
                          <a:ext cx="696505" cy="3924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253752"/>
                </p:ext>
              </p:extLst>
            </p:nvPr>
          </p:nvGraphicFramePr>
          <p:xfrm>
            <a:off x="1175949" y="3238757"/>
            <a:ext cx="1671796" cy="487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17640" imgH="457200" progId="Equation.DSMT4">
                    <p:embed/>
                  </p:oleObj>
                </mc:Choice>
                <mc:Fallback>
                  <p:oleObj name="Equation" r:id="rId9" imgW="2717640" imgH="457200" progId="Equation.DSMT4">
                    <p:embed/>
                    <p:pic>
                      <p:nvPicPr>
                        <p:cNvPr id="0" name="Picture 8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949" y="3238757"/>
                          <a:ext cx="1671796" cy="4872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716767" y="1682114"/>
          <a:ext cx="3584681" cy="57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223200" imgH="5486400" progId="Equation.DSMT4">
                  <p:embed/>
                </p:oleObj>
              </mc:Choice>
              <mc:Fallback>
                <p:oleObj name="Equation" r:id="rId11" imgW="33223200" imgH="5486400" progId="Equation.DSMT4">
                  <p:embed/>
                  <p:pic>
                    <p:nvPicPr>
                      <p:cNvPr id="0" name="Picture 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767" y="1682114"/>
                        <a:ext cx="3584681" cy="572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9" y="3825574"/>
            <a:ext cx="8229600" cy="231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648743" y="3455289"/>
            <a:ext cx="130540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Infeasible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22535" y="3656297"/>
            <a:ext cx="122383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起作用约束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21625" y="5973021"/>
            <a:ext cx="1249484" cy="338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起作用约束</a:t>
            </a:r>
          </a:p>
        </p:txBody>
      </p:sp>
      <p:graphicFrame>
        <p:nvGraphicFramePr>
          <p:cNvPr id="2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830513"/>
              </p:ext>
            </p:extLst>
          </p:nvPr>
        </p:nvGraphicFramePr>
        <p:xfrm>
          <a:off x="3055625" y="2832151"/>
          <a:ext cx="374404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86400" imgH="6705600" progId="Equation.DSMT4">
                  <p:embed/>
                </p:oleObj>
              </mc:Choice>
              <mc:Fallback>
                <p:oleObj name="Equation" r:id="rId14" imgW="5486400" imgH="6705600" progId="Equation.DSMT4">
                  <p:embed/>
                  <p:pic>
                    <p:nvPicPr>
                      <p:cNvPr id="0" name="Picture 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625" y="2832151"/>
                        <a:ext cx="374404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7FD6-BD6A-4AC3-B598-8D889A183159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710038" y="26282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5" name="Object 1">
            <a:extLst>
              <a:ext uri="{FF2B5EF4-FFF2-40B4-BE49-F238E27FC236}">
                <a16:creationId xmlns:a16="http://schemas.microsoft.com/office/drawing/2014/main" id="{0D202DA0-F088-47AF-8B41-B625EE841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3517"/>
              </p:ext>
            </p:extLst>
          </p:nvPr>
        </p:nvGraphicFramePr>
        <p:xfrm>
          <a:off x="5842659" y="2278731"/>
          <a:ext cx="4587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0880" imgH="330120" progId="Equation.DSMT4">
                  <p:embed/>
                </p:oleObj>
              </mc:Choice>
              <mc:Fallback>
                <p:oleObj name="Equation" r:id="rId16" imgW="380880" imgH="330120" progId="Equation.DSMT4">
                  <p:embed/>
                  <p:pic>
                    <p:nvPicPr>
                      <p:cNvPr id="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659" y="2278731"/>
                        <a:ext cx="458788" cy="404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">
            <a:extLst>
              <a:ext uri="{FF2B5EF4-FFF2-40B4-BE49-F238E27FC236}">
                <a16:creationId xmlns:a16="http://schemas.microsoft.com/office/drawing/2014/main" id="{DFBB4B79-25DE-4FC5-A829-B4DC691DC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41808"/>
              </p:ext>
            </p:extLst>
          </p:nvPr>
        </p:nvGraphicFramePr>
        <p:xfrm>
          <a:off x="4128073" y="2753221"/>
          <a:ext cx="4587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0880" imgH="330120" progId="Equation.DSMT4">
                  <p:embed/>
                </p:oleObj>
              </mc:Choice>
              <mc:Fallback>
                <p:oleObj name="Equation" r:id="rId17" imgW="380880" imgH="330120" progId="Equation.DSMT4">
                  <p:embed/>
                  <p:pic>
                    <p:nvPicPr>
                      <p:cNvPr id="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073" y="2753221"/>
                        <a:ext cx="458788" cy="404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页脚占位符 2">
            <a:extLst>
              <a:ext uri="{FF2B5EF4-FFF2-40B4-BE49-F238E27FC236}">
                <a16:creationId xmlns:a16="http://schemas.microsoft.com/office/drawing/2014/main" id="{E5A9F1C6-A8F9-4C12-96F4-08DC57AA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867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基础知识：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NLP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的可行方向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152" y="1520823"/>
            <a:ext cx="458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证明：用泰勒展开</a:t>
            </a: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887413" y="2420938"/>
          <a:ext cx="5589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00520" imgH="457200" progId="Equation.DSMT4">
                  <p:embed/>
                </p:oleObj>
              </mc:Choice>
              <mc:Fallback>
                <p:oleObj name="Equation" r:id="rId3" imgW="5600520" imgH="457200" progId="Equation.DSMT4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420938"/>
                        <a:ext cx="5589587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32311" y="2912427"/>
            <a:ext cx="7830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而且，步长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, 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对于不起作用约束：即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对于任意方向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，总存在       ，满足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1593285" y="3996599"/>
          <a:ext cx="2764256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17640" imgH="457200" progId="Equation.DSMT4">
                  <p:embed/>
                </p:oleObj>
              </mc:Choice>
              <mc:Fallback>
                <p:oleObj name="Equation" r:id="rId5" imgW="2717640" imgH="457200" progId="Equation.DSMT4">
                  <p:embed/>
                  <p:pic>
                    <p:nvPicPr>
                      <p:cNvPr id="1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285" y="3996599"/>
                        <a:ext cx="2764256" cy="474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3352800" y="3263305"/>
          <a:ext cx="2501096" cy="46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19160" imgH="457200" progId="Equation.DSMT4">
                  <p:embed/>
                </p:oleObj>
              </mc:Choice>
              <mc:Fallback>
                <p:oleObj name="Equation" r:id="rId7" imgW="2819160" imgH="457200" progId="Equation.DSMT4">
                  <p:embed/>
                  <p:pic>
                    <p:nvPicPr>
                      <p:cNvPr id="1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63305"/>
                        <a:ext cx="2501096" cy="460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"/>
          <p:cNvGraphicFramePr>
            <a:graphicFrameLocks noChangeAspect="1"/>
          </p:cNvGraphicFramePr>
          <p:nvPr/>
        </p:nvGraphicFramePr>
        <p:xfrm>
          <a:off x="892175" y="1925638"/>
          <a:ext cx="62436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94360" imgH="545760" progId="Equation.DSMT4">
                  <p:embed/>
                </p:oleObj>
              </mc:Choice>
              <mc:Fallback>
                <p:oleObj name="Equation" r:id="rId9" imgW="5994360" imgH="545760" progId="Equation.DSMT4">
                  <p:embed/>
                  <p:pic>
                    <p:nvPicPr>
                      <p:cNvPr id="1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925638"/>
                        <a:ext cx="6243638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237125"/>
              </p:ext>
            </p:extLst>
          </p:nvPr>
        </p:nvGraphicFramePr>
        <p:xfrm>
          <a:off x="6846094" y="828917"/>
          <a:ext cx="1790945" cy="91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63560" imgH="838080" progId="Equation.DSMT4">
                  <p:embed/>
                </p:oleObj>
              </mc:Choice>
              <mc:Fallback>
                <p:oleObj name="Equation" r:id="rId11" imgW="1663560" imgH="838080" progId="Equation.DSMT4">
                  <p:embed/>
                  <p:pic>
                    <p:nvPicPr>
                      <p:cNvPr id="1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094" y="828917"/>
                        <a:ext cx="1790945" cy="913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"/>
          <p:cNvGraphicFramePr>
            <a:graphicFrameLocks noChangeAspect="1"/>
          </p:cNvGraphicFramePr>
          <p:nvPr/>
        </p:nvGraphicFramePr>
        <p:xfrm>
          <a:off x="1561169" y="2894025"/>
          <a:ext cx="1269997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9720" imgH="457200" progId="Equation.DSMT4">
                  <p:embed/>
                </p:oleObj>
              </mc:Choice>
              <mc:Fallback>
                <p:oleObj name="Equation" r:id="rId13" imgW="1269720" imgH="457200" progId="Equation.DSMT4">
                  <p:embed/>
                  <p:pic>
                    <p:nvPicPr>
                      <p:cNvPr id="1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169" y="2894025"/>
                        <a:ext cx="1269997" cy="457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"/>
          <p:cNvGraphicFramePr>
            <a:graphicFrameLocks noChangeAspect="1"/>
          </p:cNvGraphicFramePr>
          <p:nvPr/>
        </p:nvGraphicFramePr>
        <p:xfrm>
          <a:off x="2352417" y="3387234"/>
          <a:ext cx="673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54400" imgH="6705600" progId="Equation.DSMT4">
                  <p:embed/>
                </p:oleObj>
              </mc:Choice>
              <mc:Fallback>
                <p:oleObj name="Equation" r:id="rId15" imgW="16154400" imgH="6705600" progId="Equation.DSMT4">
                  <p:embed/>
                  <p:pic>
                    <p:nvPicPr>
                      <p:cNvPr id="2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417" y="3387234"/>
                        <a:ext cx="6731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"/>
          <p:cNvGraphicFramePr>
            <a:graphicFrameLocks noChangeAspect="1"/>
          </p:cNvGraphicFramePr>
          <p:nvPr/>
        </p:nvGraphicFramePr>
        <p:xfrm>
          <a:off x="4020750" y="4727849"/>
          <a:ext cx="2618046" cy="47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06280" imgH="419040" progId="Equation.DSMT4">
                  <p:embed/>
                </p:oleObj>
              </mc:Choice>
              <mc:Fallback>
                <p:oleObj name="Equation" r:id="rId17" imgW="2006280" imgH="419040" progId="Equation.DSMT4">
                  <p:embed/>
                  <p:pic>
                    <p:nvPicPr>
                      <p:cNvPr id="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0750" y="4727849"/>
                        <a:ext cx="2618046" cy="478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"/>
          <p:cNvGraphicFramePr>
            <a:graphicFrameLocks noChangeAspect="1"/>
          </p:cNvGraphicFramePr>
          <p:nvPr/>
        </p:nvGraphicFramePr>
        <p:xfrm>
          <a:off x="4159050" y="5491142"/>
          <a:ext cx="825899" cy="34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54400" imgH="6705600" progId="Equation.DSMT4">
                  <p:embed/>
                </p:oleObj>
              </mc:Choice>
              <mc:Fallback>
                <p:oleObj name="Equation" r:id="rId19" imgW="16154400" imgH="6705600" progId="Equation.DSMT4">
                  <p:embed/>
                  <p:pic>
                    <p:nvPicPr>
                      <p:cNvPr id="2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050" y="5491142"/>
                        <a:ext cx="825899" cy="342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828415"/>
              </p:ext>
            </p:extLst>
          </p:nvPr>
        </p:nvGraphicFramePr>
        <p:xfrm>
          <a:off x="6200775" y="5457145"/>
          <a:ext cx="2838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05040" imgH="419040" progId="Equation.DSMT4">
                  <p:embed/>
                </p:oleObj>
              </mc:Choice>
              <mc:Fallback>
                <p:oleObj name="Equation" r:id="rId20" imgW="2705040" imgH="419040" progId="Equation.DSMT4">
                  <p:embed/>
                  <p:pic>
                    <p:nvPicPr>
                      <p:cNvPr id="2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5457145"/>
                        <a:ext cx="283845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35CC-1CB4-4DB4-B8CF-D3AC61484BB6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802697" y="37233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页脚占位符 2">
            <a:extLst>
              <a:ext uri="{FF2B5EF4-FFF2-40B4-BE49-F238E27FC236}">
                <a16:creationId xmlns:a16="http://schemas.microsoft.com/office/drawing/2014/main" id="{24316EEA-D2C9-4A64-B3FE-439EF304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9030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基础知识：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NLP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的下降方向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132" y="1180761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的下降方向</a:t>
            </a:r>
            <a:endParaRPr lang="en-US" altLang="zh-CN" b="1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如果向量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处的下降方向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那么存在实数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对于任意下降方向，我们进一步可得到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3187287" y="2096814"/>
          <a:ext cx="294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0713600" imgH="9753600" progId="Equation.DSMT4">
                  <p:embed/>
                </p:oleObj>
              </mc:Choice>
              <mc:Fallback>
                <p:oleObj name="Equation" r:id="rId3" imgW="70713600" imgH="9753600" progId="Equation.DSMT4">
                  <p:embed/>
                  <p:pic>
                    <p:nvPicPr>
                      <p:cNvPr id="0" name="Picture 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287" y="2096814"/>
                        <a:ext cx="294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2628900" y="1676143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373600" imgH="7924800" progId="Equation.DSMT4">
                  <p:embed/>
                </p:oleObj>
              </mc:Choice>
              <mc:Fallback>
                <p:oleObj name="Equation" r:id="rId5" imgW="17373600" imgH="7924800" progId="Equation.DSMT4">
                  <p:embed/>
                  <p:pic>
                    <p:nvPicPr>
                      <p:cNvPr id="0" name="Picture 8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676143"/>
                        <a:ext cx="723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"/>
          <p:cNvGraphicFramePr>
            <a:graphicFrameLocks noChangeAspect="1"/>
          </p:cNvGraphicFramePr>
          <p:nvPr/>
        </p:nvGraphicFramePr>
        <p:xfrm>
          <a:off x="6985000" y="1728665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40000" imgH="6705600" progId="Equation.DSMT4">
                  <p:embed/>
                </p:oleObj>
              </mc:Choice>
              <mc:Fallback>
                <p:oleObj name="Equation" r:id="rId7" imgW="15240000" imgH="6705600" progId="Equation.DSMT4">
                  <p:embed/>
                  <p:pic>
                    <p:nvPicPr>
                      <p:cNvPr id="0" name="Picture 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1728665"/>
                        <a:ext cx="635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"/>
          <p:cNvGraphicFramePr>
            <a:graphicFrameLocks noChangeAspect="1"/>
          </p:cNvGraphicFramePr>
          <p:nvPr/>
        </p:nvGraphicFramePr>
        <p:xfrm>
          <a:off x="4224138" y="4670883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853600" imgH="9753600" progId="Equation.DSMT4">
                  <p:embed/>
                </p:oleObj>
              </mc:Choice>
              <mc:Fallback>
                <p:oleObj name="Equation" r:id="rId9" imgW="47853600" imgH="9753600" progId="Equation.DSMT4">
                  <p:embed/>
                  <p:pic>
                    <p:nvPicPr>
                      <p:cNvPr id="0" name="Picture 8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138" y="4670883"/>
                        <a:ext cx="199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551171" y="2958664"/>
            <a:ext cx="6890451" cy="1584423"/>
            <a:chOff x="566419" y="3847341"/>
            <a:chExt cx="6890451" cy="1584423"/>
          </a:xfrm>
        </p:grpSpPr>
        <p:grpSp>
          <p:nvGrpSpPr>
            <p:cNvPr id="6" name="组合 5"/>
            <p:cNvGrpSpPr/>
            <p:nvPr/>
          </p:nvGrpSpPr>
          <p:grpSpPr>
            <a:xfrm>
              <a:off x="566419" y="3847341"/>
              <a:ext cx="6550817" cy="461665"/>
              <a:chOff x="566419" y="3847341"/>
              <a:chExt cx="6550817" cy="461665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566419" y="3847341"/>
                <a:ext cx="6550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在点    处的泰勒展开，可得：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2" name="Object 1"/>
              <p:cNvGraphicFramePr>
                <a:graphicFrameLocks noChangeAspect="1"/>
              </p:cNvGraphicFramePr>
              <p:nvPr/>
            </p:nvGraphicFramePr>
            <p:xfrm>
              <a:off x="943645" y="3913736"/>
              <a:ext cx="7239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7373600" imgH="8229600" progId="Equation.DSMT4">
                      <p:embed/>
                    </p:oleObj>
                  </mc:Choice>
                  <mc:Fallback>
                    <p:oleObj name="Equation" r:id="rId11" imgW="17373600" imgH="8229600" progId="Equation.DSMT4">
                      <p:embed/>
                      <p:pic>
                        <p:nvPicPr>
                          <p:cNvPr id="0" name="Picture 8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3645" y="3913736"/>
                            <a:ext cx="723900" cy="342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"/>
              <p:cNvGraphicFramePr>
                <a:graphicFrameLocks noChangeAspect="1"/>
              </p:cNvGraphicFramePr>
              <p:nvPr/>
            </p:nvGraphicFramePr>
            <p:xfrm>
              <a:off x="2400498" y="3936338"/>
              <a:ext cx="5461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3106400" imgH="7924800" progId="Equation.DSMT4">
                      <p:embed/>
                    </p:oleObj>
                  </mc:Choice>
                  <mc:Fallback>
                    <p:oleObj name="Equation" r:id="rId13" imgW="13106400" imgH="7924800" progId="Equation.DSMT4">
                      <p:embed/>
                      <p:pic>
                        <p:nvPicPr>
                          <p:cNvPr id="0" name="Picture 8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498" y="3936338"/>
                            <a:ext cx="546100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" name="Object 1"/>
            <p:cNvGraphicFramePr>
              <a:graphicFrameLocks noChangeAspect="1"/>
            </p:cNvGraphicFramePr>
            <p:nvPr/>
          </p:nvGraphicFramePr>
          <p:xfrm>
            <a:off x="1093562" y="4885664"/>
            <a:ext cx="60071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44170400" imgH="13106400" progId="Equation.DSMT4">
                    <p:embed/>
                  </p:oleObj>
                </mc:Choice>
                <mc:Fallback>
                  <p:oleObj name="Equation" r:id="rId15" imgW="144170400" imgH="13106400" progId="Equation.DSMT4">
                    <p:embed/>
                    <p:pic>
                      <p:nvPicPr>
                        <p:cNvPr id="0" name="Picture 9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562" y="4885664"/>
                          <a:ext cx="6007100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"/>
            <p:cNvGraphicFramePr>
              <a:graphicFrameLocks noChangeAspect="1"/>
            </p:cNvGraphicFramePr>
            <p:nvPr/>
          </p:nvGraphicFramePr>
          <p:xfrm>
            <a:off x="738570" y="4303051"/>
            <a:ext cx="67183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1239200" imgH="13106400" progId="Equation.DSMT4">
                    <p:embed/>
                  </p:oleObj>
                </mc:Choice>
                <mc:Fallback>
                  <p:oleObj name="Equation" r:id="rId17" imgW="161239200" imgH="13106400" progId="Equation.DSMT4">
                    <p:embed/>
                    <p:pic>
                      <p:nvPicPr>
                        <p:cNvPr id="0" name="Picture 9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70" y="4303051"/>
                          <a:ext cx="6718300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418013" y="4960877"/>
            <a:ext cx="8725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重要的结论</a:t>
            </a:r>
            <a:r>
              <a:rPr lang="en-US" sz="2400" u="sng" dirty="0"/>
              <a:t>: </a:t>
            </a:r>
          </a:p>
          <a:p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负梯度方向是最速下降方向</a:t>
            </a:r>
            <a:endParaRPr lang="en-US" sz="24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3" name="Object 1"/>
          <p:cNvGraphicFramePr>
            <a:graphicFrameLocks noChangeAspect="1"/>
          </p:cNvGraphicFramePr>
          <p:nvPr/>
        </p:nvGraphicFramePr>
        <p:xfrm>
          <a:off x="5915516" y="2547807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7853600" imgH="9753600" progId="Equation.DSMT4">
                  <p:embed/>
                </p:oleObj>
              </mc:Choice>
              <mc:Fallback>
                <p:oleObj name="Equation" r:id="rId19" imgW="47853600" imgH="9753600" progId="Equation.DSMT4">
                  <p:embed/>
                  <p:pic>
                    <p:nvPicPr>
                      <p:cNvPr id="0" name="Picture 9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516" y="2547807"/>
                        <a:ext cx="199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7FC9-18E0-488E-88F8-5B39E3D1079E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80795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" name="页脚占位符 2">
            <a:extLst>
              <a:ext uri="{FF2B5EF4-FFF2-40B4-BE49-F238E27FC236}">
                <a16:creationId xmlns:a16="http://schemas.microsoft.com/office/drawing/2014/main" id="{9F7BA61F-F1DC-4943-AAF3-B3371F09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49EDD-FC07-4487-9675-A6BCC8B6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0600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(Headings)" charset="0"/>
                <a:ea typeface="宋体" panose="02010600030101010101" pitchFamily="2" charset="-122"/>
                <a:cs typeface="+mn-cs"/>
                <a:sym typeface="Arial (Headings)" charset="0"/>
              </a:rPr>
              <a:t> 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B26ECF6-E5B3-4938-BDA6-2B5757067D66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非线性规划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7AB7169-962B-4E70-90AA-0D96104F6A1C}"/>
              </a:ext>
            </a:extLst>
          </p:cNvPr>
          <p:cNvSpPr txBox="1">
            <a:spLocks/>
          </p:cNvSpPr>
          <p:nvPr/>
        </p:nvSpPr>
        <p:spPr>
          <a:xfrm>
            <a:off x="457200" y="1524000"/>
            <a:ext cx="8577470" cy="4876800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lvl="1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731838" lvl="2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006475" lvl="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189038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defTabSz="91440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学习目标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了解非线性规划（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Nonlinear Programming, NLP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）与凸规划（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Convex Programming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）的概念和分类；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学习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Karush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-Kuhn-Tucker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）条件；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知道如何用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条件找到局部最优解；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了解求解凸规划问题的最速下降方向法；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掌握求解凸规划问题的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Frank-Wolfe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3054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240" y="279126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基础知识：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NLP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的下降方向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240" y="1127125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的下降方向</a:t>
            </a:r>
            <a:endParaRPr lang="en-US" altLang="zh-CN" b="1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12420" y="2042797"/>
          <a:ext cx="4079875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64174" imgH="3981559" progId="">
                  <p:embed/>
                </p:oleObj>
              </mc:Choice>
              <mc:Fallback>
                <p:oleObj name="Visio" r:id="rId2" imgW="4864174" imgH="3981559" progId="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" y="2042797"/>
                        <a:ext cx="4079875" cy="324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4175" y="1596232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</a:rPr>
              <a:t>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0" lang="el-G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={(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)|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≤2,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≥0,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≥0}, 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)=(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-1)</a:t>
            </a:r>
            <a:r>
              <a:rPr kumimoji="0" lang="en-US" altLang="zh-CN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+(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-2)</a:t>
            </a:r>
            <a:r>
              <a:rPr kumimoji="0" lang="en-US" altLang="zh-CN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12420" y="5337337"/>
            <a:ext cx="4114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</a:rPr>
              <a:t>在可行域内部点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(1,0.5)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处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</a:rPr>
              <a:t>可行下降方向为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0" lang="en-US" altLang="zh-CN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0" lang="en-US" altLang="zh-CN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0" lang="en-US" altLang="zh-CN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876800" y="5337336"/>
            <a:ext cx="3810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</a:rPr>
              <a:t>在可行域边界点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(2,0)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处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defTabSz="914400" eaLnBrk="1" hangingPunct="1">
              <a:spcBef>
                <a:spcPct val="50000"/>
              </a:spcBef>
              <a:defRPr/>
            </a:pPr>
            <a:r>
              <a:rPr lang="zh-CN" altLang="en-US" sz="2000" kern="0" dirty="0">
                <a:solidFill>
                  <a:srgbClr val="000000"/>
                </a:solidFill>
              </a:rPr>
              <a:t>可行下降方向为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0" lang="en-US" altLang="zh-CN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75" y="1947375"/>
            <a:ext cx="4762745" cy="3340272"/>
          </a:xfrm>
          <a:prstGeom prst="rect">
            <a:avLst/>
          </a:prstGeom>
        </p:spPr>
      </p:pic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6088043" y="5013875"/>
          <a:ext cx="1693331" cy="27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901600" imgH="8229600" progId="Equation.DSMT4">
                  <p:embed/>
                </p:oleObj>
              </mc:Choice>
              <mc:Fallback>
                <p:oleObj name="Equation" r:id="rId5" imgW="50901600" imgH="82296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43" y="5013875"/>
                        <a:ext cx="1693331" cy="273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F759-B72A-44E5-8D22-7DA54F8C9940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747760" y="2519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44952250-5686-4BAE-877A-FFE40F66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基础知识：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NLP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的下降方向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0773"/>
            <a:ext cx="8229600" cy="4876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的可行下降方向</a:t>
            </a:r>
            <a:endParaRPr lang="en-US" altLang="zh-CN" b="1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可行下降方向</a:t>
            </a:r>
            <a:r>
              <a:rPr lang="zh-CN" altLang="en-US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即同时满足可行性和使函数值减小的方向</a:t>
            </a:r>
            <a:r>
              <a:rPr lang="en-US" altLang="zh-TW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TW" kern="0" dirty="0">
              <a:solidFill>
                <a:prstClr val="black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Tx/>
              <a:buSzTx/>
            </a:pPr>
            <a:r>
              <a:rPr lang="zh-CN" altLang="en-US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TW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不是一个局部极小值点，那么求解算法下次迭代的搜索方向应该是该点的可行下降方向；</a:t>
            </a:r>
            <a:endParaRPr lang="en-US" altLang="zh-TW" kern="0" dirty="0">
              <a:solidFill>
                <a:prstClr val="black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buClrTx/>
              <a:buSzTx/>
            </a:pPr>
            <a:r>
              <a:rPr lang="zh-CN" altLang="en-US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TW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是一个极小值点，那么该点没有可行下降方向；</a:t>
            </a:r>
            <a:endParaRPr lang="en-US" altLang="zh-CN" kern="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Tx/>
              <a:buSzTx/>
            </a:pPr>
            <a:r>
              <a:rPr lang="zh-CN" altLang="en-US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反过来讲，如果一个点有可行下降方向，那么该点一定不是局部极小值点</a:t>
            </a:r>
            <a:endParaRPr lang="en-US" altLang="zh-TW" kern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1332213" y="3560022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73600" imgH="7924800" progId="Equation.DSMT4">
                  <p:embed/>
                </p:oleObj>
              </mc:Choice>
              <mc:Fallback>
                <p:oleObj name="Equation" r:id="rId2" imgW="17373600" imgH="79248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13" y="3560022"/>
                        <a:ext cx="723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1332213" y="4605446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73600" imgH="7924800" progId="Equation.DSMT4">
                  <p:embed/>
                </p:oleObj>
              </mc:Choice>
              <mc:Fallback>
                <p:oleObj name="Equation" r:id="rId4" imgW="17373600" imgH="79248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13" y="4605446"/>
                        <a:ext cx="723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C57C-85CD-4C46-AE0D-2F43D61C7719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86800" y="790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0E025952-450C-4261-A91E-E4D9423E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基础知识：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NLP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的下降方向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356863" cy="4876800"/>
          </a:xfrm>
        </p:spPr>
        <p:txBody>
          <a:bodyPr>
            <a:normAutofit/>
          </a:bodyPr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的可行下降方向</a:t>
            </a:r>
            <a:endParaRPr lang="en-US" altLang="zh-CN" b="1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SzPct val="60000"/>
              <a:buNone/>
              <a:defRPr/>
            </a:pP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数学表达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来看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如果点    不是局部极小值点，那么一定存在一个方向  满足如下不等式条件：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Clr>
                <a:srgbClr val="4F81BD"/>
              </a:buClr>
              <a:buNone/>
            </a:pP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4F81BD"/>
              </a:buClr>
              <a:buNone/>
            </a:pP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4F81BD"/>
              </a:buClr>
              <a:buNone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坐标空间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看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可行下降方向  和目标函数的负梯度方向的夹角是锐角；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可行下降方向  和起作用约束的负梯度方向的夹角是锐角；</a:t>
            </a:r>
            <a:endParaRPr lang="en-US" altLang="zh-CN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Clr>
                <a:srgbClr val="4F81BD"/>
              </a:buClr>
              <a:buNone/>
            </a:pP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2374419" y="2909939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05600" imgH="6400800" progId="Equation.DSMT4">
                  <p:embed/>
                </p:oleObj>
              </mc:Choice>
              <mc:Fallback>
                <p:oleObj name="Equation" r:id="rId2" imgW="6705600" imgH="6400800" progId="Equation.DSMT4">
                  <p:embed/>
                  <p:pic>
                    <p:nvPicPr>
                      <p:cNvPr id="0" name="Picture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419" y="2909939"/>
                        <a:ext cx="2794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3955572" y="2310607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73600" imgH="7924800" progId="Equation.DSMT4">
                  <p:embed/>
                </p:oleObj>
              </mc:Choice>
              <mc:Fallback>
                <p:oleObj name="Equation" r:id="rId4" imgW="17373600" imgH="7924800" progId="Equation.DSMT4">
                  <p:embed/>
                  <p:pic>
                    <p:nvPicPr>
                      <p:cNvPr id="0" name="Picture 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572" y="2310607"/>
                        <a:ext cx="723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2954761" y="3410741"/>
          <a:ext cx="3378704" cy="1041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847200" imgH="22555200" progId="Equation.DSMT4">
                  <p:embed/>
                </p:oleObj>
              </mc:Choice>
              <mc:Fallback>
                <p:oleObj name="Equation" r:id="rId6" imgW="72847200" imgH="22555200" progId="Equation.DSMT4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761" y="3410741"/>
                        <a:ext cx="3378704" cy="1041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2535661" y="4844199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05600" imgH="6400800" progId="Equation.DSMT4">
                  <p:embed/>
                </p:oleObj>
              </mc:Choice>
              <mc:Fallback>
                <p:oleObj name="Equation" r:id="rId8" imgW="6705600" imgH="6400800" progId="Equation.DSMT4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661" y="4844199"/>
                        <a:ext cx="2794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2540250" y="5450403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05600" imgH="6400800" progId="Equation.DSMT4">
                  <p:embed/>
                </p:oleObj>
              </mc:Choice>
              <mc:Fallback>
                <p:oleObj name="Equation" r:id="rId9" imgW="6705600" imgH="6400800" progId="Equation.DSMT4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250" y="5450403"/>
                        <a:ext cx="2794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52B6-1ED3-4E4A-8E40-987BA9427E1F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AA9B422A-6050-4EC1-8B0A-56A62522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7467" y="2744486"/>
            <a:ext cx="66207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zh-CN" altLang="en-US" sz="4000" b="1" kern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凸优化</a:t>
            </a:r>
            <a:endParaRPr lang="en-US" altLang="zh-CN" sz="4000" b="1" kern="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defTabSz="914400">
              <a:defRPr/>
            </a:pPr>
            <a:r>
              <a:rPr lang="zh-CN" altLang="en-US" sz="4000" b="1" kern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Convex Optimization</a:t>
            </a:r>
            <a:r>
              <a:rPr lang="zh-CN" altLang="en-US" sz="4000" b="1" kern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4000" b="1" kern="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A637-1CFD-48BB-8446-563645228A5B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6992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787DC646-A92B-4B78-8DD8-3A7303CC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凸优化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凸优化（也称：凸规划，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Convex Programming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凸优化是非线性规划的一个特殊子集，比一般的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模型更容易求解。需满足两个条件：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可行域为凸集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目标函数为凸函数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9A-6C38-4D8A-A148-727878BFA4D8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147043"/>
              </p:ext>
            </p:extLst>
          </p:nvPr>
        </p:nvGraphicFramePr>
        <p:xfrm>
          <a:off x="3059417" y="4583016"/>
          <a:ext cx="3914259" cy="145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35080" imgH="1434960" progId="Equation.DSMT4">
                  <p:embed/>
                </p:oleObj>
              </mc:Choice>
              <mc:Fallback>
                <p:oleObj name="Equation" r:id="rId2" imgW="3835080" imgH="14349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417" y="4583016"/>
                        <a:ext cx="3914259" cy="1451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页脚占位符 2">
            <a:extLst>
              <a:ext uri="{FF2B5EF4-FFF2-40B4-BE49-F238E27FC236}">
                <a16:creationId xmlns:a16="http://schemas.microsoft.com/office/drawing/2014/main" id="{28348355-C9B5-4B8E-B52E-5EF83E74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39" y="347472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凸集（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Convex Set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839" y="1314450"/>
            <a:ext cx="8229600" cy="4876800"/>
          </a:xfrm>
        </p:spPr>
        <p:txBody>
          <a:bodyPr/>
          <a:lstStyle/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  表示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维实数域  内的一个集合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集合内任意两点       ，存在实数          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，则称集合  为凸集。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即，集合内任意两点的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连线间的点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都在集合内。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91173" y="1543757"/>
          <a:ext cx="246997" cy="24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62400" imgH="3962400" progId="Equation.DSMT4">
                  <p:embed/>
                </p:oleObj>
              </mc:Choice>
              <mc:Fallback>
                <p:oleObj name="Equation" r:id="rId2" imgW="3962400" imgH="396240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173" y="1543757"/>
                        <a:ext cx="246997" cy="246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78705"/>
              </p:ext>
            </p:extLst>
          </p:nvPr>
        </p:nvGraphicFramePr>
        <p:xfrm>
          <a:off x="3322318" y="1448789"/>
          <a:ext cx="414477" cy="36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81600" imgH="4572000" progId="Equation.DSMT4">
                  <p:embed/>
                </p:oleObj>
              </mc:Choice>
              <mc:Fallback>
                <p:oleObj name="Equation" r:id="rId4" imgW="5181600" imgH="457200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318" y="1448789"/>
                        <a:ext cx="414477" cy="365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713963" y="2798423"/>
          <a:ext cx="1104522" cy="40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35200" imgH="5486400" progId="Equation.DSMT4">
                  <p:embed/>
                </p:oleObj>
              </mc:Choice>
              <mc:Fallback>
                <p:oleObj name="Equation" r:id="rId6" imgW="14935200" imgH="548640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963" y="2798423"/>
                        <a:ext cx="1104522" cy="406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420773" y="2862196"/>
          <a:ext cx="1463856" cy="3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592800" imgH="4876800" progId="Equation.DSMT4">
                  <p:embed/>
                </p:oleObj>
              </mc:Choice>
              <mc:Fallback>
                <p:oleObj name="Equation" r:id="rId8" imgW="18592800" imgH="487680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773" y="2862196"/>
                        <a:ext cx="1463856" cy="318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239000" y="2862263"/>
          <a:ext cx="18637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651200" imgH="5486400" progId="Equation.DSMT4">
                  <p:embed/>
                </p:oleObj>
              </mc:Choice>
              <mc:Fallback>
                <p:oleObj name="Equation" r:id="rId10" imgW="28651200" imgH="548640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62263"/>
                        <a:ext cx="18637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24570" y="3488464"/>
          <a:ext cx="318619" cy="31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62400" imgH="3962400" progId="Equation.DSMT4">
                  <p:embed/>
                </p:oleObj>
              </mc:Choice>
              <mc:Fallback>
                <p:oleObj name="Equation" r:id="rId12" imgW="3962400" imgH="3962400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570" y="3488464"/>
                        <a:ext cx="318619" cy="318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93998" y="5364350"/>
            <a:ext cx="58533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l-GR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Ω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={(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)| 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≤2; 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-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≤1; 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≥0;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≥0}</a:t>
            </a:r>
          </a:p>
        </p:txBody>
      </p:sp>
      <p:grpSp>
        <p:nvGrpSpPr>
          <p:cNvPr id="17" name="Group 52"/>
          <p:cNvGrpSpPr/>
          <p:nvPr/>
        </p:nvGrpSpPr>
        <p:grpSpPr bwMode="auto">
          <a:xfrm>
            <a:off x="5952085" y="4421665"/>
            <a:ext cx="2819400" cy="1981200"/>
            <a:chOff x="1776" y="624"/>
            <a:chExt cx="1776" cy="1248"/>
          </a:xfrm>
        </p:grpSpPr>
        <p:grpSp>
          <p:nvGrpSpPr>
            <p:cNvPr id="18" name="Group 49"/>
            <p:cNvGrpSpPr/>
            <p:nvPr/>
          </p:nvGrpSpPr>
          <p:grpSpPr bwMode="auto">
            <a:xfrm>
              <a:off x="1776" y="624"/>
              <a:ext cx="1776" cy="1248"/>
              <a:chOff x="1776" y="624"/>
              <a:chExt cx="1776" cy="1248"/>
            </a:xfrm>
          </p:grpSpPr>
          <p:sp>
            <p:nvSpPr>
              <p:cNvPr id="21" name="Line 36"/>
              <p:cNvSpPr>
                <a:spLocks noChangeShapeType="1"/>
              </p:cNvSpPr>
              <p:nvPr/>
            </p:nvSpPr>
            <p:spPr bwMode="auto">
              <a:xfrm>
                <a:off x="2016" y="720"/>
                <a:ext cx="0" cy="1152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296" cy="0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Text Box 39"/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folHlink"/>
                    </a:solidFill>
                  </a:rPr>
                  <a:t>x</a:t>
                </a:r>
                <a:r>
                  <a:rPr lang="en-US" altLang="zh-CN" baseline="-250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4" name="Text Box 40"/>
              <p:cNvSpPr txBox="1">
                <a:spLocks noChangeArrowheads="1"/>
              </p:cNvSpPr>
              <p:nvPr/>
            </p:nvSpPr>
            <p:spPr bwMode="auto">
              <a:xfrm>
                <a:off x="1776" y="62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folHlink"/>
                    </a:solidFill>
                  </a:rPr>
                  <a:t>x</a:t>
                </a:r>
                <a:r>
                  <a:rPr lang="en-US" altLang="zh-CN" baseline="-25000" dirty="0">
                    <a:solidFill>
                      <a:schemeClr val="folHlink"/>
                    </a:solidFill>
                  </a:rPr>
                  <a:t>2</a:t>
                </a:r>
              </a:p>
            </p:txBody>
          </p:sp>
          <p:sp>
            <p:nvSpPr>
              <p:cNvPr id="25" name="Line 41"/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0" cy="48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42"/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0" cy="48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43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45"/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47"/>
              <p:cNvSpPr>
                <a:spLocks noChangeShapeType="1"/>
              </p:cNvSpPr>
              <p:nvPr/>
            </p:nvSpPr>
            <p:spPr bwMode="auto">
              <a:xfrm>
                <a:off x="1776" y="768"/>
                <a:ext cx="1104" cy="1008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 flipV="1">
                <a:off x="2016" y="1248"/>
                <a:ext cx="864" cy="624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2016" y="76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/>
                <a:t>x</a:t>
              </a:r>
              <a:r>
                <a:rPr lang="en-US" altLang="zh-CN" sz="2000" baseline="-25000" dirty="0"/>
                <a:t>1</a:t>
              </a:r>
              <a:r>
                <a:rPr lang="en-US" altLang="zh-CN" sz="2000" dirty="0"/>
                <a:t>+</a:t>
              </a:r>
              <a:r>
                <a:rPr lang="en-US" altLang="zh-CN" sz="2000" i="1" dirty="0"/>
                <a:t>x</a:t>
              </a:r>
              <a:r>
                <a:rPr lang="en-US" altLang="zh-CN" sz="2000" baseline="-25000" dirty="0"/>
                <a:t>2</a:t>
              </a:r>
              <a:r>
                <a:rPr lang="en-US" altLang="zh-CN" sz="2000" dirty="0"/>
                <a:t>=2</a:t>
              </a:r>
            </a:p>
          </p:txBody>
        </p:sp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2736" y="124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-</a:t>
              </a:r>
              <a:r>
                <a:rPr lang="en-US" altLang="zh-CN" sz="2000" i="1"/>
                <a:t>x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=1</a:t>
              </a: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907E-1B8E-40DA-9244-C95211776F8F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16274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1" name="页脚占位符 2">
            <a:extLst>
              <a:ext uri="{FF2B5EF4-FFF2-40B4-BE49-F238E27FC236}">
                <a16:creationId xmlns:a16="http://schemas.microsoft.com/office/drawing/2014/main" id="{0F62822A-1514-4EA2-90DA-4CC84C8B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20" y="1024208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None/>
            </a:pPr>
            <a:endParaRPr lang="en-US" altLang="zh-CN" b="1" kern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503" y="1128242"/>
            <a:ext cx="640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77193" y="167919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l-GR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Ω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={(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)| (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-1)</a:t>
            </a:r>
            <a:r>
              <a:rPr lang="en-US" altLang="zh-CN" baseline="30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-1)</a:t>
            </a:r>
            <a:r>
              <a:rPr lang="en-US" altLang="zh-CN" baseline="30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≤1}</a:t>
            </a:r>
          </a:p>
        </p:txBody>
      </p:sp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180204" y="4283855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l-GR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Ω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={(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)| 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≤3;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 g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)&lt;=0;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≥0;</a:t>
            </a:r>
            <a:r>
              <a:rPr lang="en-US" altLang="zh-CN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≥0}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2679" y="4907648"/>
            <a:ext cx="640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" name="Object 128"/>
          <p:cNvGraphicFramePr>
            <a:graphicFrameLocks noChangeAspect="1"/>
          </p:cNvGraphicFramePr>
          <p:nvPr/>
        </p:nvGraphicFramePr>
        <p:xfrm>
          <a:off x="907721" y="5212335"/>
          <a:ext cx="331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825500" progId="Equation.DSMT4">
                  <p:embed/>
                </p:oleObj>
              </mc:Choice>
              <mc:Fallback>
                <p:oleObj name="Equation" r:id="rId2" imgW="3314700" imgH="8255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721" y="5212335"/>
                        <a:ext cx="3314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125"/>
          <p:cNvGrpSpPr/>
          <p:nvPr/>
        </p:nvGrpSpPr>
        <p:grpSpPr bwMode="auto">
          <a:xfrm>
            <a:off x="5927895" y="1412946"/>
            <a:ext cx="2971800" cy="1981200"/>
            <a:chOff x="3792" y="672"/>
            <a:chExt cx="1872" cy="1248"/>
          </a:xfrm>
        </p:grpSpPr>
        <p:grpSp>
          <p:nvGrpSpPr>
            <p:cNvPr id="28" name="Group 123"/>
            <p:cNvGrpSpPr/>
            <p:nvPr/>
          </p:nvGrpSpPr>
          <p:grpSpPr bwMode="auto">
            <a:xfrm>
              <a:off x="3792" y="672"/>
              <a:ext cx="1872" cy="1248"/>
              <a:chOff x="3792" y="672"/>
              <a:chExt cx="1872" cy="1248"/>
            </a:xfrm>
          </p:grpSpPr>
          <p:sp>
            <p:nvSpPr>
              <p:cNvPr id="30" name="Line 80"/>
              <p:cNvSpPr>
                <a:spLocks noChangeShapeType="1"/>
              </p:cNvSpPr>
              <p:nvPr/>
            </p:nvSpPr>
            <p:spPr bwMode="auto">
              <a:xfrm>
                <a:off x="4032" y="768"/>
                <a:ext cx="0" cy="1152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81"/>
              <p:cNvSpPr>
                <a:spLocks noChangeShapeType="1"/>
              </p:cNvSpPr>
              <p:nvPr/>
            </p:nvSpPr>
            <p:spPr bwMode="auto">
              <a:xfrm>
                <a:off x="4032" y="1680"/>
                <a:ext cx="1296" cy="0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Text Box 82"/>
              <p:cNvSpPr txBox="1">
                <a:spLocks noChangeArrowheads="1"/>
              </p:cNvSpPr>
              <p:nvPr/>
            </p:nvSpPr>
            <p:spPr bwMode="auto">
              <a:xfrm>
                <a:off x="5280" y="14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folHlink"/>
                    </a:solidFill>
                  </a:rPr>
                  <a:t>x</a:t>
                </a:r>
                <a:r>
                  <a:rPr lang="en-US" altLang="zh-CN" baseline="-250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33" name="Text Box 83"/>
              <p:cNvSpPr txBox="1">
                <a:spLocks noChangeArrowheads="1"/>
              </p:cNvSpPr>
              <p:nvPr/>
            </p:nvSpPr>
            <p:spPr bwMode="auto">
              <a:xfrm>
                <a:off x="3792" y="6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folHlink"/>
                    </a:solidFill>
                  </a:rPr>
                  <a:t>x</a:t>
                </a:r>
                <a:r>
                  <a:rPr lang="en-US" altLang="zh-CN" baseline="-25000">
                    <a:solidFill>
                      <a:schemeClr val="folHlink"/>
                    </a:solidFill>
                  </a:rPr>
                  <a:t>2</a:t>
                </a:r>
              </a:p>
            </p:txBody>
          </p:sp>
          <p:sp>
            <p:nvSpPr>
              <p:cNvPr id="34" name="Line 84"/>
              <p:cNvSpPr>
                <a:spLocks noChangeShapeType="1"/>
              </p:cNvSpPr>
              <p:nvPr/>
            </p:nvSpPr>
            <p:spPr bwMode="auto">
              <a:xfrm>
                <a:off x="4368" y="1632"/>
                <a:ext cx="0" cy="48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85"/>
              <p:cNvSpPr>
                <a:spLocks noChangeShapeType="1"/>
              </p:cNvSpPr>
              <p:nvPr/>
            </p:nvSpPr>
            <p:spPr bwMode="auto">
              <a:xfrm>
                <a:off x="4704" y="1632"/>
                <a:ext cx="0" cy="48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86"/>
              <p:cNvSpPr>
                <a:spLocks noChangeShapeType="1"/>
              </p:cNvSpPr>
              <p:nvPr/>
            </p:nvSpPr>
            <p:spPr bwMode="auto">
              <a:xfrm>
                <a:off x="4032" y="1392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87"/>
              <p:cNvSpPr>
                <a:spLocks noChangeShapeType="1"/>
              </p:cNvSpPr>
              <p:nvPr/>
            </p:nvSpPr>
            <p:spPr bwMode="auto">
              <a:xfrm>
                <a:off x="4032" y="1056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Oval 98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576" cy="576"/>
              </a:xfrm>
              <a:prstGeom prst="ellipse">
                <a:avLst/>
              </a:prstGeom>
              <a:noFill/>
              <a:ln w="22225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39" name="Text Box 122"/>
              <p:cNvSpPr txBox="1">
                <a:spLocks noChangeArrowheads="1"/>
              </p:cNvSpPr>
              <p:nvPr/>
            </p:nvSpPr>
            <p:spPr bwMode="auto">
              <a:xfrm>
                <a:off x="4176" y="816"/>
                <a:ext cx="14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/>
                  <a:t>(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-1)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+(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-1)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=1</a:t>
                </a:r>
              </a:p>
            </p:txBody>
          </p:sp>
        </p:grpSp>
        <p:sp>
          <p:nvSpPr>
            <p:cNvPr id="29" name="Text Box 124"/>
            <p:cNvSpPr txBox="1">
              <a:spLocks noChangeArrowheads="1"/>
            </p:cNvSpPr>
            <p:nvPr/>
          </p:nvSpPr>
          <p:spPr bwMode="auto">
            <a:xfrm>
              <a:off x="4656" y="12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zh-CN">
                  <a:cs typeface="Times New Roman" panose="02020603050405020304" pitchFamily="18" charset="0"/>
                </a:rPr>
                <a:t>Ω</a:t>
              </a:r>
              <a:r>
                <a:rPr lang="en-US" altLang="zh-CN" baseline="-25000">
                  <a:cs typeface="Times New Roman" panose="02020603050405020304" pitchFamily="18" charset="0"/>
                </a:rPr>
                <a:t>2</a:t>
              </a:r>
              <a:endParaRPr lang="el-GR" altLang="zh-CN" baseline="-25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161"/>
          <p:cNvGrpSpPr/>
          <p:nvPr/>
        </p:nvGrpSpPr>
        <p:grpSpPr bwMode="auto">
          <a:xfrm>
            <a:off x="6190885" y="4034108"/>
            <a:ext cx="2590800" cy="2438400"/>
            <a:chOff x="3984" y="2160"/>
            <a:chExt cx="1632" cy="1536"/>
          </a:xfrm>
        </p:grpSpPr>
        <p:sp>
          <p:nvSpPr>
            <p:cNvPr id="41" name="Line 138"/>
            <p:cNvSpPr>
              <a:spLocks noChangeShapeType="1"/>
            </p:cNvSpPr>
            <p:nvPr/>
          </p:nvSpPr>
          <p:spPr bwMode="auto">
            <a:xfrm>
              <a:off x="4080" y="2208"/>
              <a:ext cx="0" cy="1488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39"/>
            <p:cNvSpPr>
              <a:spLocks noChangeShapeType="1"/>
            </p:cNvSpPr>
            <p:nvPr/>
          </p:nvSpPr>
          <p:spPr bwMode="auto">
            <a:xfrm>
              <a:off x="4080" y="3456"/>
              <a:ext cx="129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140"/>
            <p:cNvSpPr txBox="1">
              <a:spLocks noChangeArrowheads="1"/>
            </p:cNvSpPr>
            <p:nvPr/>
          </p:nvSpPr>
          <p:spPr bwMode="auto">
            <a:xfrm>
              <a:off x="5328" y="32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folHlink"/>
                  </a:solidFill>
                </a:rPr>
                <a:t>x</a:t>
              </a:r>
              <a:r>
                <a:rPr lang="en-US" altLang="zh-CN" baseline="-250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44" name="Text Box 141"/>
            <p:cNvSpPr txBox="1">
              <a:spLocks noChangeArrowheads="1"/>
            </p:cNvSpPr>
            <p:nvPr/>
          </p:nvSpPr>
          <p:spPr bwMode="auto">
            <a:xfrm>
              <a:off x="4128" y="21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folHlink"/>
                  </a:solidFill>
                </a:rPr>
                <a:t>x</a:t>
              </a:r>
              <a:r>
                <a:rPr lang="en-US" altLang="zh-CN" baseline="-25000" dirty="0">
                  <a:solidFill>
                    <a:schemeClr val="folHlink"/>
                  </a:solidFill>
                </a:rPr>
                <a:t>2</a:t>
              </a:r>
            </a:p>
          </p:txBody>
        </p:sp>
        <p:sp>
          <p:nvSpPr>
            <p:cNvPr id="45" name="Line 142"/>
            <p:cNvSpPr>
              <a:spLocks noChangeShapeType="1"/>
            </p:cNvSpPr>
            <p:nvPr/>
          </p:nvSpPr>
          <p:spPr bwMode="auto">
            <a:xfrm>
              <a:off x="4416" y="3408"/>
              <a:ext cx="0" cy="48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143"/>
            <p:cNvSpPr>
              <a:spLocks noChangeShapeType="1"/>
            </p:cNvSpPr>
            <p:nvPr/>
          </p:nvSpPr>
          <p:spPr bwMode="auto">
            <a:xfrm>
              <a:off x="4752" y="3408"/>
              <a:ext cx="0" cy="48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144"/>
            <p:cNvSpPr>
              <a:spLocks noChangeShapeType="1"/>
            </p:cNvSpPr>
            <p:nvPr/>
          </p:nvSpPr>
          <p:spPr bwMode="auto">
            <a:xfrm>
              <a:off x="4080" y="3168"/>
              <a:ext cx="4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145"/>
            <p:cNvSpPr>
              <a:spLocks noChangeShapeType="1"/>
            </p:cNvSpPr>
            <p:nvPr/>
          </p:nvSpPr>
          <p:spPr bwMode="auto">
            <a:xfrm>
              <a:off x="4080" y="2832"/>
              <a:ext cx="4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146"/>
            <p:cNvSpPr>
              <a:spLocks noChangeShapeType="1"/>
            </p:cNvSpPr>
            <p:nvPr/>
          </p:nvSpPr>
          <p:spPr bwMode="auto">
            <a:xfrm>
              <a:off x="3984" y="2400"/>
              <a:ext cx="1248" cy="115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148"/>
            <p:cNvSpPr txBox="1">
              <a:spLocks noChangeArrowheads="1"/>
            </p:cNvSpPr>
            <p:nvPr/>
          </p:nvSpPr>
          <p:spPr bwMode="auto">
            <a:xfrm>
              <a:off x="4272" y="240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/>
                <a:t>x</a:t>
              </a:r>
              <a:r>
                <a:rPr lang="en-US" altLang="zh-CN" sz="2000" baseline="-25000" dirty="0"/>
                <a:t>1</a:t>
              </a:r>
              <a:r>
                <a:rPr lang="en-US" altLang="zh-CN" sz="2000" dirty="0"/>
                <a:t>+</a:t>
              </a:r>
              <a:r>
                <a:rPr lang="en-US" altLang="zh-CN" sz="2000" i="1" dirty="0"/>
                <a:t>x</a:t>
              </a:r>
              <a:r>
                <a:rPr lang="en-US" altLang="zh-CN" sz="2000" baseline="-25000" dirty="0"/>
                <a:t>2</a:t>
              </a:r>
              <a:r>
                <a:rPr lang="en-US" altLang="zh-CN" sz="2000" dirty="0"/>
                <a:t>=3</a:t>
              </a:r>
            </a:p>
          </p:txBody>
        </p:sp>
        <p:sp>
          <p:nvSpPr>
            <p:cNvPr id="51" name="Text Box 155"/>
            <p:cNvSpPr txBox="1">
              <a:spLocks noChangeArrowheads="1"/>
            </p:cNvSpPr>
            <p:nvPr/>
          </p:nvSpPr>
          <p:spPr bwMode="auto">
            <a:xfrm>
              <a:off x="4968" y="267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zh-CN" dirty="0">
                  <a:cs typeface="Times New Roman" panose="02020603050405020304" pitchFamily="18" charset="0"/>
                </a:rPr>
                <a:t>Ω</a:t>
              </a:r>
              <a:r>
                <a:rPr lang="en-US" altLang="zh-CN" baseline="-25000" dirty="0">
                  <a:cs typeface="Times New Roman" panose="02020603050405020304" pitchFamily="18" charset="0"/>
                </a:rPr>
                <a:t>3</a:t>
              </a:r>
              <a:endParaRPr lang="el-GR" altLang="zh-CN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52" name="Line 156"/>
            <p:cNvSpPr>
              <a:spLocks noChangeShapeType="1"/>
            </p:cNvSpPr>
            <p:nvPr/>
          </p:nvSpPr>
          <p:spPr bwMode="auto">
            <a:xfrm flipV="1">
              <a:off x="4080" y="3168"/>
              <a:ext cx="288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157"/>
            <p:cNvSpPr>
              <a:spLocks noChangeShapeType="1"/>
            </p:cNvSpPr>
            <p:nvPr/>
          </p:nvSpPr>
          <p:spPr bwMode="auto">
            <a:xfrm>
              <a:off x="5088" y="3408"/>
              <a:ext cx="48" cy="48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158"/>
            <p:cNvSpPr>
              <a:spLocks noChangeShapeType="1"/>
            </p:cNvSpPr>
            <p:nvPr/>
          </p:nvSpPr>
          <p:spPr bwMode="auto">
            <a:xfrm>
              <a:off x="4080" y="2496"/>
              <a:ext cx="4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160"/>
            <p:cNvSpPr>
              <a:spLocks noChangeShapeType="1"/>
            </p:cNvSpPr>
            <p:nvPr/>
          </p:nvSpPr>
          <p:spPr bwMode="auto">
            <a:xfrm>
              <a:off x="4368" y="3168"/>
              <a:ext cx="768" cy="288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443839" y="241561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凸集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75846" y="3798668"/>
            <a:ext cx="640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4C98-E41D-4BCF-98D8-39D674C97AA0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61586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6" name="页脚占位符 2">
            <a:extLst>
              <a:ext uri="{FF2B5EF4-FFF2-40B4-BE49-F238E27FC236}">
                <a16:creationId xmlns:a16="http://schemas.microsoft.com/office/drawing/2014/main" id="{B00C97BB-B3D2-46D5-95BF-878CAAC9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12103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凸函数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(Convex Function)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739" y="1169988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    在凸集合</a:t>
            </a:r>
            <a:r>
              <a:rPr lang="el-GR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800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内的凸性为：</a:t>
            </a:r>
            <a:endParaRPr lang="en-US" altLang="zh-CN" sz="2800" kern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其严格凸性为：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302739" y="1695632"/>
          <a:ext cx="858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85200" imgH="482600" progId="Equation.DSMT4">
                  <p:embed/>
                </p:oleObj>
              </mc:Choice>
              <mc:Fallback>
                <p:oleObj name="Equation" r:id="rId2" imgW="8585200" imgH="482600" progId="Equation.DSMT4">
                  <p:embed/>
                  <p:pic>
                    <p:nvPicPr>
                      <p:cNvPr id="0" name="Picture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9" y="1695632"/>
                        <a:ext cx="858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/>
        </p:nvGraphicFramePr>
        <p:xfrm>
          <a:off x="534194" y="6247258"/>
          <a:ext cx="270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431800" progId="Equation.DSMT4">
                  <p:embed/>
                </p:oleObj>
              </mc:Choice>
              <mc:Fallback>
                <p:oleObj name="Equation" r:id="rId4" imgW="2705100" imgH="431800" progId="Equation.DSMT4">
                  <p:embed/>
                  <p:pic>
                    <p:nvPicPr>
                      <p:cNvPr id="0" name="Picture 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4" y="6247258"/>
                        <a:ext cx="270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49032" y="2469545"/>
          <a:ext cx="4176712" cy="32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6" imgW="4810049" imgH="3743249" progId="Excel.Sheet.8">
                  <p:embed/>
                </p:oleObj>
              </mc:Choice>
              <mc:Fallback>
                <p:oleObj name="Chart" r:id="rId6" imgW="4810049" imgH="3743249" progId="Excel.Sheet.8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032" y="2469545"/>
                        <a:ext cx="4176712" cy="324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5904706" y="3076163"/>
            <a:ext cx="2735262" cy="1152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402863" y="4064476"/>
            <a:ext cx="0" cy="863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7946468" y="3374419"/>
            <a:ext cx="0" cy="1624951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329672" y="491617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x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792507" y="492634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x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7199313" y="3663656"/>
            <a:ext cx="18257" cy="1286206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7164403" y="4926345"/>
            <a:ext cx="73025" cy="73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6" name="Group 21"/>
          <p:cNvGrpSpPr/>
          <p:nvPr/>
        </p:nvGrpSpPr>
        <p:grpSpPr bwMode="auto">
          <a:xfrm>
            <a:off x="7172562" y="4999370"/>
            <a:ext cx="1547812" cy="1263650"/>
            <a:chOff x="4173" y="2478"/>
            <a:chExt cx="975" cy="796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173" y="3022"/>
              <a:ext cx="975" cy="2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x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+</a:t>
              </a:r>
              <a:r>
                <a:rPr kumimoji="0" lang="el-G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α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(x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2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-x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)</a:t>
              </a:r>
              <a:endPara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 flipV="1">
              <a:off x="4195" y="2478"/>
              <a:ext cx="273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688013" y="3678562"/>
            <a:ext cx="1511300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7172562" y="3630007"/>
            <a:ext cx="73025" cy="73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34"/>
          <p:cNvGrpSpPr/>
          <p:nvPr/>
        </p:nvGrpSpPr>
        <p:grpSpPr bwMode="auto">
          <a:xfrm>
            <a:off x="2195513" y="3065788"/>
            <a:ext cx="3492500" cy="649287"/>
            <a:chOff x="1429" y="1933"/>
            <a:chExt cx="2200" cy="409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583" y="2296"/>
              <a:ext cx="46" cy="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429" y="1933"/>
              <a:ext cx="1315" cy="26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f(x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)+</a:t>
              </a:r>
              <a:r>
                <a:rPr kumimoji="0" lang="el-G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α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[f(x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2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)-f(x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)]</a:t>
              </a:r>
              <a:endPara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744" y="2069"/>
              <a:ext cx="839" cy="2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164387" y="3655454"/>
            <a:ext cx="73025" cy="73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6" name="Object 32"/>
          <p:cNvGraphicFramePr>
            <a:graphicFrameLocks noChangeAspect="1"/>
          </p:cNvGraphicFramePr>
          <p:nvPr/>
        </p:nvGraphicFramePr>
        <p:xfrm>
          <a:off x="114704" y="5670814"/>
          <a:ext cx="5778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78500" imgH="482600" progId="Equation.DSMT4">
                  <p:embed/>
                </p:oleObj>
              </mc:Choice>
              <mc:Fallback>
                <p:oleObj name="Equation" r:id="rId8" imgW="5778500" imgH="482600" progId="Equation.DSMT4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04" y="5670814"/>
                        <a:ext cx="5778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134400" y="1196969"/>
          <a:ext cx="6524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39200" imgH="6096000" progId="Equation.DSMT4">
                  <p:embed/>
                </p:oleObj>
              </mc:Choice>
              <mc:Fallback>
                <p:oleObj name="Equation" r:id="rId10" imgW="8839200" imgH="6096000" progId="Equation.DSMT4">
                  <p:embed/>
                  <p:pic>
                    <p:nvPicPr>
                      <p:cNvPr id="0" name="Picture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00" y="1196969"/>
                        <a:ext cx="6524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3"/>
          <p:cNvGraphicFramePr>
            <a:graphicFrameLocks noChangeAspect="1"/>
          </p:cNvGraphicFramePr>
          <p:nvPr/>
        </p:nvGraphicFramePr>
        <p:xfrm>
          <a:off x="302739" y="2323560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528000" imgH="9753600" progId="Equation.DSMT4">
                  <p:embed/>
                </p:oleObj>
              </mc:Choice>
              <mc:Fallback>
                <p:oleObj name="Equation" r:id="rId12" imgW="33528000" imgH="9753600" progId="Equation.DSMT4">
                  <p:embed/>
                  <p:pic>
                    <p:nvPicPr>
                      <p:cNvPr id="0" name="Picture 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9" y="2323560"/>
                        <a:ext cx="1397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7C81-5740-45DD-B262-DD7106916AEB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>
          <a:xfrm>
            <a:off x="8824599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1" name="页脚占位符 2">
            <a:extLst>
              <a:ext uri="{FF2B5EF4-FFF2-40B4-BE49-F238E27FC236}">
                <a16:creationId xmlns:a16="http://schemas.microsoft.com/office/drawing/2014/main" id="{108C8BA5-A97D-41B7-B2B1-5EFBE031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凸函数：一阶等价条件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682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50000"/>
              </a:spcBef>
              <a:buClrTx/>
              <a:buSzPct val="60000"/>
              <a:buNone/>
              <a:defRPr/>
            </a:pP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endParaRPr lang="en-US" altLang="zh-CN" kern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50000"/>
              </a:spcBef>
              <a:buClrTx/>
              <a:buSzPct val="60000"/>
              <a:buNone/>
              <a:defRPr/>
            </a:pP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在凸集合</a:t>
            </a:r>
            <a:r>
              <a:rPr lang="el-GR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内的任一点可微</a:t>
            </a:r>
            <a:endParaRPr lang="en-US" altLang="zh-CN" kern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充分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必要条件</a:t>
            </a:r>
            <a:endParaRPr lang="en-US" altLang="zh-CN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ct val="50000"/>
              </a:spcBef>
              <a:buClrTx/>
              <a:buSzPct val="60000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在凸集合</a:t>
            </a:r>
            <a:r>
              <a:rPr lang="el-GR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凸函数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的一阶等价条件是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50000"/>
              </a:spcBef>
              <a:buClrTx/>
              <a:buSzPct val="60000"/>
              <a:buAutoNum type="romanLcParenBoth"/>
              <a:defRPr/>
            </a:pP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ClrTx/>
              <a:buSzPct val="60000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在凸集合</a:t>
            </a:r>
            <a:r>
              <a:rPr lang="el-GR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严格凸函数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的一阶等价条件是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33"/>
          <p:cNvGraphicFramePr>
            <a:graphicFrameLocks noChangeAspect="1"/>
          </p:cNvGraphicFramePr>
          <p:nvPr/>
        </p:nvGraphicFramePr>
        <p:xfrm>
          <a:off x="715963" y="4171950"/>
          <a:ext cx="54816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166400" imgH="9753600" progId="Equation.DSMT4">
                  <p:embed/>
                </p:oleObj>
              </mc:Choice>
              <mc:Fallback>
                <p:oleObj name="Equation" r:id="rId2" imgW="112166400" imgH="975360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171950"/>
                        <a:ext cx="5481637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09529" y="1212574"/>
            <a:ext cx="3369313" cy="2132577"/>
          </a:xfrm>
          <a:prstGeom prst="rect">
            <a:avLst/>
          </a:prstGeom>
        </p:spPr>
      </p:pic>
      <p:graphicFrame>
        <p:nvGraphicFramePr>
          <p:cNvPr id="10" name="Object 33"/>
          <p:cNvGraphicFramePr>
            <a:graphicFrameLocks noChangeAspect="1"/>
          </p:cNvGraphicFramePr>
          <p:nvPr/>
        </p:nvGraphicFramePr>
        <p:xfrm>
          <a:off x="498475" y="5218113"/>
          <a:ext cx="73882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40000" imgH="9753600" progId="Equation.DSMT4">
                  <p:embed/>
                </p:oleObj>
              </mc:Choice>
              <mc:Fallback>
                <p:oleObj name="Equation" r:id="rId5" imgW="129540000" imgH="975360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5218113"/>
                        <a:ext cx="73882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/>
          <p:cNvGraphicFramePr>
            <a:graphicFrameLocks noChangeAspect="1"/>
          </p:cNvGraphicFramePr>
          <p:nvPr/>
        </p:nvGraphicFramePr>
        <p:xfrm>
          <a:off x="1298162" y="1709928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528000" imgH="9753600" progId="Equation.DSMT4">
                  <p:embed/>
                </p:oleObj>
              </mc:Choice>
              <mc:Fallback>
                <p:oleObj name="Equation" r:id="rId7" imgW="33528000" imgH="975360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162" y="1709928"/>
                        <a:ext cx="1397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BA-355B-41A3-98CE-351CD5972E8A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64369" y="15331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659CB292-9F76-4034-B0EE-A0C2A16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凸函数：二阶等价条件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检验函数凸性的条件</a:t>
            </a:r>
            <a:r>
              <a:rPr lang="en-US" altLang="zh-CN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endParaRPr lang="zh-CN" altLang="en-US" dirty="0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665480" y="2117092"/>
            <a:ext cx="8135937" cy="1200151"/>
            <a:chOff x="432" y="1116"/>
            <a:chExt cx="5125" cy="756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32" y="1116"/>
              <a:ext cx="51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defTabSz="914400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0" lang="zh-CN" altLang="en-US" sz="2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假设对于凸集合</a:t>
              </a:r>
              <a:r>
                <a:rPr lang="el-GR" altLang="zh-CN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kumimoji="0" lang="zh-CN" altLang="en-US" sz="2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内的任意可行点处的海塞矩阵             都存在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4490" y="1203"/>
            <a:ext cx="6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02865" imgH="444307" progId="Equation.DSMT4">
                    <p:embed/>
                  </p:oleObj>
                </mc:Choice>
                <mc:Fallback>
                  <p:oleObj name="Equation" r:id="rId2" imgW="1002865" imgH="444307" progId="Equation.DSMT4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1203"/>
                          <a:ext cx="6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19431" y="3248978"/>
            <a:ext cx="714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defTabSz="9144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在凸集合</a:t>
            </a:r>
            <a:r>
              <a:rPr lang="el-GR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zh-CN" altLang="en-US" sz="2400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凸函数</a:t>
            </a:r>
            <a:r>
              <a:rPr lang="zh-CN" altLang="en-US" sz="2400" kern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的二阶等价条件是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Group 22"/>
          <p:cNvGrpSpPr/>
          <p:nvPr/>
        </p:nvGrpSpPr>
        <p:grpSpPr bwMode="auto">
          <a:xfrm>
            <a:off x="808356" y="3798252"/>
            <a:ext cx="7273925" cy="1130299"/>
            <a:chOff x="385" y="2341"/>
            <a:chExt cx="4582" cy="712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385" y="2341"/>
              <a:ext cx="4582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0" defTabSz="914400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) </a:t>
              </a:r>
              <a:r>
                <a:rPr lang="zh-CN" altLang="en-US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当且仅当海塞矩阵       是半正定矩阵时</a:t>
              </a:r>
              <a:r>
                <a:rPr lang="zh-CN" altLang="en-US" kern="0" dirty="0"/>
                <a:t>，</a:t>
              </a:r>
              <a:r>
                <a:rPr lang="zh-CN" altLang="en-US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i="1" kern="0" dirty="0"/>
                <a:t>f(x)</a:t>
              </a:r>
              <a:r>
                <a:rPr lang="zh-CN" altLang="en-US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是凸函数；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" name="Object 15"/>
            <p:cNvGraphicFramePr>
              <a:graphicFrameLocks noChangeAspect="1"/>
            </p:cNvGraphicFramePr>
            <p:nvPr/>
          </p:nvGraphicFramePr>
          <p:xfrm>
            <a:off x="2225" y="2417"/>
            <a:ext cx="6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02865" imgH="444307" progId="Equation.DSMT4">
                    <p:embed/>
                  </p:oleObj>
                </mc:Choice>
                <mc:Fallback>
                  <p:oleObj name="Equation" r:id="rId4" imgW="1002865" imgH="444307" progId="Equation.DSMT4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" y="2417"/>
                          <a:ext cx="6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3"/>
          <p:cNvGrpSpPr/>
          <p:nvPr/>
        </p:nvGrpSpPr>
        <p:grpSpPr bwMode="auto">
          <a:xfrm>
            <a:off x="808356" y="4873286"/>
            <a:ext cx="7848600" cy="1754188"/>
            <a:chOff x="522" y="3064"/>
            <a:chExt cx="4944" cy="1105"/>
          </a:xfrm>
        </p:grpSpPr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22" y="3064"/>
              <a:ext cx="4944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6400" indent="-406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20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(ii)</a:t>
              </a:r>
              <a:r>
                <a:rPr lang="zh-CN" altLang="en-US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当且仅当海塞矩阵       是正定矩阵时</a:t>
              </a:r>
              <a:r>
                <a:rPr lang="zh-CN" altLang="en-US" kern="0" dirty="0"/>
                <a:t>，</a:t>
              </a:r>
              <a:r>
                <a:rPr lang="zh-CN" altLang="en-US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i="1" kern="0" dirty="0"/>
                <a:t>f(x)</a:t>
              </a:r>
              <a:r>
                <a:rPr lang="zh-CN" altLang="en-US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是严格凸函数；</a:t>
              </a:r>
              <a:endParaRPr lang="en-US" altLang="zh-CN" sz="3200" kern="0" dirty="0"/>
            </a:p>
            <a:p>
              <a:pPr marL="406400" marR="0" lvl="0" indent="-4064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" name="Object 19"/>
            <p:cNvGraphicFramePr>
              <a:graphicFrameLocks noChangeAspect="1"/>
            </p:cNvGraphicFramePr>
            <p:nvPr/>
          </p:nvGraphicFramePr>
          <p:xfrm>
            <a:off x="2362" y="3123"/>
            <a:ext cx="6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02865" imgH="444307" progId="Equation.DSMT4">
                    <p:embed/>
                  </p:oleObj>
                </mc:Choice>
                <mc:Fallback>
                  <p:oleObj name="Equation" r:id="rId6" imgW="1002865" imgH="444307" progId="Equation.DSMT4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" y="3123"/>
                          <a:ext cx="6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5A4E-6531-49D2-8B7A-39B1BFC4B96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8753418" y="14145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0A07499-DD89-47EA-98BA-165A3DE3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49EDD-FC07-4487-9675-A6BCC8B6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0600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(Headings)" charset="0"/>
                <a:ea typeface="宋体" panose="02010600030101010101" pitchFamily="2" charset="-122"/>
                <a:sym typeface="Arial (Headings)" charset="0"/>
              </a:rPr>
              <a:t> 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5708B76-DC01-44C9-A606-46E11C6E548C}"/>
              </a:ext>
            </a:extLst>
          </p:cNvPr>
          <p:cNvSpPr txBox="1">
            <a:spLocks/>
          </p:cNvSpPr>
          <p:nvPr/>
        </p:nvSpPr>
        <p:spPr>
          <a:xfrm>
            <a:off x="457200" y="444183"/>
            <a:ext cx="8229600" cy="990600"/>
          </a:xfrm>
          <a:prstGeom prst="rect">
            <a:avLst/>
          </a:prstGeom>
        </p:spPr>
        <p:txBody>
          <a:bodyPr/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数学规划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803BF44-E4F5-48F9-B2AF-9073C2E9DD6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lvl="1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731838" lvl="2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006475" lvl="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189038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defTabSz="91440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线性规划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非线性规划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动态规划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随机规划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……</a:t>
            </a:r>
          </a:p>
          <a:p>
            <a:pPr defTabSz="914400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ECFF217-C610-4DFF-981F-AC7EE6EDC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925892"/>
              </p:ext>
            </p:extLst>
          </p:nvPr>
        </p:nvGraphicFramePr>
        <p:xfrm>
          <a:off x="4702236" y="444183"/>
          <a:ext cx="4184371" cy="6371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361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凸函数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022350" y="2880360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它是一个凸函数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Group 13"/>
          <p:cNvGrpSpPr/>
          <p:nvPr/>
        </p:nvGrpSpPr>
        <p:grpSpPr bwMode="auto">
          <a:xfrm>
            <a:off x="661988" y="2202498"/>
            <a:ext cx="4300537" cy="495300"/>
            <a:chOff x="385" y="1280"/>
            <a:chExt cx="2709" cy="312"/>
          </a:xfrm>
        </p:grpSpPr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998" y="1280"/>
            <a:ext cx="20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27400" imgH="495300" progId="Equation.DSMT4">
                    <p:embed/>
                  </p:oleObj>
                </mc:Choice>
                <mc:Fallback>
                  <p:oleObj name="Equation" r:id="rId2" imgW="3327400" imgH="495300" progId="Equation.DSMT4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1280"/>
                          <a:ext cx="209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85" y="1298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lang="zh-CN" altLang="en-US" sz="2400" kern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15"/>
          <p:cNvGrpSpPr/>
          <p:nvPr/>
        </p:nvGrpSpPr>
        <p:grpSpPr bwMode="auto">
          <a:xfrm>
            <a:off x="661988" y="3672523"/>
            <a:ext cx="4498975" cy="457200"/>
            <a:chOff x="748" y="2341"/>
            <a:chExt cx="2834" cy="288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358" y="2350"/>
            <a:ext cx="2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30600" imgH="431800" progId="Equation.DSMT4">
                    <p:embed/>
                  </p:oleObj>
                </mc:Choice>
                <mc:Fallback>
                  <p:oleObj name="Equation" r:id="rId4" imgW="3530600" imgH="431800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8" y="2350"/>
                          <a:ext cx="2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748" y="2341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lang="zh-CN" altLang="en-US" sz="2400" kern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35013" y="4886960"/>
            <a:ext cx="26630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022350" y="4321810"/>
            <a:ext cx="635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它是一个凸函数但不是严格凸函数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022349" y="5455612"/>
            <a:ext cx="635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所有的线性函数都是凸函数。是不是凹函数？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A6FE-A29E-433C-A54A-7F8E89C6D452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8686800" y="15331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09439689-0B35-4A91-9735-F531004D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9205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凸函数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970"/>
            <a:ext cx="8229600" cy="48768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lvl="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pPr lvl="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736600" y="1745268"/>
          <a:ext cx="589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1427200" imgH="19812000" progId="Equation.DSMT4">
                  <p:embed/>
                </p:oleObj>
              </mc:Choice>
              <mc:Fallback>
                <p:oleObj name="Equation" r:id="rId2" imgW="141427200" imgH="1981200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745268"/>
                        <a:ext cx="5892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736600" y="4847894"/>
          <a:ext cx="4305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3327200" imgH="32308800" progId="Equation.DSMT4">
                  <p:embed/>
                </p:oleObj>
              </mc:Choice>
              <mc:Fallback>
                <p:oleObj name="Equation" r:id="rId4" imgW="103327200" imgH="3230880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847894"/>
                        <a:ext cx="43053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736600" y="3036231"/>
          <a:ext cx="6883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201600" imgH="32308800" progId="Equation.DSMT4">
                  <p:embed/>
                </p:oleObj>
              </mc:Choice>
              <mc:Fallback>
                <p:oleObj name="Equation" r:id="rId6" imgW="165201600" imgH="3230880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036231"/>
                        <a:ext cx="68834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B715-1B0B-44DB-B2F0-321DD8D032E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753418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6953DE04-51F8-4D6E-8E1B-7D9B40E9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68245"/>
          </a:xfrm>
        </p:spPr>
        <p:txBody>
          <a:bodyPr>
            <a:normAutofit fontScale="92500"/>
          </a:bodyPr>
          <a:lstStyle/>
          <a:p>
            <a:pPr mar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关于凸优化问题的阐述</a:t>
            </a: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如果局部极小值点存在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那么该局部极小值点是全局极小值点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所有（全局）极小值点的集合是凸集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对于每个严格凸函数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如果该函数有一个极小值，那么该极小值是唯一的。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最小二乘法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线性规划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受线性约束的凸二次最优化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锥优化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有约束的上最大化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0DC5-35E9-4729-A2FF-15EA0B36F73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991" y="26282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4A6D8B5-0F5E-4F22-8F69-F8549E6E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305" y="1331082"/>
            <a:ext cx="8229600" cy="48768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17305" y="455667"/>
            <a:ext cx="7960421" cy="678297"/>
          </a:xfrm>
          <a:prstGeom prst="rect">
            <a:avLst/>
          </a:prstGeom>
        </p:spPr>
        <p:txBody>
          <a:bodyPr/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just" defTabSz="9144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凸优化问题的极小值和极大值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17305" y="1464531"/>
            <a:ext cx="8915400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 </a:t>
            </a:r>
            <a:r>
              <a:rPr lang="en-US" altLang="zh-CN" i="1" dirty="0"/>
              <a:t>x*</a:t>
            </a:r>
            <a:r>
              <a:rPr lang="en-US" altLang="zh-CN" dirty="0"/>
              <a:t> </a:t>
            </a:r>
            <a:r>
              <a:rPr lang="zh-CN" altLang="en-US" dirty="0"/>
              <a:t>是凸集</a:t>
            </a:r>
            <a:r>
              <a:rPr lang="el-GR" altLang="zh-CN" dirty="0">
                <a:cs typeface="Times New Roman" panose="02020603050405020304" pitchFamily="18" charset="0"/>
              </a:rPr>
              <a:t>Ω</a:t>
            </a:r>
            <a:r>
              <a:rPr lang="zh-CN" altLang="en-US" dirty="0">
                <a:cs typeface="Times New Roman" panose="02020603050405020304" pitchFamily="18" charset="0"/>
              </a:rPr>
              <a:t>内的一点，对于点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*</a:t>
            </a:r>
            <a:r>
              <a:rPr lang="zh-CN" altLang="en-US" dirty="0">
                <a:cs typeface="Times New Roman" panose="02020603050405020304" pitchFamily="18" charset="0"/>
              </a:rPr>
              <a:t>处的任意可行方向</a:t>
            </a:r>
            <a:r>
              <a:rPr lang="en-US" altLang="zh-CN" i="1" dirty="0">
                <a:cs typeface="Times New Roman" panose="02020603050405020304" pitchFamily="18" charset="0"/>
              </a:rPr>
              <a:t>d </a:t>
            </a:r>
            <a:r>
              <a:rPr lang="zh-CN" altLang="en-US" dirty="0"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cs typeface="Times New Roman" panose="02020603050405020304" pitchFamily="18" charset="0"/>
              </a:rPr>
              <a:t>                       , </a:t>
            </a:r>
            <a:r>
              <a:rPr lang="zh-CN" altLang="en-US" dirty="0">
                <a:cs typeface="Times New Roman" panose="02020603050405020304" pitchFamily="18" charset="0"/>
              </a:rPr>
              <a:t>那么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cs typeface="Times New Roman" panose="02020603050405020304" pitchFamily="18" charset="0"/>
              </a:rPr>
              <a:t>x*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是凸规划问题                 的一个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全局极小值点</a:t>
            </a:r>
            <a:endParaRPr lang="el-GR" altLang="zh-CN" dirty="0"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5498230" y="1963538"/>
          <a:ext cx="13081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0" imgH="10972800" progId="Equation.DSMT4">
                  <p:embed/>
                </p:oleObj>
              </mc:Choice>
              <mc:Fallback>
                <p:oleObj name="Equation" r:id="rId2" imgW="24384000" imgH="1097280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8230" y="1963538"/>
                        <a:ext cx="130810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735474" y="212070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843200" imgH="10363200" progId="Equation.DSMT4">
                  <p:embed/>
                </p:oleObj>
              </mc:Choice>
              <mc:Fallback>
                <p:oleObj name="Equation" r:id="rId4" imgW="40843200" imgH="1036320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74" y="2120700"/>
                        <a:ext cx="170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5256" y="3524166"/>
            <a:ext cx="8915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假设</a:t>
            </a:r>
            <a:r>
              <a:rPr lang="en-US" altLang="zh-CN" dirty="0"/>
              <a:t> </a:t>
            </a:r>
            <a:r>
              <a:rPr lang="en-US" altLang="zh-CN" i="1" dirty="0"/>
              <a:t>x*</a:t>
            </a:r>
            <a:r>
              <a:rPr lang="en-US" altLang="zh-CN" dirty="0"/>
              <a:t> </a:t>
            </a:r>
            <a:r>
              <a:rPr lang="zh-CN" altLang="en-US" dirty="0"/>
              <a:t>不是全局极小值点</a:t>
            </a:r>
            <a:r>
              <a:rPr lang="en-US" altLang="zh-CN" dirty="0"/>
              <a:t>, </a:t>
            </a:r>
            <a:r>
              <a:rPr lang="zh-CN" altLang="en-US" dirty="0"/>
              <a:t>那么在集合内</a:t>
            </a:r>
            <a:r>
              <a:rPr lang="el-GR" altLang="zh-CN" dirty="0">
                <a:cs typeface="Times New Roman" panose="02020603050405020304" pitchFamily="18" charset="0"/>
              </a:rPr>
              <a:t>Ω</a:t>
            </a:r>
            <a:r>
              <a:rPr lang="zh-CN" altLang="en-US" dirty="0"/>
              <a:t>存在点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满足 </a:t>
            </a:r>
            <a:r>
              <a:rPr lang="en-US" altLang="zh-CN" b="1" i="1" dirty="0">
                <a:solidFill>
                  <a:schemeClr val="accent1"/>
                </a:solidFill>
                <a:cs typeface="Times New Roman" panose="02020603050405020304" pitchFamily="18" charset="0"/>
              </a:rPr>
              <a:t>f(y)&lt;f(x*).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因为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l-GR" altLang="zh-CN" dirty="0"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是凸集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cs typeface="Times New Roman" panose="02020603050405020304" pitchFamily="18" charset="0"/>
              </a:rPr>
              <a:t>对于任意</a:t>
            </a:r>
            <a:r>
              <a:rPr lang="en-US" altLang="zh-CN" dirty="0">
                <a:cs typeface="Times New Roman" panose="02020603050405020304" pitchFamily="18" charset="0"/>
              </a:rPr>
              <a:t>0≤</a:t>
            </a:r>
            <a:r>
              <a:rPr lang="el-GR" altLang="zh-CN" dirty="0">
                <a:cs typeface="Times New Roman" panose="02020603050405020304" pitchFamily="18" charset="0"/>
              </a:rPr>
              <a:t>α≤</a:t>
            </a:r>
            <a:r>
              <a:rPr lang="en-US" altLang="zh-CN" dirty="0">
                <a:cs typeface="Times New Roman" panose="02020603050405020304" pitchFamily="18" charset="0"/>
              </a:rPr>
              <a:t>1, </a:t>
            </a:r>
            <a:r>
              <a:rPr lang="en-US" altLang="zh-CN" i="1" dirty="0">
                <a:cs typeface="Times New Roman" panose="02020603050405020304" pitchFamily="18" charset="0"/>
              </a:rPr>
              <a:t>x*+</a:t>
            </a:r>
            <a:r>
              <a:rPr lang="el-GR" altLang="zh-CN" i="1" dirty="0">
                <a:cs typeface="Times New Roman" panose="02020603050405020304" pitchFamily="18" charset="0"/>
              </a:rPr>
              <a:t>α</a:t>
            </a:r>
            <a:r>
              <a:rPr lang="en-US" altLang="zh-CN" i="1" dirty="0">
                <a:cs typeface="Times New Roman" panose="02020603050405020304" pitchFamily="18" charset="0"/>
              </a:rPr>
              <a:t>(y-x*)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仍在凸集</a:t>
            </a:r>
            <a:r>
              <a:rPr lang="el-GR" altLang="zh-CN" dirty="0"/>
              <a:t>Ω</a:t>
            </a:r>
            <a:r>
              <a:rPr lang="zh-CN" altLang="en-US" dirty="0"/>
              <a:t>内</a:t>
            </a:r>
            <a:r>
              <a:rPr lang="en-US" altLang="zh-CN" dirty="0"/>
              <a:t>. </a:t>
            </a:r>
            <a:r>
              <a:rPr lang="zh-CN" altLang="en-US" dirty="0"/>
              <a:t>换句话说</a:t>
            </a:r>
            <a:r>
              <a:rPr lang="en-US" altLang="zh-CN" dirty="0"/>
              <a:t>, </a:t>
            </a:r>
            <a:r>
              <a:rPr lang="en-US" altLang="zh-CN" i="1" dirty="0"/>
              <a:t>y-x*</a:t>
            </a:r>
            <a:r>
              <a:rPr lang="en-US" altLang="zh-CN" dirty="0"/>
              <a:t> </a:t>
            </a:r>
            <a:r>
              <a:rPr lang="zh-CN" altLang="en-US" dirty="0"/>
              <a:t>是点</a:t>
            </a:r>
            <a:r>
              <a:rPr lang="en-US" altLang="zh-CN" i="1" dirty="0"/>
              <a:t>x*</a:t>
            </a:r>
            <a:r>
              <a:rPr lang="zh-CN" altLang="en-US" dirty="0"/>
              <a:t>处的可行方向。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因为</a:t>
            </a:r>
            <a:r>
              <a:rPr lang="en-US" altLang="zh-CN" i="1" dirty="0"/>
              <a:t>f(x)</a:t>
            </a:r>
            <a:r>
              <a:rPr lang="zh-CN" altLang="en-US" dirty="0"/>
              <a:t>是凸函数</a:t>
            </a:r>
            <a:r>
              <a:rPr lang="en-US" altLang="zh-CN" dirty="0"/>
              <a:t>, </a:t>
            </a:r>
            <a:r>
              <a:rPr lang="zh-CN" altLang="en-US" dirty="0"/>
              <a:t>那么可得</a:t>
            </a:r>
            <a:endParaRPr lang="el-GR" altLang="zh-CN" dirty="0"/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939603" y="5915890"/>
          <a:ext cx="402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621600" imgH="8839200" progId="Equation.DSMT4">
                  <p:embed/>
                </p:oleObj>
              </mc:Choice>
              <mc:Fallback>
                <p:oleObj name="Equation" r:id="rId6" imgW="96621600" imgH="883920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603" y="5915890"/>
                        <a:ext cx="4025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790667" y="5884131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</a:rPr>
              <a:t>这与假设矛盾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5005" y="114942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局部极小值点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30AB-23C7-436D-92AA-5A8CCBD81451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753417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3E06C2D6-7DEE-4474-9C39-50EF4E41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283875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>
              <a:defRPr/>
            </a:pPr>
            <a:r>
              <a:rPr lang="en-US" altLang="zh-CN" sz="3600" b="1" kern="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r>
              <a:rPr lang="zh-CN" altLang="en-US" sz="3600" b="1" kern="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endParaRPr lang="en-US" altLang="zh-CN" sz="3600" b="1" kern="0" dirty="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914400">
              <a:defRPr/>
            </a:pPr>
            <a:r>
              <a:rPr lang="en-US" altLang="zh-CN" sz="3600" b="1" kern="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8C062-E56C-4001-9738-A2B64D657862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2467" y="19050"/>
            <a:ext cx="1066800" cy="328613"/>
          </a:xfrm>
        </p:spPr>
        <p:txBody>
          <a:bodyPr/>
          <a:lstStyle/>
          <a:p>
            <a:pPr>
              <a:defRPr/>
            </a:pPr>
            <a:fld id="{D1009943-BA82-4F6A-BD7C-764069224CD2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15A49FE-B24B-4A88-B5C2-1516C350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1867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KKT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</a:t>
            </a:r>
            <a:r>
              <a:rPr lang="zh-CN" altLang="en-US" sz="2800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x*</a:t>
            </a:r>
            <a:r>
              <a:rPr lang="zh-CN" altLang="en-US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是下列非线性规划的局部极小值点</a:t>
            </a:r>
            <a:r>
              <a:rPr lang="en-US" altLang="zh-CN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</a:p>
          <a:p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82875" y="2332038"/>
          <a:ext cx="33750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00" imgH="32918400" progId="Equation.DSMT4">
                  <p:embed/>
                </p:oleObj>
              </mc:Choice>
              <mc:Fallback>
                <p:oleObj name="Equation" r:id="rId2" imgW="76200000" imgH="329184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332038"/>
                        <a:ext cx="3375025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4080" y="4358657"/>
            <a:ext cx="900612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9634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9634B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9634B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9634B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9pPr>
          </a:lstStyle>
          <a:p>
            <a:pPr marL="0" indent="0" defTabSz="914400" eaLnBrk="1" hangingPunct="1"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或者，怎样有效地找到局部极小值</a:t>
            </a:r>
            <a:r>
              <a:rPr lang="en-US" altLang="zh-TW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4668-45E7-42DB-9D66-E87FEBCF9DAA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992" y="0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20B967E1-6F2D-4971-B34C-2CBB3BD10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16024"/>
              </p:ext>
            </p:extLst>
          </p:nvPr>
        </p:nvGraphicFramePr>
        <p:xfrm>
          <a:off x="6803534" y="2889523"/>
          <a:ext cx="411304" cy="5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444240" progId="Equation.DSMT4">
                  <p:embed/>
                </p:oleObj>
              </mc:Choice>
              <mc:Fallback>
                <p:oleObj name="Equation" r:id="rId4" imgW="253800" imgH="444240" progId="Equation.DSMT4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534" y="2889523"/>
                        <a:ext cx="411304" cy="589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9AB40C5A-E393-406A-9722-8D1FFD93C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880101"/>
              </p:ext>
            </p:extLst>
          </p:nvPr>
        </p:nvGraphicFramePr>
        <p:xfrm>
          <a:off x="6803534" y="3478911"/>
          <a:ext cx="412595" cy="490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469800" progId="Equation.DSMT4">
                  <p:embed/>
                </p:oleObj>
              </mc:Choice>
              <mc:Fallback>
                <p:oleObj name="Equation" r:id="rId6" imgW="279360" imgH="469800" progId="Equation.DSMT4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534" y="3478911"/>
                        <a:ext cx="412595" cy="490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3C88026F-1D9B-49C4-842A-07B45A8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088" y="268291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zh-CN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9696"/>
            <a:ext cx="8229600" cy="4876800"/>
          </a:xfrm>
        </p:spPr>
        <p:txBody>
          <a:bodyPr/>
          <a:lstStyle/>
          <a:p>
            <a:pPr marL="228600" lvl="0" indent="-22860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必要最优性条件</a:t>
            </a:r>
            <a:r>
              <a:rPr lang="en-US" altLang="zh-CN" sz="2800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4" y="4669400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800" imgH="482600" progId="Equation.DSMT4">
                  <p:embed/>
                </p:oleObj>
              </mc:Choice>
              <mc:Fallback>
                <p:oleObj name="Equation" r:id="rId2" imgW="3479800" imgH="482600" progId="Equation.DSMT4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4" y="4669400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46088" y="4072335"/>
          <a:ext cx="2692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400" imgH="355600" progId="Equation.DSMT4">
                  <p:embed/>
                </p:oleObj>
              </mc:Choice>
              <mc:Fallback>
                <p:oleObj name="Equation" r:id="rId4" imgW="2692400" imgH="355600" progId="Equation.DSMT4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4072335"/>
                        <a:ext cx="2692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57200" y="5302011"/>
          <a:ext cx="619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97600" imgH="482600" progId="Equation.DSMT4">
                  <p:embed/>
                </p:oleObj>
              </mc:Choice>
              <mc:Fallback>
                <p:oleObj name="Equation" r:id="rId6" imgW="6197600" imgH="482600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02011"/>
                        <a:ext cx="6197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42112" y="3284666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(KKT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等式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742112" y="4082919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000" kern="0" dirty="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非负约束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195908" y="5341261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000" kern="0" dirty="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可行性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457200" y="3044032"/>
          <a:ext cx="579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988800" imgH="21336000" progId="Equation.DSMT4">
                  <p:embed/>
                </p:oleObj>
              </mc:Choice>
              <mc:Fallback>
                <p:oleObj name="Equation" r:id="rId8" imgW="138988800" imgH="21336000" progId="Equation.DSMT4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4032"/>
                        <a:ext cx="5791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748462" y="4712090"/>
            <a:ext cx="194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互补松弛条件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13" name="Group 17"/>
          <p:cNvGrpSpPr/>
          <p:nvPr/>
        </p:nvGrpSpPr>
        <p:grpSpPr bwMode="auto">
          <a:xfrm>
            <a:off x="457200" y="1671703"/>
            <a:ext cx="8512175" cy="1130301"/>
            <a:chOff x="240" y="1200"/>
            <a:chExt cx="5362" cy="712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40" y="1200"/>
              <a:ext cx="5362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如果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x*</a:t>
              </a:r>
              <a:r>
                <a: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是一个局部极小值点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那么存在拉格朗日乘子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m1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 </a:t>
              </a:r>
              <a:r>
                <a:rPr lang="zh-CN" altLang="en-US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满足下列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KKT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条件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928" y="1635"/>
            <a:ext cx="93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90700" imgH="508000" progId="Equation.DSMT4">
                    <p:embed/>
                  </p:oleObj>
                </mc:Choice>
                <mc:Fallback>
                  <p:oleObj name="Equation" r:id="rId10" imgW="1790700" imgH="508000" progId="Equation.DSMT4">
                    <p:embed/>
                    <p:pic>
                      <p:nvPicPr>
                        <p:cNvPr id="0" name="Picture 5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635"/>
                          <a:ext cx="934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6270413" y="3488532"/>
            <a:ext cx="431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3214687" y="4278088"/>
            <a:ext cx="35274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4076699" y="4910700"/>
            <a:ext cx="2665413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6726237" y="5570414"/>
            <a:ext cx="5048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AB24-03BF-43BF-9A7A-215BCD941940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97912" y="31027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1" name="页脚占位符 2">
            <a:extLst>
              <a:ext uri="{FF2B5EF4-FFF2-40B4-BE49-F238E27FC236}">
                <a16:creationId xmlns:a16="http://schemas.microsoft.com/office/drawing/2014/main" id="{3F378FA6-975C-4C76-9F9A-79E79B7F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54" y="359789"/>
            <a:ext cx="8771641" cy="990600"/>
          </a:xfrm>
        </p:spPr>
        <p:txBody>
          <a:bodyPr>
            <a:normAutofit/>
          </a:bodyPr>
          <a:lstStyle/>
          <a:p>
            <a:r>
              <a:rPr lang="zh-CN" altLang="en-US" kern="0" spc="0" dirty="0">
                <a:solidFill>
                  <a:srgbClr val="1F49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约束条件</a:t>
            </a:r>
            <a:r>
              <a:rPr lang="en-US" altLang="zh-CN" kern="0" spc="0" dirty="0">
                <a:solidFill>
                  <a:srgbClr val="1F49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(CQ), </a:t>
            </a:r>
            <a:r>
              <a:rPr lang="zh-CN" altLang="en-US" kern="0" spc="0" dirty="0">
                <a:solidFill>
                  <a:srgbClr val="1F49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或正则条件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50389"/>
            <a:ext cx="8771641" cy="550761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条件成立时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必须满足一定的正则条件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通常也成为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qualifications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  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最常用的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线性约束条件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(LCQ):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是仿射函数，则不需要其他的条件成立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线性独立约束条件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(LICQ):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0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 of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Programming: Theory and Algorithms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Bazaraa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(1993)  </a:t>
            </a:r>
          </a:p>
          <a:p>
            <a:r>
              <a:rPr lang="pt-B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Eustaquio, R. G., Karas, E. W., &amp; Ribeiro, A. A. (2010). Constraint qualifications for nonlinear programming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360830" y="3301723"/>
          <a:ext cx="1349418" cy="40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76800" imgH="12496800" progId="Equation.DSMT4">
                  <p:embed/>
                </p:oleObj>
              </mc:Choice>
              <mc:Fallback>
                <p:oleObj name="Equation" r:id="rId2" imgW="42976800" imgH="12496800" progId="Equation.DSMT4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830" y="3301723"/>
                        <a:ext cx="1349418" cy="401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775945" y="4104194"/>
          <a:ext cx="4334698" cy="49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8755200" imgH="12496800" progId="Equation.DSMT4">
                  <p:embed/>
                </p:oleObj>
              </mc:Choice>
              <mc:Fallback>
                <p:oleObj name="Equation" r:id="rId4" imgW="98755200" imgH="1249680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45" y="4104194"/>
                        <a:ext cx="4334698" cy="491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300841" y="1433824"/>
          <a:ext cx="1521534" cy="45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976800" imgH="12496800" progId="Equation.DSMT4">
                  <p:embed/>
                </p:oleObj>
              </mc:Choice>
              <mc:Fallback>
                <p:oleObj name="Equation" r:id="rId6" imgW="42976800" imgH="1249680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841" y="1433824"/>
                        <a:ext cx="1521534" cy="4532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218A-7143-4D3D-8B3D-AA934D0A7177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769844" y="11222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EBCFE3E6-7B9D-49E9-AA68-A6AE2F0E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KKT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1668" y="2197100"/>
            <a:ext cx="8137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条件是</a:t>
            </a:r>
            <a:r>
              <a:rPr kumimoji="0" lang="en-US" altLang="zh-CN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NLP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获得局部极小值的必要条件</a:t>
            </a:r>
            <a:endParaRPr kumimoji="0" lang="en-US" sz="24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41667" y="3420066"/>
            <a:ext cx="8137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indent="-228600" defTabSz="9144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kumimoji="0" lang="zh-CN" altLang="en-US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对于凸规划问题，任意一个</a:t>
            </a:r>
            <a:r>
              <a:rPr kumimoji="0" lang="zh-CN" altLang="en-US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局部</a:t>
            </a:r>
            <a:r>
              <a:rPr kumimoji="0" lang="zh-CN" altLang="en-US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极小值点就是</a:t>
            </a:r>
            <a:r>
              <a:rPr kumimoji="0" lang="zh-CN" altLang="en-US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全局</a:t>
            </a:r>
            <a:r>
              <a:rPr kumimoji="0" lang="zh-CN" altLang="en-US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极小值点。</a:t>
            </a:r>
            <a:endParaRPr kumimoji="0" lang="en-US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41668" y="2882201"/>
            <a:ext cx="8137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KKT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条件是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凸规划问题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获得局部极小值的充要条件</a:t>
            </a:r>
            <a:endParaRPr kumimoji="0" lang="en-US" sz="24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41666" y="4594356"/>
            <a:ext cx="8137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indent="-228600" defTabSz="9144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kumimoji="0" lang="zh-CN" altLang="en-US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因此，</a:t>
            </a:r>
            <a:r>
              <a:rPr kumimoji="0" lang="en-US" altLang="zh-CN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KKT</a:t>
            </a:r>
            <a:r>
              <a:rPr kumimoji="0" lang="zh-CN" altLang="en-US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条件是凸规划问题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极小值的充要条件。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0A7-8CD7-4EC0-B6FB-43588537728A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3971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KKT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2840"/>
            <a:ext cx="8229600" cy="4876800"/>
          </a:xfrm>
        </p:spPr>
        <p:txBody>
          <a:bodyPr/>
          <a:lstStyle/>
          <a:p>
            <a:pPr marL="228600" lvl="0" indent="-22860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zh-CN" altLang="en-US" sz="2800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50862" y="1706174"/>
            <a:ext cx="8135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检查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x*=(0.5,1.5)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是不是如下最小化问题的唯一全局最优解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sz="240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454275" y="2215464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84600" imgH="495300" progId="Equation.DSMT4">
                  <p:embed/>
                </p:oleObj>
              </mc:Choice>
              <mc:Fallback>
                <p:oleObj name="Equation" r:id="rId2" imgW="3784600" imgH="495300" progId="Equation.DSMT4">
                  <p:embed/>
                  <p:pic>
                    <p:nvPicPr>
                      <p:cNvPr id="0" name="Picture 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215464"/>
                        <a:ext cx="3784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454275" y="3082244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380835" progId="Equation.DSMT4">
                  <p:embed/>
                </p:oleObj>
              </mc:Choice>
              <mc:Fallback>
                <p:oleObj name="Equation" r:id="rId4" imgW="1269449" imgH="380835" progId="Equation.DSMT4">
                  <p:embed/>
                  <p:pic>
                    <p:nvPicPr>
                      <p:cNvPr id="0" name="Picture 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082244"/>
                        <a:ext cx="1270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451100" y="3481619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586" imgH="380835" progId="Equation.DSMT4">
                  <p:embed/>
                </p:oleObj>
              </mc:Choice>
              <mc:Fallback>
                <p:oleObj name="Equation" r:id="rId6" imgW="723586" imgH="380835" progId="Equation.DSMT4">
                  <p:embed/>
                  <p:pic>
                    <p:nvPicPr>
                      <p:cNvPr id="0" name="Picture 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481619"/>
                        <a:ext cx="723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52046" y="262369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451100" y="3951910"/>
          <a:ext cx="800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753" imgH="330057" progId="Equation.DSMT4">
                  <p:embed/>
                </p:oleObj>
              </mc:Choice>
              <mc:Fallback>
                <p:oleObj name="Equation" r:id="rId8" imgW="799753" imgH="330057" progId="Equation.DSMT4">
                  <p:embed/>
                  <p:pic>
                    <p:nvPicPr>
                      <p:cNvPr id="0" name="Picture 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951910"/>
                        <a:ext cx="800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50862" y="4630103"/>
            <a:ext cx="554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检验可行性条件</a:t>
            </a:r>
            <a:r>
              <a:rPr kumimoji="0" lang="en-US" sz="24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2475149" y="5151699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8100" imgH="419100" progId="Equation.DSMT4">
                  <p:embed/>
                </p:oleObj>
              </mc:Choice>
              <mc:Fallback>
                <p:oleObj name="Equation" r:id="rId10" imgW="1308100" imgH="419100" progId="Equation.DSMT4">
                  <p:embed/>
                  <p:pic>
                    <p:nvPicPr>
                      <p:cNvPr id="0" name="Picture 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149" y="5151699"/>
                        <a:ext cx="1308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2475149" y="5614353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35100" imgH="419100" progId="Equation.DSMT4">
                  <p:embed/>
                </p:oleObj>
              </mc:Choice>
              <mc:Fallback>
                <p:oleObj name="Equation" r:id="rId12" imgW="1435100" imgH="419100" progId="Equation.DSMT4">
                  <p:embed/>
                  <p:pic>
                    <p:nvPicPr>
                      <p:cNvPr id="0" name="Picture 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149" y="5614353"/>
                        <a:ext cx="1435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2470150" y="6094574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09700" imgH="419100" progId="Equation.DSMT4">
                  <p:embed/>
                </p:oleObj>
              </mc:Choice>
              <mc:Fallback>
                <p:oleObj name="Equation" r:id="rId14" imgW="1409700" imgH="419100" progId="Equation.DSMT4">
                  <p:embed/>
                  <p:pic>
                    <p:nvPicPr>
                      <p:cNvPr id="0" name="Picture 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6094574"/>
                        <a:ext cx="1409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3"/>
          <p:cNvGrpSpPr/>
          <p:nvPr/>
        </p:nvGrpSpPr>
        <p:grpSpPr bwMode="auto">
          <a:xfrm>
            <a:off x="4148440" y="2966376"/>
            <a:ext cx="1223962" cy="1393825"/>
            <a:chOff x="2699" y="2160"/>
            <a:chExt cx="771" cy="878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152" y="2160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u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152" y="24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u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152" y="2750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u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99" y="2296"/>
              <a:ext cx="453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2744" y="2568"/>
              <a:ext cx="45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2744" y="2886"/>
              <a:ext cx="40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72C1-8D26-467D-B211-6CE2BF128473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>
          <a:xfrm>
            <a:off x="8686800" y="20807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3" name="页脚占位符 2">
            <a:extLst>
              <a:ext uri="{FF2B5EF4-FFF2-40B4-BE49-F238E27FC236}">
                <a16:creationId xmlns:a16="http://schemas.microsoft.com/office/drawing/2014/main" id="{C523F321-694D-44AB-8F99-6727B23F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49EDD-FC07-4487-9675-A6BCC8B6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0600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(Headings)" charset="0"/>
                <a:ea typeface="宋体" panose="02010600030101010101" pitchFamily="2" charset="-122"/>
                <a:sym typeface="Arial (Headings)" charset="0"/>
              </a:rPr>
              <a:t> 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52F99D-33C1-4776-B17F-DAF2BCA45B7D}"/>
              </a:ext>
            </a:extLst>
          </p:cNvPr>
          <p:cNvSpPr txBox="1">
            <a:spLocks/>
          </p:cNvSpPr>
          <p:nvPr/>
        </p:nvSpPr>
        <p:spPr>
          <a:xfrm>
            <a:off x="457200" y="1025709"/>
            <a:ext cx="8229600" cy="4876800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lvl="1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731838" lvl="2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006475" lvl="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189038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defTabSz="914400"/>
            <a:r>
              <a:rPr lang="zh-CN" altLang="en-US" sz="2800" b="1" ker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问题描述</a:t>
            </a:r>
            <a:endParaRPr lang="en-US" altLang="zh-CN" sz="2800" b="1" ker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+mn-ea"/>
                <a:cs typeface="Times New Roman" panose="02020603050405020304" pitchFamily="18" charset="0"/>
              </a:rPr>
              <a:t>确定一组决策变量的值</a:t>
            </a:r>
            <a:r>
              <a:rPr lang="en-US" altLang="zh-CN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+mn-ea"/>
                <a:cs typeface="Times New Roman" panose="02020603050405020304" pitchFamily="18" charset="0"/>
              </a:rPr>
              <a:t>使目标函数达到最优，同时满足约束条件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F2E06978-B494-4B0B-B0B8-853CA94E4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733618"/>
              </p:ext>
            </p:extLst>
          </p:nvPr>
        </p:nvGraphicFramePr>
        <p:xfrm>
          <a:off x="848587" y="2640796"/>
          <a:ext cx="3514725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748800" imgH="124663200" progId="Equation.DSMT4">
                  <p:embed/>
                </p:oleObj>
              </mc:Choice>
              <mc:Fallback>
                <p:oleObj name="Equation" r:id="rId2" imgW="123748800" imgH="124663200" progId="Equation.DSMT4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87" y="2640796"/>
                        <a:ext cx="3514725" cy="384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>
            <a:extLst>
              <a:ext uri="{FF2B5EF4-FFF2-40B4-BE49-F238E27FC236}">
                <a16:creationId xmlns:a16="http://schemas.microsoft.com/office/drawing/2014/main" id="{4089DB88-60AE-4D74-907E-712122E3A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1301" y="2630003"/>
            <a:ext cx="1815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目标函数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6B7643C6-4DE9-4C74-A012-4E8EEF3D1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1301" y="3662712"/>
            <a:ext cx="1815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不等式约束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D63C194F-1EE9-48B0-832B-4C8D1E7E2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1301" y="5235497"/>
            <a:ext cx="1815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等式约束</a:t>
            </a:r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56F243-C000-4887-A4DE-845AD9337646}"/>
              </a:ext>
            </a:extLst>
          </p:cNvPr>
          <p:cNvCxnSpPr/>
          <p:nvPr/>
        </p:nvCxnSpPr>
        <p:spPr>
          <a:xfrm flipH="1">
            <a:off x="4610100" y="2877146"/>
            <a:ext cx="11844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1CB9B9-657A-48E7-810D-1B004F7ADC05}"/>
              </a:ext>
            </a:extLst>
          </p:cNvPr>
          <p:cNvCxnSpPr/>
          <p:nvPr/>
        </p:nvCxnSpPr>
        <p:spPr>
          <a:xfrm flipH="1">
            <a:off x="4610100" y="3903676"/>
            <a:ext cx="11844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1AEE24C-F3FB-4B05-819A-EEE9493E7DE5}"/>
              </a:ext>
            </a:extLst>
          </p:cNvPr>
          <p:cNvCxnSpPr/>
          <p:nvPr/>
        </p:nvCxnSpPr>
        <p:spPr>
          <a:xfrm flipH="1">
            <a:off x="4655944" y="5466330"/>
            <a:ext cx="11844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>
            <a:extLst>
              <a:ext uri="{FF2B5EF4-FFF2-40B4-BE49-F238E27FC236}">
                <a16:creationId xmlns:a16="http://schemas.microsoft.com/office/drawing/2014/main" id="{62BA4BFF-B3BB-4BCC-B541-7A789584C9B8}"/>
              </a:ext>
            </a:extLst>
          </p:cNvPr>
          <p:cNvSpPr txBox="1">
            <a:spLocks/>
          </p:cNvSpPr>
          <p:nvPr/>
        </p:nvSpPr>
        <p:spPr>
          <a:xfrm>
            <a:off x="76200" y="355605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NLP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1282821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4504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KKT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4529"/>
            <a:ext cx="8229600" cy="536877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ct val="50000"/>
              </a:spcBef>
              <a:buClrTx/>
              <a:buSzTx/>
              <a:buNone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检验互补松弛条件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等式</a:t>
            </a:r>
            <a:endParaRPr lang="en-US" altLang="zh-CN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Tx/>
              <a:buNone/>
              <a:defRPr/>
            </a:pPr>
            <a:endParaRPr lang="en-US" altLang="zh-CN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Tx/>
              <a:buNone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检验非负条件</a:t>
            </a:r>
            <a:endParaRPr lang="en-US" altLang="zh-CN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Tx/>
              <a:buNone/>
              <a:defRPr/>
            </a:pPr>
            <a:endParaRPr lang="en-US" altLang="zh-CN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220000"/>
              </a:lnSpc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海塞矩阵                               为正定，所以原问题为凸优化问题。</a:t>
            </a:r>
            <a:endParaRPr lang="en-US" altLang="zh-CN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220000"/>
              </a:lnSpc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x*=(0.5,1.5)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是原问题的唯一全局最优解。</a:t>
            </a:r>
            <a:endParaRPr lang="en-US" altLang="zh-CN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Tx/>
              <a:buNone/>
              <a:defRPr/>
            </a:pPr>
            <a:endParaRPr lang="en-US" altLang="zh-CN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Tx/>
              <a:buNone/>
              <a:defRPr/>
            </a:pPr>
            <a:endParaRPr lang="en-US" altLang="zh-CN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4062" y="2408512"/>
            <a:ext cx="83899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可以知道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=0,u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=0 </a:t>
            </a:r>
            <a:r>
              <a:rPr lang="zh-CN" altLang="en-US" sz="2000" kern="0" dirty="0"/>
              <a:t>，</a:t>
            </a:r>
            <a:r>
              <a:rPr lang="zh-CN" altLang="en-US" sz="2000" kern="0" dirty="0"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zh-CN" altLang="en-US" sz="2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是一个未知的非负乘子</a:t>
            </a:r>
            <a:endParaRPr kumimoji="0" lang="en-US" sz="20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297710" y="1809640"/>
          <a:ext cx="5944755" cy="46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26200" imgH="508000" progId="Equation.DSMT4">
                  <p:embed/>
                </p:oleObj>
              </mc:Choice>
              <mc:Fallback>
                <p:oleObj name="Equation" r:id="rId2" imgW="6426200" imgH="50800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710" y="1809640"/>
                        <a:ext cx="5944755" cy="469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472E01D1-A605-4639-94BA-8421514B3257}"/>
              </a:ext>
            </a:extLst>
          </p:cNvPr>
          <p:cNvGrpSpPr/>
          <p:nvPr/>
        </p:nvGrpSpPr>
        <p:grpSpPr>
          <a:xfrm>
            <a:off x="1096821" y="3270763"/>
            <a:ext cx="6351904" cy="936206"/>
            <a:chOff x="1003302" y="3416237"/>
            <a:chExt cx="6351904" cy="936206"/>
          </a:xfrm>
        </p:grpSpPr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1003302" y="3416237"/>
            <a:ext cx="4223327" cy="936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156200" imgH="1143000" progId="Equation.DSMT4">
                    <p:embed/>
                  </p:oleObj>
                </mc:Choice>
                <mc:Fallback>
                  <p:oleObj name="Equation" r:id="rId4" imgW="5156200" imgH="1143000" progId="Equation.DSMT4">
                    <p:embed/>
                    <p:pic>
                      <p:nvPicPr>
                        <p:cNvPr id="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302" y="3416237"/>
                          <a:ext cx="4223327" cy="9362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15"/>
            <p:cNvGrpSpPr/>
            <p:nvPr/>
          </p:nvGrpSpPr>
          <p:grpSpPr bwMode="auto">
            <a:xfrm>
              <a:off x="5610540" y="3677304"/>
              <a:ext cx="1744666" cy="381000"/>
              <a:chOff x="3771" y="2795"/>
              <a:chExt cx="1099" cy="240"/>
            </a:xfrm>
          </p:grpSpPr>
          <p:sp>
            <p:nvSpPr>
              <p:cNvPr id="9" name="AutoShape 11"/>
              <p:cNvSpPr>
                <a:spLocks noChangeArrowheads="1"/>
              </p:cNvSpPr>
              <p:nvPr/>
            </p:nvSpPr>
            <p:spPr bwMode="auto">
              <a:xfrm>
                <a:off x="3771" y="2840"/>
                <a:ext cx="454" cy="136"/>
              </a:xfrm>
              <a:prstGeom prst="rightArrow">
                <a:avLst>
                  <a:gd name="adj1" fmla="val 50000"/>
                  <a:gd name="adj2" fmla="val 83456"/>
                </a:avLst>
              </a:prstGeom>
              <a:solidFill>
                <a:schemeClr val="accent1"/>
              </a:solidFill>
              <a:ln w="25400">
                <a:solidFill>
                  <a:srgbClr val="FF66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10" name="Object 12"/>
              <p:cNvGraphicFramePr>
                <a:graphicFrameLocks noChangeAspect="1"/>
              </p:cNvGraphicFramePr>
              <p:nvPr/>
            </p:nvGraphicFramePr>
            <p:xfrm>
              <a:off x="4422" y="2795"/>
              <a:ext cx="44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10891" imgH="380835" progId="Equation.DSMT4">
                      <p:embed/>
                    </p:oleObj>
                  </mc:Choice>
                  <mc:Fallback>
                    <p:oleObj name="Equation" r:id="rId6" imgW="710891" imgH="380835" progId="Equation.DSMT4">
                      <p:embed/>
                      <p:pic>
                        <p:nvPicPr>
                          <p:cNvPr id="1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795"/>
                            <a:ext cx="44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2897359" y="4588764"/>
          <a:ext cx="280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6700" imgH="381000" progId="Equation.DSMT4">
                  <p:embed/>
                </p:oleObj>
              </mc:Choice>
              <mc:Fallback>
                <p:oleObj name="Equation" r:id="rId8" imgW="2806700" imgH="381000" progId="Equation.DSMT4">
                  <p:embed/>
                  <p:pic>
                    <p:nvPicPr>
                      <p:cNvPr id="1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359" y="4588764"/>
                        <a:ext cx="280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B08C-C8CE-4FD8-9AC4-B0149AD16A85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0D3BF3AE-B947-4E77-A1D6-439595D27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5083" y="5164138"/>
          <a:ext cx="1816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15840" imgH="736560" progId="Equation.DSMT4">
                  <p:embed/>
                </p:oleObj>
              </mc:Choice>
              <mc:Fallback>
                <p:oleObj name="Equation" r:id="rId10" imgW="1815840" imgH="736560" progId="Equation.DSMT4">
                  <p:embed/>
                  <p:pic>
                    <p:nvPicPr>
                      <p:cNvPr id="13" name="Object 11">
                        <a:extLst>
                          <a:ext uri="{FF2B5EF4-FFF2-40B4-BE49-F238E27FC236}">
                            <a16:creationId xmlns:a16="http://schemas.microsoft.com/office/drawing/2014/main" id="{0D3BF3AE-B947-4E77-A1D6-439595D27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083" y="5164138"/>
                        <a:ext cx="1816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D498D27E-521C-4388-A2FC-DAC802AD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4102"/>
            <a:ext cx="8229600" cy="990600"/>
          </a:xfrm>
        </p:spPr>
        <p:txBody>
          <a:bodyPr/>
          <a:lstStyle/>
          <a:p>
            <a:r>
              <a:rPr lang="en-US" altLang="zh-CN" dirty="0"/>
              <a:t>KKT</a:t>
            </a:r>
            <a:r>
              <a:rPr lang="zh-CN" altLang="en-US" dirty="0"/>
              <a:t>条件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782" y="1275081"/>
            <a:ext cx="9184640" cy="455587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/>
              <a:t>用</a:t>
            </a:r>
            <a:r>
              <a:rPr lang="en-US" altLang="zh-CN" dirty="0"/>
              <a:t>KKT</a:t>
            </a:r>
            <a:r>
              <a:rPr lang="zh-CN" altLang="zh-CN" dirty="0"/>
              <a:t>条件解</a:t>
            </a:r>
            <a:r>
              <a:rPr lang="zh-CN" altLang="en-US" dirty="0"/>
              <a:t>如下</a:t>
            </a:r>
            <a:r>
              <a:rPr lang="zh-CN" altLang="zh-CN" dirty="0"/>
              <a:t>非线性规划</a:t>
            </a:r>
            <a:r>
              <a:rPr lang="zh-CN" altLang="en-US" dirty="0"/>
              <a:t>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/>
              <a:t>解： 先将该非线性规划问题写成以下形式：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算出</a:t>
            </a:r>
            <a:r>
              <a:rPr lang="zh-CN" altLang="zh-CN" dirty="0"/>
              <a:t>其目标函数和约束函数的梯度：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-123110"/>
            <a:ext cx="2551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05489"/>
            <a:ext cx="5822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14870" y="2116890"/>
          <a:ext cx="2444874" cy="91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784800" imgH="11582400" progId="Equation.DSMT4">
                  <p:embed/>
                </p:oleObj>
              </mc:Choice>
              <mc:Fallback>
                <p:oleObj name="Equation" r:id="rId3" imgW="30784800" imgH="1158240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870" y="2116890"/>
                        <a:ext cx="2444874" cy="919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014870" y="3457233"/>
          <a:ext cx="2295663" cy="126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004000" imgH="17678400" progId="Equation.DSMT4">
                  <p:embed/>
                </p:oleObj>
              </mc:Choice>
              <mc:Fallback>
                <p:oleObj name="Equation" r:id="rId5" imgW="32004000" imgH="1767840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870" y="3457233"/>
                        <a:ext cx="2295663" cy="1268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14870" y="5435742"/>
          <a:ext cx="2673513" cy="79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052000" imgH="10363200" progId="Equation.DSMT4">
                  <p:embed/>
                </p:oleObj>
              </mc:Choice>
              <mc:Fallback>
                <p:oleObj name="Equation" r:id="rId7" imgW="35052000" imgH="1036320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870" y="5435742"/>
                        <a:ext cx="2673513" cy="790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4B1CAD-E2A1-4149-A16F-904E4B6D789A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1516" y="19049"/>
            <a:ext cx="1066800" cy="328613"/>
          </a:xfrm>
        </p:spPr>
        <p:txBody>
          <a:bodyPr/>
          <a:lstStyle/>
          <a:p>
            <a:pPr>
              <a:defRPr/>
            </a:pPr>
            <a:fld id="{A8A04E82-56C5-473E-AB74-E41CD95FB2B4}" type="slidenum">
              <a:rPr lang="zh-CN" altLang="en-US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8E71D236-B98D-468C-A464-4B5694CB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KKT</a:t>
            </a:r>
            <a:r>
              <a:rPr lang="zh-CN" altLang="en-US" dirty="0"/>
              <a:t>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给出两个不等式约束的乘子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该问题的可行域为凸集</a:t>
            </a:r>
            <a:r>
              <a:rPr lang="en-US" altLang="zh-CN" dirty="0"/>
              <a:t>,</a:t>
            </a:r>
            <a:r>
              <a:rPr lang="zh-CN" altLang="en-US" dirty="0"/>
              <a:t>其目标方程为凸函数</a:t>
            </a:r>
            <a:r>
              <a:rPr lang="en-US" altLang="zh-CN" dirty="0"/>
              <a:t>(</a:t>
            </a:r>
            <a:r>
              <a:rPr lang="zh-CN" altLang="en-US" dirty="0"/>
              <a:t>求海塞矩阵可知</a:t>
            </a:r>
            <a:r>
              <a:rPr lang="en-US" altLang="zh-CN" dirty="0"/>
              <a:t>)</a:t>
            </a:r>
            <a:r>
              <a:rPr lang="zh-CN" altLang="en-US" dirty="0"/>
              <a:t>，因此该问题是一个凸优化问题。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24027" y="2195594"/>
          <a:ext cx="2295663" cy="126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0" imgH="17678400" progId="Equation.DSMT4">
                  <p:embed/>
                </p:oleObj>
              </mc:Choice>
              <mc:Fallback>
                <p:oleObj name="Equation" r:id="rId2" imgW="32004000" imgH="176784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027" y="2195594"/>
                        <a:ext cx="2295663" cy="1268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752115" y="2534736"/>
          <a:ext cx="2984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62400" imgH="10972800" progId="Equation.DSMT4">
                  <p:embed/>
                </p:oleObj>
              </mc:Choice>
              <mc:Fallback>
                <p:oleObj name="Equation" r:id="rId4" imgW="3962400" imgH="109728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115" y="2534736"/>
                        <a:ext cx="29845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468901" y="2685328"/>
            <a:ext cx="21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两个约束的乘子：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D058F0-DE62-43B6-A3E4-49FA50F2CE4E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742467" y="19050"/>
            <a:ext cx="1066800" cy="328613"/>
          </a:xfrm>
        </p:spPr>
        <p:txBody>
          <a:bodyPr/>
          <a:lstStyle/>
          <a:p>
            <a:pPr>
              <a:defRPr/>
            </a:pPr>
            <a:fld id="{A8A04E82-56C5-473E-AB74-E41CD95FB2B4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83EFB17A-F113-4506-A127-AACF1488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4102"/>
            <a:ext cx="8229600" cy="990600"/>
          </a:xfrm>
        </p:spPr>
        <p:txBody>
          <a:bodyPr/>
          <a:lstStyle/>
          <a:p>
            <a:r>
              <a:rPr lang="en-US" altLang="zh-CN" dirty="0"/>
              <a:t>KKT</a:t>
            </a:r>
            <a:r>
              <a:rPr lang="zh-CN" altLang="en-US" dirty="0"/>
              <a:t>条件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782" y="1275081"/>
            <a:ext cx="9184640" cy="45558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根据</a:t>
            </a:r>
            <a:r>
              <a:rPr lang="en-US" altLang="zh-CN" dirty="0"/>
              <a:t>KKT</a:t>
            </a:r>
            <a:r>
              <a:rPr lang="zh-CN" altLang="en-US" dirty="0"/>
              <a:t>条件，某个局部最优解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应该满足如下条件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为解上述方程组，</a:t>
            </a:r>
            <a:r>
              <a:rPr lang="zh-CN" altLang="en-US" dirty="0"/>
              <a:t>分以下</a:t>
            </a:r>
            <a:r>
              <a:rPr lang="zh-CN" altLang="zh-CN" dirty="0"/>
              <a:t>几种情形</a:t>
            </a:r>
            <a:r>
              <a:rPr lang="zh-CN" altLang="en-US" dirty="0"/>
              <a:t>讨论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）令                     无解；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）令                     解之，得                        不满足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条件；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）令                     解之，得                        不满足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条件；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）令                     解之，得            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得到局部最小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值点。由于该问题为凸规划，所以此为全局极小值点。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-123110"/>
            <a:ext cx="2551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05489"/>
            <a:ext cx="5822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754779" y="1298231"/>
          <a:ext cx="10366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11200" imgH="5791200" progId="Equation.DSMT4">
                  <p:embed/>
                </p:oleObj>
              </mc:Choice>
              <mc:Fallback>
                <p:oleObj name="Equation" r:id="rId3" imgW="13411200" imgH="5791200" progId="Equation.DSMT4">
                  <p:embed/>
                  <p:pic>
                    <p:nvPicPr>
                      <p:cNvPr id="0" name="Picture 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779" y="1298231"/>
                        <a:ext cx="1036637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130642" y="2331243"/>
          <a:ext cx="2392362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004000" imgH="17678400" progId="Equation.DSMT4">
                  <p:embed/>
                </p:oleObj>
              </mc:Choice>
              <mc:Fallback>
                <p:oleObj name="Equation" r:id="rId5" imgW="32004000" imgH="17678400" progId="Equation.DSMT4">
                  <p:embed/>
                  <p:pic>
                    <p:nvPicPr>
                      <p:cNvPr id="0" name="Picture 9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642" y="2331243"/>
                        <a:ext cx="2392362" cy="132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415630" y="4301609"/>
          <a:ext cx="1615297" cy="44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031200" imgH="5791200" progId="Equation.DSMT4">
                  <p:embed/>
                </p:oleObj>
              </mc:Choice>
              <mc:Fallback>
                <p:oleObj name="Equation" r:id="rId7" imgW="21031200" imgH="5791200" progId="Equation.DSMT4">
                  <p:embed/>
                  <p:pic>
                    <p:nvPicPr>
                      <p:cNvPr id="0" name="Picture 9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630" y="4301609"/>
                        <a:ext cx="1615297" cy="444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12735" y="4755091"/>
          <a:ext cx="1618192" cy="45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726400" imgH="5791200" progId="Equation.DSMT4">
                  <p:embed/>
                </p:oleObj>
              </mc:Choice>
              <mc:Fallback>
                <p:oleObj name="Equation" r:id="rId9" imgW="20726400" imgH="5791200" progId="Equation.DSMT4">
                  <p:embed/>
                  <p:pic>
                    <p:nvPicPr>
                      <p:cNvPr id="0" name="Picture 9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735" y="4755091"/>
                        <a:ext cx="1618192" cy="4521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306786" y="4731357"/>
          <a:ext cx="1819075" cy="46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860000" imgH="5791200" progId="Equation.DSMT4">
                  <p:embed/>
                </p:oleObj>
              </mc:Choice>
              <mc:Fallback>
                <p:oleObj name="Equation" r:id="rId11" imgW="22860000" imgH="5791200" progId="Equation.DSMT4">
                  <p:embed/>
                  <p:pic>
                    <p:nvPicPr>
                      <p:cNvPr id="0" name="Picture 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786" y="4731357"/>
                        <a:ext cx="1819075" cy="460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426199" y="5232847"/>
          <a:ext cx="1604728" cy="44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726400" imgH="5791200" progId="Equation.DSMT4">
                  <p:embed/>
                </p:oleObj>
              </mc:Choice>
              <mc:Fallback>
                <p:oleObj name="Equation" r:id="rId13" imgW="20726400" imgH="5791200" progId="Equation.DSMT4">
                  <p:embed/>
                  <p:pic>
                    <p:nvPicPr>
                      <p:cNvPr id="0" name="Picture 9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199" y="5232847"/>
                        <a:ext cx="1604728" cy="448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293282" y="5156735"/>
          <a:ext cx="1846081" cy="473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555200" imgH="5791200" progId="Equation.DSMT4">
                  <p:embed/>
                </p:oleObj>
              </mc:Choice>
              <mc:Fallback>
                <p:oleObj name="Equation" r:id="rId15" imgW="22555200" imgH="5791200" progId="Equation.DSMT4">
                  <p:embed/>
                  <p:pic>
                    <p:nvPicPr>
                      <p:cNvPr id="0" name="Picture 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282" y="5156735"/>
                        <a:ext cx="1846081" cy="473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444485" y="5601505"/>
          <a:ext cx="1586442" cy="519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678400" imgH="5791200" progId="Equation.DSMT4">
                  <p:embed/>
                </p:oleObj>
              </mc:Choice>
              <mc:Fallback>
                <p:oleObj name="Equation" r:id="rId17" imgW="17678400" imgH="5791200" progId="Equation.DSMT4">
                  <p:embed/>
                  <p:pic>
                    <p:nvPicPr>
                      <p:cNvPr id="0" name="Picture 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485" y="5601505"/>
                        <a:ext cx="1586442" cy="519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236474" y="5612503"/>
          <a:ext cx="910461" cy="48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363200" imgH="5486400" progId="Equation.DSMT4">
                  <p:embed/>
                </p:oleObj>
              </mc:Choice>
              <mc:Fallback>
                <p:oleObj name="Equation" r:id="rId19" imgW="10363200" imgH="5486400" progId="Equation.DSMT4">
                  <p:embed/>
                  <p:pic>
                    <p:nvPicPr>
                      <p:cNvPr id="0" name="Picture 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474" y="5612503"/>
                        <a:ext cx="910461" cy="482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357432" y="2298173"/>
          <a:ext cx="1163691" cy="133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4630400" imgH="16764000" progId="Equation.DSMT4">
                  <p:embed/>
                </p:oleObj>
              </mc:Choice>
              <mc:Fallback>
                <p:oleObj name="Equation" r:id="rId21" imgW="14630400" imgH="16764000" progId="Equation.DSMT4">
                  <p:embed/>
                  <p:pic>
                    <p:nvPicPr>
                      <p:cNvPr id="0" name="Picture 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432" y="2298173"/>
                        <a:ext cx="1163691" cy="1334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298F6-2E85-42A8-83ED-5D3B052EE427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86800" y="19049"/>
            <a:ext cx="1066800" cy="328613"/>
          </a:xfrm>
        </p:spPr>
        <p:txBody>
          <a:bodyPr/>
          <a:lstStyle/>
          <a:p>
            <a:pPr>
              <a:defRPr/>
            </a:pPr>
            <a:fld id="{A8A04E82-56C5-473E-AB74-E41CD95FB2B4}" type="slidenum">
              <a:rPr lang="zh-CN" altLang="en-US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23" name="页脚占位符 2">
            <a:extLst>
              <a:ext uri="{FF2B5EF4-FFF2-40B4-BE49-F238E27FC236}">
                <a16:creationId xmlns:a16="http://schemas.microsoft.com/office/drawing/2014/main" id="{A3FDBA50-31F9-442B-AB2E-9E07757F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kern="0" spc="0" dirty="0">
                <a:solidFill>
                  <a:srgbClr val="1F49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小结：</a:t>
            </a:r>
            <a:r>
              <a:rPr lang="en-US" altLang="zh-CN" kern="0" spc="0" dirty="0">
                <a:solidFill>
                  <a:srgbClr val="1F49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kern="0" spc="0" dirty="0">
                <a:solidFill>
                  <a:srgbClr val="1F49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目标函数和约束条件必须是连续可微的；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可行域需满足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条件才成立。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如果一个问题有多个局部最优解，那么就会有许多解都满足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包括许多等式和不等式，因此当问题规模变大之后，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条件很难直接求解。所以对于大规模问题，需要利用有效的算法来求解（下一节课）。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A0A3-76C5-4445-996E-F9AEBA81C6C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53418" y="15331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8F0A4B3C-E80F-43C2-BCF2-FA947491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0700" y="2653966"/>
            <a:ext cx="5562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凸规划问题的求解算法</a:t>
            </a:r>
            <a:endParaRPr 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0CF-890E-4ADA-8BA7-8461841E46CD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26041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A21AB474-596E-442E-AC1F-1FBA60A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(Algorithm)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你对算法的理解是什么？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求解数学模型的算法过程包括什么？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(Input)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(Initialization)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下降方向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(Descent Direction)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一维搜素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(Line Search)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停止检验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(Stop Check)</a:t>
            </a: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最常用的停止规则（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Stop Criterion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472113" y="5502275"/>
          <a:ext cx="148431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90400" imgH="9753600" progId="Equation.DSMT4">
                  <p:embed/>
                </p:oleObj>
              </mc:Choice>
              <mc:Fallback>
                <p:oleObj name="Equation" r:id="rId2" imgW="37490400" imgH="9753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5502275"/>
                        <a:ext cx="1484312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273275" y="5980575"/>
          <a:ext cx="259424" cy="27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76800" imgH="5181600" progId="Equation.DSMT4">
                  <p:embed/>
                </p:oleObj>
              </mc:Choice>
              <mc:Fallback>
                <p:oleObj name="Equation" r:id="rId4" imgW="4876800" imgH="5181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275" y="5980575"/>
                        <a:ext cx="259424" cy="274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521121" y="5917056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是一个给定的大于零的常数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FF04-6771-4409-8E8F-882224082D55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686800" y="1524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11" name="Object 33">
            <a:extLst>
              <a:ext uri="{FF2B5EF4-FFF2-40B4-BE49-F238E27FC236}">
                <a16:creationId xmlns:a16="http://schemas.microsoft.com/office/drawing/2014/main" id="{600D9417-6C86-4B32-86DC-FDD1E15EF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348" y="844886"/>
          <a:ext cx="2191163" cy="63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342720" progId="Equation.DSMT4">
                  <p:embed/>
                </p:oleObj>
              </mc:Choice>
              <mc:Fallback>
                <p:oleObj name="Equation" r:id="rId6" imgW="1180800" imgH="342720" progId="Equation.DSMT4">
                  <p:embed/>
                  <p:pic>
                    <p:nvPicPr>
                      <p:cNvPr id="11" name="Object 33">
                        <a:extLst>
                          <a:ext uri="{FF2B5EF4-FFF2-40B4-BE49-F238E27FC236}">
                            <a16:creationId xmlns:a16="http://schemas.microsoft.com/office/drawing/2014/main" id="{600D9417-6C86-4B32-86DC-FDD1E15EF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348" y="844886"/>
                        <a:ext cx="2191163" cy="63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>
            <a:extLst>
              <a:ext uri="{FF2B5EF4-FFF2-40B4-BE49-F238E27FC236}">
                <a16:creationId xmlns:a16="http://schemas.microsoft.com/office/drawing/2014/main" id="{32755FB7-4C5F-41A1-BDBD-986BCA834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193" y="844442"/>
          <a:ext cx="11779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680" imgH="342720" progId="Equation.DSMT4">
                  <p:embed/>
                </p:oleObj>
              </mc:Choice>
              <mc:Fallback>
                <p:oleObj name="Equation" r:id="rId8" imgW="634680" imgH="342720" progId="Equation.DSMT4">
                  <p:embed/>
                  <p:pic>
                    <p:nvPicPr>
                      <p:cNvPr id="12" name="Object 33">
                        <a:extLst>
                          <a:ext uri="{FF2B5EF4-FFF2-40B4-BE49-F238E27FC236}">
                            <a16:creationId xmlns:a16="http://schemas.microsoft.com/office/drawing/2014/main" id="{32755FB7-4C5F-41A1-BDBD-986BCA834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193" y="844442"/>
                        <a:ext cx="1177925" cy="636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3">
            <a:extLst>
              <a:ext uri="{FF2B5EF4-FFF2-40B4-BE49-F238E27FC236}">
                <a16:creationId xmlns:a16="http://schemas.microsoft.com/office/drawing/2014/main" id="{6F76DD01-5453-4330-B9BF-D219AB3BF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1238" y="815523"/>
          <a:ext cx="12747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342720" progId="Equation.DSMT4">
                  <p:embed/>
                </p:oleObj>
              </mc:Choice>
              <mc:Fallback>
                <p:oleObj name="Equation" r:id="rId10" imgW="685800" imgH="342720" progId="Equation.DSMT4">
                  <p:embed/>
                  <p:pic>
                    <p:nvPicPr>
                      <p:cNvPr id="13" name="Object 33">
                        <a:extLst>
                          <a:ext uri="{FF2B5EF4-FFF2-40B4-BE49-F238E27FC236}">
                            <a16:creationId xmlns:a16="http://schemas.microsoft.com/office/drawing/2014/main" id="{6F76DD01-5453-4330-B9BF-D219AB3BF9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238" y="815523"/>
                        <a:ext cx="1274763" cy="636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页脚占位符 2">
            <a:extLst>
              <a:ext uri="{FF2B5EF4-FFF2-40B4-BE49-F238E27FC236}">
                <a16:creationId xmlns:a16="http://schemas.microsoft.com/office/drawing/2014/main" id="{D0B4ADD7-0B36-4433-BFF2-3FBDAC98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怎样画算法的流程图（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Flowchart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1493" y="533400"/>
            <a:ext cx="3886200" cy="5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12-2ED7-4409-99C0-B03CFCDFDB70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26041" y="7994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17D6C9C4-1672-4C28-B1E8-9098451F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一维搜索法；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在确定下降方向后，需要进行线性搜索，以便确定下降方向上的最优点，作为下一个迭代点；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一维搜索问题的常用求解算法：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二分法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黄金分割法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牛顿法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C0AA-DDDA-4C82-AE65-68C183B2F99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69845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E0810063-FEE1-46AB-856A-81F27C69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7819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二分法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7624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endParaRPr lang="en-US" altLang="zh-CN" b="1" kern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Pct val="60000"/>
              <a:buNone/>
              <a:defRPr/>
            </a:pPr>
            <a:endParaRPr lang="en-US" altLang="zh-CN" b="1" kern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原理</a:t>
            </a:r>
            <a:endParaRPr lang="en-US" altLang="zh-CN" b="1" kern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endParaRPr lang="en-US" altLang="zh-CN" b="1" kern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2230" y="1828581"/>
            <a:ext cx="7921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defTabSz="914400">
              <a:spcBef>
                <a:spcPct val="15000"/>
              </a:spcBef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z(x)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是凸函数，且在区间</a:t>
            </a:r>
            <a:r>
              <a:rPr lang="en-US" altLang="zh-CN" kern="0" dirty="0">
                <a:ea typeface="宋体" panose="02010600030101010101" pitchFamily="2" charset="-122"/>
              </a:rPr>
              <a:t>[a, b]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内是连续可微函数</a:t>
            </a:r>
            <a:r>
              <a:rPr lang="zh-CN" altLang="en-US" kern="0" dirty="0">
                <a:ea typeface="宋体" panose="02010600030101010101" pitchFamily="2" charset="-122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52230" y="2949227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defTabSz="914400">
              <a:spcBef>
                <a:spcPct val="50000"/>
              </a:spcBef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其导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z’(x)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[a, b]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内的零点（根）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763588" y="3395473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z’(x)=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with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a≤x≤b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 bwMode="auto">
          <a:xfrm>
            <a:off x="752230" y="4007954"/>
            <a:ext cx="3276600" cy="2225675"/>
            <a:chOff x="720" y="2256"/>
            <a:chExt cx="2064" cy="1402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584" y="340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x*</a:t>
              </a:r>
              <a:endPara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grpSp>
          <p:nvGrpSpPr>
            <p:cNvPr id="10" name="Group 7"/>
            <p:cNvGrpSpPr/>
            <p:nvPr/>
          </p:nvGrpSpPr>
          <p:grpSpPr bwMode="auto">
            <a:xfrm>
              <a:off x="1104" y="2304"/>
              <a:ext cx="1632" cy="1104"/>
              <a:chOff x="2640" y="2352"/>
              <a:chExt cx="1632" cy="1104"/>
            </a:xfrm>
          </p:grpSpPr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2640" y="3456"/>
                <a:ext cx="16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" name="Freeform 10"/>
            <p:cNvSpPr/>
            <p:nvPr/>
          </p:nvSpPr>
          <p:spPr bwMode="auto">
            <a:xfrm>
              <a:off x="1392" y="2352"/>
              <a:ext cx="1016" cy="864"/>
            </a:xfrm>
            <a:custGeom>
              <a:avLst/>
              <a:gdLst>
                <a:gd name="T0" fmla="*/ 0 w 1016"/>
                <a:gd name="T1" fmla="*/ 32 h 864"/>
                <a:gd name="T2" fmla="*/ 336 w 1016"/>
                <a:gd name="T3" fmla="*/ 848 h 864"/>
                <a:gd name="T4" fmla="*/ 912 w 1016"/>
                <a:gd name="T5" fmla="*/ 128 h 864"/>
                <a:gd name="T6" fmla="*/ 960 w 1016"/>
                <a:gd name="T7" fmla="*/ 8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864">
                  <a:moveTo>
                    <a:pt x="0" y="32"/>
                  </a:moveTo>
                  <a:cubicBezTo>
                    <a:pt x="92" y="432"/>
                    <a:pt x="184" y="832"/>
                    <a:pt x="336" y="848"/>
                  </a:cubicBezTo>
                  <a:cubicBezTo>
                    <a:pt x="488" y="864"/>
                    <a:pt x="808" y="256"/>
                    <a:pt x="912" y="128"/>
                  </a:cubicBezTo>
                  <a:cubicBezTo>
                    <a:pt x="1016" y="0"/>
                    <a:pt x="988" y="40"/>
                    <a:pt x="960" y="8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728" y="32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392" y="2448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160" y="2688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496" y="33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25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z(x)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248" y="340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064" y="336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21" name="Group 18"/>
          <p:cNvGrpSpPr/>
          <p:nvPr/>
        </p:nvGrpSpPr>
        <p:grpSpPr bwMode="auto">
          <a:xfrm>
            <a:off x="5530850" y="3893654"/>
            <a:ext cx="3352800" cy="2362200"/>
            <a:chOff x="2784" y="2208"/>
            <a:chExt cx="2112" cy="1488"/>
          </a:xfrm>
        </p:grpSpPr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696" y="336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x*</a:t>
              </a:r>
              <a:endPara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216" y="22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216" y="3360"/>
              <a:ext cx="1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608" y="33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784" y="2208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z’(x)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360" y="336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176" y="340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3602" y="2825"/>
              <a:ext cx="595" cy="869"/>
            </a:xfrm>
            <a:custGeom>
              <a:avLst/>
              <a:gdLst>
                <a:gd name="T0" fmla="*/ 0 w 595"/>
                <a:gd name="T1" fmla="*/ 869 h 869"/>
                <a:gd name="T2" fmla="*/ 156 w 595"/>
                <a:gd name="T3" fmla="*/ 668 h 869"/>
                <a:gd name="T4" fmla="*/ 229 w 595"/>
                <a:gd name="T5" fmla="*/ 585 h 869"/>
                <a:gd name="T6" fmla="*/ 265 w 595"/>
                <a:gd name="T7" fmla="*/ 466 h 869"/>
                <a:gd name="T8" fmla="*/ 375 w 595"/>
                <a:gd name="T9" fmla="*/ 366 h 869"/>
                <a:gd name="T10" fmla="*/ 412 w 595"/>
                <a:gd name="T11" fmla="*/ 320 h 869"/>
                <a:gd name="T12" fmla="*/ 439 w 595"/>
                <a:gd name="T13" fmla="*/ 274 h 869"/>
                <a:gd name="T14" fmla="*/ 558 w 595"/>
                <a:gd name="T15" fmla="*/ 82 h 869"/>
                <a:gd name="T16" fmla="*/ 576 w 595"/>
                <a:gd name="T17" fmla="*/ 18 h 869"/>
                <a:gd name="T18" fmla="*/ 595 w 595"/>
                <a:gd name="T1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869">
                  <a:moveTo>
                    <a:pt x="0" y="869"/>
                  </a:moveTo>
                  <a:cubicBezTo>
                    <a:pt x="25" y="790"/>
                    <a:pt x="93" y="718"/>
                    <a:pt x="156" y="668"/>
                  </a:cubicBezTo>
                  <a:cubicBezTo>
                    <a:pt x="183" y="646"/>
                    <a:pt x="204" y="611"/>
                    <a:pt x="229" y="585"/>
                  </a:cubicBezTo>
                  <a:cubicBezTo>
                    <a:pt x="233" y="572"/>
                    <a:pt x="257" y="477"/>
                    <a:pt x="265" y="466"/>
                  </a:cubicBezTo>
                  <a:cubicBezTo>
                    <a:pt x="291" y="431"/>
                    <a:pt x="338" y="391"/>
                    <a:pt x="375" y="366"/>
                  </a:cubicBezTo>
                  <a:cubicBezTo>
                    <a:pt x="386" y="349"/>
                    <a:pt x="402" y="337"/>
                    <a:pt x="412" y="320"/>
                  </a:cubicBezTo>
                  <a:cubicBezTo>
                    <a:pt x="453" y="253"/>
                    <a:pt x="387" y="329"/>
                    <a:pt x="439" y="274"/>
                  </a:cubicBezTo>
                  <a:cubicBezTo>
                    <a:pt x="470" y="181"/>
                    <a:pt x="490" y="153"/>
                    <a:pt x="558" y="82"/>
                  </a:cubicBezTo>
                  <a:cubicBezTo>
                    <a:pt x="565" y="61"/>
                    <a:pt x="566" y="38"/>
                    <a:pt x="576" y="18"/>
                  </a:cubicBezTo>
                  <a:cubicBezTo>
                    <a:pt x="580" y="10"/>
                    <a:pt x="595" y="0"/>
                    <a:pt x="595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456" y="331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4272" y="331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1949-CBB3-4443-9971-B0E0C80CEA7F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>
          <a:xfrm>
            <a:off x="8655050" y="3175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4684097C-C677-4C1E-97C4-B990B2EA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49EDD-FC07-4487-9675-A6BCC8B6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0600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(Headings)" charset="0"/>
                <a:ea typeface="宋体" panose="02010600030101010101" pitchFamily="2" charset="-122"/>
                <a:sym typeface="Arial (Headings)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7412CA-E23C-4371-BE4D-3357B1D5E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042356"/>
            <a:ext cx="358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</a:rPr>
              <a:t>向量表示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决策变量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不等式约束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等式约束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E83454A9-B688-4A51-BB8E-0E93E49DC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197983"/>
              </p:ext>
            </p:extLst>
          </p:nvPr>
        </p:nvGraphicFramePr>
        <p:xfrm>
          <a:off x="3879850" y="1797874"/>
          <a:ext cx="1758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3813" imgH="545863" progId="Equation.DSMT4">
                  <p:embed/>
                </p:oleObj>
              </mc:Choice>
              <mc:Fallback>
                <p:oleObj name="Equation" r:id="rId2" imgW="2043813" imgH="545863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1797874"/>
                        <a:ext cx="17589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89DC7613-9FCB-4E83-A956-5A8733CB84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155907"/>
              </p:ext>
            </p:extLst>
          </p:nvPr>
        </p:nvGraphicFramePr>
        <p:xfrm>
          <a:off x="3879850" y="2323845"/>
          <a:ext cx="1682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4951" imgH="545863" progId="Equation.DSMT4">
                  <p:embed/>
                </p:oleObj>
              </mc:Choice>
              <mc:Fallback>
                <p:oleObj name="Equation" r:id="rId4" imgW="1954951" imgH="545863" progId="Equation.DSMT4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323845"/>
                        <a:ext cx="16827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1034F472-0C4C-4930-B3A5-F13CC7269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610943"/>
              </p:ext>
            </p:extLst>
          </p:nvPr>
        </p:nvGraphicFramePr>
        <p:xfrm>
          <a:off x="3879850" y="1360487"/>
          <a:ext cx="1866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900" imgH="469900" progId="Equation.DSMT4">
                  <p:embed/>
                </p:oleObj>
              </mc:Choice>
              <mc:Fallback>
                <p:oleObj name="Equation" r:id="rId6" imgW="1866900" imgH="4699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1360487"/>
                        <a:ext cx="18669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43">
            <a:extLst>
              <a:ext uri="{FF2B5EF4-FFF2-40B4-BE49-F238E27FC236}">
                <a16:creationId xmlns:a16="http://schemas.microsoft.com/office/drawing/2014/main" id="{C8BF1F55-FAF4-425F-9B03-ADD49623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619292"/>
            <a:ext cx="56653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非线性规划的向量表示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Text Box 1045">
            <a:extLst>
              <a:ext uri="{FF2B5EF4-FFF2-40B4-BE49-F238E27FC236}">
                <a16:creationId xmlns:a16="http://schemas.microsoft.com/office/drawing/2014/main" id="{C514F1ED-6F82-47DB-AB79-CE08D3F60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761047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kern="0" dirty="0"/>
              <a:t>假设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1046">
            <a:extLst>
              <a:ext uri="{FF2B5EF4-FFF2-40B4-BE49-F238E27FC236}">
                <a16:creationId xmlns:a16="http://schemas.microsoft.com/office/drawing/2014/main" id="{2BAC9E18-D252-4D13-A887-12A03E6C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02" y="3168652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kern="0" dirty="0">
                <a:solidFill>
                  <a:srgbClr val="000000"/>
                </a:solidFill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都是连续可微函数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043">
            <a:extLst>
              <a:ext uri="{FF2B5EF4-FFF2-40B4-BE49-F238E27FC236}">
                <a16:creationId xmlns:a16="http://schemas.microsoft.com/office/drawing/2014/main" id="{698E0314-3736-4CA2-B798-0377657BD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76" y="5890750"/>
            <a:ext cx="73715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u="sng" kern="0" dirty="0"/>
              <a:t>注意向量和集合的符号表达。</a:t>
            </a:r>
            <a:endParaRPr kumimoji="0" lang="en-US" altLang="zh-CN" sz="2400" i="0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Object 1">
            <a:extLst>
              <a:ext uri="{FF2B5EF4-FFF2-40B4-BE49-F238E27FC236}">
                <a16:creationId xmlns:a16="http://schemas.microsoft.com/office/drawing/2014/main" id="{6992FBE5-171F-498A-859D-790009DF3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204236"/>
              </p:ext>
            </p:extLst>
          </p:nvPr>
        </p:nvGraphicFramePr>
        <p:xfrm>
          <a:off x="703473" y="4021482"/>
          <a:ext cx="2171929" cy="1897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09680" imgH="1930320" progId="Equation.DSMT4">
                  <p:embed/>
                </p:oleObj>
              </mc:Choice>
              <mc:Fallback>
                <p:oleObj name="Equation" r:id="rId8" imgW="2209680" imgH="1930320" progId="Equation.DSMT4">
                  <p:embed/>
                  <p:pic>
                    <p:nvPicPr>
                      <p:cNvPr id="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73" y="4021482"/>
                        <a:ext cx="2171929" cy="1897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01D4D886-95F8-48EF-BB57-483DC0400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1120"/>
              </p:ext>
            </p:extLst>
          </p:nvPr>
        </p:nvGraphicFramePr>
        <p:xfrm>
          <a:off x="5002237" y="4231957"/>
          <a:ext cx="3917221" cy="145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35080" imgH="1434960" progId="Equation.DSMT4">
                  <p:embed/>
                </p:oleObj>
              </mc:Choice>
              <mc:Fallback>
                <p:oleObj name="Equation" r:id="rId10" imgW="3835080" imgH="143496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37" y="4231957"/>
                        <a:ext cx="3917221" cy="1452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标题 2">
            <a:extLst>
              <a:ext uri="{FF2B5EF4-FFF2-40B4-BE49-F238E27FC236}">
                <a16:creationId xmlns:a16="http://schemas.microsoft.com/office/drawing/2014/main" id="{F434BA9A-BBE3-41E4-98E5-884F319CC3B2}"/>
              </a:ext>
            </a:extLst>
          </p:cNvPr>
          <p:cNvSpPr txBox="1">
            <a:spLocks/>
          </p:cNvSpPr>
          <p:nvPr/>
        </p:nvSpPr>
        <p:spPr>
          <a:xfrm>
            <a:off x="445602" y="213869"/>
            <a:ext cx="8229600" cy="990600"/>
          </a:xfrm>
          <a:prstGeom prst="rect">
            <a:avLst/>
          </a:prstGeom>
        </p:spPr>
        <p:txBody>
          <a:bodyPr/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NLP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040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6366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二分法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4943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kern="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rgbClr val="0000FF"/>
                </a:solidFill>
                <a:ea typeface="宋体" panose="02010600030101010101" pitchFamily="2" charset="-122"/>
              </a:rPr>
              <a:t>算法步骤</a:t>
            </a:r>
            <a:endParaRPr lang="zh-CN" altLang="en-US" dirty="0"/>
          </a:p>
        </p:txBody>
      </p:sp>
      <p:grpSp>
        <p:nvGrpSpPr>
          <p:cNvPr id="5" name="Group 5"/>
          <p:cNvGrpSpPr/>
          <p:nvPr/>
        </p:nvGrpSpPr>
        <p:grpSpPr bwMode="auto">
          <a:xfrm>
            <a:off x="5943600" y="829910"/>
            <a:ext cx="2743200" cy="1920875"/>
            <a:chOff x="2784" y="2208"/>
            <a:chExt cx="2112" cy="151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96" y="3360"/>
              <a:ext cx="33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x*</a:t>
              </a:r>
              <a:endPara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216" y="22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216" y="3360"/>
              <a:ext cx="1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608" y="3312"/>
              <a:ext cx="288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784" y="2208"/>
              <a:ext cx="572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z’(x)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358" y="3360"/>
              <a:ext cx="33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76" y="3406"/>
              <a:ext cx="33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602" y="2825"/>
              <a:ext cx="595" cy="869"/>
            </a:xfrm>
            <a:custGeom>
              <a:avLst/>
              <a:gdLst>
                <a:gd name="T0" fmla="*/ 0 w 595"/>
                <a:gd name="T1" fmla="*/ 869 h 869"/>
                <a:gd name="T2" fmla="*/ 156 w 595"/>
                <a:gd name="T3" fmla="*/ 668 h 869"/>
                <a:gd name="T4" fmla="*/ 229 w 595"/>
                <a:gd name="T5" fmla="*/ 585 h 869"/>
                <a:gd name="T6" fmla="*/ 265 w 595"/>
                <a:gd name="T7" fmla="*/ 466 h 869"/>
                <a:gd name="T8" fmla="*/ 375 w 595"/>
                <a:gd name="T9" fmla="*/ 366 h 869"/>
                <a:gd name="T10" fmla="*/ 412 w 595"/>
                <a:gd name="T11" fmla="*/ 320 h 869"/>
                <a:gd name="T12" fmla="*/ 439 w 595"/>
                <a:gd name="T13" fmla="*/ 274 h 869"/>
                <a:gd name="T14" fmla="*/ 558 w 595"/>
                <a:gd name="T15" fmla="*/ 82 h 869"/>
                <a:gd name="T16" fmla="*/ 576 w 595"/>
                <a:gd name="T17" fmla="*/ 18 h 869"/>
                <a:gd name="T18" fmla="*/ 595 w 595"/>
                <a:gd name="T1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869">
                  <a:moveTo>
                    <a:pt x="0" y="869"/>
                  </a:moveTo>
                  <a:cubicBezTo>
                    <a:pt x="25" y="790"/>
                    <a:pt x="93" y="718"/>
                    <a:pt x="156" y="668"/>
                  </a:cubicBezTo>
                  <a:cubicBezTo>
                    <a:pt x="183" y="646"/>
                    <a:pt x="204" y="611"/>
                    <a:pt x="229" y="585"/>
                  </a:cubicBezTo>
                  <a:cubicBezTo>
                    <a:pt x="233" y="572"/>
                    <a:pt x="257" y="477"/>
                    <a:pt x="265" y="466"/>
                  </a:cubicBezTo>
                  <a:cubicBezTo>
                    <a:pt x="291" y="431"/>
                    <a:pt x="338" y="391"/>
                    <a:pt x="375" y="366"/>
                  </a:cubicBezTo>
                  <a:cubicBezTo>
                    <a:pt x="386" y="349"/>
                    <a:pt x="402" y="337"/>
                    <a:pt x="412" y="320"/>
                  </a:cubicBezTo>
                  <a:cubicBezTo>
                    <a:pt x="453" y="253"/>
                    <a:pt x="387" y="329"/>
                    <a:pt x="439" y="274"/>
                  </a:cubicBezTo>
                  <a:cubicBezTo>
                    <a:pt x="470" y="181"/>
                    <a:pt x="490" y="153"/>
                    <a:pt x="558" y="82"/>
                  </a:cubicBezTo>
                  <a:cubicBezTo>
                    <a:pt x="565" y="61"/>
                    <a:pt x="566" y="38"/>
                    <a:pt x="576" y="18"/>
                  </a:cubicBezTo>
                  <a:cubicBezTo>
                    <a:pt x="580" y="10"/>
                    <a:pt x="595" y="0"/>
                    <a:pt x="595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456" y="331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272" y="331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7"/>
          <p:cNvGrpSpPr/>
          <p:nvPr/>
        </p:nvGrpSpPr>
        <p:grpSpPr bwMode="auto">
          <a:xfrm>
            <a:off x="438727" y="2351208"/>
            <a:ext cx="7531100" cy="1371600"/>
            <a:chOff x="144" y="1440"/>
            <a:chExt cx="4744" cy="864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44" y="1440"/>
              <a:ext cx="2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Step 0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zh-CN" altLang="en-US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给定一个初始解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768" y="1747"/>
            <a:ext cx="4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6972000" imgH="10363200" progId="Equation.DSMT4">
                    <p:embed/>
                  </p:oleObj>
                </mc:Choice>
                <mc:Fallback>
                  <p:oleObj name="Equation" r:id="rId2" imgW="156972000" imgH="10363200" progId="Equation.DSMT4">
                    <p:embed/>
                    <p:pic>
                      <p:nvPicPr>
                        <p:cNvPr id="18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47"/>
                          <a:ext cx="412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768" y="201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令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=0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38727" y="3633343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73455" indent="-97345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775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205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73455" marR="0" lvl="0" indent="-97345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Step 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kern="0" dirty="0">
                <a:ea typeface="宋体" panose="02010600030101010101" pitchFamily="2" charset="-122"/>
              </a:rPr>
              <a:t>如果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4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kumimoji="0" lang="el-GR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则停止，</a:t>
            </a:r>
            <a:r>
              <a:rPr lang="zh-CN" altLang="en-US" kern="0" dirty="0">
                <a:ea typeface="宋体" panose="02010600030101010101" pitchFamily="2" charset="-122"/>
                <a:cs typeface="Times New Roman" panose="02020603050405020304" pitchFamily="18" charset="0"/>
              </a:rPr>
              <a:t>得到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一个极小值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x*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kern="0" dirty="0"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)/2 </a:t>
            </a:r>
            <a:r>
              <a:rPr lang="zh-CN" altLang="en-US" kern="0" dirty="0">
                <a:ea typeface="宋体" panose="02010600030101010101" pitchFamily="2" charset="-122"/>
                <a:cs typeface="Times New Roman" panose="02020603050405020304" pitchFamily="18" charset="0"/>
              </a:rPr>
              <a:t>否则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Step 2</a:t>
            </a:r>
            <a:endParaRPr kumimoji="0" lang="el-GR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57200" y="4405276"/>
            <a:ext cx="8077200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1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)/2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z’(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 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k+1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k+1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z’(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)&lt;0, 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k+1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k+1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2400" b="0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k=k+1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，并返回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1.</a:t>
            </a:r>
          </a:p>
        </p:txBody>
      </p:sp>
      <p:graphicFrame>
        <p:nvGraphicFramePr>
          <p:cNvPr id="22" name="Object 23"/>
          <p:cNvGraphicFramePr>
            <a:graphicFrameLocks noChangeAspect="1"/>
          </p:cNvGraphicFramePr>
          <p:nvPr/>
        </p:nvGraphicFramePr>
        <p:xfrm>
          <a:off x="620713" y="1774825"/>
          <a:ext cx="327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" imgH="381000" progId="Equation.DSMT4">
                  <p:embed/>
                </p:oleObj>
              </mc:Choice>
              <mc:Fallback>
                <p:oleObj name="Equation" r:id="rId4" imgW="3276600" imgH="381000" progId="Equation.DSMT4">
                  <p:embed/>
                  <p:pic>
                    <p:nvPicPr>
                      <p:cNvPr id="2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774825"/>
                        <a:ext cx="327660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9A52-B200-4D47-BC51-DAB3C0CCCCA5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8624454" y="26282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4" name="页脚占位符 2">
            <a:extLst>
              <a:ext uri="{FF2B5EF4-FFF2-40B4-BE49-F238E27FC236}">
                <a16:creationId xmlns:a16="http://schemas.microsoft.com/office/drawing/2014/main" id="{EF5DAE1B-AB61-412C-9BAF-8B22291B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二分法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477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marL="0" lvl="0" indent="0"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用二分法解如下非线性规划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352800" y="2298720"/>
          <a:ext cx="2478157" cy="94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329600" imgH="17678400" progId="Equation.DSMT4">
                  <p:embed/>
                </p:oleObj>
              </mc:Choice>
              <mc:Fallback>
                <p:oleObj name="Equation" r:id="rId2" imgW="46329600" imgH="176784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98720"/>
                        <a:ext cx="2478157" cy="94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D3F69-51D5-4BE9-AE5B-FCEDE4B9F1E8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pPr>
              <a:defRPr/>
            </a:pPr>
            <a:fld id="{A8A04E82-56C5-473E-AB74-E41CD95FB2B4}" type="slidenum">
              <a:rPr lang="zh-CN" altLang="en-US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482BB6E3-C1ED-479A-8CB7-AC8824AF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433832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因为：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200" y="4939632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所以：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7200" y="558532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因此：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73200" y="4277360"/>
          <a:ext cx="4457844" cy="4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511200" imgH="5486400" progId="Equation.DSMT4">
                  <p:embed/>
                </p:oleObj>
              </mc:Choice>
              <mc:Fallback>
                <p:oleObj name="Equation" r:id="rId4" imgW="51511200" imgH="5486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277360"/>
                        <a:ext cx="4457844" cy="4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473200" y="4942702"/>
          <a:ext cx="6127164" cy="45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676000" imgH="5486400" progId="Equation.DSMT4">
                  <p:embed/>
                </p:oleObj>
              </mc:Choice>
              <mc:Fallback>
                <p:oleObj name="Equation" r:id="rId6" imgW="74676000" imgH="54864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942702"/>
                        <a:ext cx="6127164" cy="450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73200" y="5505032"/>
          <a:ext cx="2906757" cy="44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661600" imgH="5486400" progId="Equation.DSMT4">
                  <p:embed/>
                </p:oleObj>
              </mc:Choice>
              <mc:Fallback>
                <p:oleObj name="Equation" r:id="rId8" imgW="35661600" imgH="54864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505032"/>
                        <a:ext cx="2906757" cy="4471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83061" y="614168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重复上述过程，迭代过程如下表所示：</a:t>
            </a:r>
          </a:p>
        </p:txBody>
      </p:sp>
    </p:spTree>
    <p:extLst>
      <p:ext uri="{BB962C8B-B14F-4D97-AF65-F5344CB8AC3E}">
        <p14:creationId xmlns:p14="http://schemas.microsoft.com/office/powerpoint/2010/main" val="2666908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二分法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4923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b="1" kern="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kern="0" dirty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kern="0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  <a:p>
            <a:endParaRPr lang="zh-CN" altLang="en-US" dirty="0"/>
          </a:p>
        </p:txBody>
      </p:sp>
      <p:grpSp>
        <p:nvGrpSpPr>
          <p:cNvPr id="10" name="Group 12"/>
          <p:cNvGrpSpPr/>
          <p:nvPr/>
        </p:nvGrpSpPr>
        <p:grpSpPr bwMode="auto">
          <a:xfrm>
            <a:off x="-145774" y="2194705"/>
            <a:ext cx="8832574" cy="4039852"/>
            <a:chOff x="288" y="1776"/>
            <a:chExt cx="4992" cy="1978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400" y="350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508" y="3456"/>
              <a:ext cx="7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0.02236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817" y="3456"/>
              <a:ext cx="69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-0.0249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092" y="3456"/>
              <a:ext cx="72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-0.0013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369" y="3456"/>
              <a:ext cx="72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4.71113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632" y="3456"/>
              <a:ext cx="7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4.73475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966" y="3456"/>
              <a:ext cx="66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4.6875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88" y="3456"/>
              <a:ext cx="67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4508" y="3216"/>
              <a:ext cx="7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0.06881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817" y="3216"/>
              <a:ext cx="69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-0.0249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092" y="3216"/>
              <a:ext cx="72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0.02198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369" y="3216"/>
              <a:ext cx="72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4.73438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632" y="3216"/>
              <a:ext cx="7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4.78125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966" y="3216"/>
              <a:ext cx="66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4.6875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88" y="3216"/>
              <a:ext cx="67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4508" y="2976"/>
              <a:ext cx="7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0.1619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3817" y="2976"/>
              <a:ext cx="69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-0.0249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3092" y="2976"/>
              <a:ext cx="72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0.06881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369" y="2976"/>
              <a:ext cx="72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4.78125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632" y="2976"/>
              <a:ext cx="7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4.875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966" y="2976"/>
              <a:ext cx="66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4.6875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288" y="2976"/>
              <a:ext cx="67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4508" y="2736"/>
              <a:ext cx="7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0.1619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817" y="2736"/>
              <a:ext cx="69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-0.2108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3092" y="2736"/>
              <a:ext cx="72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-0.0249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2369" y="2736"/>
              <a:ext cx="72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4.6875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1632" y="2736"/>
              <a:ext cx="7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4.875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966" y="2736"/>
              <a:ext cx="66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288" y="2736"/>
              <a:ext cx="67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4508" y="2496"/>
              <a:ext cx="7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0.51209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3817" y="2496"/>
              <a:ext cx="69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-0.2108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3092" y="2496"/>
              <a:ext cx="72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0.1619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2369" y="2496"/>
              <a:ext cx="72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4.875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1632" y="2496"/>
              <a:ext cx="7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5.25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966" y="2496"/>
              <a:ext cx="66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88" y="2496"/>
              <a:ext cx="67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508" y="2256"/>
              <a:ext cx="7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0.96017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817" y="2256"/>
              <a:ext cx="69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-0.2108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3092" y="2256"/>
              <a:ext cx="72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0.51209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369" y="2256"/>
              <a:ext cx="72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5.25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1632" y="2256"/>
              <a:ext cx="7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966" y="2256"/>
              <a:ext cx="66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288" y="2256"/>
              <a:ext cx="67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4508" y="2016"/>
              <a:ext cx="7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0.96017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3817" y="2016"/>
              <a:ext cx="69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-0.99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3092" y="2016"/>
              <a:ext cx="72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-0.2108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2369" y="2016"/>
              <a:ext cx="72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4.5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1632" y="2016"/>
              <a:ext cx="7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966" y="2016"/>
              <a:ext cx="66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288" y="2016"/>
              <a:ext cx="67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508" y="1776"/>
              <a:ext cx="7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z'(b</a:t>
              </a:r>
              <a:r>
                <a:rPr kumimoji="0" lang="en-US" altLang="zh-CN" sz="16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3817" y="1776"/>
              <a:ext cx="69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z'(a</a:t>
              </a:r>
              <a:r>
                <a:rPr kumimoji="0" lang="en-US" altLang="zh-CN" sz="16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92" y="1776"/>
              <a:ext cx="72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z'(x</a:t>
              </a:r>
              <a:r>
                <a:rPr kumimoji="0" lang="en-US" altLang="zh-CN" sz="16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2369" y="1776"/>
              <a:ext cx="72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x</a:t>
              </a:r>
              <a:r>
                <a:rPr kumimoji="0" lang="en-US" altLang="zh-CN" sz="16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</a:t>
              </a: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1632" y="1776"/>
              <a:ext cx="7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  <a:r>
                <a:rPr kumimoji="0" lang="en-US" altLang="zh-CN" sz="16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</a:t>
              </a:r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966" y="1776"/>
              <a:ext cx="66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r>
                <a:rPr kumimoji="0" lang="en-US" altLang="zh-CN" sz="16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</a:t>
              </a:r>
            </a:p>
          </p:txBody>
        </p:sp>
        <p:sp>
          <p:nvSpPr>
            <p:cNvPr id="67" name="Rectangle 69"/>
            <p:cNvSpPr>
              <a:spLocks noChangeArrowheads="1"/>
            </p:cNvSpPr>
            <p:nvPr/>
          </p:nvSpPr>
          <p:spPr bwMode="auto">
            <a:xfrm>
              <a:off x="288" y="1776"/>
              <a:ext cx="67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720" y="2016"/>
              <a:ext cx="4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1008" y="1776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720" y="2256"/>
              <a:ext cx="4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720" y="2496"/>
              <a:ext cx="4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768" y="2736"/>
              <a:ext cx="4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768" y="2976"/>
              <a:ext cx="4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720" y="3216"/>
              <a:ext cx="4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>
              <a:off x="720" y="3408"/>
              <a:ext cx="4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>
              <a:off x="720" y="3696"/>
              <a:ext cx="4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>
              <a:off x="1728" y="1776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80"/>
            <p:cNvSpPr>
              <a:spLocks noChangeShapeType="1"/>
            </p:cNvSpPr>
            <p:nvPr/>
          </p:nvSpPr>
          <p:spPr bwMode="auto">
            <a:xfrm>
              <a:off x="2448" y="1776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>
              <a:off x="3168" y="1776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Line 82"/>
            <p:cNvSpPr>
              <a:spLocks noChangeShapeType="1"/>
            </p:cNvSpPr>
            <p:nvPr/>
          </p:nvSpPr>
          <p:spPr bwMode="auto">
            <a:xfrm>
              <a:off x="3888" y="1776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>
              <a:off x="4608" y="1776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>
              <a:off x="720" y="1776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5280" y="1776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>
              <a:off x="720" y="1776"/>
              <a:ext cx="4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5" name="Text Box 87"/>
          <p:cNvSpPr txBox="1">
            <a:spLocks noChangeArrowheads="1"/>
          </p:cNvSpPr>
          <p:nvPr/>
        </p:nvSpPr>
        <p:spPr bwMode="auto">
          <a:xfrm>
            <a:off x="1387426" y="1665261"/>
            <a:ext cx="62325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</a:rPr>
              <a:t>二分法的迭代过程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7166-84FE-4F34-A992-83560A81924D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6" name="页脚占位符 2">
            <a:extLst>
              <a:ext uri="{FF2B5EF4-FFF2-40B4-BE49-F238E27FC236}">
                <a16:creationId xmlns:a16="http://schemas.microsoft.com/office/drawing/2014/main" id="{56240F4E-BA65-4809-BF9A-47FFEDD0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关于二分法的讨论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170446" y="1938812"/>
            <a:ext cx="9069805" cy="462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9634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9634B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9634B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9634B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9pPr>
          </a:lstStyle>
          <a:p>
            <a:pPr defTabSz="914400"/>
            <a:r>
              <a:rPr lang="zh-CN" alt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step 2, </a:t>
            </a:r>
            <a:r>
              <a:rPr lang="zh-CN" alt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为什么我们不分别考虑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z(x</a:t>
            </a:r>
            <a:r>
              <a:rPr lang="en-US" altLang="zh-CN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 </a:t>
            </a:r>
            <a:r>
              <a:rPr lang="zh-CN" alt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的情况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lvl="1" defTabSz="914400">
              <a:lnSpc>
                <a:spcPct val="150000"/>
              </a:lnSpc>
            </a:pPr>
            <a:r>
              <a:rPr lang="zh-CN" altLang="en-US" sz="26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由于问题的结构和数值误差（</a:t>
            </a:r>
            <a:r>
              <a:rPr lang="en-US" altLang="zh-TW" sz="26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problem structure and numerical errors</a:t>
            </a:r>
            <a:r>
              <a:rPr lang="zh-CN" altLang="en-US" sz="26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zh-CN" altLang="en-US" sz="26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TW" sz="26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600" i="1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z(x</a:t>
            </a:r>
            <a:r>
              <a:rPr lang="en-US" altLang="zh-TW" sz="26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lang="en-US" altLang="zh-TW" sz="2600" i="1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6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=0</a:t>
            </a:r>
            <a:r>
              <a:rPr lang="zh-CN" altLang="en-US" sz="26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的可能性是很低的</a:t>
            </a:r>
            <a:r>
              <a:rPr lang="en-US" altLang="zh-TW" sz="26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defTabSz="914400"/>
            <a:r>
              <a:rPr lang="zh-CN" altLang="en-US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输出应该选哪一个</a:t>
            </a:r>
            <a:r>
              <a:rPr lang="en-US" altLang="zh-TW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?</a:t>
            </a:r>
          </a:p>
          <a:p>
            <a:pPr lvl="1" defTabSz="914400"/>
            <a:r>
              <a:rPr lang="en-US" altLang="zh-TW" sz="2600" i="1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6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6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lang="en-US" altLang="zh-TW" sz="26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+b</a:t>
            </a:r>
            <a:r>
              <a:rPr lang="en-US" altLang="zh-TW" sz="26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lang="en-US" altLang="zh-TW" sz="2600" i="1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)/2, or </a:t>
            </a:r>
            <a:r>
              <a:rPr lang="en-US" altLang="zh-TW" sz="26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6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lang="en-US" altLang="zh-TW" sz="2600" i="1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or </a:t>
            </a:r>
            <a:r>
              <a:rPr lang="en-US" altLang="zh-TW" sz="26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6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lang="en-US" altLang="zh-TW" sz="2600" i="1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endParaRPr lang="en-US" altLang="zh-TW" sz="2600" kern="0" dirty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defTabSz="914400">
              <a:lnSpc>
                <a:spcPct val="150000"/>
              </a:lnSpc>
            </a:pPr>
            <a:r>
              <a:rPr lang="zh-CN" altLang="en-US" sz="26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这不重要，因为可容忍的误差</a:t>
            </a:r>
            <a:r>
              <a:rPr lang="el-GR" altLang="zh-TW" sz="26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lang="zh-CN" altLang="en-US" sz="26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一般是很小的。</a:t>
            </a:r>
            <a:endParaRPr lang="en-US" altLang="zh-TW" sz="26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endParaRPr lang="en-US" altLang="zh-TW" sz="3600" kern="0" dirty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defTabSz="914400"/>
            <a:endParaRPr lang="en-US" altLang="zh-CN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endParaRPr lang="en-US" altLang="zh-CN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2668-6B3A-4FE8-90DE-4EE7C0F6D65A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06851" y="20807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943F489E-ABD3-499A-8584-FCC43C52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关于二分法的讨论</a:t>
            </a:r>
            <a:endParaRPr lang="zh-CN" altLang="en-US" sz="4800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266700" y="1384285"/>
            <a:ext cx="88773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9634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9634B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9634B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9634B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9pPr>
          </a:lstStyle>
          <a:p>
            <a:pPr defTabSz="914400"/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在停止条件里，如何确定</a:t>
            </a: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TW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ε</a:t>
            </a:r>
            <a:r>
              <a:rPr lang="en-US" altLang="zh-TW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defTabSz="914400">
              <a:lnSpc>
                <a:spcPts val="3500"/>
              </a:lnSpc>
              <a:buFont typeface="Times New Roman" panose="02020603050405020304" pitchFamily="18" charset="0"/>
              <a:buChar char="‾"/>
            </a:pPr>
            <a:r>
              <a:rPr lang="el-GR" altLang="zh-TW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ε</a:t>
            </a:r>
            <a:r>
              <a:rPr lang="en-US" altLang="zh-TW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的取值较大时，将使算法的收敛速度很快，但是精度较低。因此</a:t>
            </a:r>
            <a:r>
              <a:rPr lang="en-US" altLang="zh-TW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TW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ε</a:t>
            </a:r>
            <a:r>
              <a:rPr lang="en-US" altLang="zh-TW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是在效率和精度的权衡下确定的；</a:t>
            </a:r>
            <a:endParaRPr lang="en-US" altLang="zh-CN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3500"/>
              </a:lnSpc>
              <a:buFont typeface="Times New Roman" panose="02020603050405020304" pitchFamily="18" charset="0"/>
              <a:buChar char="‾"/>
            </a:pPr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例如，如果</a:t>
            </a:r>
            <a:r>
              <a:rPr lang="en-US" altLang="zh-TW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表示零售市场的单位价格，那么</a:t>
            </a:r>
            <a:r>
              <a:rPr lang="el-GR" altLang="zh-TW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ε</a:t>
            </a:r>
            <a:r>
              <a:rPr lang="en-US" altLang="zh-TW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=1</a:t>
            </a:r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分就是可接受的。</a:t>
            </a:r>
            <a:endParaRPr lang="en-US" altLang="zh-TW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ts val="4100"/>
              </a:lnSpc>
              <a:buFontTx/>
              <a:buChar char="•"/>
            </a:pPr>
            <a:r>
              <a:rPr lang="zh-CN" alt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其他常用的停止条件有哪些</a:t>
            </a:r>
            <a:r>
              <a:rPr lang="en-US" altLang="zh-TW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342900" lvl="1" indent="-342900">
              <a:lnSpc>
                <a:spcPts val="35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要求算法在一个给定的迭代次数后停止；</a:t>
            </a:r>
            <a:endParaRPr lang="en-US" altLang="zh-TW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ts val="35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要求算法在一个给定的</a:t>
            </a:r>
            <a:r>
              <a:rPr lang="en-US" altLang="zh-CN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时间后停止。</a:t>
            </a:r>
            <a:endParaRPr lang="en-US" altLang="zh-CN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endParaRPr lang="en-US" altLang="zh-CN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9F8B-C229-4416-AB40-B9AEC1EB5E4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467" y="0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D8B86C31-191F-4C7E-96EC-4C732C76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二分法是用来求解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凸的连续可微函数？对吗？</a:t>
            </a:r>
            <a:endParaRPr 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如果问题是不可微的，二分法就是无效的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而黄金分割法不需要原问题是可微的，而且不要求该问题是凸函数。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754-17C6-4C26-B150-0F593DF17864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9DCFDD51-1882-4C24-887D-6C3B49D0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黄金分割法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625524" y="1447801"/>
          <a:ext cx="1525903" cy="68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300" imgH="508000" progId="Equation.DSMT4">
                  <p:embed/>
                </p:oleObj>
              </mc:Choice>
              <mc:Fallback>
                <p:oleObj name="Equation" r:id="rId3" imgW="1130300" imgH="508000" progId="Equation.DSMT4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24" y="1447801"/>
                        <a:ext cx="1525903" cy="685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0825" y="213360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Example: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50825" y="2636838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60600" imgH="482600" progId="Equation.DSMT4">
                  <p:embed/>
                </p:oleObj>
              </mc:Choice>
              <mc:Fallback>
                <p:oleObj name="Equation" r:id="rId5" imgW="2260600" imgH="482600" progId="Equation.DSMT4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36838"/>
                        <a:ext cx="2260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2595586" y="766403"/>
          <a:ext cx="6367050" cy="536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6954012" imgH="5857342" progId="">
                  <p:embed/>
                </p:oleObj>
              </mc:Choice>
              <mc:Fallback>
                <p:oleObj name="Visio" r:id="rId7" imgW="6954012" imgH="5857342" progId="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86" y="766403"/>
                        <a:ext cx="6367050" cy="536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5BC-242E-4E8E-ABB2-1AF7F5930EF4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747943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5C28FA13-DC40-479E-87F0-A3D695CC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F1DB4-2A87-4299-A188-9872BC1A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黄金分割法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052D9-3F20-4A1B-8A77-10BC6404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6B9D8-65F9-4E15-83F8-4CC8BAEB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A043-2C3F-4A22-8E22-A75B87C4687B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53DFA-AC0D-446A-B2EF-774CDCB4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7994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853225-572D-461D-BD8A-9E4CE7DF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0" y="1600200"/>
            <a:ext cx="2854828" cy="26233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E27C07-FF0B-45CB-B834-56D0DD14F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5" y="4292147"/>
            <a:ext cx="2730887" cy="2368962"/>
          </a:xfrm>
          <a:prstGeom prst="rect">
            <a:avLst/>
          </a:prstGeom>
        </p:spPr>
      </p:pic>
      <p:sp>
        <p:nvSpPr>
          <p:cNvPr id="8" name="页脚占位符 2">
            <a:extLst>
              <a:ext uri="{FF2B5EF4-FFF2-40B4-BE49-F238E27FC236}">
                <a16:creationId xmlns:a16="http://schemas.microsoft.com/office/drawing/2014/main" id="{1EFF0892-FF09-4A1F-8127-EAD72C4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87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一元非线性规划问题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：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lvl="0" indent="0">
                  <a:buNone/>
                </a:pPr>
                <a:r>
                  <a:rPr lang="zh-CN" altLang="en-US" sz="2000" dirty="0"/>
                  <a:t>                        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在可行域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内具有连续的一阶和二阶导函数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基本原理</a:t>
                </a:r>
                <a:endParaRPr lang="en-US" altLang="zh-CN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>
                  <a:buNone/>
                </a:pP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8700"/>
                <a:ext cx="8229600" cy="4876800"/>
              </a:xfr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808905" y="1456717"/>
          <a:ext cx="1228052" cy="56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30400" imgH="6705600" progId="Equation.DSMT4">
                  <p:embed/>
                </p:oleObj>
              </mc:Choice>
              <mc:Fallback>
                <p:oleObj name="Equation" r:id="rId4" imgW="14630400" imgH="6705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905" y="1456717"/>
                        <a:ext cx="1228052" cy="562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BCCA1E-5CB7-405F-AF5C-14E2250FECCE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26282"/>
            <a:ext cx="1066800" cy="329184"/>
          </a:xfrm>
        </p:spPr>
        <p:txBody>
          <a:bodyPr/>
          <a:lstStyle/>
          <a:p>
            <a:pPr>
              <a:defRPr/>
            </a:pPr>
            <a:fld id="{A8A04E82-56C5-473E-AB74-E41CD95FB2B4}" type="slidenum">
              <a:rPr lang="zh-CN" altLang="en-US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20" name="页脚占位符 2">
            <a:extLst>
              <a:ext uri="{FF2B5EF4-FFF2-40B4-BE49-F238E27FC236}">
                <a16:creationId xmlns:a16="http://schemas.microsoft.com/office/drawing/2014/main" id="{6E851064-49D2-47FE-92F5-2791C3FA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98525" y="1914811"/>
          <a:ext cx="12969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83200" imgH="5486400" progId="Equation.DSMT4">
                  <p:embed/>
                </p:oleObj>
              </mc:Choice>
              <mc:Fallback>
                <p:oleObj name="Equation" r:id="rId6" imgW="17983200" imgH="54864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14811"/>
                        <a:ext cx="1296988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7200" y="2847504"/>
                <a:ext cx="765048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      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上连续可微，所以原函数的最小值问题等价于求          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设在区间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中经过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次迭代所得到的变量值为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47504"/>
                <a:ext cx="7650480" cy="923330"/>
              </a:xfrm>
              <a:prstGeom prst="rect">
                <a:avLst/>
              </a:prstGeom>
              <a:blipFill>
                <a:blip r:embed="rId8"/>
                <a:stretch>
                  <a:fillRect l="-637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035699" y="2953231"/>
          <a:ext cx="554659" cy="3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29600" imgH="4876800" progId="Equation.DSMT4">
                  <p:embed/>
                </p:oleObj>
              </mc:Choice>
              <mc:Fallback>
                <p:oleObj name="Equation" r:id="rId9" imgW="8229600" imgH="48768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699" y="2953231"/>
                        <a:ext cx="554659" cy="3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308613" y="2947432"/>
          <a:ext cx="1003458" cy="334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630400" imgH="4876800" progId="Equation.DSMT4">
                  <p:embed/>
                </p:oleObj>
              </mc:Choice>
              <mc:Fallback>
                <p:oleObj name="Equation" r:id="rId11" imgW="14630400" imgH="48768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613" y="2947432"/>
                        <a:ext cx="1003458" cy="334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319452" y="3332157"/>
          <a:ext cx="2778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62400" imgH="5486400" progId="Equation.DSMT4">
                  <p:embed/>
                </p:oleObj>
              </mc:Choice>
              <mc:Fallback>
                <p:oleObj name="Equation" r:id="rId13" imgW="3962400" imgH="54864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452" y="3332157"/>
                        <a:ext cx="27781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64956" y="3876561"/>
            <a:ext cx="82218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过点           作曲线          的切线，其方程是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然后用这条切线与横轴交点的横坐标    作为根的新的近似点。在此点处       ，从而得到：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087597" y="3876561"/>
          <a:ext cx="11477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678400" imgH="5486400" progId="Equation.DSMT4">
                  <p:embed/>
                </p:oleObj>
              </mc:Choice>
              <mc:Fallback>
                <p:oleObj name="Equation" r:id="rId15" imgW="17678400" imgH="54864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597" y="3876561"/>
                        <a:ext cx="1147762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047530" y="3902000"/>
          <a:ext cx="938075" cy="30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935200" imgH="4876800" progId="Equation.DSMT4">
                  <p:embed/>
                </p:oleObj>
              </mc:Choice>
              <mc:Fallback>
                <p:oleObj name="Equation" r:id="rId17" imgW="14935200" imgH="48768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530" y="3902000"/>
                        <a:ext cx="938075" cy="306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468303" y="4423492"/>
          <a:ext cx="31289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538400" imgH="5486400" progId="Equation.DSMT4">
                  <p:embed/>
                </p:oleObj>
              </mc:Choice>
              <mc:Fallback>
                <p:oleObj name="Equation" r:id="rId19" imgW="40538400" imgH="54864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303" y="4423492"/>
                        <a:ext cx="31289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239608" y="5029309"/>
          <a:ext cx="4318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096000" imgH="5486400" progId="Equation.DSMT4">
                  <p:embed/>
                </p:oleObj>
              </mc:Choice>
              <mc:Fallback>
                <p:oleObj name="Equation" r:id="rId21" imgW="6096000" imgH="54864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608" y="5029309"/>
                        <a:ext cx="4318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888206" y="5493157"/>
          <a:ext cx="65881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534400" imgH="4876800" progId="Equation.DSMT4">
                  <p:embed/>
                </p:oleObj>
              </mc:Choice>
              <mc:Fallback>
                <p:oleObj name="Equation" r:id="rId23" imgW="8534400" imgH="48768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206" y="5493157"/>
                        <a:ext cx="658813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047530" y="5684478"/>
          <a:ext cx="22701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603200" imgH="10363200" progId="Equation.DSMT4">
                  <p:embed/>
                </p:oleObj>
              </mc:Choice>
              <mc:Fallback>
                <p:oleObj name="Equation" r:id="rId25" imgW="25603200" imgH="103632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530" y="5684478"/>
                        <a:ext cx="2270125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5317655" y="590550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此即为牛顿法的迭代公式</a:t>
            </a:r>
          </a:p>
        </p:txBody>
      </p:sp>
    </p:spTree>
    <p:extLst>
      <p:ext uri="{BB962C8B-B14F-4D97-AF65-F5344CB8AC3E}">
        <p14:creationId xmlns:p14="http://schemas.microsoft.com/office/powerpoint/2010/main" val="2147254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894CA-5522-41F5-9170-0CD831B9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55D05-7D01-4C63-8000-E5F461CF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83C26-F25B-4F51-9D68-D6F95F73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BC7B7-DA3A-4BAA-B3F5-33876ED1E486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B71ED1-CF17-48F6-8210-6CC945E7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8894" y="18288"/>
            <a:ext cx="1066800" cy="329184"/>
          </a:xfrm>
        </p:spPr>
        <p:txBody>
          <a:bodyPr/>
          <a:lstStyle/>
          <a:p>
            <a:pPr>
              <a:defRPr/>
            </a:pPr>
            <a:fld id="{A8A04E82-56C5-473E-AB74-E41CD95FB2B4}" type="slidenum">
              <a:rPr lang="zh-CN" altLang="en-US" smtClean="0"/>
              <a:pPr>
                <a:defRPr/>
              </a:pPr>
              <a:t>59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6928D6-6F0C-4521-A6FB-5483C457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09737"/>
            <a:ext cx="2788855" cy="23493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CD24CB-F362-46BC-A627-0DF2D196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670708"/>
            <a:ext cx="3668753" cy="31712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ED2682-42EB-4FD5-99F9-12D0616B9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032" y="2018104"/>
            <a:ext cx="3520046" cy="2486989"/>
          </a:xfrm>
          <a:prstGeom prst="rect">
            <a:avLst/>
          </a:prstGeom>
        </p:spPr>
      </p:pic>
      <p:sp>
        <p:nvSpPr>
          <p:cNvPr id="9" name="页脚占位符 2">
            <a:extLst>
              <a:ext uri="{FF2B5EF4-FFF2-40B4-BE49-F238E27FC236}">
                <a16:creationId xmlns:a16="http://schemas.microsoft.com/office/drawing/2014/main" id="{1F1FEF57-CE13-488D-B80D-02DB84BF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9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8D15F5E-963C-41BA-AE60-3CF91E4A8C3A}"/>
              </a:ext>
            </a:extLst>
          </p:cNvPr>
          <p:cNvSpPr txBox="1">
            <a:spLocks/>
          </p:cNvSpPr>
          <p:nvPr/>
        </p:nvSpPr>
        <p:spPr>
          <a:xfrm>
            <a:off x="221756" y="384638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基础知识点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8C52CACC-0293-40A4-A04D-1DBE50F0F482}"/>
              </a:ext>
            </a:extLst>
          </p:cNvPr>
          <p:cNvSpPr txBox="1">
            <a:spLocks/>
          </p:cNvSpPr>
          <p:nvPr/>
        </p:nvSpPr>
        <p:spPr>
          <a:xfrm>
            <a:off x="457200" y="1115049"/>
            <a:ext cx="8229600" cy="4876800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lvl="1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731838" lvl="2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006475" lvl="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189038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marL="0" indent="0" defTabSz="914400">
              <a:spcBef>
                <a:spcPct val="50000"/>
              </a:spcBef>
              <a:buClrTx/>
              <a:buSzPct val="60000"/>
              <a:defRPr/>
            </a:pPr>
            <a:r>
              <a:rPr lang="en-US" altLang="zh-CN" b="1" ker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b="1" ker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的求解难点</a:t>
            </a:r>
            <a:endParaRPr lang="en-US" altLang="zh-CN" b="1" ker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CC30F1-A85B-475C-9806-44F0DA5885A8}"/>
              </a:ext>
            </a:extLst>
          </p:cNvPr>
          <p:cNvSpPr txBox="1"/>
          <p:nvPr/>
        </p:nvSpPr>
        <p:spPr>
          <a:xfrm>
            <a:off x="457200" y="1574524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局部最优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全局最优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的最优值可能不是在极值点（顶点）处出现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即使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是有界的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也可能不存在最优解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可行域可能不是相互连接的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0325DE-77A4-441F-BA4C-A2F6E403C00B}"/>
              </a:ext>
            </a:extLst>
          </p:cNvPr>
          <p:cNvGrpSpPr/>
          <p:nvPr/>
        </p:nvGrpSpPr>
        <p:grpSpPr>
          <a:xfrm>
            <a:off x="515938" y="2721486"/>
            <a:ext cx="8337101" cy="3425848"/>
            <a:chOff x="482978" y="2603775"/>
            <a:chExt cx="8837234" cy="3721170"/>
          </a:xfrm>
        </p:grpSpPr>
        <p:graphicFrame>
          <p:nvGraphicFramePr>
            <p:cNvPr id="23" name="Object 8">
              <a:extLst>
                <a:ext uri="{FF2B5EF4-FFF2-40B4-BE49-F238E27FC236}">
                  <a16:creationId xmlns:a16="http://schemas.microsoft.com/office/drawing/2014/main" id="{01831A5F-E363-455F-AB5F-0DF88E6314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978" y="3147931"/>
            <a:ext cx="5691000" cy="719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464800" imgH="17373600" progId="Equation.DSMT4">
                    <p:embed/>
                  </p:oleObj>
                </mc:Choice>
                <mc:Fallback>
                  <p:oleObj name="Equation" r:id="rId2" imgW="137464800" imgH="17373600" progId="Equation.DSMT4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978" y="3147931"/>
                          <a:ext cx="5691000" cy="7190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6">
              <a:extLst>
                <a:ext uri="{FF2B5EF4-FFF2-40B4-BE49-F238E27FC236}">
                  <a16:creationId xmlns:a16="http://schemas.microsoft.com/office/drawing/2014/main" id="{37A3137B-1EC8-4C67-8D56-00DF98D04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275" y="2603775"/>
              <a:ext cx="275272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 Box 43">
              <a:extLst>
                <a:ext uri="{FF2B5EF4-FFF2-40B4-BE49-F238E27FC236}">
                  <a16:creationId xmlns:a16="http://schemas.microsoft.com/office/drawing/2014/main" id="{7F8BD148-5A72-436C-99BE-F13485AD1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35" y="2662796"/>
              <a:ext cx="1371600" cy="434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i="1" kern="0" dirty="0">
                  <a:solidFill>
                    <a:srgbClr val="000000"/>
                  </a:solidFill>
                </a:rPr>
                <a:t>例如</a:t>
              </a:r>
              <a:endPara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" name="Object 40">
              <a:extLst>
                <a:ext uri="{FF2B5EF4-FFF2-40B4-BE49-F238E27FC236}">
                  <a16:creationId xmlns:a16="http://schemas.microsoft.com/office/drawing/2014/main" id="{BD119C23-8814-4551-84D6-9AE9F15C6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0670" y="5375908"/>
            <a:ext cx="283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832100" imgH="431800" progId="Equation.DSMT4">
                    <p:embed/>
                  </p:oleObj>
                </mc:Choice>
                <mc:Fallback>
                  <p:oleObj name="Equation" r:id="rId5" imgW="2832100" imgH="431800" progId="Equation.DSMT4">
                    <p:embed/>
                    <p:pic>
                      <p:nvPicPr>
                        <p:cNvPr id="11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670" y="5375908"/>
                          <a:ext cx="283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44">
              <a:extLst>
                <a:ext uri="{FF2B5EF4-FFF2-40B4-BE49-F238E27FC236}">
                  <a16:creationId xmlns:a16="http://schemas.microsoft.com/office/drawing/2014/main" id="{99F7C0B0-347C-4CE6-B25F-2E7FFBD18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35" y="4741541"/>
              <a:ext cx="1371600" cy="434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i="1" kern="0" dirty="0">
                  <a:solidFill>
                    <a:srgbClr val="000000"/>
                  </a:solidFill>
                </a:rPr>
                <a:t>例如</a:t>
              </a:r>
              <a:endPara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1E03EA1-BBDF-4DC6-86F4-C9F09AC1E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2" y="4419945"/>
              <a:ext cx="310515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67289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牛顿法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基本原理的几何表示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" name="Picture 2" descr="https://upload.wikimedia.org/wikipedia/commons/e/e0/NewtonIteration_Ani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5" y="2019300"/>
            <a:ext cx="6493565" cy="463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903088" y="5940225"/>
            <a:ext cx="1693762" cy="611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5110C-2FA0-4AB0-9DAF-771D9854AF12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47943" y="31758"/>
            <a:ext cx="1066800" cy="329184"/>
          </a:xfrm>
        </p:spPr>
        <p:txBody>
          <a:bodyPr/>
          <a:lstStyle/>
          <a:p>
            <a:pPr>
              <a:defRPr/>
            </a:pPr>
            <a:fld id="{A8A04E82-56C5-473E-AB74-E41CD95FB2B4}" type="slidenum">
              <a:rPr lang="zh-CN" altLang="en-US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8AAE0B90-1761-40B6-A7D4-DEEAC6B8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牛顿法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036" y="1460196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算法步骤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已知          表达式，停止条件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确定初始搜索区间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 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选定   ；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(c)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                              ；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(d)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         则       转入（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否则转入（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(e)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       结束</a:t>
            </a:r>
            <a:r>
              <a:rPr lang="zh-CN" altLang="en-US" dirty="0"/>
              <a:t>。</a:t>
            </a:r>
          </a:p>
          <a:p>
            <a:pPr marL="0" lvl="0" indent="0">
              <a:buNone/>
            </a:pPr>
            <a:endParaRPr lang="zh-CN" altLang="en-US" sz="2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744190" y="2119767"/>
          <a:ext cx="300935" cy="33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3352800" progId="Equation.DSMT4">
                  <p:embed/>
                </p:oleObj>
              </mc:Choice>
              <mc:Fallback>
                <p:oleObj name="Equation" r:id="rId2" imgW="3048000" imgH="33528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190" y="2119767"/>
                        <a:ext cx="300935" cy="331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44564" y="3035524"/>
          <a:ext cx="2174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70400" imgH="4876800" progId="Equation.DSMT4">
                  <p:embed/>
                </p:oleObj>
              </mc:Choice>
              <mc:Fallback>
                <p:oleObj name="Equation" r:id="rId4" imgW="29870400" imgH="48768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64" y="3035524"/>
                        <a:ext cx="21748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489075" y="3522862"/>
          <a:ext cx="3127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522862"/>
                        <a:ext cx="312737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77832" y="4049696"/>
          <a:ext cx="2503896" cy="39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747200" imgH="5486400" progId="Equation.DSMT4">
                  <p:embed/>
                </p:oleObj>
              </mc:Choice>
              <mc:Fallback>
                <p:oleObj name="Equation" r:id="rId8" imgW="34747200" imgH="5486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832" y="4049696"/>
                        <a:ext cx="2503896" cy="395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246536" y="4539199"/>
          <a:ext cx="11747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68800" imgH="6096000" progId="Equation.DSMT4">
                  <p:embed/>
                </p:oleObj>
              </mc:Choice>
              <mc:Fallback>
                <p:oleObj name="Equation" r:id="rId10" imgW="17068800" imgH="60960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536" y="4539199"/>
                        <a:ext cx="11747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838659" y="4512211"/>
          <a:ext cx="8683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668000" imgH="5486400" progId="Equation.DSMT4">
                  <p:embed/>
                </p:oleObj>
              </mc:Choice>
              <mc:Fallback>
                <p:oleObj name="Equation" r:id="rId12" imgW="10668000" imgH="54864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59" y="4512211"/>
                        <a:ext cx="8683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526657" y="5557772"/>
          <a:ext cx="9572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92000" imgH="4876800" progId="Equation.DSMT4">
                  <p:embed/>
                </p:oleObj>
              </mc:Choice>
              <mc:Fallback>
                <p:oleObj name="Equation" r:id="rId14" imgW="12192000" imgH="48768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657" y="5557772"/>
                        <a:ext cx="957263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0DC98-A90B-457B-B0DC-BA2778F8C439}" type="datetime1">
              <a:rPr lang="en-US" altLang="zh-CN" smtClean="0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58894" y="18288"/>
            <a:ext cx="1066800" cy="329184"/>
          </a:xfrm>
        </p:spPr>
        <p:txBody>
          <a:bodyPr/>
          <a:lstStyle/>
          <a:p>
            <a:pPr>
              <a:defRPr/>
            </a:pPr>
            <a:fld id="{A8A04E82-56C5-473E-AB74-E41CD95FB2B4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12229" y="794845"/>
            <a:ext cx="3074571" cy="5660724"/>
          </a:xfrm>
          <a:prstGeom prst="rect">
            <a:avLst/>
          </a:prstGeom>
        </p:spPr>
      </p:pic>
      <p:sp>
        <p:nvSpPr>
          <p:cNvPr id="18" name="页脚占位符 2">
            <a:extLst>
              <a:ext uri="{FF2B5EF4-FFF2-40B4-BE49-F238E27FC236}">
                <a16:creationId xmlns:a16="http://schemas.microsoft.com/office/drawing/2014/main" id="{D2DD95E9-CE25-4BA0-9DA1-C7540162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195249" y="2152826"/>
          <a:ext cx="1155978" cy="324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373600" imgH="4876800" progId="Equation.DSMT4">
                  <p:embed/>
                </p:oleObj>
              </mc:Choice>
              <mc:Fallback>
                <p:oleObj name="Equation" r:id="rId17" imgW="17373600" imgH="48768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249" y="2152826"/>
                        <a:ext cx="1155978" cy="324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194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2917190" y="3213003"/>
            <a:ext cx="377515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defTabSz="914400"/>
            <a:r>
              <a:rPr kumimoji="0" lang="zh-CN" altLang="en-US" sz="400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梯度下降法</a:t>
            </a:r>
            <a:endParaRPr kumimoji="0" lang="en-US" sz="400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20CF-FE77-4B22-81CF-EF374B3CA00A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AF4DE65F-EF42-4520-865E-A8ADC3F8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0469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en-US" altLang="zh-CN" b="1" kern="0" dirty="0">
                <a:solidFill>
                  <a:srgbClr val="0000FF"/>
                </a:solidFill>
              </a:rPr>
              <a:t> 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796925" y="1922463"/>
          <a:ext cx="5448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59200" imgH="9753600" progId="Equation.DSMT4">
                  <p:embed/>
                </p:oleObj>
              </mc:Choice>
              <mc:Fallback>
                <p:oleObj name="Equation" r:id="rId2" imgW="130759200" imgH="9753600" progId="Equation.DSMT4">
                  <p:embed/>
                  <p:pic>
                    <p:nvPicPr>
                      <p:cNvPr id="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922463"/>
                        <a:ext cx="54483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96925" y="2320925"/>
          <a:ext cx="806450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548000" imgH="55473600" progId="Equation.DSMT4">
                  <p:embed/>
                </p:oleObj>
              </mc:Choice>
              <mc:Fallback>
                <p:oleObj name="Equation" r:id="rId4" imgW="193548000" imgH="5547360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320925"/>
                        <a:ext cx="8064500" cy="234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3944385"/>
            <a:ext cx="3306762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8346-125F-4370-8227-0A3474BCE089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72A574C9-809E-4137-A4F1-4C461548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下降方向法的基本原理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57200" y="2137284"/>
            <a:ext cx="8501356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9634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9634B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9634B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9634B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9pPr>
          </a:lstStyle>
          <a:p>
            <a:pPr defTabSz="914400"/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每次沿着可行下降方向，从一个点移动到另一个点，来使目标函数值减小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914400">
              <a:buFontTx/>
              <a:buChar char="•"/>
            </a:pPr>
            <a:endParaRPr lang="en-US" altLang="zh-TW" kern="0" dirty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defTabSz="914400"/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91" y="2784984"/>
            <a:ext cx="342106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59F0-2C91-4001-81D8-238D1B738F5B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58893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F155DBD4-D0CC-4A8A-AB62-1977D74A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下降方向法的基本原理</a:t>
            </a:r>
          </a:p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2294409"/>
            <a:ext cx="8841036" cy="3505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0: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选择初始点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1: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检查停止条件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2: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确定可行下降方向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3: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确定与方向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相关的最优步长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4: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(k+1)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(k)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(k)</a:t>
            </a:r>
            <a:endParaRPr lang="en-US" altLang="zh-CN" sz="28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16" y="455379"/>
            <a:ext cx="3624549" cy="322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0E8B-429A-47FA-814A-FFD41880F0D8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36087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18274202-9B79-4622-AB55-8FB387D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en-US" altLang="zh-CN" b="1" kern="0" dirty="0">
                <a:solidFill>
                  <a:srgbClr val="0000FF"/>
                </a:solidFill>
              </a:rPr>
              <a:t> 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最速下降法</a:t>
            </a:r>
            <a:r>
              <a:rPr lang="en-US" altLang="zh-CN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en-US" altLang="zh-CN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4572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基本原理是用负梯度方向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2805113" y="2867025"/>
          <a:ext cx="2413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3047760" progId="Equation.DSMT4">
                  <p:embed/>
                </p:oleObj>
              </mc:Choice>
              <mc:Fallback>
                <p:oleObj name="Equation" r:id="rId2" imgW="2412720" imgH="3047760" progId="Equation.DSMT4">
                  <p:embed/>
                  <p:pic>
                    <p:nvPicPr>
                      <p:cNvPr id="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2867025"/>
                        <a:ext cx="24130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2A34-A94A-44CA-89BA-778841BE2EC6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86800" y="26282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5DC801F8-CFAE-4F37-B590-F9EF42F4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en-US" altLang="zh-CN" b="1" kern="0" dirty="0">
                <a:solidFill>
                  <a:srgbClr val="0000FF"/>
                </a:solidFill>
              </a:rPr>
              <a:t> </a:t>
            </a:r>
            <a:r>
              <a:rPr lang="zh-CN" altLang="en-US" sz="2800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梯度下降法步骤</a:t>
            </a:r>
            <a:endParaRPr lang="en-US" altLang="zh-CN" sz="2800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81974" y="2238489"/>
          <a:ext cx="8399210" cy="29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89640" imgH="2768400" progId="Equation.DSMT4">
                  <p:embed/>
                </p:oleObj>
              </mc:Choice>
              <mc:Fallback>
                <p:oleObj name="Equation" r:id="rId2" imgW="7289640" imgH="276840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4" y="2238489"/>
                        <a:ext cx="8399210" cy="2906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E03D-A216-4E79-B773-F37A5F624D57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6991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82D6A7D-C5CB-4DC5-B89D-6274B9EC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en-US" altLang="zh-CN" b="1" kern="0" dirty="0">
                <a:solidFill>
                  <a:srgbClr val="0000FF"/>
                </a:solidFill>
              </a:rPr>
              <a:t> </a:t>
            </a:r>
            <a:r>
              <a:rPr lang="zh-CN" altLang="en-US" sz="2800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梯度下降法步骤</a:t>
            </a:r>
            <a:endParaRPr lang="en-US" altLang="zh-CN" sz="2800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Content Placeholder 1"/>
          <p:cNvSpPr txBox="1"/>
          <p:nvPr/>
        </p:nvSpPr>
        <p:spPr bwMode="auto">
          <a:xfrm>
            <a:off x="457200" y="2211221"/>
            <a:ext cx="864225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9634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9634B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9634B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9634B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0, 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一般情况下，最好选择接近局部极小值点的初始点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50000"/>
              </a:lnSpc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例如，用启发式算法的最优解来确定初始解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1, 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有多种停止条件；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的子问题是线性搜索。这比原来的问题更容易求解，在这里我们可以用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条件、二分法或黄金分割法来求解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C4A-915D-4C24-9884-E46624019160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26041" y="3175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6593E50-DF58-444E-9B73-75569F53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en-US" altLang="zh-CN" b="1" kern="0" dirty="0">
                <a:solidFill>
                  <a:srgbClr val="0000FF"/>
                </a:solidFill>
              </a:rPr>
              <a:t> 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endParaRPr lang="en-US" altLang="zh-CN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1550474" y="1764460"/>
          <a:ext cx="4600723" cy="65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900" imgH="482600" progId="Equation.DSMT4">
                  <p:embed/>
                </p:oleObj>
              </mc:Choice>
              <mc:Fallback>
                <p:oleObj name="Equation" r:id="rId2" imgW="3390900" imgH="482600" progId="Equation.DSMT4">
                  <p:embed/>
                  <p:pic>
                    <p:nvPicPr>
                      <p:cNvPr id="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474" y="1764460"/>
                        <a:ext cx="4600723" cy="654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1"/>
          <p:cNvSpPr txBox="1"/>
          <p:nvPr/>
        </p:nvSpPr>
        <p:spPr>
          <a:xfrm>
            <a:off x="550578" y="2697115"/>
            <a:ext cx="7772400" cy="24384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梯度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线性搜索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GB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6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f’(</a:t>
            </a:r>
            <a:r>
              <a:rPr lang="el-GR" altLang="zh-CN" sz="2600" i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α</a:t>
            </a:r>
            <a:r>
              <a:rPr lang="en-US" altLang="zh-CN" sz="2600" i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)=0</a:t>
            </a:r>
            <a:r>
              <a:rPr lang="en-US" altLang="zh-CN" sz="26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可得</a:t>
            </a:r>
            <a:r>
              <a:rPr lang="en-US" altLang="zh-CN" sz="26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</a:t>
            </a:r>
            <a:endParaRPr lang="el-GR" altLang="zh-CN" sz="26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049390" y="2671296"/>
          <a:ext cx="353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600" imgH="469900" progId="Equation.DSMT4">
                  <p:embed/>
                </p:oleObj>
              </mc:Choice>
              <mc:Fallback>
                <p:oleObj name="Equation" r:id="rId4" imgW="3530600" imgH="46990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390" y="2671296"/>
                        <a:ext cx="3530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3050" y="3719111"/>
          <a:ext cx="859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97900" imgH="482600" progId="Equation.DSMT4">
                  <p:embed/>
                </p:oleObj>
              </mc:Choice>
              <mc:Fallback>
                <p:oleObj name="Equation" r:id="rId6" imgW="8597900" imgH="48260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3719111"/>
                        <a:ext cx="8597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049390" y="4895639"/>
          <a:ext cx="4927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27600" imgH="1092200" progId="Equation.DSMT4">
                  <p:embed/>
                </p:oleObj>
              </mc:Choice>
              <mc:Fallback>
                <p:oleObj name="Equation" r:id="rId8" imgW="4927600" imgH="109220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390" y="4895639"/>
                        <a:ext cx="49276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36A2-5A54-4877-B94C-60449E256E74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8894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D5B5FD11-46F6-4CAB-B9FB-BB2F2BBA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4D7EEC66-B87A-4344-BBCB-52BB9FA38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57" y="1045667"/>
            <a:ext cx="8713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极大值解和极小值解</a:t>
            </a:r>
            <a:endParaRPr kumimoji="0" lang="en-US" sz="240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Group 24">
            <a:extLst>
              <a:ext uri="{FF2B5EF4-FFF2-40B4-BE49-F238E27FC236}">
                <a16:creationId xmlns:a16="http://schemas.microsoft.com/office/drawing/2014/main" id="{044EC273-A8F8-432E-872E-CB3CBDC3DD6F}"/>
              </a:ext>
            </a:extLst>
          </p:cNvPr>
          <p:cNvGrpSpPr/>
          <p:nvPr/>
        </p:nvGrpSpPr>
        <p:grpSpPr bwMode="auto">
          <a:xfrm>
            <a:off x="747829" y="5849621"/>
            <a:ext cx="3100387" cy="431800"/>
            <a:chOff x="476" y="1423"/>
            <a:chExt cx="1953" cy="272"/>
          </a:xfrm>
        </p:grpSpPr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6DFDB0FD-2904-475D-B7CE-75CF0FBC6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434"/>
              <a:ext cx="1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zh-CN" altLang="en-US" sz="2000" kern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Object 23">
              <a:extLst>
                <a:ext uri="{FF2B5EF4-FFF2-40B4-BE49-F238E27FC236}">
                  <a16:creationId xmlns:a16="http://schemas.microsoft.com/office/drawing/2014/main" id="{146191F4-B4B1-463F-8F54-A1E3EA6245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5" y="1423"/>
            <a:ext cx="13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33600" imgH="431800" progId="Equation.DSMT4">
                    <p:embed/>
                  </p:oleObj>
                </mc:Choice>
                <mc:Fallback>
                  <p:oleObj name="Equation" r:id="rId2" imgW="2133600" imgH="431800" progId="Equation.DSMT4">
                    <p:embed/>
                    <p:pic>
                      <p:nvPicPr>
                        <p:cNvPr id="31643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1423"/>
                          <a:ext cx="134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F2912E59-636A-4419-9062-AD03C7725A16}"/>
              </a:ext>
            </a:extLst>
          </p:cNvPr>
          <p:cNvGrpSpPr/>
          <p:nvPr/>
        </p:nvGrpSpPr>
        <p:grpSpPr bwMode="auto">
          <a:xfrm>
            <a:off x="5156833" y="5827587"/>
            <a:ext cx="3133725" cy="431800"/>
            <a:chOff x="476" y="1420"/>
            <a:chExt cx="1974" cy="272"/>
          </a:xfrm>
        </p:grpSpPr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C274C352-6300-4BFE-8533-344FF8FEF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434"/>
              <a:ext cx="1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r>
                <a:rPr kumimoji="0" lang="en-US" sz="20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0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" name="Object 27">
              <a:extLst>
                <a:ext uri="{FF2B5EF4-FFF2-40B4-BE49-F238E27FC236}">
                  <a16:creationId xmlns:a16="http://schemas.microsoft.com/office/drawing/2014/main" id="{E7D87E6B-4747-49BD-B670-62D86E2765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6" y="1420"/>
            <a:ext cx="13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33600" imgH="431800" progId="Equation.DSMT4">
                    <p:embed/>
                  </p:oleObj>
                </mc:Choice>
                <mc:Fallback>
                  <p:oleObj name="Equation" r:id="rId4" imgW="2133600" imgH="431800" progId="Equation.DSMT4">
                    <p:embed/>
                    <p:pic>
                      <p:nvPicPr>
                        <p:cNvPr id="31644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" y="1420"/>
                          <a:ext cx="134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261A87-7940-4757-9875-A245A95DCE7A}"/>
              </a:ext>
            </a:extLst>
          </p:cNvPr>
          <p:cNvGrpSpPr/>
          <p:nvPr/>
        </p:nvGrpSpPr>
        <p:grpSpPr bwMode="auto">
          <a:xfrm>
            <a:off x="287338" y="2511426"/>
            <a:ext cx="4176713" cy="3249612"/>
            <a:chOff x="181" y="1628"/>
            <a:chExt cx="2631" cy="2047"/>
          </a:xfrm>
        </p:grpSpPr>
        <p:graphicFrame>
          <p:nvGraphicFramePr>
            <p:cNvPr id="34" name="Object 18">
              <a:extLst>
                <a:ext uri="{FF2B5EF4-FFF2-40B4-BE49-F238E27FC236}">
                  <a16:creationId xmlns:a16="http://schemas.microsoft.com/office/drawing/2014/main" id="{41C9DF63-FC41-4C64-8D1C-2FCF7EA737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" y="1628"/>
            <a:ext cx="2631" cy="2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6" imgW="4810049" imgH="3743249" progId="Excel.Sheet.8">
                    <p:embed/>
                  </p:oleObj>
                </mc:Choice>
                <mc:Fallback>
                  <p:oleObj name="Chart" r:id="rId6" imgW="4810049" imgH="3743249" progId="Excel.Sheet.8">
                    <p:embed/>
                    <p:pic>
                      <p:nvPicPr>
                        <p:cNvPr id="31643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1628"/>
                          <a:ext cx="2631" cy="2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C171E1AE-85CF-4E6F-B546-34096F91F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3" y="2742"/>
              <a:ext cx="0" cy="45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983C20CB-0CC7-4AC0-A66E-8A320F88A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2780"/>
              <a:ext cx="81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" name="Text Box 34">
            <a:extLst>
              <a:ext uri="{FF2B5EF4-FFF2-40B4-BE49-F238E27FC236}">
                <a16:creationId xmlns:a16="http://schemas.microsoft.com/office/drawing/2014/main" id="{AEB8D294-2C68-43A5-8BA5-BB48E93BA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93849"/>
            <a:ext cx="813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是函数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的全局极小值解</a:t>
            </a:r>
            <a:r>
              <a:rPr kumimoji="0" lang="en-US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 Box 35">
            <a:extLst>
              <a:ext uri="{FF2B5EF4-FFF2-40B4-BE49-F238E27FC236}">
                <a16:creationId xmlns:a16="http://schemas.microsoft.com/office/drawing/2014/main" id="{3A422948-D7D0-41D3-884A-B30EC035D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02468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是函数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的全局极大值解</a:t>
            </a:r>
            <a:r>
              <a:rPr kumimoji="0" lang="en-US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DB99CEDC-D6F9-493B-8FB0-2710D4C6EF68}"/>
              </a:ext>
            </a:extLst>
          </p:cNvPr>
          <p:cNvSpPr txBox="1">
            <a:spLocks/>
          </p:cNvSpPr>
          <p:nvPr/>
        </p:nvSpPr>
        <p:spPr>
          <a:xfrm>
            <a:off x="395288" y="250827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基础知识点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en-US" altLang="zh-CN" b="1" kern="0" dirty="0">
                <a:solidFill>
                  <a:srgbClr val="0000FF"/>
                </a:solidFill>
              </a:rPr>
              <a:t> 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endParaRPr lang="en-US" altLang="zh-CN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Content Placeholder 1"/>
          <p:cNvSpPr txBox="1"/>
          <p:nvPr/>
        </p:nvSpPr>
        <p:spPr>
          <a:xfrm>
            <a:off x="457200" y="2368921"/>
            <a:ext cx="7772400" cy="6096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迭代方案</a:t>
            </a:r>
            <a:r>
              <a:rPr lang="en-US" altLang="zh-CN" dirty="0">
                <a:ea typeface="宋体" panose="02010600030101010101" pitchFamily="2" charset="-122"/>
              </a:rPr>
              <a:t> (2 iterations)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09600" y="3200400"/>
          <a:ext cx="7772400" cy="193736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(k)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(k)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|d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(k)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α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(k)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z(x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(k)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(-4,-3)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(12,100)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100.7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0.051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286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(-3.392,2.065)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(10.784,-1.294)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10.9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0.443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29.118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(1.389, 1.491)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rgbClr val="49634B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F71-069A-4090-8ABA-5936DD2B5E64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D5ACCD7C-F98D-4359-8DDB-EF17FA2E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2847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0510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en-US" altLang="zh-CN" b="1" kern="0" dirty="0">
                <a:solidFill>
                  <a:srgbClr val="0000FF"/>
                </a:solidFill>
              </a:rPr>
              <a:t> </a:t>
            </a:r>
            <a:r>
              <a:rPr lang="zh-CN" altLang="en-US" sz="2800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57200" y="1810484"/>
            <a:ext cx="8763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9634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9634B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9634B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9634B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9634B"/>
                </a:solidFill>
                <a:latin typeface="+mn-lt"/>
              </a:defRPr>
            </a:lvl9pPr>
          </a:lstStyle>
          <a:p>
            <a:pPr defTabSz="914400">
              <a:lnSpc>
                <a:spcPts val="45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z(x) 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是凸函数时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梯度下降法将在一个全局最优解处停止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>
              <a:lnSpc>
                <a:spcPts val="45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由于梯度下降法“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zigzaging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”的性质，该方法收敛速度慢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914400"/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二次函数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914400"/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罗森布鲁克函数（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Rosenbrock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function 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2117860" y="4210784"/>
          <a:ext cx="441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19600" imgH="419100" progId="Equation.DSMT4">
                  <p:embed/>
                </p:oleObj>
              </mc:Choice>
              <mc:Fallback>
                <p:oleObj name="Equation" r:id="rId3" imgW="4419600" imgH="419100" progId="Equation.DSMT4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860" y="4210784"/>
                        <a:ext cx="441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77-ABDB-4952-8797-D071A0CA8A2A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86800" y="-11155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3F299360-ABF7-4037-9D08-0210311B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131" y="332653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8314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en-US" altLang="zh-CN" b="1" kern="0" dirty="0">
                <a:solidFill>
                  <a:srgbClr val="0000FF"/>
                </a:solidFill>
              </a:rPr>
              <a:t> 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  <a:endParaRPr lang="en-US" altLang="zh-CN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874385"/>
            <a:ext cx="7772400" cy="685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Zigzaging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296" y="2334095"/>
            <a:ext cx="7825407" cy="398289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C9EE-4546-4764-BF4B-66915D73FFF4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1658CF39-9E24-4093-9D31-17B780AB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786" y="347472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981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</a:pPr>
            <a:r>
              <a:rPr lang="en-US" altLang="zh-CN" b="1" kern="0" dirty="0">
                <a:solidFill>
                  <a:srgbClr val="0000FF"/>
                </a:solidFill>
              </a:rPr>
              <a:t> 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  <a:endParaRPr lang="en-US" altLang="zh-CN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779798"/>
            <a:ext cx="7772400" cy="685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罗森布鲁克函数（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Rosenbrock</a:t>
            </a:r>
            <a:r>
              <a:rPr lang="en-US" altLang="zh-CN" dirty="0">
                <a:ea typeface="宋体" panose="02010600030101010101" pitchFamily="2" charset="-122"/>
              </a:rPr>
              <a:t> function 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" name="Picture 8" descr="File:Banana-SteepDesc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13" y="2232581"/>
            <a:ext cx="4949483" cy="396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E258-60C9-4CE6-AC99-280C3CFB6F21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1386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3AB61EA7-4FA8-4F06-8A1C-3B4DE8D6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2630291" y="2960687"/>
            <a:ext cx="4081594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Frank-Wolf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zh-CN" altLang="en-US" sz="4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</a:t>
            </a:r>
            <a:r>
              <a:rPr kumimoji="0" lang="zh-CN" altLang="en-US" sz="400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kumimoji="0" lang="en-US" sz="400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F625-94B0-443A-96D9-873D0E4C1AE3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6800" y="18945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FB567446-7690-4E6E-961C-5F6EB7FE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0474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Frank-Wolfe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2350"/>
            <a:ext cx="8523514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zh-CN" b="1" kern="0" dirty="0">
                <a:solidFill>
                  <a:srgbClr val="0000FF"/>
                </a:solidFill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Frank</a:t>
            </a:r>
            <a:r>
              <a:rPr lang="zh-CN" altLang="en-US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Wolfe Algorithm (convex combination algorithm)</a:t>
            </a:r>
          </a:p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SzPct val="60000"/>
              <a:buNone/>
              <a:defRPr/>
            </a:pP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求解下面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凸规划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问题的最优解：</a:t>
            </a:r>
            <a:endParaRPr lang="en-US" altLang="zh-CN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622300" y="5413062"/>
            <a:ext cx="8064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rPr>
              <a:t> Frank, M. and Wolfe (1956) An algorithm for quadratic programming. Naval Research Logistics quarterly Research, Vol. 14, pp. 43-53.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9D19-DDD3-444E-9567-17C3091ACD9F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graphicFrame>
        <p:nvGraphicFramePr>
          <p:cNvPr id="18" name="Object 1">
            <a:extLst>
              <a:ext uri="{FF2B5EF4-FFF2-40B4-BE49-F238E27FC236}">
                <a16:creationId xmlns:a16="http://schemas.microsoft.com/office/drawing/2014/main" id="{84227042-5D54-4668-B932-6371B7D43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4981" y="2820490"/>
          <a:ext cx="2755824" cy="240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680" imgH="1930320" progId="Equation.DSMT4">
                  <p:embed/>
                </p:oleObj>
              </mc:Choice>
              <mc:Fallback>
                <p:oleObj name="Equation" r:id="rId2" imgW="2209680" imgH="1930320" progId="Equation.DSMT4">
                  <p:embed/>
                  <p:pic>
                    <p:nvPicPr>
                      <p:cNvPr id="18" name="Object 1">
                        <a:extLst>
                          <a:ext uri="{FF2B5EF4-FFF2-40B4-BE49-F238E27FC236}">
                            <a16:creationId xmlns:a16="http://schemas.microsoft.com/office/drawing/2014/main" id="{84227042-5D54-4668-B932-6371B7D43F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981" y="2820490"/>
                        <a:ext cx="2755824" cy="24073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页脚占位符 2">
            <a:extLst>
              <a:ext uri="{FF2B5EF4-FFF2-40B4-BE49-F238E27FC236}">
                <a16:creationId xmlns:a16="http://schemas.microsoft.com/office/drawing/2014/main" id="{86D4F923-670B-4447-8D20-CE6E8D8C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9902"/>
            <a:ext cx="8229600" cy="990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Frank-Wolfe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876800"/>
          </a:xfrm>
        </p:spPr>
        <p:txBody>
          <a:bodyPr/>
          <a:lstStyle/>
          <a:p>
            <a:pPr marL="0" lvl="0" indent="0"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q"/>
              <a:defRPr/>
            </a:pPr>
            <a:r>
              <a:rPr lang="en-US" altLang="zh-CN" b="1" kern="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kern="0" dirty="0">
                <a:solidFill>
                  <a:srgbClr val="0000FF"/>
                </a:solidFill>
                <a:ea typeface="宋体" panose="02010600030101010101" pitchFamily="2" charset="-122"/>
              </a:rPr>
              <a:t>算法步骤</a:t>
            </a:r>
            <a:endParaRPr lang="en-US" altLang="zh-CN" b="1" kern="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1726170"/>
            <a:ext cx="828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0: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选择一个初始可行点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(0)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，并令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k=0</a:t>
            </a: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57200" y="2257090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12800" indent="-812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25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1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812800" marR="0" lvl="0" indent="-8128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Step 1: </a:t>
            </a:r>
            <a:r>
              <a:rPr lang="zh-CN" altLang="en-US" kern="0" dirty="0">
                <a:ea typeface="宋体" panose="02010600030101010101" pitchFamily="2" charset="-122"/>
              </a:rPr>
              <a:t>确定可行下降方向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(k)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=y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(k)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-x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(k)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(k)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ea typeface="宋体" panose="02010600030101010101" pitchFamily="2" charset="-122"/>
              </a:rPr>
              <a:t>是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ea typeface="宋体" panose="02010600030101010101" pitchFamily="2" charset="-122"/>
              </a:rPr>
              <a:t>如下问题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的最优解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D95E-C63A-49BC-91A6-6BB7F5BD211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graphicFrame>
        <p:nvGraphicFramePr>
          <p:cNvPr id="21" name="Object 1">
            <a:extLst>
              <a:ext uri="{FF2B5EF4-FFF2-40B4-BE49-F238E27FC236}">
                <a16:creationId xmlns:a16="http://schemas.microsoft.com/office/drawing/2014/main" id="{2E79551F-BB32-43C1-8DF5-5EDF53470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5197" y="3068218"/>
          <a:ext cx="362585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2006280" progId="Equation.DSMT4">
                  <p:embed/>
                </p:oleObj>
              </mc:Choice>
              <mc:Fallback>
                <p:oleObj name="Equation" r:id="rId2" imgW="2908080" imgH="2006280" progId="Equation.DSMT4">
                  <p:embed/>
                  <p:pic>
                    <p:nvPicPr>
                      <p:cNvPr id="21" name="Object 1">
                        <a:extLst>
                          <a:ext uri="{FF2B5EF4-FFF2-40B4-BE49-F238E27FC236}">
                            <a16:creationId xmlns:a16="http://schemas.microsoft.com/office/drawing/2014/main" id="{2E79551F-BB32-43C1-8DF5-5EDF53470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197" y="3068218"/>
                        <a:ext cx="3625850" cy="2501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页脚占位符 2">
            <a:extLst>
              <a:ext uri="{FF2B5EF4-FFF2-40B4-BE49-F238E27FC236}">
                <a16:creationId xmlns:a16="http://schemas.microsoft.com/office/drawing/2014/main" id="{173B36A4-843E-4ED7-8885-06D211DD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0E93-FF9A-4D4F-8F57-8C778FF3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E03A6-70BD-48A1-8A57-FA2A98E1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A5FF7-EACF-403E-BEA2-9AB0BE9A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A043-2C3F-4A22-8E22-A75B87C4687B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11B1D8-38CF-4CDE-A146-99493402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15463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DA71F4-4988-4FB9-B7D5-1E671A5C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09928"/>
            <a:ext cx="2982337" cy="25832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06D07E-550B-4A2E-AF72-197815CF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77586"/>
            <a:ext cx="3171825" cy="2847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44DE72-7B5D-450F-9D2D-3DBD3612A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37" y="1577586"/>
            <a:ext cx="2895600" cy="3438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26AB52-3086-4CE3-AF3F-A6610D22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411" y="1572323"/>
            <a:ext cx="5413727" cy="2983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63189C-4C06-4B74-9CBA-DA16F268D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703" y="1429948"/>
            <a:ext cx="3476625" cy="3733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03BCAE-B329-4C55-9B56-E883DC0C4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56" y="1850830"/>
            <a:ext cx="3962400" cy="2695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2E63180-9134-4736-B0E6-DF16335033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0450" y="1381124"/>
            <a:ext cx="3341766" cy="3926200"/>
          </a:xfrm>
          <a:prstGeom prst="rect">
            <a:avLst/>
          </a:prstGeom>
        </p:spPr>
      </p:pic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FCCC899E-4DFE-4B5E-9789-2335E09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1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Frank-Wolfe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sz="4800" dirty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979613" y="2931500"/>
          <a:ext cx="3676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571500" progId="Equation.DSMT4">
                  <p:embed/>
                </p:oleObj>
              </mc:Choice>
              <mc:Fallback>
                <p:oleObj name="Equation" r:id="rId2" imgW="3352800" imgH="571500" progId="Equation.DSMT4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31500"/>
                        <a:ext cx="36766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/>
          <p:cNvGrpSpPr/>
          <p:nvPr/>
        </p:nvGrpSpPr>
        <p:grpSpPr bwMode="auto">
          <a:xfrm>
            <a:off x="371475" y="1654479"/>
            <a:ext cx="8839200" cy="1130301"/>
            <a:chOff x="234" y="1811"/>
            <a:chExt cx="5568" cy="712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34" y="1811"/>
              <a:ext cx="5568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98830" indent="-79883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0" defTabSz="914400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Step 2:</a:t>
              </a:r>
              <a:r>
                <a:rPr lang="zh-CN" altLang="en-US" dirty="0">
                  <a:ea typeface="宋体" panose="02010600030101010101" pitchFamily="2" charset="-122"/>
                </a:rPr>
                <a:t>确定</a:t>
              </a:r>
              <a:r>
                <a:rPr lang="en-US" altLang="zh-CN" dirty="0">
                  <a:ea typeface="宋体" panose="02010600030101010101" pitchFamily="2" charset="-122"/>
                </a:rPr>
                <a:t>    </a:t>
              </a:r>
              <a:r>
                <a:rPr lang="zh-CN" altLang="en-US" dirty="0">
                  <a:ea typeface="宋体" panose="02010600030101010101" pitchFamily="2" charset="-122"/>
                </a:rPr>
                <a:t>：</a:t>
              </a:r>
              <a:r>
                <a:rPr lang="zh-CN" altLang="en-US" dirty="0">
                  <a:ea typeface="宋体" panose="02010600030101010101" pitchFamily="2" charset="-122"/>
                  <a:cs typeface="Times New Roman" panose="02020603050405020304" pitchFamily="18" charset="0"/>
                </a:rPr>
                <a:t>通过一维搜索法求解如下一元最小化问题的最优解来确定 </a:t>
              </a:r>
              <a:endParaRPr kumimoji="0" lang="el-GR" sz="2400" b="0" i="0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1247" y="1885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400" imgH="330200" progId="Equation.DSMT4">
                    <p:embed/>
                  </p:oleObj>
                </mc:Choice>
                <mc:Fallback>
                  <p:oleObj name="Equation" r:id="rId4" imgW="279400" imgH="330200" progId="Equation.DSMT4">
                    <p:embed/>
                    <p:pic>
                      <p:nvPicPr>
                        <p:cNvPr id="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885"/>
                          <a:ext cx="1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7"/>
          <p:cNvGrpSpPr/>
          <p:nvPr/>
        </p:nvGrpSpPr>
        <p:grpSpPr bwMode="auto">
          <a:xfrm>
            <a:off x="506412" y="3838368"/>
            <a:ext cx="8569325" cy="558800"/>
            <a:chOff x="249" y="2387"/>
            <a:chExt cx="5398" cy="352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49" y="2387"/>
              <a:ext cx="53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977900" indent="-977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92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06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77900" marR="0" lvl="0" indent="-977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Step 3: </a:t>
              </a:r>
              <a:r>
                <a:rPr lang="zh-CN" altLang="en-US" kern="0" dirty="0">
                  <a:ea typeface="宋体" panose="02010600030101010101" pitchFamily="2" charset="-122"/>
                </a:rPr>
                <a:t>令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</a:t>
              </a:r>
              <a:r>
                <a:rPr lang="zh-CN" altLang="en-US" kern="0" dirty="0"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k=k+1</a:t>
              </a:r>
              <a:endPara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1060" y="2387"/>
            <a:ext cx="212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65500" imgH="558800" progId="Equation.DSMT4">
                    <p:embed/>
                  </p:oleObj>
                </mc:Choice>
                <mc:Fallback>
                  <p:oleObj name="Equation" r:id="rId6" imgW="3365500" imgH="558800" progId="Equation.DSMT4">
                    <p:embed/>
                    <p:pic>
                      <p:nvPicPr>
                        <p:cNvPr id="1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2387"/>
                          <a:ext cx="2120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8"/>
          <p:cNvGrpSpPr/>
          <p:nvPr/>
        </p:nvGrpSpPr>
        <p:grpSpPr bwMode="auto">
          <a:xfrm>
            <a:off x="503493" y="4659470"/>
            <a:ext cx="8507413" cy="1276352"/>
            <a:chOff x="288" y="3612"/>
            <a:chExt cx="5359" cy="804"/>
          </a:xfrm>
        </p:grpSpPr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88" y="3702"/>
              <a:ext cx="5359" cy="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914400" indent="-914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0" marR="0" lvl="0" indent="-914400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Step 4: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,</a:t>
              </a:r>
              <a:r>
                <a:rPr lang="zh-CN" altLang="en-US" kern="0" dirty="0">
                  <a:ea typeface="宋体" panose="02010600030101010101" pitchFamily="2" charset="-122"/>
                </a:rPr>
                <a:t>则停止迭代；否则，转到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Step 1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" name="Object 20"/>
            <p:cNvGraphicFramePr>
              <a:graphicFrameLocks noChangeAspect="1"/>
            </p:cNvGraphicFramePr>
            <p:nvPr/>
          </p:nvGraphicFramePr>
          <p:xfrm>
            <a:off x="1349" y="3612"/>
            <a:ext cx="193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90560" imgH="812520" progId="Equation.DSMT4">
                    <p:embed/>
                  </p:oleObj>
                </mc:Choice>
                <mc:Fallback>
                  <p:oleObj name="Equation" r:id="rId8" imgW="2590560" imgH="812520" progId="Equation.DSMT4">
                    <p:embed/>
                    <p:pic>
                      <p:nvPicPr>
                        <p:cNvPr id="1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9" y="3612"/>
                          <a:ext cx="1938" cy="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469864" y="2373154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400" imgH="330200" progId="Equation.DSMT4">
                  <p:embed/>
                </p:oleObj>
              </mc:Choice>
              <mc:Fallback>
                <p:oleObj name="Equation" r:id="rId10" imgW="279400" imgH="3302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864" y="2373154"/>
                        <a:ext cx="279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06F-F5B8-4B38-8E0F-4171C8883A1C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8686800" y="36532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BB74FBB0-A292-41FA-B468-5FA45416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Frank-Wolfe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q"/>
              <a:defRPr/>
            </a:pPr>
            <a:r>
              <a:rPr lang="en-US" altLang="zh-CN" b="1" kern="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kern="0" dirty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endParaRPr lang="en-US" altLang="zh-CN" b="1" kern="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87400" y="3432175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84600" imgH="495300" progId="Equation.DSMT4">
                  <p:embed/>
                </p:oleObj>
              </mc:Choice>
              <mc:Fallback>
                <p:oleObj name="Equation" r:id="rId2" imgW="3784600" imgH="4953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432175"/>
                        <a:ext cx="3784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219200" y="4656137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380835" progId="Equation.DSMT4">
                  <p:embed/>
                </p:oleObj>
              </mc:Choice>
              <mc:Fallback>
                <p:oleObj name="Equation" r:id="rId4" imgW="1269449" imgH="380835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56137"/>
                        <a:ext cx="1270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290638" y="523240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586" imgH="380835" progId="Equation.DSMT4">
                  <p:embed/>
                </p:oleObj>
              </mc:Choice>
              <mc:Fallback>
                <p:oleObj name="Equation" r:id="rId6" imgW="723586" imgH="380835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5232400"/>
                        <a:ext cx="723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290638" y="5808662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8975" imgH="380835" progId="Equation.DSMT4">
                  <p:embed/>
                </p:oleObj>
              </mc:Choice>
              <mc:Fallback>
                <p:oleObj name="Equation" r:id="rId8" imgW="748975" imgH="380835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5808662"/>
                        <a:ext cx="749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2575" y="407987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subject to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15963" y="2136775"/>
            <a:ext cx="80025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F-W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算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法求解下面最小化问题的最优解，停止条件为</a:t>
            </a:r>
            <a:r>
              <a:rPr kumimoji="0" lang="en-US" sz="24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ε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=0.01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初始解为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 x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(0)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 =(0,0)</a:t>
            </a:r>
            <a:endParaRPr kumimoji="0" lang="el-G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grpSp>
        <p:nvGrpSpPr>
          <p:cNvPr id="22" name="Group 12"/>
          <p:cNvGrpSpPr/>
          <p:nvPr/>
        </p:nvGrpSpPr>
        <p:grpSpPr bwMode="auto">
          <a:xfrm>
            <a:off x="5364163" y="3573463"/>
            <a:ext cx="3311525" cy="2616200"/>
            <a:chOff x="2880" y="709"/>
            <a:chExt cx="2086" cy="1648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3243" y="2024"/>
              <a:ext cx="158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V="1">
              <a:off x="3243" y="845"/>
              <a:ext cx="0" cy="117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4649" y="2069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2880" y="709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3061" y="1071"/>
              <a:ext cx="1271" cy="11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3560" y="1117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+x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=2</a:t>
              </a:r>
            </a:p>
          </p:txBody>
        </p:sp>
        <p:grpSp>
          <p:nvGrpSpPr>
            <p:cNvPr id="29" name="Group 19"/>
            <p:cNvGrpSpPr/>
            <p:nvPr/>
          </p:nvGrpSpPr>
          <p:grpSpPr bwMode="auto">
            <a:xfrm>
              <a:off x="3243" y="1253"/>
              <a:ext cx="817" cy="771"/>
              <a:chOff x="3242" y="1253"/>
              <a:chExt cx="817" cy="771"/>
            </a:xfrm>
          </p:grpSpPr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>
                <a:off x="3242" y="1255"/>
                <a:ext cx="1" cy="769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>
                <a:off x="3243" y="2024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3243" y="1253"/>
                <a:ext cx="816" cy="771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5867400" y="5589588"/>
            <a:ext cx="144463" cy="14446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val 24"/>
          <p:cNvSpPr>
            <a:spLocks noChangeArrowheads="1"/>
          </p:cNvSpPr>
          <p:nvPr/>
        </p:nvSpPr>
        <p:spPr bwMode="auto">
          <a:xfrm>
            <a:off x="6084888" y="4581525"/>
            <a:ext cx="144462" cy="14446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66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932363" y="594995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(0)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=(0,0)</a:t>
            </a: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156325" y="35734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=(0.5,1.5)</a:t>
            </a:r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V="1">
            <a:off x="5580063" y="5734050"/>
            <a:ext cx="287337" cy="3587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6156325" y="3933825"/>
            <a:ext cx="144463" cy="6477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A01C-FFD5-41BB-B6AF-84D00A300B9F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71855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9" name="页脚占位符 2">
            <a:extLst>
              <a:ext uri="{FF2B5EF4-FFF2-40B4-BE49-F238E27FC236}">
                <a16:creationId xmlns:a16="http://schemas.microsoft.com/office/drawing/2014/main" id="{F3756BDA-A6F8-4E6C-93C3-F6BE05C1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05B365D9-C658-46EA-95FD-478A462584F0}"/>
              </a:ext>
            </a:extLst>
          </p:cNvPr>
          <p:cNvGrpSpPr/>
          <p:nvPr/>
        </p:nvGrpSpPr>
        <p:grpSpPr bwMode="auto">
          <a:xfrm>
            <a:off x="2844114" y="5726553"/>
            <a:ext cx="2671762" cy="546100"/>
            <a:chOff x="683" y="2843"/>
            <a:chExt cx="1683" cy="344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C783C416-F924-4F83-BD7E-CFE65B83D7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0" y="2843"/>
            <a:ext cx="101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12900" imgH="546100" progId="Equation.DSMT4">
                    <p:embed/>
                  </p:oleObj>
                </mc:Choice>
                <mc:Fallback>
                  <p:oleObj name="Equation" r:id="rId2" imgW="1612900" imgH="546100" progId="Equation.DSMT4">
                    <p:embed/>
                    <p:pic>
                      <p:nvPicPr>
                        <p:cNvPr id="3205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2843"/>
                          <a:ext cx="1016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CD7CDEAA-4ADE-4A0C-B764-8FD16CC0D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" y="2890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(c) </a:t>
              </a:r>
              <a:r>
                <a:rPr lang="zh-CN" altLang="en-US" sz="2000" kern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8" name="Text Box 21">
            <a:extLst>
              <a:ext uri="{FF2B5EF4-FFF2-40B4-BE49-F238E27FC236}">
                <a16:creationId xmlns:a16="http://schemas.microsoft.com/office/drawing/2014/main" id="{588B735D-1085-4709-97DB-354500D38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49" y="1130102"/>
            <a:ext cx="8424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0050" marR="0" lvl="0" indent="-4000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kumimoji="0" lang="zh-CN" alt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f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3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(x)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的全局极小值解和极大值解分别是什么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?</a:t>
            </a: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85CB7EF8-6DBD-4C77-8CE1-6DCD7ADD2278}"/>
              </a:ext>
            </a:extLst>
          </p:cNvPr>
          <p:cNvGrpSpPr/>
          <p:nvPr/>
        </p:nvGrpSpPr>
        <p:grpSpPr bwMode="auto">
          <a:xfrm>
            <a:off x="323850" y="1550986"/>
            <a:ext cx="8424863" cy="1754189"/>
            <a:chOff x="334" y="974"/>
            <a:chExt cx="5307" cy="1105"/>
          </a:xfrm>
        </p:grpSpPr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14AEF496-796F-41FA-8F67-FB2F47E51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974"/>
              <a:ext cx="5307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0050" indent="-4000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1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§"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函数 </a:t>
              </a:r>
              <a:r>
                <a:rPr lang="en-US" altLang="zh-CN" i="1" kern="0" dirty="0"/>
                <a:t>f</a:t>
              </a:r>
              <a:r>
                <a:rPr lang="en-US" altLang="zh-CN" i="1" kern="0" baseline="-25000" dirty="0"/>
                <a:t>3</a:t>
              </a:r>
              <a:r>
                <a:rPr lang="en-US" altLang="zh-CN" i="1" kern="0" dirty="0"/>
                <a:t>(x)</a:t>
              </a:r>
              <a:r>
                <a:rPr lang="zh-CN" altLang="en-US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在可行域         内的全局极小值解和极大值解分别是什么</a:t>
              </a:r>
              <a:r>
                <a:rPr lang="en-US" altLang="zh-CN" kern="0" dirty="0"/>
                <a:t>?</a:t>
              </a:r>
            </a:p>
            <a:p>
              <a:pPr marL="400050" marR="0" lvl="0" indent="-4000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" name="Object 23">
              <a:extLst>
                <a:ext uri="{FF2B5EF4-FFF2-40B4-BE49-F238E27FC236}">
                  <a16:creationId xmlns:a16="http://schemas.microsoft.com/office/drawing/2014/main" id="{60C832E0-3640-4198-B4C6-4765CF3AEC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4" y="1111"/>
            <a:ext cx="7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57300" imgH="279400" progId="Equation.DSMT4">
                    <p:embed/>
                  </p:oleObj>
                </mc:Choice>
                <mc:Fallback>
                  <p:oleObj name="Equation" r:id="rId4" imgW="1257300" imgH="279400" progId="Equation.DSMT4">
                    <p:embed/>
                    <p:pic>
                      <p:nvPicPr>
                        <p:cNvPr id="32053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1111"/>
                          <a:ext cx="79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1BBC2D8C-FF24-4E58-A4E3-6CE5EF9F81D4}"/>
              </a:ext>
            </a:extLst>
          </p:cNvPr>
          <p:cNvSpPr txBox="1">
            <a:spLocks/>
          </p:cNvSpPr>
          <p:nvPr/>
        </p:nvSpPr>
        <p:spPr>
          <a:xfrm>
            <a:off x="447397" y="281441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基础知识点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078157-FB0E-46CA-9AAF-824457C127D2}"/>
              </a:ext>
            </a:extLst>
          </p:cNvPr>
          <p:cNvGrpSpPr/>
          <p:nvPr/>
        </p:nvGrpSpPr>
        <p:grpSpPr>
          <a:xfrm>
            <a:off x="1324876" y="2070446"/>
            <a:ext cx="5715000" cy="3824382"/>
            <a:chOff x="1324876" y="2070446"/>
            <a:chExt cx="5715000" cy="3824382"/>
          </a:xfrm>
        </p:grpSpPr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BF91D3C-1248-44FA-BCCB-E7B017559ACB}"/>
                </a:ext>
              </a:extLst>
            </p:cNvPr>
            <p:cNvGrpSpPr/>
            <p:nvPr/>
          </p:nvGrpSpPr>
          <p:grpSpPr bwMode="auto">
            <a:xfrm>
              <a:off x="1324876" y="2440428"/>
              <a:ext cx="5715000" cy="3454400"/>
              <a:chOff x="240" y="1056"/>
              <a:chExt cx="3600" cy="2176"/>
            </a:xfrm>
          </p:grpSpPr>
          <p:graphicFrame>
            <p:nvGraphicFramePr>
              <p:cNvPr id="17" name="Object 3">
                <a:extLst>
                  <a:ext uri="{FF2B5EF4-FFF2-40B4-BE49-F238E27FC236}">
                    <a16:creationId xmlns:a16="http://schemas.microsoft.com/office/drawing/2014/main" id="{9D9FA5A7-8951-4FA9-A0E1-C17854063F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" y="1056"/>
              <a:ext cx="3552" cy="20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hart" r:id="rId6" imgW="5638800" imgH="3286049" progId="Excel.Sheet.8">
                      <p:embed/>
                    </p:oleObj>
                  </mc:Choice>
                  <mc:Fallback>
                    <p:oleObj name="Chart" r:id="rId6" imgW="5638800" imgH="3286049" progId="Excel.Sheet.8">
                      <p:embed/>
                      <p:pic>
                        <p:nvPicPr>
                          <p:cNvPr id="320515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1056"/>
                            <a:ext cx="3552" cy="20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Oval 11">
                <a:extLst>
                  <a:ext uri="{FF2B5EF4-FFF2-40B4-BE49-F238E27FC236}">
                    <a16:creationId xmlns:a16="http://schemas.microsoft.com/office/drawing/2014/main" id="{511E21E9-CEB8-4DE1-92B1-8B541C32C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03613ED6-28B1-4D3B-91AE-D29DB7008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258"/>
                <a:ext cx="791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kern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Global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 minimum</a:t>
                </a:r>
              </a:p>
            </p:txBody>
          </p:sp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id="{4A1D5E7C-DC36-4B95-A418-D04641260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1A707C37-0ACA-4E21-82A3-A9C7F7C12A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864"/>
                <a:ext cx="674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Local minimum</a:t>
                </a:r>
              </a:p>
            </p:txBody>
          </p:sp>
          <p:sp>
            <p:nvSpPr>
              <p:cNvPr id="22" name="Oval 15">
                <a:extLst>
                  <a:ext uri="{FF2B5EF4-FFF2-40B4-BE49-F238E27FC236}">
                    <a16:creationId xmlns:a16="http://schemas.microsoft.com/office/drawing/2014/main" id="{D47440F6-D406-4D1B-96FB-5B1E557E9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256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hlink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Text Box 16">
                <a:extLst>
                  <a:ext uri="{FF2B5EF4-FFF2-40B4-BE49-F238E27FC236}">
                    <a16:creationId xmlns:a16="http://schemas.microsoft.com/office/drawing/2014/main" id="{A3D59DF0-A1A8-4E1D-B008-4E6FABA4D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872"/>
                <a:ext cx="672" cy="3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Local maximum</a:t>
                </a:r>
              </a:p>
            </p:txBody>
          </p:sp>
        </p:grp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71FB9EFE-B208-4D10-8E24-3C1869DD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5693" y="2070446"/>
              <a:ext cx="1066800" cy="581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FF0000"/>
                  </a:solidFill>
                  <a:ea typeface="宋体" panose="02010600030101010101" pitchFamily="2" charset="-122"/>
                </a:rPr>
                <a:t>Global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 maximum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1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18" y="260401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Frank-Wolfe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8280" y="1081933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u="sng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</a:t>
            </a: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1(k=0)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95756" y="1666421"/>
          <a:ext cx="2489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558800" progId="Equation.DSMT4">
                  <p:embed/>
                </p:oleObj>
              </mc:Choice>
              <mc:Fallback>
                <p:oleObj name="Equation" r:id="rId2" imgW="2489200" imgH="5588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56" y="1666421"/>
                        <a:ext cx="2489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78280" y="2293195"/>
            <a:ext cx="583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解下面的线性规划问题确定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(0)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:</a:t>
            </a:r>
          </a:p>
        </p:txBody>
      </p:sp>
      <p:grpSp>
        <p:nvGrpSpPr>
          <p:cNvPr id="8" name="Group 13"/>
          <p:cNvGrpSpPr/>
          <p:nvPr/>
        </p:nvGrpSpPr>
        <p:grpSpPr bwMode="auto">
          <a:xfrm>
            <a:off x="5886905" y="1248461"/>
            <a:ext cx="3311525" cy="2616200"/>
            <a:chOff x="2880" y="709"/>
            <a:chExt cx="2086" cy="1648"/>
          </a:xfrm>
        </p:grpSpPr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3243" y="2024"/>
              <a:ext cx="158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3243" y="845"/>
              <a:ext cx="0" cy="117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649" y="2069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880" y="709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61" y="1071"/>
              <a:ext cx="1271" cy="11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560" y="1117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+y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=2</a:t>
              </a:r>
            </a:p>
          </p:txBody>
        </p:sp>
        <p:grpSp>
          <p:nvGrpSpPr>
            <p:cNvPr id="15" name="Group 20"/>
            <p:cNvGrpSpPr/>
            <p:nvPr/>
          </p:nvGrpSpPr>
          <p:grpSpPr bwMode="auto">
            <a:xfrm>
              <a:off x="3243" y="1253"/>
              <a:ext cx="817" cy="771"/>
              <a:chOff x="3242" y="1253"/>
              <a:chExt cx="817" cy="771"/>
            </a:xfrm>
          </p:grpSpPr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3242" y="1255"/>
                <a:ext cx="1" cy="769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Line 22"/>
              <p:cNvSpPr>
                <a:spLocks noChangeShapeType="1"/>
              </p:cNvSpPr>
              <p:nvPr/>
            </p:nvSpPr>
            <p:spPr bwMode="auto">
              <a:xfrm>
                <a:off x="3243" y="2024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3243" y="1253"/>
                <a:ext cx="816" cy="771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3576136" y="3613995"/>
            <a:ext cx="936625" cy="288925"/>
          </a:xfrm>
          <a:prstGeom prst="rightArrow">
            <a:avLst>
              <a:gd name="adj1" fmla="val 50000"/>
              <a:gd name="adj2" fmla="val 81044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589918" y="3533064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y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(0)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=(0,2)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378280" y="5133413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6400" indent="-406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6400" marR="0" lvl="0" indent="-4064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(2) 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检查停止条件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2" name="Object 29"/>
          <p:cNvGraphicFramePr>
            <a:graphicFrameLocks noChangeAspect="1"/>
          </p:cNvGraphicFramePr>
          <p:nvPr/>
        </p:nvGraphicFramePr>
        <p:xfrm>
          <a:off x="487818" y="5585759"/>
          <a:ext cx="8305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05800" imgH="812800" progId="Equation.DSMT4">
                  <p:embed/>
                </p:oleObj>
              </mc:Choice>
              <mc:Fallback>
                <p:oleObj name="Equation" r:id="rId4" imgW="8305800" imgH="812800" progId="Equation.DSMT4">
                  <p:embed/>
                  <p:pic>
                    <p:nvPicPr>
                      <p:cNvPr id="2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18" y="5585759"/>
                        <a:ext cx="83058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1"/>
          <p:cNvGraphicFramePr>
            <a:graphicFrameLocks noChangeAspect="1"/>
          </p:cNvGraphicFramePr>
          <p:nvPr/>
        </p:nvGraphicFramePr>
        <p:xfrm>
          <a:off x="4266068" y="1392923"/>
          <a:ext cx="152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495300" progId="Equation.DSMT4">
                  <p:embed/>
                </p:oleObj>
              </mc:Choice>
              <mc:Fallback>
                <p:oleObj name="Equation" r:id="rId6" imgW="1524000" imgH="495300" progId="Equation.DSMT4">
                  <p:embed/>
                  <p:pic>
                    <p:nvPicPr>
                      <p:cNvPr id="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6068" y="1392923"/>
                        <a:ext cx="1524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33"/>
          <p:cNvGrpSpPr/>
          <p:nvPr/>
        </p:nvGrpSpPr>
        <p:grpSpPr bwMode="auto">
          <a:xfrm>
            <a:off x="228600" y="2869458"/>
            <a:ext cx="3352800" cy="2252663"/>
            <a:chOff x="113" y="1888"/>
            <a:chExt cx="2112" cy="1419"/>
          </a:xfrm>
        </p:grpSpPr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521" y="1888"/>
            <a:ext cx="17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05100" imgH="431800" progId="Equation.DSMT4">
                    <p:embed/>
                  </p:oleObj>
                </mc:Choice>
                <mc:Fallback>
                  <p:oleObj name="Equation" r:id="rId8" imgW="2705100" imgH="431800" progId="Equation.DSMT4">
                    <p:embed/>
                    <p:pic>
                      <p:nvPicPr>
                        <p:cNvPr id="2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888"/>
                          <a:ext cx="17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57" y="2478"/>
            <a:ext cx="8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08100" imgH="381000" progId="Equation.DSMT4">
                    <p:embed/>
                  </p:oleObj>
                </mc:Choice>
                <mc:Fallback>
                  <p:oleObj name="Equation" r:id="rId10" imgW="1308100" imgH="381000" progId="Equation.DSMT4">
                    <p:embed/>
                    <p:pic>
                      <p:nvPicPr>
                        <p:cNvPr id="2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478"/>
                          <a:ext cx="82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9"/>
            <p:cNvGraphicFramePr>
              <a:graphicFrameLocks noChangeAspect="1"/>
            </p:cNvGraphicFramePr>
            <p:nvPr/>
          </p:nvGraphicFramePr>
          <p:xfrm>
            <a:off x="657" y="2795"/>
            <a:ext cx="4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36600" imgH="381000" progId="Equation.DSMT4">
                    <p:embed/>
                  </p:oleObj>
                </mc:Choice>
                <mc:Fallback>
                  <p:oleObj name="Equation" r:id="rId12" imgW="736600" imgH="381000" progId="Equation.DSMT4">
                    <p:embed/>
                    <p:pic>
                      <p:nvPicPr>
                        <p:cNvPr id="2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795"/>
                          <a:ext cx="46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0"/>
            <p:cNvGraphicFramePr>
              <a:graphicFrameLocks noChangeAspect="1"/>
            </p:cNvGraphicFramePr>
            <p:nvPr/>
          </p:nvGraphicFramePr>
          <p:xfrm>
            <a:off x="657" y="3067"/>
            <a:ext cx="4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74364" imgH="380835" progId="Equation.DSMT4">
                    <p:embed/>
                  </p:oleObj>
                </mc:Choice>
                <mc:Fallback>
                  <p:oleObj name="Equation" r:id="rId14" imgW="774364" imgH="380835" progId="Equation.DSMT4">
                    <p:embed/>
                    <p:pic>
                      <p:nvPicPr>
                        <p:cNvPr id="2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067"/>
                          <a:ext cx="48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113" y="2160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subject to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537A-AAA3-46B1-B7F7-BF264EFC4787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717418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6988E74-2267-4447-9C5D-B41C8E88315F}"/>
              </a:ext>
            </a:extLst>
          </p:cNvPr>
          <p:cNvCxnSpPr/>
          <p:nvPr/>
        </p:nvCxnSpPr>
        <p:spPr>
          <a:xfrm flipH="1">
            <a:off x="5942660" y="3340555"/>
            <a:ext cx="503238" cy="77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FCD1DAB-E47E-4C04-9F60-01BBFDF0A6BA}"/>
              </a:ext>
            </a:extLst>
          </p:cNvPr>
          <p:cNvCxnSpPr>
            <a:cxnSpLocks/>
          </p:cNvCxnSpPr>
          <p:nvPr/>
        </p:nvCxnSpPr>
        <p:spPr>
          <a:xfrm flipV="1">
            <a:off x="6475637" y="2186094"/>
            <a:ext cx="716902" cy="113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DF52AD2F-FC2B-4527-B742-A9A3347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559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Frank-Wolfe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b="1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57225" y="2524541"/>
          <a:ext cx="58864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30900" imgH="571500" progId="Equation.DSMT4">
                  <p:embed/>
                </p:oleObj>
              </mc:Choice>
              <mc:Fallback>
                <p:oleObj name="Equation" r:id="rId2" imgW="5930900" imgH="5715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524541"/>
                        <a:ext cx="588645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850" y="1149496"/>
            <a:ext cx="8640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6400" indent="-406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6400" marR="0" lvl="0" indent="-4064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(3) </a:t>
            </a:r>
            <a:r>
              <a: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通过二分法求下面一元最优化问题的最优解</a:t>
            </a:r>
            <a:r>
              <a:rPr kumimoji="0" lang="en-US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  :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3600450" y="3091279"/>
          <a:ext cx="5543550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5029200" imgH="3133649" progId="Excel.Sheet.8">
                  <p:embed/>
                </p:oleObj>
              </mc:Choice>
              <mc:Fallback>
                <p:oleObj name="Chart" r:id="rId4" imgW="5029200" imgH="3133649" progId="Excel.Sheet.8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091279"/>
                        <a:ext cx="5543550" cy="345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6599368" y="2676569"/>
            <a:ext cx="792163" cy="287337"/>
          </a:xfrm>
          <a:prstGeom prst="rightArrow">
            <a:avLst>
              <a:gd name="adj1" fmla="val 50000"/>
              <a:gd name="adj2" fmla="val 68923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524750" y="2596072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</a:rPr>
              <a:t>α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</a:rPr>
              <a:t>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</a:rPr>
              <a:t>=1</a:t>
            </a:r>
            <a:endParaRPr kumimoji="0" lang="el-GR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23850" y="3148423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(4)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457200" y="3719097"/>
          <a:ext cx="3124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24200" imgH="2438400" progId="Equation.DSMT4">
                  <p:embed/>
                </p:oleObj>
              </mc:Choice>
              <mc:Fallback>
                <p:oleObj name="Equation" r:id="rId6" imgW="3124200" imgH="2438400" progId="Equation.DSMT4">
                  <p:embed/>
                  <p:pic>
                    <p:nvPicPr>
                      <p:cNvPr id="1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19097"/>
                        <a:ext cx="31242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749300" y="1676488"/>
          <a:ext cx="731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15200" imgH="558800" progId="Equation.DSMT4">
                  <p:embed/>
                </p:oleObj>
              </mc:Choice>
              <mc:Fallback>
                <p:oleObj name="Equation" r:id="rId8" imgW="7315200" imgH="558800" progId="Equation.DSMT4">
                  <p:embed/>
                  <p:pic>
                    <p:nvPicPr>
                      <p:cNvPr id="1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676488"/>
                        <a:ext cx="7315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727253" y="2175515"/>
            <a:ext cx="287338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63E7-6B37-468B-B4F4-C66D4CAA651E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4" name="页脚占位符 2">
            <a:extLst>
              <a:ext uri="{FF2B5EF4-FFF2-40B4-BE49-F238E27FC236}">
                <a16:creationId xmlns:a16="http://schemas.microsoft.com/office/drawing/2014/main" id="{0E83E923-9D8A-4E1B-BEB8-8951380D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7" grpId="0"/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3" y="277813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Frank-Wolfe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77581" y="1086644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u="sng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</a:t>
            </a:r>
            <a:r>
              <a:rPr kumimoji="0" lang="en-US" sz="240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2(k=1)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57200" y="1653529"/>
          <a:ext cx="246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558800" progId="Equation.DSMT4">
                  <p:embed/>
                </p:oleObj>
              </mc:Choice>
              <mc:Fallback>
                <p:oleObj name="Equation" r:id="rId2" imgW="2463800" imgH="5588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53529"/>
                        <a:ext cx="2463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"/>
          <p:cNvGrpSpPr/>
          <p:nvPr/>
        </p:nvGrpSpPr>
        <p:grpSpPr bwMode="auto">
          <a:xfrm>
            <a:off x="630238" y="2794877"/>
            <a:ext cx="2717800" cy="1749425"/>
            <a:chOff x="880" y="1706"/>
            <a:chExt cx="1712" cy="1102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880" y="1706"/>
            <a:ext cx="17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17800" imgH="431800" progId="Equation.DSMT4">
                    <p:embed/>
                  </p:oleObj>
                </mc:Choice>
                <mc:Fallback>
                  <p:oleObj name="Equation" r:id="rId4" imgW="2717800" imgH="431800" progId="Equation.DSMT4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1706"/>
                          <a:ext cx="171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975" y="2568"/>
            <a:ext cx="8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08100" imgH="381000" progId="Equation.DSMT4">
                    <p:embed/>
                  </p:oleObj>
                </mc:Choice>
                <mc:Fallback>
                  <p:oleObj name="Equation" r:id="rId6" imgW="1308100" imgH="381000" progId="Equation.DSMT4">
                    <p:embed/>
                    <p:pic>
                      <p:nvPicPr>
                        <p:cNvPr id="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568"/>
                          <a:ext cx="82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1020" y="2024"/>
            <a:ext cx="4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6600" imgH="381000" progId="Equation.DSMT4">
                    <p:embed/>
                  </p:oleObj>
                </mc:Choice>
                <mc:Fallback>
                  <p:oleObj name="Equation" r:id="rId8" imgW="736600" imgH="381000" progId="Equation.DSMT4">
                    <p:embed/>
                    <p:pic>
                      <p:nvPicPr>
                        <p:cNvPr id="1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024"/>
                          <a:ext cx="46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1020" y="2296"/>
            <a:ext cx="4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74364" imgH="380835" progId="Equation.DSMT4">
                    <p:embed/>
                  </p:oleObj>
                </mc:Choice>
                <mc:Fallback>
                  <p:oleObj name="Equation" r:id="rId10" imgW="774364" imgH="380835" progId="Equation.DSMT4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96"/>
                          <a:ext cx="48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97272" y="2268538"/>
            <a:ext cx="583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defTabSz="914400">
              <a:spcBef>
                <a:spcPct val="5000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解下面的线性规划问题确定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:</a:t>
            </a:r>
          </a:p>
        </p:txBody>
      </p:sp>
      <p:grpSp>
        <p:nvGrpSpPr>
          <p:cNvPr id="13" name="Group 11"/>
          <p:cNvGrpSpPr/>
          <p:nvPr/>
        </p:nvGrpSpPr>
        <p:grpSpPr bwMode="auto">
          <a:xfrm>
            <a:off x="5832475" y="1357313"/>
            <a:ext cx="3311525" cy="2616200"/>
            <a:chOff x="2880" y="709"/>
            <a:chExt cx="2086" cy="1648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243" y="2024"/>
              <a:ext cx="158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3243" y="845"/>
              <a:ext cx="0" cy="117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649" y="2069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880" y="709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061" y="1071"/>
              <a:ext cx="1271" cy="11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560" y="1117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+y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=2</a:t>
              </a:r>
            </a:p>
          </p:txBody>
        </p:sp>
        <p:grpSp>
          <p:nvGrpSpPr>
            <p:cNvPr id="20" name="Group 18"/>
            <p:cNvGrpSpPr/>
            <p:nvPr/>
          </p:nvGrpSpPr>
          <p:grpSpPr bwMode="auto">
            <a:xfrm>
              <a:off x="3243" y="1253"/>
              <a:ext cx="817" cy="771"/>
              <a:chOff x="3242" y="1253"/>
              <a:chExt cx="817" cy="771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3242" y="1255"/>
                <a:ext cx="1" cy="769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3243" y="2024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3243" y="1253"/>
                <a:ext cx="816" cy="771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3246683" y="3455988"/>
            <a:ext cx="936625" cy="288925"/>
          </a:xfrm>
          <a:prstGeom prst="rightArrow">
            <a:avLst>
              <a:gd name="adj1" fmla="val 50000"/>
              <a:gd name="adj2" fmla="val 81044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356100" y="3362859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y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(1)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=(2,0)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72737" y="4614863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6400" indent="-406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defTabSz="914400">
              <a:spcBef>
                <a:spcPct val="5000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(2)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检查停止条件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7" name="Object 25"/>
          <p:cNvGraphicFramePr>
            <a:graphicFrameLocks noChangeAspect="1"/>
          </p:cNvGraphicFramePr>
          <p:nvPr/>
        </p:nvGraphicFramePr>
        <p:xfrm>
          <a:off x="457200" y="5193424"/>
          <a:ext cx="8216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16900" imgH="812800" progId="Equation.DSMT4">
                  <p:embed/>
                </p:oleObj>
              </mc:Choice>
              <mc:Fallback>
                <p:oleObj name="Equation" r:id="rId12" imgW="8216900" imgH="812800" progId="Equation.DSMT4">
                  <p:embed/>
                  <p:pic>
                    <p:nvPicPr>
                      <p:cNvPr id="2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93424"/>
                        <a:ext cx="82169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6"/>
          <p:cNvGraphicFramePr>
            <a:graphicFrameLocks noChangeAspect="1"/>
          </p:cNvGraphicFramePr>
          <p:nvPr/>
        </p:nvGraphicFramePr>
        <p:xfrm>
          <a:off x="4356100" y="1663700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1600" imgH="469900" progId="Equation.DSMT4">
                  <p:embed/>
                </p:oleObj>
              </mc:Choice>
              <mc:Fallback>
                <p:oleObj name="Equation" r:id="rId14" imgW="1371600" imgH="469900" progId="Equation.DSMT4">
                  <p:embed/>
                  <p:pic>
                    <p:nvPicPr>
                      <p:cNvPr id="2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663700"/>
                        <a:ext cx="1371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D8A1-E6C2-4525-9CD1-774120047396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>
          <a:xfrm>
            <a:off x="86868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29" name="页脚占位符 2">
            <a:extLst>
              <a:ext uri="{FF2B5EF4-FFF2-40B4-BE49-F238E27FC236}">
                <a16:creationId xmlns:a16="http://schemas.microsoft.com/office/drawing/2014/main" id="{8A02918B-EE20-4A0D-8D4F-70AD4A3A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b="1" kern="0" spc="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Frank-Wolfe </a:t>
            </a:r>
            <a:r>
              <a:rPr lang="zh-CN" altLang="en-US" kern="0" spc="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b="1" dirty="0"/>
          </a:p>
        </p:txBody>
      </p:sp>
      <p:sp>
        <p:nvSpPr>
          <p:cNvPr id="5" name="Slide Number Placeholder 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F3D283D7-5A29-462F-A971-21D3410C38D6}" type="slidenum">
              <a:rPr lang="zh-TW" altLang="en-US" sz="1800" b="0" kern="0" smtClean="0">
                <a:solidFill>
                  <a:sysClr val="windowText" lastClr="000000"/>
                </a:solidFill>
              </a:rPr>
              <a:pPr defTabSz="914400">
                <a:defRPr/>
              </a:pPr>
              <a:t>83</a:t>
            </a:fld>
            <a:endParaRPr lang="en-US" altLang="zh-TW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1887538"/>
          <a:ext cx="62166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72200" imgH="571500" progId="Equation.DSMT4">
                  <p:embed/>
                </p:oleObj>
              </mc:Choice>
              <mc:Fallback>
                <p:oleObj name="Equation" r:id="rId2" imgW="6172200" imgH="571500" progId="Equation.DSMT4">
                  <p:embed/>
                  <p:pic>
                    <p:nvPicPr>
                      <p:cNvPr id="6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87538"/>
                        <a:ext cx="62166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1252835"/>
            <a:ext cx="8640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6400" indent="-406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defTabSz="914400">
              <a:spcBef>
                <a:spcPct val="5000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(3)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通过二分法求下面一元最优化问题的最优解</a:t>
            </a: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l-GR" altLang="zh-CN" kern="0" dirty="0">
                <a:cs typeface="Times New Roman" panose="02020603050405020304" pitchFamily="18" charset="0"/>
              </a:rPr>
              <a:t>α</a:t>
            </a:r>
            <a:r>
              <a:rPr lang="en-US" altLang="zh-CN" kern="0" baseline="-25000" dirty="0">
                <a:cs typeface="Times New Roman" panose="02020603050405020304" pitchFamily="18" charset="0"/>
              </a:rPr>
              <a:t>0</a:t>
            </a:r>
            <a:r>
              <a:rPr lang="en-US" altLang="zh-CN" kern="0" dirty="0"/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6156325" y="5229225"/>
            <a:ext cx="0" cy="792163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03444" y="2057094"/>
            <a:ext cx="720725" cy="287338"/>
          </a:xfrm>
          <a:prstGeom prst="rightArrow">
            <a:avLst>
              <a:gd name="adj1" fmla="val 50000"/>
              <a:gd name="adj2" fmla="val 62707"/>
            </a:avLst>
          </a:prstGeom>
          <a:solidFill>
            <a:schemeClr val="accent1"/>
          </a:solidFill>
          <a:ln w="254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493794" y="1947069"/>
            <a:ext cx="139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</a:rPr>
              <a:t>α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</a:rPr>
              <a:t>=0.25</a:t>
            </a:r>
            <a:endParaRPr kumimoji="0" lang="el-GR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79388" y="2560945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defTabSz="914400">
              <a:spcBef>
                <a:spcPct val="5000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(4)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317500" y="3115290"/>
          <a:ext cx="3035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300" imgH="2438400" progId="Equation.DSMT4">
                  <p:embed/>
                </p:oleObj>
              </mc:Choice>
              <mc:Fallback>
                <p:oleObj name="Equation" r:id="rId4" imgW="3035300" imgH="2438400" progId="Equation.DSMT4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115290"/>
                        <a:ext cx="30353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3419475" y="2746863"/>
          <a:ext cx="5724525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6" imgW="6705600" imgH="3676802" progId="Excel.Sheet.8">
                  <p:embed/>
                </p:oleObj>
              </mc:Choice>
              <mc:Fallback>
                <p:oleObj name="Chart" r:id="rId6" imgW="6705600" imgH="3676802" progId="Excel.Sheet.8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46863"/>
                        <a:ext cx="5724525" cy="314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732588" y="5516563"/>
            <a:ext cx="0" cy="504825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860-B8FA-4C7F-A133-2C55BC6C69A2}" type="datetime1">
              <a:rPr lang="en-US" altLang="zh-CN" smtClean="0"/>
              <a:pPr/>
              <a:t>5/7/2021</a:t>
            </a:fld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697912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B7980FB6-68B3-4828-BC2D-3A79D2F9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OleChart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BE39A-AA74-4615-9263-909FAD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CF5701F-746E-469B-BDDA-F93B22D4DB72}" type="datetime1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5/7/2021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2E10-2951-4253-B0F7-5DCA6BB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009943-BA82-4F6A-BD7C-764069224CD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CEDF4CAE-D58D-440C-B46A-8097E82B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905" y="19050"/>
            <a:ext cx="4831731" cy="3286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交通大数据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东南大学 刘志远教授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320AF03-68A6-4C0D-A909-C2791E686771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914400" indent="-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13716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18288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22860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2743200" indent="-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基础知识点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14F2602-CF7A-427C-8E5D-72A49D6DD27B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lvl="1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731838" lvl="2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006475" lvl="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189038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marL="285750" indent="-285750" defTabSz="914400">
              <a:spcBef>
                <a:spcPct val="50000"/>
              </a:spcBef>
              <a:buClrTx/>
              <a:buSzPct val="60000"/>
              <a:defRPr/>
            </a:pPr>
            <a:r>
              <a:rPr lang="zh-CN" altLang="en-US" sz="2800" b="1" ker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最小化问题的全局极小值解和局部极小值解</a:t>
            </a:r>
            <a:endParaRPr lang="en-US" altLang="zh-CN" sz="2800" b="1" ker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2CBD5C1-C48F-4698-AD74-95BA21B85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6603" y="2187002"/>
          <a:ext cx="1950794" cy="67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571500" progId="Equation.DSMT4">
                  <p:embed/>
                </p:oleObj>
              </mc:Choice>
              <mc:Fallback>
                <p:oleObj name="Equation" r:id="rId2" imgW="1371600" imgH="5715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603" y="2187002"/>
                        <a:ext cx="1950794" cy="678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7FB1D945-FE3B-41AB-8F90-D86DFC238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34157"/>
            <a:ext cx="4681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全局极小值解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12063A44-3449-405E-B612-A38817AAD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4481278"/>
            <a:ext cx="509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局部极小值解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75BCEE0B-2B38-4201-B8F7-BB9363E01CE1}"/>
              </a:ext>
            </a:extLst>
          </p:cNvPr>
          <p:cNvGrpSpPr/>
          <p:nvPr/>
        </p:nvGrpSpPr>
        <p:grpSpPr bwMode="auto">
          <a:xfrm>
            <a:off x="601662" y="3191702"/>
            <a:ext cx="7488238" cy="461963"/>
            <a:chOff x="204" y="2976"/>
            <a:chExt cx="4717" cy="291"/>
          </a:xfrm>
        </p:grpSpPr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C5DA9FC7-04CB-4267-85E4-95278E3F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976"/>
              <a:ext cx="47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</a:t>
              </a:r>
              <a:r>
                <a:rPr lang="zh-CN" altLang="en-US" kern="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可行性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)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x*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是极小化问题的一个可行解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kern="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即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endPara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Object 14">
              <a:extLst>
                <a:ext uri="{FF2B5EF4-FFF2-40B4-BE49-F238E27FC236}">
                  <a16:creationId xmlns:a16="http://schemas.microsoft.com/office/drawing/2014/main" id="{C1B06850-CD87-4531-BD87-8E38EFEC95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1368892"/>
                </p:ext>
              </p:extLst>
            </p:nvPr>
          </p:nvGraphicFramePr>
          <p:xfrm>
            <a:off x="4105" y="2998"/>
            <a:ext cx="52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25500" imgH="342900" progId="Equation.DSMT4">
                    <p:embed/>
                  </p:oleObj>
                </mc:Choice>
                <mc:Fallback>
                  <p:oleObj name="Equation" r:id="rId4" imgW="825500" imgH="342900" progId="Equation.DSMT4">
                    <p:embed/>
                    <p:pic>
                      <p:nvPicPr>
                        <p:cNvPr id="1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998"/>
                          <a:ext cx="52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0">
            <a:extLst>
              <a:ext uri="{FF2B5EF4-FFF2-40B4-BE49-F238E27FC236}">
                <a16:creationId xmlns:a16="http://schemas.microsoft.com/office/drawing/2014/main" id="{FE7A40F5-67D9-4E2B-8D61-5C5D6AB11F14}"/>
              </a:ext>
            </a:extLst>
          </p:cNvPr>
          <p:cNvGrpSpPr/>
          <p:nvPr/>
        </p:nvGrpSpPr>
        <p:grpSpPr bwMode="auto">
          <a:xfrm>
            <a:off x="601662" y="3848835"/>
            <a:ext cx="7488238" cy="457200"/>
            <a:chOff x="340" y="2957"/>
            <a:chExt cx="4717" cy="288"/>
          </a:xfrm>
        </p:grpSpPr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73BDB542-6242-4218-BC35-DF9B39DA8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957"/>
              <a:ext cx="47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(ii)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kern="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最优性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对于任意的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     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都满足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            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endPara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Object 18">
              <a:extLst>
                <a:ext uri="{FF2B5EF4-FFF2-40B4-BE49-F238E27FC236}">
                  <a16:creationId xmlns:a16="http://schemas.microsoft.com/office/drawing/2014/main" id="{D7469C18-D3EF-4D34-BFBF-349459AED6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7" y="2995"/>
            <a:ext cx="5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23586" imgH="279279" progId="Equation.DSMT4">
                    <p:embed/>
                  </p:oleObj>
                </mc:Choice>
                <mc:Fallback>
                  <p:oleObj name="Equation" r:id="rId6" imgW="723586" imgH="279279" progId="Equation.DSMT4">
                    <p:embed/>
                    <p:pic>
                      <p:nvPicPr>
                        <p:cNvPr id="13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2995"/>
                          <a:ext cx="524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9">
              <a:extLst>
                <a:ext uri="{FF2B5EF4-FFF2-40B4-BE49-F238E27FC236}">
                  <a16:creationId xmlns:a16="http://schemas.microsoft.com/office/drawing/2014/main" id="{771D3C20-2AC4-4255-8EE2-35595C2FB0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8" y="2974"/>
            <a:ext cx="91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27200" imgH="508000" progId="Equation.DSMT4">
                    <p:embed/>
                  </p:oleObj>
                </mc:Choice>
                <mc:Fallback>
                  <p:oleObj name="Equation" r:id="rId8" imgW="1727200" imgH="508000" progId="Equation.DSMT4">
                    <p:embed/>
                    <p:pic>
                      <p:nvPicPr>
                        <p:cNvPr id="1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2974"/>
                          <a:ext cx="916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D1FCC284-748E-4EAE-9DBD-AF97273A7A5B}"/>
              </a:ext>
            </a:extLst>
          </p:cNvPr>
          <p:cNvGrpSpPr/>
          <p:nvPr/>
        </p:nvGrpSpPr>
        <p:grpSpPr bwMode="auto">
          <a:xfrm>
            <a:off x="530225" y="5025079"/>
            <a:ext cx="7488237" cy="461963"/>
            <a:chOff x="204" y="2762"/>
            <a:chExt cx="4717" cy="291"/>
          </a:xfrm>
        </p:grpSpPr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86AD79E7-4EA8-4739-A1A2-746431D74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762"/>
              <a:ext cx="47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0" defTabSz="914400">
                <a:spcBef>
                  <a:spcPct val="50000"/>
                </a:spcBef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</a:t>
              </a:r>
              <a:r>
                <a:rPr lang="zh-CN" altLang="en-US" kern="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可行性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) </a:t>
              </a:r>
              <a:r>
                <a:rPr lang="en-US" i="1" kern="0" dirty="0"/>
                <a:t>   </a:t>
              </a:r>
              <a:r>
                <a:rPr lang="zh-CN" altLang="en-US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是极小化问题的一个可行解</a:t>
              </a:r>
              <a:r>
                <a: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kern="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即</a:t>
              </a:r>
              <a:r>
                <a: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Object 23">
              <a:extLst>
                <a:ext uri="{FF2B5EF4-FFF2-40B4-BE49-F238E27FC236}">
                  <a16:creationId xmlns:a16="http://schemas.microsoft.com/office/drawing/2014/main" id="{828E9670-5BF7-42D4-88CE-A5372F0CAA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8997503"/>
                </p:ext>
              </p:extLst>
            </p:nvPr>
          </p:nvGraphicFramePr>
          <p:xfrm>
            <a:off x="4087" y="2807"/>
            <a:ext cx="47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49160" imgH="279360" progId="Equation.DSMT4">
                    <p:embed/>
                  </p:oleObj>
                </mc:Choice>
                <mc:Fallback>
                  <p:oleObj name="Equation" r:id="rId10" imgW="749160" imgH="279360" progId="Equation.DSMT4">
                    <p:embed/>
                    <p:pic>
                      <p:nvPicPr>
                        <p:cNvPr id="1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2807"/>
                          <a:ext cx="47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8">
            <a:extLst>
              <a:ext uri="{FF2B5EF4-FFF2-40B4-BE49-F238E27FC236}">
                <a16:creationId xmlns:a16="http://schemas.microsoft.com/office/drawing/2014/main" id="{47E18272-FEFD-40AD-9631-0B02C673F03E}"/>
              </a:ext>
            </a:extLst>
          </p:cNvPr>
          <p:cNvGrpSpPr/>
          <p:nvPr/>
        </p:nvGrpSpPr>
        <p:grpSpPr bwMode="auto">
          <a:xfrm>
            <a:off x="530225" y="5602930"/>
            <a:ext cx="8353425" cy="461963"/>
            <a:chOff x="158" y="3444"/>
            <a:chExt cx="5262" cy="291"/>
          </a:xfrm>
        </p:grpSpPr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id="{69F5D544-957C-4910-870C-70B8A7ED0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444"/>
              <a:ext cx="5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0" defTabSz="914400">
                <a:spcBef>
                  <a:spcPct val="50000"/>
                </a:spcBef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(ii</a:t>
              </a:r>
              <a:r>
                <a:rPr lang="en-US" kern="0" noProof="0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kumimoji="0" lang="en-US" sz="2400" b="0" i="0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kern="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最优性</a:t>
              </a:r>
              <a:r>
                <a:rPr kumimoji="0" lang="en-US" sz="2400" b="0" i="0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kumimoji="0" lang="zh-CN" altLang="en-US" sz="2400" b="0" i="0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对于</a:t>
              </a:r>
              <a:r>
                <a:rPr kumimoji="0" lang="en-US" altLang="zh-CN" sz="2400" b="0" i="1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kern="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邻域内</a:t>
              </a:r>
              <a:r>
                <a:rPr lang="zh-CN" altLang="en-US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的任意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都满足</a:t>
              </a:r>
              <a:endPara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Object 27">
              <a:extLst>
                <a:ext uri="{FF2B5EF4-FFF2-40B4-BE49-F238E27FC236}">
                  <a16:creationId xmlns:a16="http://schemas.microsoft.com/office/drawing/2014/main" id="{1B44A48E-8AC1-43D5-BA6A-34AF3649D3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436581"/>
                </p:ext>
              </p:extLst>
            </p:nvPr>
          </p:nvGraphicFramePr>
          <p:xfrm>
            <a:off x="3688" y="3473"/>
            <a:ext cx="93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38000" imgH="431640" progId="Equation.DSMT4">
                    <p:embed/>
                  </p:oleObj>
                </mc:Choice>
                <mc:Fallback>
                  <p:oleObj name="Equation" r:id="rId12" imgW="1638000" imgH="431640" progId="Equation.DSMT4">
                    <p:embed/>
                    <p:pic>
                      <p:nvPicPr>
                        <p:cNvPr id="2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3473"/>
                          <a:ext cx="938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8EF8DAA-7660-4D25-8FF7-C84085096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62111"/>
              </p:ext>
            </p:extLst>
          </p:nvPr>
        </p:nvGraphicFramePr>
        <p:xfrm>
          <a:off x="2750446" y="4528027"/>
          <a:ext cx="279191" cy="344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266400" progId="Equation.DSMT4">
                  <p:embed/>
                </p:oleObj>
              </mc:Choice>
              <mc:Fallback>
                <p:oleObj name="Equation" r:id="rId14" imgW="215640" imgH="266400" progId="Equation.DSMT4">
                  <p:embed/>
                  <p:pic>
                    <p:nvPicPr>
                      <p:cNvPr id="22" name="Object 23">
                        <a:extLst>
                          <a:ext uri="{FF2B5EF4-FFF2-40B4-BE49-F238E27FC236}">
                            <a16:creationId xmlns:a16="http://schemas.microsoft.com/office/drawing/2014/main" id="{EF32244A-54B8-4536-A150-0B48DB649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446" y="4528027"/>
                        <a:ext cx="279191" cy="344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>
            <a:extLst>
              <a:ext uri="{FF2B5EF4-FFF2-40B4-BE49-F238E27FC236}">
                <a16:creationId xmlns:a16="http://schemas.microsoft.com/office/drawing/2014/main" id="{9A2030CB-2B3F-46D2-8CAA-207E86497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00231"/>
              </p:ext>
            </p:extLst>
          </p:nvPr>
        </p:nvGraphicFramePr>
        <p:xfrm>
          <a:off x="2175735" y="5066019"/>
          <a:ext cx="279191" cy="344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640" imgH="266400" progId="Equation.DSMT4">
                  <p:embed/>
                </p:oleObj>
              </mc:Choice>
              <mc:Fallback>
                <p:oleObj name="Equation" r:id="rId16" imgW="215640" imgH="2664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0748AAAD-836F-4EAB-A76D-89CA20E74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735" y="5066019"/>
                        <a:ext cx="279191" cy="344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>
            <a:extLst>
              <a:ext uri="{FF2B5EF4-FFF2-40B4-BE49-F238E27FC236}">
                <a16:creationId xmlns:a16="http://schemas.microsoft.com/office/drawing/2014/main" id="{A97699D6-373D-484C-9F95-02959D436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119971"/>
              </p:ext>
            </p:extLst>
          </p:nvPr>
        </p:nvGraphicFramePr>
        <p:xfrm>
          <a:off x="2902846" y="5638894"/>
          <a:ext cx="279191" cy="344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15640" imgH="266400" progId="Equation.DSMT4">
                  <p:embed/>
                </p:oleObj>
              </mc:Choice>
              <mc:Fallback>
                <p:oleObj name="Equation" r:id="rId17" imgW="215640" imgH="266400" progId="Equation.DSMT4">
                  <p:embed/>
                  <p:pic>
                    <p:nvPicPr>
                      <p:cNvPr id="25" name="Object 23">
                        <a:extLst>
                          <a:ext uri="{FF2B5EF4-FFF2-40B4-BE49-F238E27FC236}">
                            <a16:creationId xmlns:a16="http://schemas.microsoft.com/office/drawing/2014/main" id="{434E0E7A-7741-46F6-92D4-E6BD87BF1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846" y="5638894"/>
                        <a:ext cx="279191" cy="344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66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rity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larity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3096</TotalTime>
  <Words>4801</Words>
  <Application>Microsoft Office PowerPoint</Application>
  <PresentationFormat>全屏显示(4:3)</PresentationFormat>
  <Paragraphs>932</Paragraphs>
  <Slides>83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101" baseType="lpstr">
      <vt:lpstr>Arial (Headings)</vt:lpstr>
      <vt:lpstr>Arial Unicode MS</vt:lpstr>
      <vt:lpstr>等线</vt:lpstr>
      <vt:lpstr>楷体</vt:lpstr>
      <vt:lpstr>宋体</vt:lpstr>
      <vt:lpstr>微软雅黑</vt:lpstr>
      <vt:lpstr>Arial</vt:lpstr>
      <vt:lpstr>Arial Narrow</vt:lpstr>
      <vt:lpstr>Cambria Math</vt:lpstr>
      <vt:lpstr>Tahoma</vt:lpstr>
      <vt:lpstr>Times New Roman</vt:lpstr>
      <vt:lpstr>Wingdings</vt:lpstr>
      <vt:lpstr>Clarity</vt:lpstr>
      <vt:lpstr>1_Clarity</vt:lpstr>
      <vt:lpstr>2_Clarity</vt:lpstr>
      <vt:lpstr>Equation</vt:lpstr>
      <vt:lpstr>Chart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多元函数--梯度</vt:lpstr>
      <vt:lpstr>多元函数--梯度</vt:lpstr>
      <vt:lpstr>多元函数—海塞矩阵</vt:lpstr>
      <vt:lpstr>矩阵正定的定义</vt:lpstr>
      <vt:lpstr>基础知识： NLP的可行方向</vt:lpstr>
      <vt:lpstr>基础知识： NLP的可行方向</vt:lpstr>
      <vt:lpstr>基础知识： NLP的可行方向</vt:lpstr>
      <vt:lpstr>基础知识： NLP的下降方向</vt:lpstr>
      <vt:lpstr>基础知识： NLP的下降方向</vt:lpstr>
      <vt:lpstr>基础知识： NLP的下降方向</vt:lpstr>
      <vt:lpstr>基础知识： NLP的下降方向</vt:lpstr>
      <vt:lpstr>PowerPoint 演示文稿</vt:lpstr>
      <vt:lpstr>凸优化</vt:lpstr>
      <vt:lpstr>凸集（Convex Set）</vt:lpstr>
      <vt:lpstr>凸集</vt:lpstr>
      <vt:lpstr>凸函数(Convex Function)：定义</vt:lpstr>
      <vt:lpstr>凸函数：一阶等价条件</vt:lpstr>
      <vt:lpstr>凸函数：二阶等价条件</vt:lpstr>
      <vt:lpstr>凸函数</vt:lpstr>
      <vt:lpstr>凸函数</vt:lpstr>
      <vt:lpstr>凸函数</vt:lpstr>
      <vt:lpstr>PowerPoint 演示文稿</vt:lpstr>
      <vt:lpstr>PowerPoint 演示文稿</vt:lpstr>
      <vt:lpstr>KKT条件</vt:lpstr>
      <vt:lpstr>KKT条件</vt:lpstr>
      <vt:lpstr>约束条件 (CQ), 或正则条件</vt:lpstr>
      <vt:lpstr>KKT 条件</vt:lpstr>
      <vt:lpstr>KKT 条件</vt:lpstr>
      <vt:lpstr>KKT 条件</vt:lpstr>
      <vt:lpstr>KKT条件</vt:lpstr>
      <vt:lpstr>KKT条件</vt:lpstr>
      <vt:lpstr>KKT条件</vt:lpstr>
      <vt:lpstr>小结：KKT条件</vt:lpstr>
      <vt:lpstr>凸规划问题的求解算法</vt:lpstr>
      <vt:lpstr>算法(Algorithm)</vt:lpstr>
      <vt:lpstr>算法</vt:lpstr>
      <vt:lpstr>算法</vt:lpstr>
      <vt:lpstr>二分法</vt:lpstr>
      <vt:lpstr>二分法</vt:lpstr>
      <vt:lpstr>二分法</vt:lpstr>
      <vt:lpstr>二分法</vt:lpstr>
      <vt:lpstr>关于二分法的讨论</vt:lpstr>
      <vt:lpstr>关于二分法的讨论</vt:lpstr>
      <vt:lpstr>结论</vt:lpstr>
      <vt:lpstr>黄金分割法</vt:lpstr>
      <vt:lpstr>黄金分割法</vt:lpstr>
      <vt:lpstr>牛顿法</vt:lpstr>
      <vt:lpstr>PowerPoint 演示文稿</vt:lpstr>
      <vt:lpstr>牛顿法</vt:lpstr>
      <vt:lpstr>牛顿法</vt:lpstr>
      <vt:lpstr>PowerPoint 演示文稿</vt:lpstr>
      <vt:lpstr>梯度下降法</vt:lpstr>
      <vt:lpstr>梯度下降法</vt:lpstr>
      <vt:lpstr>梯度下降法</vt:lpstr>
      <vt:lpstr>梯度下降法</vt:lpstr>
      <vt:lpstr>梯度下降法</vt:lpstr>
      <vt:lpstr>梯度下降法</vt:lpstr>
      <vt:lpstr>梯度下降法</vt:lpstr>
      <vt:lpstr>梯度下降法</vt:lpstr>
      <vt:lpstr>梯度下降法</vt:lpstr>
      <vt:lpstr>梯度下降法</vt:lpstr>
      <vt:lpstr>梯度下降法</vt:lpstr>
      <vt:lpstr>PowerPoint 演示文稿</vt:lpstr>
      <vt:lpstr>Frank-Wolfe 算法</vt:lpstr>
      <vt:lpstr>Frank-Wolfe 算法</vt:lpstr>
      <vt:lpstr>PowerPoint 演示文稿</vt:lpstr>
      <vt:lpstr>Frank-Wolfe 算法</vt:lpstr>
      <vt:lpstr>Frank-Wolfe 算法</vt:lpstr>
      <vt:lpstr>Frank-Wolfe 算法</vt:lpstr>
      <vt:lpstr>Frank-Wolfe 算法</vt:lpstr>
      <vt:lpstr>Frank-Wolfe 算法</vt:lpstr>
      <vt:lpstr>Frank-Wolfe 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 Huang</dc:creator>
  <cp:lastModifiedBy>锦彪 霍</cp:lastModifiedBy>
  <cp:revision>632</cp:revision>
  <dcterms:created xsi:type="dcterms:W3CDTF">2016-02-04T07:12:00Z</dcterms:created>
  <dcterms:modified xsi:type="dcterms:W3CDTF">2021-05-07T00:05:53Z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