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8"/>
  </p:notesMasterIdLst>
  <p:sldIdLst>
    <p:sldId id="315" r:id="rId3"/>
    <p:sldId id="317" r:id="rId4"/>
    <p:sldId id="318" r:id="rId5"/>
    <p:sldId id="319" r:id="rId6"/>
    <p:sldId id="323" r:id="rId7"/>
    <p:sldId id="370" r:id="rId8"/>
    <p:sldId id="369" r:id="rId9"/>
    <p:sldId id="368" r:id="rId10"/>
    <p:sldId id="316" r:id="rId11"/>
    <p:sldId id="329" r:id="rId12"/>
    <p:sldId id="320" r:id="rId13"/>
    <p:sldId id="371" r:id="rId14"/>
    <p:sldId id="328" r:id="rId15"/>
    <p:sldId id="372" r:id="rId16"/>
    <p:sldId id="373" r:id="rId17"/>
    <p:sldId id="330" r:id="rId18"/>
    <p:sldId id="334" r:id="rId19"/>
    <p:sldId id="331" r:id="rId20"/>
    <p:sldId id="332" r:id="rId21"/>
    <p:sldId id="374" r:id="rId22"/>
    <p:sldId id="335" r:id="rId23"/>
    <p:sldId id="337" r:id="rId24"/>
    <p:sldId id="375" r:id="rId25"/>
    <p:sldId id="338" r:id="rId26"/>
    <p:sldId id="359" r:id="rId27"/>
    <p:sldId id="377" r:id="rId28"/>
    <p:sldId id="360" r:id="rId29"/>
    <p:sldId id="361" r:id="rId30"/>
    <p:sldId id="378" r:id="rId31"/>
    <p:sldId id="362" r:id="rId32"/>
    <p:sldId id="379" r:id="rId33"/>
    <p:sldId id="388" r:id="rId34"/>
    <p:sldId id="358" r:id="rId35"/>
    <p:sldId id="363" r:id="rId36"/>
    <p:sldId id="380" r:id="rId37"/>
    <p:sldId id="364" r:id="rId38"/>
    <p:sldId id="382" r:id="rId39"/>
    <p:sldId id="389" r:id="rId40"/>
    <p:sldId id="349" r:id="rId41"/>
    <p:sldId id="390" r:id="rId42"/>
    <p:sldId id="396" r:id="rId43"/>
    <p:sldId id="387" r:id="rId44"/>
    <p:sldId id="354" r:id="rId45"/>
    <p:sldId id="350" r:id="rId46"/>
    <p:sldId id="397" r:id="rId47"/>
    <p:sldId id="399" r:id="rId48"/>
    <p:sldId id="391" r:id="rId49"/>
    <p:sldId id="353" r:id="rId50"/>
    <p:sldId id="351" r:id="rId51"/>
    <p:sldId id="394" r:id="rId52"/>
    <p:sldId id="395" r:id="rId53"/>
    <p:sldId id="355" r:id="rId54"/>
    <p:sldId id="356" r:id="rId55"/>
    <p:sldId id="357" r:id="rId56"/>
    <p:sldId id="32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昕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F497D"/>
    <a:srgbClr val="7E9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3"/>
    <p:restoredTop sz="90634" autoAdjust="0"/>
  </p:normalViewPr>
  <p:slideViewPr>
    <p:cSldViewPr snapToGrid="0" showGuides="1">
      <p:cViewPr varScale="1">
        <p:scale>
          <a:sx n="114" d="100"/>
          <a:sy n="114" d="100"/>
        </p:scale>
        <p:origin x="1795" y="91"/>
      </p:cViewPr>
      <p:guideLst>
        <p:guide orient="horz" pos="217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BBA7-2751-4186-92D7-BAFE14A83317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12F08-2C51-4761-8379-7BF5B777E4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6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289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6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457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0787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070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58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3038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442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852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12F08-2C51-4761-8379-7BF5B777E40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90204" pitchFamily="34" charset="0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90204" pitchFamily="34" charset="0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37DA7A-EB76-4203-8E69-29EB9F37D3B8}" type="slidenum">
              <a:rPr lang="zh-CN" altLang="en-US" smtClean="0"/>
              <a:t>‹#›</a:t>
            </a:fld>
            <a:endParaRPr lang="en-US" altLang="zh-CN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9863" y="6150864"/>
            <a:ext cx="632774" cy="627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3C754-25BE-4F5C-AB68-D771A03BCC90}" type="datetime1">
              <a:rPr lang="en-US" altLang="zh-CN" smtClean="0"/>
              <a:t>5/26/2021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5748A-C05D-4102-BCCF-66D346F7008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9436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52930" cy="59436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929393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3D20E-ACC7-4DDD-AC28-33869E6ABE9A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defRPr/>
            </a:pPr>
            <a:r>
              <a:rPr lang="en-US" altLang="zh-CN" dirty="0"/>
              <a:t>Modelling Transportation Systems · Southeast University · </a:t>
            </a:r>
            <a:r>
              <a:rPr lang="en-US" altLang="zh-CN" dirty="0" err="1"/>
              <a:t>Zhiyuan</a:t>
            </a:r>
            <a:r>
              <a:rPr lang="en-US" altLang="zh-CN" dirty="0"/>
              <a:t> Liu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0738" y="19050"/>
            <a:ext cx="416560" cy="328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8EEBC-8FFF-48D5-BA20-8C9570EB2408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327" y="6021054"/>
            <a:ext cx="836946" cy="836946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90204" pitchFamily="34" charset="0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90204" pitchFamily="34" charset="0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37DA7A-EB76-4203-8E69-29EB9F37D3B8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E55C9-70B6-49A9-B285-7B6B9329A27F}" type="datetime1">
              <a:rPr lang="en-US" altLang="zh-CN" smtClean="0"/>
              <a:t>5/26/2021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5E73D-1069-4824-94AF-7FF34A7BE33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876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C70DC-E5E3-476E-B719-7C406A24E276}" type="datetime1">
              <a:rPr lang="en-US" altLang="zh-CN" smtClean="0"/>
              <a:t>5/26/2021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10F76-1A24-4AF4-8A91-362659113F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8E72B-6C0E-4F25-B3EF-88ADA2D92673}" type="datetime1">
              <a:rPr lang="en-US" altLang="zh-CN" smtClean="0"/>
              <a:t>5/26/2021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51D9-6CDB-4A19-9498-B1F31800CB7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FD39B-8021-4531-8CE2-8D21302A74ED}" type="datetime1">
              <a:rPr lang="en-US" altLang="zh-CN" smtClean="0"/>
              <a:t>5/26/2021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2B37D-33B6-4C69-9BD0-32187E70694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5701F-746E-469B-BDDA-F93B22D4DB72}" type="datetime1">
              <a:rPr lang="en-US" altLang="zh-CN" smtClean="0"/>
              <a:t>5/26/2021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09943-BA82-4F6A-BD7C-764069224C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B1553-8BA7-4889-BEC6-891C13E10B98}" type="datetime1">
              <a:rPr lang="en-US" altLang="zh-CN" smtClean="0"/>
              <a:t>5/26/2021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F26E5-2ED2-4F85-94A6-41EA43600B3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Arial" panose="020B060402020209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2BEB2-F18B-4C21-9638-A76426A31BD0}" type="datetime1">
              <a:rPr lang="en-US" altLang="zh-CN" smtClean="0"/>
              <a:t>5/26/2021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Modelling Transportation Systems · Southeast University · Zhiyuan Liu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9128-8DD9-4172-A865-72B9B18E9A1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>
                <a:sym typeface="Arial" panose="020B0604020202090204" pitchFamily="34" charset="0"/>
              </a:rPr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>
                <a:sym typeface="Arial" panose="020B0604020202090204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Arial" panose="020B0604020202090204" pitchFamily="34" charset="0"/>
              </a:rPr>
              <a:t>Second level</a:t>
            </a:r>
          </a:p>
          <a:p>
            <a:pPr lvl="2"/>
            <a:r>
              <a:rPr lang="en-US" altLang="zh-CN">
                <a:sym typeface="Arial" panose="020B0604020202090204" pitchFamily="34" charset="0"/>
              </a:rPr>
              <a:t>Third level</a:t>
            </a:r>
          </a:p>
          <a:p>
            <a:pPr lvl="3"/>
            <a:r>
              <a:rPr lang="en-US" altLang="zh-CN">
                <a:sym typeface="Arial" panose="020B0604020202090204" pitchFamily="34" charset="0"/>
              </a:rPr>
              <a:t>Fourth level</a:t>
            </a:r>
          </a:p>
          <a:p>
            <a:pPr lvl="4"/>
            <a:r>
              <a:rPr lang="en-US" altLang="zh-CN">
                <a:sym typeface="Arial" panose="020B0604020202090204" pitchFamily="34" charset="0"/>
              </a:rPr>
              <a:t>Fifth level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sym typeface="Arial" panose="020B0604020202090204" pitchFamily="34" charset="0"/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90204" pitchFamily="34" charset="0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90204" pitchFamily="34" charset="0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637DA7A-EB76-4203-8E69-29EB9F37D3B8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000" kern="1200">
          <a:solidFill>
            <a:schemeClr val="tx2"/>
          </a:solidFill>
          <a:latin typeface="+mj-lt"/>
          <a:ea typeface="+mj-ea"/>
          <a:cs typeface="+mj-cs"/>
          <a:sym typeface="Arial" panose="020B060402020209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0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sym typeface="Arial" panose="020B060402020209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0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sym typeface="Arial" panose="020B060402020209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0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sym typeface="Arial" panose="020B060402020209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buFont typeface="Arial" panose="020B0604020202090204" pitchFamily="34" charset="0"/>
        <a:defRPr sz="40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sym typeface="Arial" panose="020B060402020209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buFont typeface="Arial" panose="020B0604020202090204" pitchFamily="34" charset="0"/>
        <a:defRPr sz="40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sym typeface="Arial" panose="020B060402020209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buFont typeface="Arial" panose="020B0604020202090204" pitchFamily="34" charset="0"/>
        <a:defRPr sz="40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sym typeface="Arial" panose="020B060402020209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buFont typeface="Arial" panose="020B0604020202090204" pitchFamily="34" charset="0"/>
        <a:defRPr sz="40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sym typeface="Arial" panose="020B060402020209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buFont typeface="Arial" panose="020B0604020202090204" pitchFamily="34" charset="0"/>
        <a:defRPr sz="4000">
          <a:solidFill>
            <a:schemeClr val="tx2"/>
          </a:solidFill>
          <a:latin typeface="Arial" panose="020B0604020202090204" pitchFamily="34" charset="0"/>
          <a:ea typeface="宋体" panose="02010600030101010101" pitchFamily="2" charset="-122"/>
          <a:sym typeface="Arial" panose="020B0604020202090204" pitchFamily="34" charset="0"/>
        </a:defRPr>
      </a:lvl9pPr>
    </p:titleStyle>
    <p:bodyStyle>
      <a:lvl1pPr marL="182880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1pPr>
      <a:lvl2pPr marL="457200" lvl="1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2pPr>
      <a:lvl3pPr marL="732155" lvl="2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3pPr>
      <a:lvl4pPr marL="1006475" lvl="3" indent="-1828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4pPr>
      <a:lvl5pPr marL="1189355" lvl="4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•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  <a:sym typeface="Arial" panose="020B0604020202090204" pitchFamily="34" charset="0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F57D-9CEB-A64A-BF41-BFDC1DE99648}" type="datetimeFigureOut">
              <a:rPr kumimoji="1" lang="zh-CN" altLang="en-US" smtClean="0"/>
              <a:t>2021/5/26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4C16-CF16-7545-AA8D-478D88557E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aoxuefeng.com/wiki/101695966360240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hyperlink" Target="https://www.runoob.com/python3/python3-tutorial.html&#12289;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GIF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1</a:t>
            </a:fld>
            <a:endParaRPr lang="en-US" altLang="zh-CN" dirty="0"/>
          </a:p>
        </p:txBody>
      </p:sp>
      <p:sp>
        <p:nvSpPr>
          <p:cNvPr id="18" name="Straight Connector 7"/>
          <p:cNvSpPr>
            <a:spLocks noChangeShapeType="1"/>
          </p:cNvSpPr>
          <p:nvPr/>
        </p:nvSpPr>
        <p:spPr bwMode="auto">
          <a:xfrm>
            <a:off x="685800" y="1827213"/>
            <a:ext cx="7848600" cy="1587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Box 8"/>
          <p:cNvSpPr>
            <a:spLocks noChangeArrowheads="1"/>
          </p:cNvSpPr>
          <p:nvPr/>
        </p:nvSpPr>
        <p:spPr bwMode="auto">
          <a:xfrm>
            <a:off x="838200" y="990600"/>
            <a:ext cx="754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(Headings)" charset="0"/>
                <a:ea typeface="宋体" panose="02010600030101010101" pitchFamily="2" charset="-122"/>
                <a:sym typeface="Arial (Headings)" charset="0"/>
              </a:rPr>
              <a:t> </a:t>
            </a:r>
          </a:p>
        </p:txBody>
      </p:sp>
      <p:sp>
        <p:nvSpPr>
          <p:cNvPr id="20" name="Subtitle 2"/>
          <p:cNvSpPr txBox="1">
            <a:spLocks noChangeArrowheads="1"/>
          </p:cNvSpPr>
          <p:nvPr/>
        </p:nvSpPr>
        <p:spPr bwMode="auto">
          <a:xfrm>
            <a:off x="2606040" y="4521199"/>
            <a:ext cx="4251960" cy="101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8288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1pPr>
            <a:lvl2pPr marL="457200" lvl="1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2pPr>
            <a:lvl3pPr marL="732155" lvl="2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3pPr>
            <a:lvl4pPr marL="1006475" lvl="3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4pPr>
            <a:lvl5pPr marL="1189355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9pPr>
          </a:lstStyle>
          <a:p>
            <a:pPr defTabSz="9144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刘志远教授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defTabSz="914400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zhiyuanl@seu.edu.cn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1" name="TextBox 3"/>
          <p:cNvSpPr>
            <a:spLocks noChangeArrowheads="1"/>
          </p:cNvSpPr>
          <p:nvPr/>
        </p:nvSpPr>
        <p:spPr bwMode="auto">
          <a:xfrm>
            <a:off x="279400" y="990600"/>
            <a:ext cx="86309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 (Headings)" charset="0"/>
              </a:rPr>
              <a:t>交通大数据</a:t>
            </a:r>
          </a:p>
        </p:txBody>
      </p:sp>
      <p:sp>
        <p:nvSpPr>
          <p:cNvPr id="22" name="文本框 1"/>
          <p:cNvSpPr txBox="1">
            <a:spLocks noChangeArrowheads="1"/>
          </p:cNvSpPr>
          <p:nvPr/>
        </p:nvSpPr>
        <p:spPr bwMode="auto">
          <a:xfrm>
            <a:off x="1905000" y="2877344"/>
            <a:ext cx="533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 defTabSz="914400">
              <a:defRPr/>
            </a:pPr>
            <a:r>
              <a:rPr lang="en-US" altLang="zh-CN" sz="36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36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数据分析应用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10</a:t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408" y="2959571"/>
            <a:ext cx="4020392" cy="18434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572000" y="2246545"/>
            <a:ext cx="4572000" cy="3638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无需编译，执行简单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独立于平台，可移植性好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文本文件，便于调试与修改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代码简洁，语法简单，可读性高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拥有有庞大且成熟的第三方模块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开源，社群庞大，快速解决代码问题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……</a:t>
            </a:r>
          </a:p>
        </p:txBody>
      </p:sp>
      <p:cxnSp>
        <p:nvCxnSpPr>
          <p:cNvPr id="15" name="直线连接符 14"/>
          <p:cNvCxnSpPr/>
          <p:nvPr/>
        </p:nvCxnSpPr>
        <p:spPr>
          <a:xfrm>
            <a:off x="553156" y="4334933"/>
            <a:ext cx="310444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53156" y="4690533"/>
            <a:ext cx="1049866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/>
          <p:nvPr/>
        </p:nvSpPr>
        <p:spPr bwMode="auto">
          <a:xfrm>
            <a:off x="457200" y="1600200"/>
            <a:ext cx="8229600" cy="6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8288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1pPr>
            <a:lvl2pPr marL="457200" lvl="1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2pPr>
            <a:lvl3pPr marL="732155" lvl="2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3pPr>
            <a:lvl4pPr marL="1006475" lvl="3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4pPr>
            <a:lvl5pPr marL="1189355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9pPr>
          </a:lstStyle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的特点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50000"/>
              </a:lnSpc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277555" y="488846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“优雅、明确、简单、易读”</a:t>
            </a:r>
            <a:endParaRPr lang="zh-CN" altLang="en-US" dirty="0">
              <a:solidFill>
                <a:srgbClr val="1F497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VS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C++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解释型语言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VS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编译型语言</a:t>
            </a:r>
            <a:endParaRPr lang="zh-CN" altLang="en-US" sz="28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2620" y="2619662"/>
            <a:ext cx="1509311" cy="594911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编译型语言</a:t>
            </a:r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源代码</a:t>
            </a:r>
          </a:p>
        </p:txBody>
      </p:sp>
      <p:sp>
        <p:nvSpPr>
          <p:cNvPr id="32" name="矩形 31"/>
          <p:cNvSpPr/>
          <p:nvPr/>
        </p:nvSpPr>
        <p:spPr>
          <a:xfrm>
            <a:off x="732619" y="3514937"/>
            <a:ext cx="1509311" cy="594911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解释型语言</a:t>
            </a:r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源代码</a:t>
            </a:r>
          </a:p>
        </p:txBody>
      </p:sp>
      <p:sp>
        <p:nvSpPr>
          <p:cNvPr id="34" name="右箭头 33"/>
          <p:cNvSpPr/>
          <p:nvPr/>
        </p:nvSpPr>
        <p:spPr>
          <a:xfrm>
            <a:off x="2391638" y="2713459"/>
            <a:ext cx="379104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61633" y="2619661"/>
            <a:ext cx="1076896" cy="594911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编译器</a:t>
            </a:r>
          </a:p>
        </p:txBody>
      </p:sp>
      <p:sp>
        <p:nvSpPr>
          <p:cNvPr id="36" name="右箭头 35"/>
          <p:cNvSpPr/>
          <p:nvPr/>
        </p:nvSpPr>
        <p:spPr>
          <a:xfrm>
            <a:off x="2398124" y="3650829"/>
            <a:ext cx="379105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82683" y="3514937"/>
            <a:ext cx="3079217" cy="594911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解释器</a:t>
            </a:r>
          </a:p>
        </p:txBody>
      </p:sp>
      <p:sp>
        <p:nvSpPr>
          <p:cNvPr id="38" name="矩形 37"/>
          <p:cNvSpPr/>
          <p:nvPr/>
        </p:nvSpPr>
        <p:spPr>
          <a:xfrm>
            <a:off x="4558231" y="2619661"/>
            <a:ext cx="1403670" cy="594911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可执行文件</a:t>
            </a:r>
          </a:p>
        </p:txBody>
      </p:sp>
      <p:sp>
        <p:nvSpPr>
          <p:cNvPr id="39" name="右箭头 38"/>
          <p:cNvSpPr/>
          <p:nvPr/>
        </p:nvSpPr>
        <p:spPr>
          <a:xfrm>
            <a:off x="4061093" y="2713459"/>
            <a:ext cx="374574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6084465" y="2713459"/>
            <a:ext cx="374574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81603" y="2582979"/>
            <a:ext cx="551817" cy="15268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操作系统</a:t>
            </a:r>
          </a:p>
        </p:txBody>
      </p:sp>
      <p:sp>
        <p:nvSpPr>
          <p:cNvPr id="42" name="右箭头 41"/>
          <p:cNvSpPr/>
          <p:nvPr/>
        </p:nvSpPr>
        <p:spPr>
          <a:xfrm>
            <a:off x="6084464" y="3623441"/>
            <a:ext cx="374574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左右箭头 42"/>
          <p:cNvSpPr/>
          <p:nvPr/>
        </p:nvSpPr>
        <p:spPr>
          <a:xfrm>
            <a:off x="7298675" y="3214572"/>
            <a:ext cx="551818" cy="300365"/>
          </a:xfrm>
          <a:prstGeom prst="left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93713" y="2582978"/>
            <a:ext cx="693087" cy="1526869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CPU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671851" y="4588199"/>
            <a:ext cx="5175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作为解释型语言的优势：</a:t>
            </a:r>
            <a:endParaRPr kumimoji="1"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无需编译，执行更简单；</a:t>
            </a:r>
            <a:endParaRPr kumimoji="1"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独立于平台，可移植性更好；</a:t>
            </a:r>
            <a:endParaRPr kumimoji="1"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可读性高，便于调试与修改</a:t>
            </a:r>
            <a:r>
              <a:rPr kumimoji="1" lang="zh-CN" altLang="en-US" dirty="0">
                <a:solidFill>
                  <a:srgbClr val="1F497D"/>
                </a:solidFill>
              </a:rPr>
              <a:t>；</a:t>
            </a:r>
            <a:endParaRPr kumimoji="1" lang="en-US" altLang="zh-CN" dirty="0">
              <a:solidFill>
                <a:srgbClr val="1F497D"/>
              </a:solidFill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4110" y="2143768"/>
            <a:ext cx="9129890" cy="2139474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8574"/>
          </a:xfr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的环境配置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12</a:t>
            </a:fld>
            <a:endParaRPr lang="en-US" altLang="zh-CN" dirty="0"/>
          </a:p>
        </p:txBody>
      </p:sp>
      <p:sp>
        <p:nvSpPr>
          <p:cNvPr id="21" name="矩形 20"/>
          <p:cNvSpPr/>
          <p:nvPr/>
        </p:nvSpPr>
        <p:spPr>
          <a:xfrm>
            <a:off x="2201779" y="3043527"/>
            <a:ext cx="770021" cy="276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703919" y="267419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step 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7035" y="328692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step 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80078" y="3399607"/>
            <a:ext cx="770021" cy="276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733530" y="4359442"/>
            <a:ext cx="6689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https://www.python.org/downloads/release/python-392/</a:t>
            </a:r>
          </a:p>
        </p:txBody>
      </p:sp>
      <p:sp>
        <p:nvSpPr>
          <p:cNvPr id="11" name="矩形 10"/>
          <p:cNvSpPr/>
          <p:nvPr/>
        </p:nvSpPr>
        <p:spPr>
          <a:xfrm>
            <a:off x="457200" y="4643579"/>
            <a:ext cx="8540059" cy="1354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18288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提示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  <a:p>
            <a:pPr marL="285750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如果使用</a:t>
            </a:r>
            <a:r>
              <a:rPr kumimoji="1"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Mac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，已安装</a:t>
            </a:r>
            <a:r>
              <a:rPr kumimoji="1" lang="en-GB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Homebrew</a:t>
            </a:r>
            <a:r>
              <a:rPr kumimoji="1" lang="zh-CN" altLang="en-GB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，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使用终端命令</a:t>
            </a:r>
            <a:r>
              <a:rPr kumimoji="1" lang="en-GB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brew install python3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安装</a:t>
            </a:r>
            <a:r>
              <a:rPr kumimoji="1"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;</a:t>
            </a:r>
          </a:p>
          <a:p>
            <a:pPr marL="285750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如果使用</a:t>
            </a:r>
            <a:r>
              <a:rPr kumimoji="1"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，安装时需勾选</a:t>
            </a:r>
            <a:r>
              <a:rPr kumimoji="1" lang="en-GB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Python 3.</a:t>
            </a:r>
            <a:r>
              <a:rPr kumimoji="1"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en-GB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PATH</a:t>
            </a:r>
            <a:endParaRPr kumimoji="1" lang="zh-CN" altLang="en-US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593305" y="611204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详见课本</a:t>
            </a:r>
            <a:r>
              <a:rPr kumimoji="1" lang="en-US" altLang="zh-CN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2.1.1</a:t>
            </a:r>
            <a:r>
              <a:rPr kumimoji="1"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13</a:t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692435" y="5896744"/>
            <a:ext cx="417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https://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repo.anaconda.com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/archive/</a:t>
            </a: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使用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Anaconda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进行软件包管理与部署</a:t>
            </a:r>
            <a:endParaRPr lang="zh-CN" altLang="en-US" sz="28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6" y="2065870"/>
            <a:ext cx="6875928" cy="383087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923040" y="5363376"/>
            <a:ext cx="868286" cy="40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肘形连接符 15"/>
          <p:cNvCxnSpPr>
            <a:stCxn id="19" idx="2"/>
            <a:endCxn id="2" idx="1"/>
          </p:cNvCxnSpPr>
          <p:nvPr/>
        </p:nvCxnSpPr>
        <p:spPr>
          <a:xfrm rot="16200000" flipH="1">
            <a:off x="3366597" y="4755572"/>
            <a:ext cx="316424" cy="233525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14</a:t>
            </a:fld>
            <a:endParaRPr lang="en-US" altLang="zh-CN" dirty="0"/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en-US" altLang="zh-CN" sz="2800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Spyder </a:t>
            </a:r>
            <a:endParaRPr lang="zh-CN" alt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9578" y="2152894"/>
            <a:ext cx="8590547" cy="39230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29924" y="2170000"/>
            <a:ext cx="264695" cy="1571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接箭头连接符 30"/>
          <p:cNvCxnSpPr/>
          <p:nvPr/>
        </p:nvCxnSpPr>
        <p:spPr>
          <a:xfrm flipV="1">
            <a:off x="6106179" y="1907825"/>
            <a:ext cx="0" cy="352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978577" y="1438337"/>
            <a:ext cx="425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快速切换工作路径</a:t>
            </a:r>
          </a:p>
        </p:txBody>
      </p:sp>
      <p:sp>
        <p:nvSpPr>
          <p:cNvPr id="19" name="矩形 18"/>
          <p:cNvSpPr/>
          <p:nvPr/>
        </p:nvSpPr>
        <p:spPr>
          <a:xfrm>
            <a:off x="643261" y="2382998"/>
            <a:ext cx="283171" cy="167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4846" y="4155870"/>
            <a:ext cx="4255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代码编辑区</a:t>
            </a:r>
          </a:p>
        </p:txBody>
      </p:sp>
      <p:cxnSp>
        <p:nvCxnSpPr>
          <p:cNvPr id="25" name="直接箭头连接符 21"/>
          <p:cNvCxnSpPr/>
          <p:nvPr/>
        </p:nvCxnSpPr>
        <p:spPr>
          <a:xfrm>
            <a:off x="2741496" y="3429000"/>
            <a:ext cx="0" cy="72687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07268" y="6075947"/>
            <a:ext cx="371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详细使用见参考资料：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spyder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15</a:t>
            </a:fld>
            <a:endParaRPr lang="en-US" altLang="zh-CN" dirty="0"/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57200" y="1600200"/>
            <a:ext cx="8229600" cy="6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8288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1pPr>
            <a:lvl2pPr marL="457200" lvl="1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2pPr>
            <a:lvl3pPr marL="732155" lvl="2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3pPr>
            <a:lvl4pPr marL="1006475" lvl="3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4pPr>
            <a:lvl5pPr marL="1189355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9pPr>
          </a:lstStyle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推荐学习资料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50000"/>
              </a:lnSpc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661736" y="2121374"/>
            <a:ext cx="8361948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廖雪峰的</a:t>
            </a:r>
            <a:r>
              <a:rPr kumimoji="1"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教程</a:t>
            </a:r>
            <a:r>
              <a:rPr kumimoji="1" lang="en-GB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https://www.liaoxuefeng.com/wiki/1016959663602400</a:t>
            </a:r>
            <a:endParaRPr kumimoji="1" lang="en-GB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GB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阅读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 </a:t>
            </a:r>
            <a:r>
              <a:rPr kumimoji="1" lang="en-GB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https://www.runoob.com/python3/python3-tutorial.html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、</a:t>
            </a:r>
            <a:endParaRPr kumimoji="1"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阅读书籍：建议</a:t>
            </a:r>
            <a:r>
              <a:rPr kumimoji="1" lang="zh-CN" altLang="en-GB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kumimoji="1"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一本快速阅读，用实践夯实基础</a:t>
            </a:r>
            <a:endParaRPr kumimoji="1" lang="en-GB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图片 21" descr="http://file.ituring.com.cn/ScreenShow/0100fda4486fc72b3548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7410" y="3955349"/>
            <a:ext cx="1984946" cy="257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Book cover python基础教程（第三版）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1644" y="3950386"/>
            <a:ext cx="1984946" cy="257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数据分析应用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学习目标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的特点、优势及编程环境配置</a:t>
            </a:r>
            <a:endParaRPr lang="en-US" altLang="zh-CN" sz="2000" dirty="0">
              <a:solidFill>
                <a:schemeClr val="accent4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的基础语法，如数据类型、基本操作、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容器等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的流程控制，函数与类的定义与调用，及异常处理方法</a:t>
            </a:r>
            <a:endParaRPr lang="en-US" altLang="zh-CN" sz="2000" dirty="0">
              <a:solidFill>
                <a:schemeClr val="accent4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16</a:t>
            </a:fld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17</a:t>
            </a:fld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792233" y="2782669"/>
            <a:ext cx="7559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最佳学习方法：基于数据，动手</a:t>
            </a:r>
            <a:r>
              <a:rPr kumimoji="1" lang="zh-CN" altLang="en-US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实践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Hello world!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基础语法</a:t>
            </a:r>
            <a:endParaRPr lang="zh-CN" altLang="en-US" sz="28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18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73091" y="3225125"/>
            <a:ext cx="38005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strike="sngStrike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#include &lt;</a:t>
            </a:r>
            <a:r>
              <a:rPr lang="en-GB" altLang="zh-CN" sz="1600" strike="sngStrike" dirty="0" err="1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isostream</a:t>
            </a:r>
            <a:r>
              <a:rPr lang="en-GB" altLang="zh-CN" sz="1600" strike="sngStrike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&gt;</a:t>
            </a:r>
            <a:r>
              <a:rPr lang="en-GB" altLang="zh-CN" sz="1600" strike="sngStrik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 </a:t>
            </a:r>
          </a:p>
          <a:p>
            <a:r>
              <a:rPr lang="en-GB" altLang="zh-CN" sz="1600" strike="sngStrik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using namespace std; </a:t>
            </a:r>
            <a:endParaRPr lang="en-GB" altLang="zh-CN" sz="1600" strike="sngStrike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r>
              <a:rPr lang="en-GB" altLang="zh-CN" sz="1600" b="1" strike="sngStrike" dirty="0">
                <a:solidFill>
                  <a:srgbClr val="2E8B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int</a:t>
            </a:r>
            <a:r>
              <a:rPr lang="en-GB" altLang="zh-CN" sz="1600" strike="sngStrik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 main(){ </a:t>
            </a:r>
          </a:p>
          <a:p>
            <a:r>
              <a:rPr lang="en-GB" altLang="zh-CN" sz="1600" b="1" dirty="0">
                <a:solidFill>
                  <a:srgbClr val="2E8B57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    </a:t>
            </a:r>
            <a:r>
              <a:rPr lang="en-GB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 </a:t>
            </a:r>
            <a:r>
              <a:rPr lang="en-GB" altLang="zh-CN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cout</a:t>
            </a:r>
            <a:r>
              <a:rPr lang="en-GB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&lt;&lt; </a:t>
            </a:r>
            <a:r>
              <a:rPr lang="en-GB" altLang="zh-CN" sz="16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"Hello World!" </a:t>
            </a:r>
            <a:r>
              <a:rPr lang="en-GB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&lt;&lt; </a:t>
            </a:r>
            <a:r>
              <a:rPr lang="en-GB" altLang="zh-CN" sz="1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endl</a:t>
            </a:r>
            <a:r>
              <a:rPr lang="en-GB" altLang="zh-CN" sz="1600" strike="sngStrik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; </a:t>
            </a:r>
          </a:p>
          <a:p>
            <a:r>
              <a:rPr lang="en-GB" altLang="zh-CN" sz="1600" b="1" strike="sngStrik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     </a:t>
            </a:r>
            <a:r>
              <a:rPr lang="en-GB" altLang="zh-CN" sz="1600" b="1" strike="sngStrike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return</a:t>
            </a:r>
            <a:r>
              <a:rPr lang="en-GB" altLang="zh-CN" sz="1600" strike="sngStrik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 0;  </a:t>
            </a:r>
            <a:endParaRPr lang="en-GB" altLang="zh-CN" sz="1600" strike="sngStrike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  <a:p>
            <a:r>
              <a:rPr lang="en-GB" altLang="zh-CN" sz="1600" strike="sngStrik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}  </a:t>
            </a:r>
            <a:endParaRPr lang="en-GB" altLang="zh-CN" sz="1600" b="0" i="0" strike="sngStrike" dirty="0">
              <a:solidFill>
                <a:srgbClr val="5C5C5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70288" y="3906654"/>
            <a:ext cx="26256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600" b="1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print</a:t>
            </a:r>
            <a:r>
              <a:rPr lang="en-GB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(</a:t>
            </a:r>
            <a:r>
              <a:rPr lang="en-GB" altLang="zh-CN" sz="16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"Hello, World!"</a:t>
            </a:r>
            <a:r>
              <a:rPr lang="en-GB" altLang="zh-CN" sz="1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) 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179013" y="5331227"/>
            <a:ext cx="23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不以分号结尾</a:t>
            </a:r>
          </a:p>
        </p:txBody>
      </p:sp>
      <p:cxnSp>
        <p:nvCxnSpPr>
          <p:cNvPr id="26" name="直接箭头连接符 21"/>
          <p:cNvCxnSpPr/>
          <p:nvPr/>
        </p:nvCxnSpPr>
        <p:spPr>
          <a:xfrm>
            <a:off x="4462023" y="4328164"/>
            <a:ext cx="0" cy="100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877084" y="5331227"/>
            <a:ext cx="23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cxnSp>
        <p:nvCxnSpPr>
          <p:cNvPr id="28" name="直接箭头连接符 21"/>
          <p:cNvCxnSpPr/>
          <p:nvPr/>
        </p:nvCxnSpPr>
        <p:spPr>
          <a:xfrm>
            <a:off x="1490211" y="4266588"/>
            <a:ext cx="0" cy="106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30"/>
          <p:cNvCxnSpPr/>
          <p:nvPr/>
        </p:nvCxnSpPr>
        <p:spPr>
          <a:xfrm flipV="1">
            <a:off x="2544832" y="2807274"/>
            <a:ext cx="0" cy="352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604108" y="2361563"/>
            <a:ext cx="4255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无需声明预处理器指令和命名空间</a:t>
            </a:r>
          </a:p>
        </p:txBody>
      </p:sp>
      <p:sp>
        <p:nvSpPr>
          <p:cNvPr id="11" name="矩形 10"/>
          <p:cNvSpPr/>
          <p:nvPr/>
        </p:nvSpPr>
        <p:spPr>
          <a:xfrm>
            <a:off x="832506" y="2941797"/>
            <a:ext cx="3841093" cy="1931998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596609" y="2918409"/>
            <a:ext cx="2799334" cy="1931998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1595" y="2767188"/>
            <a:ext cx="800211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endParaRPr kumimoji="1"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681613" y="2757527"/>
            <a:ext cx="953807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endParaRPr kumimoji="1"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9" name="右箭头 8"/>
          <p:cNvSpPr/>
          <p:nvPr/>
        </p:nvSpPr>
        <p:spPr>
          <a:xfrm>
            <a:off x="4819849" y="3852860"/>
            <a:ext cx="575733" cy="412759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基础语法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数据类型</a:t>
            </a:r>
            <a:endParaRPr lang="zh-CN" altLang="en-US" sz="28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19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2584205"/>
            <a:ext cx="4969042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整数值 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(1)</a:t>
            </a:r>
            <a:endParaRPr lang="en-GB" altLang="zh-CN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浮点型 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(0.1)  </a:t>
            </a:r>
            <a:endParaRPr lang="en-GB" altLang="zh-CN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GB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型 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GB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"good"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  </a:t>
            </a:r>
            <a:endParaRPr lang="en-GB" altLang="zh-CN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GB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布尔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 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(True)  </a:t>
            </a:r>
            <a:endParaRPr lang="en-GB" altLang="zh-CN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空值 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(None)</a:t>
            </a:r>
          </a:p>
        </p:txBody>
      </p:sp>
      <p:sp>
        <p:nvSpPr>
          <p:cNvPr id="20" name="矩形 19"/>
          <p:cNvSpPr/>
          <p:nvPr/>
        </p:nvSpPr>
        <p:spPr>
          <a:xfrm>
            <a:off x="3736622" y="2633870"/>
            <a:ext cx="5131956" cy="2071237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946406" y="2462910"/>
            <a:ext cx="1373953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2min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试一试</a:t>
            </a:r>
          </a:p>
        </p:txBody>
      </p:sp>
      <p:sp>
        <p:nvSpPr>
          <p:cNvPr id="33" name="矩形 32"/>
          <p:cNvSpPr/>
          <p:nvPr/>
        </p:nvSpPr>
        <p:spPr>
          <a:xfrm>
            <a:off x="3946407" y="2854494"/>
            <a:ext cx="443088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0.1+0.2==0.3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的结果是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GB" altLang="zh-CN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GB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“First”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+0.1  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是否报错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print(‘I’m a good student‘)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是否报错？</a:t>
            </a:r>
            <a:endParaRPr lang="en-GB" altLang="zh-CN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数据分析应用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学习目标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的特点、优势及编程环境配置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的基础语法，如数据类型、基本操作、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容器等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的流程控制，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函数与类的定义与调用，及异常处理方法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基础语法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数据类型</a:t>
            </a:r>
            <a:endParaRPr lang="zh-CN" altLang="en-US" sz="28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" y="2525586"/>
            <a:ext cx="3874168" cy="2468943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66985" y="2354626"/>
            <a:ext cx="981342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试一试</a:t>
            </a:r>
          </a:p>
        </p:txBody>
      </p:sp>
      <p:sp>
        <p:nvSpPr>
          <p:cNvPr id="33" name="矩形 32"/>
          <p:cNvSpPr/>
          <p:nvPr/>
        </p:nvSpPr>
        <p:spPr>
          <a:xfrm>
            <a:off x="666985" y="2746210"/>
            <a:ext cx="3664383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0.1+0.2==0.3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的结果是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GB" altLang="zh-CN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GB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“First”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+0.1  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是否报错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print(‘I’m a good student‘)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是否报错？</a:t>
            </a:r>
            <a:endParaRPr lang="en-GB" altLang="zh-CN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9235" y="2221984"/>
            <a:ext cx="4430890" cy="289484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基础语法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数据类型</a:t>
            </a:r>
            <a:endParaRPr lang="zh-CN" altLang="en-US" sz="28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6088" y="2769427"/>
            <a:ext cx="4763912" cy="2071237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5873" y="2598467"/>
            <a:ext cx="844334" cy="341919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33" name="矩形 32"/>
          <p:cNvSpPr/>
          <p:nvPr/>
        </p:nvSpPr>
        <p:spPr>
          <a:xfrm>
            <a:off x="525873" y="2990051"/>
            <a:ext cx="4430889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0.1+0.2==0.3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的结果是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False</a:t>
            </a: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GB" altLang="zh-CN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GB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“First”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+0.1  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是否报错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print(‘I’m a good student‘)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是否报错？</a:t>
            </a:r>
            <a:endParaRPr lang="en-GB" altLang="zh-CN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16342" y="4193160"/>
            <a:ext cx="443088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单双引号交替使用或转义字符（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216342" y="1548989"/>
            <a:ext cx="313893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round()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进行四舍五入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16342" y="2907661"/>
            <a:ext cx="3217547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使用数据类型转换函数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str()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99949" y="2140993"/>
            <a:ext cx="3878414" cy="6676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16342" y="3457021"/>
            <a:ext cx="3876912" cy="6426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14321" y="4746705"/>
            <a:ext cx="3864042" cy="10459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基础语法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基本运算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" y="2080207"/>
            <a:ext cx="822960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数学运算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+,-,*,/,%,//,**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endParaRPr lang="en-GB" altLang="zh-CN" dirty="0">
              <a:solidFill>
                <a:srgbClr val="5C5C5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GB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运算符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+,*,[</a:t>
            </a:r>
            <a:r>
              <a:rPr lang="en-US" altLang="zh-CN" dirty="0" err="1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],[</a:t>
            </a:r>
            <a:r>
              <a:rPr lang="en-US" altLang="zh-CN" dirty="0" err="1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m:n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],</a:t>
            </a:r>
            <a:r>
              <a:rPr lang="en-US" altLang="zh-CN" dirty="0" err="1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in,not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 </a:t>
            </a:r>
            <a:endParaRPr lang="en-GB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的定义无需说明数据类型（动态变量），常量一般大写，如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字符串常见处理函数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(),lower(),strip(),count(),join()</a:t>
            </a:r>
            <a:endParaRPr lang="en-GB" altLang="zh-CN" b="0" i="0" dirty="0">
              <a:solidFill>
                <a:srgbClr val="5C5C5C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4864" y="4082651"/>
            <a:ext cx="3702442" cy="2364517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90089" y="3911692"/>
            <a:ext cx="1387627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34" name="矩形 33"/>
          <p:cNvSpPr/>
          <p:nvPr/>
        </p:nvSpPr>
        <p:spPr>
          <a:xfrm>
            <a:off x="604863" y="4250246"/>
            <a:ext cx="4430889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的平方用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2^2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s=</a:t>
            </a:r>
            <a:r>
              <a:rPr lang="en-GB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”transport BIG DATA"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的长度；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将字符串转换为大写字母；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统计字符串中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出现的次数；</a:t>
            </a:r>
            <a:endParaRPr lang="en-GB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0" y="4763229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提示：阅读课本</a:t>
            </a:r>
            <a:r>
              <a:rPr kumimoji="1" lang="en-US" altLang="zh-CN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2.2.2</a:t>
            </a:r>
            <a:r>
              <a:rPr kumimoji="1"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</a:p>
        </p:txBody>
      </p:sp>
      <p:cxnSp>
        <p:nvCxnSpPr>
          <p:cNvPr id="22" name="直接箭头连接符 30"/>
          <p:cNvCxnSpPr>
            <a:endCxn id="5" idx="1"/>
          </p:cNvCxnSpPr>
          <p:nvPr/>
        </p:nvCxnSpPr>
        <p:spPr>
          <a:xfrm>
            <a:off x="3621505" y="4947895"/>
            <a:ext cx="950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0"/>
          <p:cNvCxnSpPr/>
          <p:nvPr/>
        </p:nvCxnSpPr>
        <p:spPr>
          <a:xfrm flipV="1">
            <a:off x="4783307" y="2351314"/>
            <a:ext cx="1023727" cy="6351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116318" y="193208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命名用字母、数字和下划线组成，不能数字开头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基础语法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基本运算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4863" y="2445015"/>
            <a:ext cx="3702442" cy="2364517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90088" y="2274056"/>
            <a:ext cx="954491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34" name="矩形 33"/>
          <p:cNvSpPr/>
          <p:nvPr/>
        </p:nvSpPr>
        <p:spPr>
          <a:xfrm>
            <a:off x="604863" y="2622885"/>
            <a:ext cx="4430889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的平方用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2^2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s=</a:t>
            </a:r>
            <a:r>
              <a:rPr lang="en-GB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”transport BIG DATA"</a:t>
            </a:r>
            <a:r>
              <a:rPr lang="en-GB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的长度；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将字符串转换为大写字母；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统计字符串中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出现的次数；</a:t>
            </a:r>
            <a:endParaRPr lang="en-GB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6697" y="1892527"/>
            <a:ext cx="3584756" cy="34694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基础语法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缩进与注释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978" y="2713338"/>
            <a:ext cx="4430889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在代码编辑区，对当前代码：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进行单行注释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调整缩进，查看是否报错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8182" y="2542380"/>
            <a:ext cx="3973818" cy="1605648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07967" y="2371419"/>
            <a:ext cx="1393812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33725" y="3868431"/>
            <a:ext cx="3953075" cy="79133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677" b="-1427"/>
          <a:stretch>
            <a:fillRect/>
          </a:stretch>
        </p:blipFill>
        <p:spPr>
          <a:xfrm>
            <a:off x="4545581" y="2500772"/>
            <a:ext cx="4141219" cy="1398939"/>
          </a:xfrm>
          <a:prstGeom prst="rect">
            <a:avLst/>
          </a:prstGeom>
        </p:spPr>
      </p:pic>
      <p:cxnSp>
        <p:nvCxnSpPr>
          <p:cNvPr id="19" name="直接箭头连接符 30"/>
          <p:cNvCxnSpPr>
            <a:cxnSpLocks/>
          </p:cNvCxnSpPr>
          <p:nvPr/>
        </p:nvCxnSpPr>
        <p:spPr>
          <a:xfrm flipV="1">
            <a:off x="3253839" y="2371419"/>
            <a:ext cx="1479886" cy="1057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45581" y="1923742"/>
            <a:ext cx="475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Spyder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GB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Ctrl+4/5: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块注释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撤销块注释</a:t>
            </a:r>
            <a:endParaRPr lang="zh-CN" altLang="en-US" sz="2000" u="sng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42E123-FE5F-394C-AC18-BB758788E698}"/>
              </a:ext>
            </a:extLst>
          </p:cNvPr>
          <p:cNvSpPr txBox="1"/>
          <p:nvPr/>
        </p:nvSpPr>
        <p:spPr>
          <a:xfrm>
            <a:off x="162560" y="4864800"/>
            <a:ext cx="7675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注释冗余，实际程序编写时，注释非常重要，但务必</a:t>
            </a:r>
            <a:r>
              <a:rPr lang="zh-CN" altLang="en-US" sz="2000" b="1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言之有物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58CD76C-47DA-0642-8C47-EC83F0EED91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182" y="5537396"/>
            <a:ext cx="4050747" cy="598806"/>
          </a:xfrm>
          <a:prstGeom prst="rect">
            <a:avLst/>
          </a:prstGeom>
        </p:spPr>
      </p:pic>
      <p:sp>
        <p:nvSpPr>
          <p:cNvPr id="21" name="乘号 22">
            <a:extLst>
              <a:ext uri="{FF2B5EF4-FFF2-40B4-BE49-F238E27FC236}">
                <a16:creationId xmlns:a16="http://schemas.microsoft.com/office/drawing/2014/main" id="{25A23080-9810-C342-8281-88E074452E32}"/>
              </a:ext>
            </a:extLst>
          </p:cNvPr>
          <p:cNvSpPr/>
          <p:nvPr/>
        </p:nvSpPr>
        <p:spPr>
          <a:xfrm>
            <a:off x="1189943" y="5314123"/>
            <a:ext cx="629860" cy="670805"/>
          </a:xfrm>
          <a:prstGeom prst="mathMultiply">
            <a:avLst>
              <a:gd name="adj1" fmla="val 43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2" name="直接箭头连接符 30">
            <a:extLst>
              <a:ext uri="{FF2B5EF4-FFF2-40B4-BE49-F238E27FC236}">
                <a16:creationId xmlns:a16="http://schemas.microsoft.com/office/drawing/2014/main" id="{5527583F-88B4-C644-98C8-DF2320B78246}"/>
              </a:ext>
            </a:extLst>
          </p:cNvPr>
          <p:cNvCxnSpPr>
            <a:cxnSpLocks/>
          </p:cNvCxnSpPr>
          <p:nvPr/>
        </p:nvCxnSpPr>
        <p:spPr>
          <a:xfrm flipV="1">
            <a:off x="1468024" y="5278498"/>
            <a:ext cx="0" cy="2499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中的容器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列表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(list)</a:t>
            </a:r>
            <a:endParaRPr lang="zh-CN" alt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25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1760" y="2620873"/>
            <a:ext cx="3113798" cy="2367949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61544" y="2449914"/>
            <a:ext cx="1414793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12" name="矩形 11"/>
          <p:cNvSpPr/>
          <p:nvPr/>
        </p:nvSpPr>
        <p:spPr>
          <a:xfrm>
            <a:off x="1617275" y="2830362"/>
            <a:ext cx="4430889" cy="28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/>
              <a:t>s = </a:t>
            </a:r>
            <a:r>
              <a:rPr lang="en-GB" altLang="zh-CN" dirty="0">
                <a:solidFill>
                  <a:srgbClr val="FF0000"/>
                </a:solidFill>
              </a:rPr>
              <a:t>[</a:t>
            </a:r>
            <a:r>
              <a:rPr lang="en-GB" altLang="zh-CN" dirty="0"/>
              <a:t>'a1','a2','a3','a4'</a:t>
            </a:r>
            <a:r>
              <a:rPr lang="en-GB" altLang="zh-CN" dirty="0">
                <a:solidFill>
                  <a:srgbClr val="FF0000"/>
                </a:solidFill>
              </a:rPr>
              <a:t>]</a:t>
            </a:r>
            <a:r>
              <a:rPr lang="en-GB" altLang="zh-CN" dirty="0"/>
              <a:t>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GB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切片操作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取出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a2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a4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添加到末尾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a5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插入到指定位置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删除末尾元素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GB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0"/>
          <p:cNvCxnSpPr/>
          <p:nvPr/>
        </p:nvCxnSpPr>
        <p:spPr>
          <a:xfrm flipV="1">
            <a:off x="3832720" y="2553004"/>
            <a:ext cx="581694" cy="494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58160" y="2152894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zh-CN" altLang="en-US" sz="2000" u="sng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30"/>
          <p:cNvCxnSpPr/>
          <p:nvPr/>
        </p:nvCxnSpPr>
        <p:spPr>
          <a:xfrm>
            <a:off x="2671011" y="4788568"/>
            <a:ext cx="0" cy="6682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7200" y="5456801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元素可删改</a:t>
            </a:r>
          </a:p>
        </p:txBody>
      </p:sp>
      <p:cxnSp>
        <p:nvCxnSpPr>
          <p:cNvPr id="21" name="直接箭头连接符 30"/>
          <p:cNvCxnSpPr/>
          <p:nvPr/>
        </p:nvCxnSpPr>
        <p:spPr>
          <a:xfrm>
            <a:off x="4122005" y="4193379"/>
            <a:ext cx="13825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04604" y="3993324"/>
            <a:ext cx="303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有序存储</a:t>
            </a: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18" name="文本框 17"/>
          <p:cNvSpPr txBox="1"/>
          <p:nvPr/>
        </p:nvSpPr>
        <p:spPr>
          <a:xfrm>
            <a:off x="3176337" y="1632831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提示：阅读课本</a:t>
            </a:r>
            <a:r>
              <a:rPr kumimoji="1" lang="en-US" altLang="zh-CN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2.3.1</a:t>
            </a:r>
            <a:r>
              <a:rPr kumimoji="1" lang="zh-CN" altLang="en-US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</a:p>
        </p:txBody>
      </p:sp>
      <p:cxnSp>
        <p:nvCxnSpPr>
          <p:cNvPr id="23" name="直接箭头连接符 30"/>
          <p:cNvCxnSpPr>
            <a:endCxn id="18" idx="1"/>
          </p:cNvCxnSpPr>
          <p:nvPr/>
        </p:nvCxnSpPr>
        <p:spPr>
          <a:xfrm>
            <a:off x="2225842" y="1817497"/>
            <a:ext cx="950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中的容器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列表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(list)</a:t>
            </a:r>
            <a:endParaRPr lang="zh-CN" alt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2620873"/>
            <a:ext cx="4912400" cy="2367949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6984" y="2449914"/>
            <a:ext cx="897121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12" name="矩形 11"/>
          <p:cNvSpPr/>
          <p:nvPr/>
        </p:nvSpPr>
        <p:spPr>
          <a:xfrm>
            <a:off x="522715" y="2830362"/>
            <a:ext cx="4430889" cy="32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/>
              <a:t>s = </a:t>
            </a:r>
            <a:r>
              <a:rPr lang="en-GB" altLang="zh-CN" dirty="0">
                <a:solidFill>
                  <a:srgbClr val="FF0000"/>
                </a:solidFill>
              </a:rPr>
              <a:t>[</a:t>
            </a:r>
            <a:r>
              <a:rPr lang="en-GB" altLang="zh-CN" dirty="0"/>
              <a:t>'a1','a2','a3','a4'</a:t>
            </a:r>
            <a:r>
              <a:rPr lang="en-GB" altLang="zh-CN" dirty="0">
                <a:solidFill>
                  <a:srgbClr val="FF0000"/>
                </a:solidFill>
              </a:rPr>
              <a:t>]</a:t>
            </a:r>
            <a:r>
              <a:rPr lang="en-GB" altLang="zh-CN" dirty="0"/>
              <a:t>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GB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切片操作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s[1:3]</a:t>
            </a: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a4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添加到末尾，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.append(</a:t>
            </a:r>
            <a:r>
              <a:rPr lang="en-GB" altLang="zh-CN" dirty="0"/>
              <a:t>'a4'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a5</a:t>
            </a: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插入到指定位置，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.insert(1,</a:t>
            </a:r>
            <a:r>
              <a:rPr lang="en-GB" altLang="zh-CN" dirty="0"/>
              <a:t>’a5’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删除末尾元素：</a:t>
            </a:r>
            <a:r>
              <a:rPr lang="en-GB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US" altLang="zh-CN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.pop()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GB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0"/>
          <p:cNvCxnSpPr/>
          <p:nvPr/>
        </p:nvCxnSpPr>
        <p:spPr>
          <a:xfrm flipV="1">
            <a:off x="2738160" y="2553004"/>
            <a:ext cx="581694" cy="494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63600" y="2152894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 ]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zh-CN" altLang="en-US" sz="2000" u="sng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30"/>
          <p:cNvCxnSpPr/>
          <p:nvPr/>
        </p:nvCxnSpPr>
        <p:spPr>
          <a:xfrm>
            <a:off x="3319854" y="4764399"/>
            <a:ext cx="610715" cy="8474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323741" y="5411829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元素可删改</a:t>
            </a:r>
          </a:p>
        </p:txBody>
      </p:sp>
      <p:cxnSp>
        <p:nvCxnSpPr>
          <p:cNvPr id="21" name="直接箭头连接符 30"/>
          <p:cNvCxnSpPr/>
          <p:nvPr/>
        </p:nvCxnSpPr>
        <p:spPr>
          <a:xfrm>
            <a:off x="1720516" y="4355432"/>
            <a:ext cx="1" cy="1007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77346" y="5363338"/>
            <a:ext cx="3038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有序存储</a:t>
            </a: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0813" y="2145248"/>
            <a:ext cx="3547502" cy="331919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中的容器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元组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(tuple)</a:t>
            </a:r>
            <a:endParaRPr lang="zh-CN" alt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27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9639" y="2829938"/>
            <a:ext cx="4912400" cy="1076105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39424" y="2658979"/>
            <a:ext cx="1384250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12" name="矩形 11"/>
          <p:cNvSpPr/>
          <p:nvPr/>
        </p:nvSpPr>
        <p:spPr>
          <a:xfrm>
            <a:off x="1395154" y="3039427"/>
            <a:ext cx="4430889" cy="1151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/>
              <a:t>s =</a:t>
            </a:r>
            <a:r>
              <a:rPr lang="en-GB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GB" altLang="zh-CN" dirty="0"/>
              <a:t>'a1','a2','a3','a4’</a:t>
            </a:r>
            <a:r>
              <a:rPr lang="en-GB" altLang="zh-CN" dirty="0">
                <a:solidFill>
                  <a:srgbClr val="FF0000"/>
                </a:solidFill>
              </a:rPr>
              <a:t>)</a:t>
            </a:r>
            <a:r>
              <a:rPr lang="en-GB" altLang="zh-CN" dirty="0"/>
              <a:t>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如何定义只有一个元素的元组？</a:t>
            </a:r>
            <a:endParaRPr lang="en-GB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0"/>
          <p:cNvCxnSpPr/>
          <p:nvPr/>
        </p:nvCxnSpPr>
        <p:spPr>
          <a:xfrm flipV="1">
            <a:off x="3610599" y="2762069"/>
            <a:ext cx="581694" cy="494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836039" y="2361959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 )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zh-CN" altLang="en-US" sz="2000" u="sng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30"/>
          <p:cNvCxnSpPr/>
          <p:nvPr/>
        </p:nvCxnSpPr>
        <p:spPr>
          <a:xfrm flipV="1">
            <a:off x="3785839" y="2910809"/>
            <a:ext cx="2521715" cy="3616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75951" y="2662869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不可删改</a:t>
            </a:r>
          </a:p>
        </p:txBody>
      </p:sp>
      <p:cxnSp>
        <p:nvCxnSpPr>
          <p:cNvPr id="21" name="直接箭头连接符 30"/>
          <p:cNvCxnSpPr/>
          <p:nvPr/>
        </p:nvCxnSpPr>
        <p:spPr>
          <a:xfrm>
            <a:off x="3901446" y="3359783"/>
            <a:ext cx="2406108" cy="250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572000" y="3228945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有序存储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862750" y="5220426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注意加逗号</a:t>
            </a: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24" name="文本框 23"/>
          <p:cNvSpPr txBox="1"/>
          <p:nvPr/>
        </p:nvSpPr>
        <p:spPr>
          <a:xfrm>
            <a:off x="3272589" y="1604871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提示：阅读课本</a:t>
            </a:r>
            <a:r>
              <a:rPr kumimoji="1" lang="en-US" altLang="zh-CN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2.3.2</a:t>
            </a:r>
            <a:r>
              <a:rPr kumimoji="1" lang="zh-CN" altLang="en-US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</a:p>
        </p:txBody>
      </p:sp>
      <p:cxnSp>
        <p:nvCxnSpPr>
          <p:cNvPr id="25" name="直接箭头连接符 30"/>
          <p:cNvCxnSpPr/>
          <p:nvPr/>
        </p:nvCxnSpPr>
        <p:spPr>
          <a:xfrm>
            <a:off x="2551710" y="1837284"/>
            <a:ext cx="7208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517" y="4356798"/>
            <a:ext cx="3356372" cy="1727256"/>
          </a:xfrm>
          <a:prstGeom prst="rect">
            <a:avLst/>
          </a:prstGeom>
        </p:spPr>
      </p:pic>
      <p:cxnSp>
        <p:nvCxnSpPr>
          <p:cNvPr id="28" name="直接箭头连接符 30"/>
          <p:cNvCxnSpPr/>
          <p:nvPr/>
        </p:nvCxnSpPr>
        <p:spPr>
          <a:xfrm>
            <a:off x="2912149" y="5405032"/>
            <a:ext cx="2633628" cy="154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中的容器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字典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dict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28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9639" y="2829938"/>
            <a:ext cx="4758577" cy="2679037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39424" y="2658979"/>
            <a:ext cx="1364348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12" name="矩形 11"/>
          <p:cNvSpPr/>
          <p:nvPr/>
        </p:nvSpPr>
        <p:spPr>
          <a:xfrm>
            <a:off x="1395154" y="3039427"/>
            <a:ext cx="4430889" cy="28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/>
              <a:t>s =</a:t>
            </a:r>
            <a:r>
              <a:rPr lang="en-GB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GB" altLang="zh-CN" dirty="0"/>
              <a:t>'a1’:118.733,'a2’:118.788</a:t>
            </a:r>
            <a:r>
              <a:rPr lang="en-GB" altLang="zh-CN" dirty="0">
                <a:solidFill>
                  <a:srgbClr val="FF0000"/>
                </a:solidFill>
              </a:rPr>
              <a:t>}</a:t>
            </a:r>
            <a:r>
              <a:rPr lang="en-GB" altLang="zh-CN" dirty="0"/>
              <a:t>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a2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的值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a3=118.781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取出字典所有键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取出字典所有值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取出字典所有项（键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值对）</a:t>
            </a:r>
            <a:endParaRPr lang="en-US" altLang="zh-CN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0"/>
          <p:cNvCxnSpPr/>
          <p:nvPr/>
        </p:nvCxnSpPr>
        <p:spPr>
          <a:xfrm flipV="1">
            <a:off x="4447494" y="2590167"/>
            <a:ext cx="589705" cy="5321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90268" y="2174086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}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endParaRPr lang="zh-CN" altLang="en-US" sz="2000" u="sng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30"/>
          <p:cNvCxnSpPr/>
          <p:nvPr/>
        </p:nvCxnSpPr>
        <p:spPr>
          <a:xfrm>
            <a:off x="3610099" y="4019125"/>
            <a:ext cx="26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62889" y="3840089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元素可删改</a:t>
            </a:r>
          </a:p>
        </p:txBody>
      </p:sp>
      <p:cxnSp>
        <p:nvCxnSpPr>
          <p:cNvPr id="21" name="直接箭头连接符 30"/>
          <p:cNvCxnSpPr/>
          <p:nvPr/>
        </p:nvCxnSpPr>
        <p:spPr>
          <a:xfrm>
            <a:off x="4572000" y="3261796"/>
            <a:ext cx="17355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369557" y="3049698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使用键</a:t>
            </a:r>
            <a:r>
              <a:rPr lang="en-US" altLang="zh-CN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值进行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无序存储</a:t>
            </a: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cxnSp>
        <p:nvCxnSpPr>
          <p:cNvPr id="23" name="直接箭头连接符 30"/>
          <p:cNvCxnSpPr/>
          <p:nvPr/>
        </p:nvCxnSpPr>
        <p:spPr>
          <a:xfrm>
            <a:off x="2337281" y="1825323"/>
            <a:ext cx="7208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058160" y="1592910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提示：阅读课本</a:t>
            </a:r>
            <a:r>
              <a:rPr kumimoji="1" lang="en-US" altLang="zh-CN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2.3.3</a:t>
            </a:r>
            <a:r>
              <a:rPr kumimoji="1" lang="zh-CN" altLang="en-US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中的容器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字典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dict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506" y="2844918"/>
            <a:ext cx="3356699" cy="2679037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5290" y="2673959"/>
            <a:ext cx="816310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12" name="矩形 11"/>
          <p:cNvSpPr/>
          <p:nvPr/>
        </p:nvSpPr>
        <p:spPr>
          <a:xfrm>
            <a:off x="411020" y="3054407"/>
            <a:ext cx="4430889" cy="3228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/>
              <a:t>s =</a:t>
            </a:r>
            <a:r>
              <a:rPr lang="en-GB" altLang="zh-CN" dirty="0">
                <a:solidFill>
                  <a:srgbClr val="FF0000"/>
                </a:solidFill>
              </a:rPr>
              <a:t> 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GB" altLang="zh-CN" dirty="0"/>
              <a:t>'a1’:118.733,'a2’:118.788</a:t>
            </a:r>
            <a:r>
              <a:rPr lang="en-GB" altLang="zh-CN" dirty="0">
                <a:solidFill>
                  <a:srgbClr val="FF0000"/>
                </a:solidFill>
              </a:rPr>
              <a:t>}</a:t>
            </a:r>
            <a:r>
              <a:rPr lang="en-GB" altLang="zh-CN" dirty="0"/>
              <a:t> 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查询，</a:t>
            </a:r>
            <a:r>
              <a:rPr lang="en-US" altLang="zh-CN" dirty="0" err="1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s.get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GB" altLang="zh-CN" dirty="0">
                <a:solidFill>
                  <a:srgbClr val="1F497D"/>
                </a:solidFill>
              </a:rPr>
              <a:t>‘a2’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a3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s[</a:t>
            </a:r>
            <a:r>
              <a:rPr lang="en-GB" altLang="zh-CN" dirty="0">
                <a:solidFill>
                  <a:srgbClr val="1F497D"/>
                </a:solidFill>
              </a:rPr>
              <a:t>‘a3’]=118.781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取出字典的键，</a:t>
            </a:r>
            <a:r>
              <a:rPr lang="en-US" altLang="zh-CN" dirty="0" err="1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s.keys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取出字典的值，</a:t>
            </a:r>
            <a:r>
              <a:rPr lang="en-US" altLang="zh-CN" dirty="0" err="1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s.values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取出字典的项，</a:t>
            </a:r>
            <a:r>
              <a:rPr lang="en-US" altLang="zh-CN" dirty="0" err="1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s.items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828" y="2390682"/>
            <a:ext cx="4937750" cy="3587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数据分析应用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学习目标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的特点、优势及编程环境配置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</a:t>
            </a:r>
            <a:r>
              <a:rPr lang="en-US" altLang="zh-CN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的基础语法，如数据类型、基本操作、容器等</a:t>
            </a:r>
            <a:endParaRPr lang="en-US" altLang="zh-CN" sz="2000" dirty="0">
              <a:solidFill>
                <a:schemeClr val="accent4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的流程控制，函数与类的定义与调用，及异常处理方法</a:t>
            </a:r>
            <a:endParaRPr lang="en-US" altLang="zh-CN" sz="2000" dirty="0">
              <a:solidFill>
                <a:schemeClr val="accent4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3</a:t>
            </a:fld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中的容器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集合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(set)</a:t>
            </a:r>
            <a:endParaRPr lang="zh-CN" alt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29639" y="2829939"/>
            <a:ext cx="4758577" cy="2397902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39424" y="2658979"/>
            <a:ext cx="1384250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12" name="矩形 11"/>
          <p:cNvSpPr/>
          <p:nvPr/>
        </p:nvSpPr>
        <p:spPr>
          <a:xfrm>
            <a:off x="1395154" y="3039427"/>
            <a:ext cx="4430889" cy="23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/>
              <a:t>s =</a:t>
            </a:r>
            <a:r>
              <a:rPr lang="en-GB" altLang="zh-CN" dirty="0">
                <a:solidFill>
                  <a:srgbClr val="FF0000"/>
                </a:solidFill>
              </a:rPr>
              <a:t> set([</a:t>
            </a:r>
            <a:r>
              <a:rPr lang="en-GB" altLang="zh-CN" dirty="0"/>
              <a:t>1,2,2,3</a:t>
            </a:r>
            <a:r>
              <a:rPr lang="en-GB" altLang="zh-CN" dirty="0">
                <a:solidFill>
                  <a:srgbClr val="FF0000"/>
                </a:solidFill>
              </a:rPr>
              <a:t>]) #</a:t>
            </a:r>
            <a:r>
              <a:rPr lang="zh-CN" altLang="en-GB" dirty="0">
                <a:solidFill>
                  <a:srgbClr val="FF0000"/>
                </a:solidFill>
              </a:rPr>
              <a:t>输出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{1,2,3}</a:t>
            </a:r>
            <a:endParaRPr lang="en-GB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增加元素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删除元素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定义集合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3,4,5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组成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取交集、并集和差集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箭头连接符 30"/>
          <p:cNvCxnSpPr/>
          <p:nvPr/>
        </p:nvCxnSpPr>
        <p:spPr>
          <a:xfrm flipV="1">
            <a:off x="3058160" y="2593915"/>
            <a:ext cx="1061109" cy="578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92711" y="2155276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使用列表定义</a:t>
            </a:r>
            <a:endParaRPr lang="zh-CN" altLang="en-US" sz="2000" u="sng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箭头连接符 30"/>
          <p:cNvCxnSpPr/>
          <p:nvPr/>
        </p:nvCxnSpPr>
        <p:spPr>
          <a:xfrm>
            <a:off x="3058160" y="4019125"/>
            <a:ext cx="32493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62889" y="3840089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1F49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元素可删改</a:t>
            </a:r>
          </a:p>
        </p:txBody>
      </p:sp>
      <p:cxnSp>
        <p:nvCxnSpPr>
          <p:cNvPr id="21" name="直接箭头连接符 30"/>
          <p:cNvCxnSpPr/>
          <p:nvPr/>
        </p:nvCxnSpPr>
        <p:spPr>
          <a:xfrm>
            <a:off x="4776537" y="3261796"/>
            <a:ext cx="15310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024733" y="3043205"/>
            <a:ext cx="4758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不重复，不</a:t>
            </a:r>
            <a:r>
              <a:rPr lang="zh-CN" altLang="en-US" sz="20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存储键</a:t>
            </a: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cxnSp>
        <p:nvCxnSpPr>
          <p:cNvPr id="17" name="直接箭头连接符 30"/>
          <p:cNvCxnSpPr/>
          <p:nvPr/>
        </p:nvCxnSpPr>
        <p:spPr>
          <a:xfrm>
            <a:off x="2337281" y="1825323"/>
            <a:ext cx="7208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58160" y="1592910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提示：阅读课本</a:t>
            </a:r>
            <a:r>
              <a:rPr kumimoji="1" lang="en-US" altLang="zh-CN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2.3.4</a:t>
            </a:r>
            <a:r>
              <a:rPr kumimoji="1" lang="zh-CN" altLang="en-US" sz="2000" u="sng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中的容器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集合</a:t>
            </a:r>
            <a:r>
              <a:rPr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(set)</a:t>
            </a:r>
            <a:endParaRPr lang="zh-CN" altLang="en-US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8871" y="2867008"/>
            <a:ext cx="4758577" cy="2397902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8656" y="2696048"/>
            <a:ext cx="843891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12" name="矩形 11"/>
          <p:cNvSpPr/>
          <p:nvPr/>
        </p:nvSpPr>
        <p:spPr>
          <a:xfrm>
            <a:off x="744386" y="3076496"/>
            <a:ext cx="4430889" cy="23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/>
              <a:t>s =</a:t>
            </a:r>
            <a:r>
              <a:rPr lang="en-GB" altLang="zh-CN" dirty="0">
                <a:solidFill>
                  <a:srgbClr val="FF0000"/>
                </a:solidFill>
              </a:rPr>
              <a:t> set([</a:t>
            </a:r>
            <a:r>
              <a:rPr lang="en-GB" altLang="zh-CN" dirty="0"/>
              <a:t>1,2,2,3</a:t>
            </a:r>
            <a:r>
              <a:rPr lang="en-GB" altLang="zh-CN" dirty="0">
                <a:solidFill>
                  <a:srgbClr val="FF0000"/>
                </a:solidFill>
              </a:rPr>
              <a:t>])</a:t>
            </a:r>
            <a:endParaRPr lang="en-GB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增加元素，</a:t>
            </a:r>
            <a:r>
              <a:rPr lang="en-US" altLang="zh-CN" dirty="0" err="1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s.add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删除元素，</a:t>
            </a:r>
            <a:r>
              <a:rPr lang="en-US" altLang="zh-CN" dirty="0" err="1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s.remove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定义集合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3,4,5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组成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&amp;,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｜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,-,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取交集、并集和差集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0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7233" y="2176671"/>
            <a:ext cx="2969269" cy="379466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中的容器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593090"/>
            <a:ext cx="8411378" cy="559804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 小结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5/26/2021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fld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FE3E30-AA45-A348-80B3-C40ACD55800B}"/>
              </a:ext>
            </a:extLst>
          </p:cNvPr>
          <p:cNvSpPr/>
          <p:nvPr/>
        </p:nvSpPr>
        <p:spPr>
          <a:xfrm>
            <a:off x="457199" y="2221984"/>
            <a:ext cx="8411378" cy="3731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容器：可包含其他对象的对象，包含序列、映射和集合等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序列：</a:t>
            </a:r>
            <a:r>
              <a:rPr lang="zh-CN" altLang="en-GB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元组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，其中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列表可修改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，一般能满足对序列的需求；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映射：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字典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是唯一内置映射类型，值存储在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键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不按照顺序排列；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集合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可变，因此不能作为键，由内置类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元素不可重复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GB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GB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784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数据分析应用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学习目标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</a:t>
            </a:r>
            <a:r>
              <a:rPr lang="en-US" altLang="zh-CN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的特点、优势及编程环境配置</a:t>
            </a:r>
            <a:endParaRPr lang="en-US" altLang="zh-CN" sz="2000" dirty="0">
              <a:solidFill>
                <a:schemeClr val="accent4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理解</a:t>
            </a:r>
            <a:r>
              <a:rPr lang="en-US" altLang="zh-CN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solidFill>
                  <a:schemeClr val="accent4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的基础语法，如数据类型、基本操作、容器等</a:t>
            </a:r>
            <a:endParaRPr lang="en-US" altLang="zh-CN" sz="2000" dirty="0">
              <a:solidFill>
                <a:schemeClr val="accent4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的流程控制，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函数与类的定义与调用，及异常处理方法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33</a:t>
            </a:fld>
            <a:endParaRPr lang="en-US" altLang="zh-CN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34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流程控制语句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494284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条件判断语句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7032" y="2600728"/>
            <a:ext cx="2719279" cy="23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执行语句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执行语句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9509" y="2369458"/>
            <a:ext cx="2786802" cy="2127391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94625" y="2200182"/>
            <a:ext cx="800211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单条件</a:t>
            </a:r>
          </a:p>
        </p:txBody>
      </p:sp>
      <p:sp>
        <p:nvSpPr>
          <p:cNvPr id="24" name="矩形 23"/>
          <p:cNvSpPr/>
          <p:nvPr/>
        </p:nvSpPr>
        <p:spPr>
          <a:xfrm>
            <a:off x="4100074" y="2369458"/>
            <a:ext cx="4377882" cy="3218542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398824" y="2201414"/>
            <a:ext cx="800211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多条件</a:t>
            </a:r>
          </a:p>
        </p:txBody>
      </p:sp>
      <p:sp>
        <p:nvSpPr>
          <p:cNvPr id="26" name="矩形 25"/>
          <p:cNvSpPr/>
          <p:nvPr/>
        </p:nvSpPr>
        <p:spPr>
          <a:xfrm>
            <a:off x="4300863" y="2600728"/>
            <a:ext cx="2719279" cy="280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执行语句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执行语句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执行语句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24721" y="2600728"/>
            <a:ext cx="2719279" cy="23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执行语句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elif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执行语句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执行语句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36"/>
          <p:cNvCxnSpPr/>
          <p:nvPr/>
        </p:nvCxnSpPr>
        <p:spPr>
          <a:xfrm flipV="1">
            <a:off x="5316162" y="2219194"/>
            <a:ext cx="575017" cy="692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024935" y="1721121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注意冒号</a:t>
            </a: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35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流程控制语句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494284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条件判断语句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9508" y="2369458"/>
            <a:ext cx="8091987" cy="3802742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94625" y="2200182"/>
            <a:ext cx="1456466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27" name="矩形 26"/>
          <p:cNvSpPr/>
          <p:nvPr/>
        </p:nvSpPr>
        <p:spPr>
          <a:xfrm>
            <a:off x="953428" y="2572668"/>
            <a:ext cx="2598963" cy="2992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执行语句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elif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条件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执行语句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16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执行语句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19903" y="4764935"/>
            <a:ext cx="558918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1F497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使用上述语句，根据速度，打印不同的提示内容</a:t>
            </a:r>
            <a:endParaRPr lang="en-US" altLang="zh-CN" dirty="0">
              <a:solidFill>
                <a:srgbClr val="1F497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994624" y="5285071"/>
          <a:ext cx="7855545" cy="80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2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671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速度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低于</a:t>
                      </a:r>
                      <a:r>
                        <a:rPr lang="en-US" altLang="zh-CN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60</a:t>
                      </a:r>
                      <a:endParaRPr lang="zh-CN" altLang="en-US" sz="16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[60-120]</a:t>
                      </a:r>
                      <a:endParaRPr lang="zh-CN" altLang="en-US" sz="16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高于</a:t>
                      </a:r>
                      <a:r>
                        <a:rPr lang="en-US" altLang="zh-CN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120</a:t>
                      </a:r>
                      <a:endParaRPr lang="zh-CN" altLang="en-US" sz="16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237"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提示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当前低于最低限速，请加速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请保持当前速度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当前高于最高限速，请减速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2793371"/>
            <a:ext cx="3485043" cy="1703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36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流程控制语句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494284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循环语句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while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循环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4F81BD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循环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7271" y="3216985"/>
            <a:ext cx="4170745" cy="7874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break: 提前停止循环，直接运行下一块代码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continue: 跳过当前循环，进入下一次循环</a:t>
            </a:r>
          </a:p>
        </p:txBody>
      </p:sp>
      <p:cxnSp>
        <p:nvCxnSpPr>
          <p:cNvPr id="20" name="直接箭头连接符 36"/>
          <p:cNvCxnSpPr/>
          <p:nvPr/>
        </p:nvCxnSpPr>
        <p:spPr>
          <a:xfrm flipV="1">
            <a:off x="4245480" y="2568764"/>
            <a:ext cx="575017" cy="692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54253" y="2070691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注意冒号</a:t>
            </a:r>
          </a:p>
        </p:txBody>
      </p:sp>
      <p:sp>
        <p:nvSpPr>
          <p:cNvPr id="5" name="矩形 4"/>
          <p:cNvSpPr/>
          <p:nvPr/>
        </p:nvSpPr>
        <p:spPr>
          <a:xfrm>
            <a:off x="2696915" y="3105110"/>
            <a:ext cx="4572000" cy="9612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while True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执行语句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36"/>
          <p:cNvCxnSpPr/>
          <p:nvPr/>
        </p:nvCxnSpPr>
        <p:spPr>
          <a:xfrm flipV="1">
            <a:off x="3601014" y="2581378"/>
            <a:ext cx="0" cy="6356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397195" y="2067615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循环判断语句</a:t>
            </a:r>
          </a:p>
        </p:txBody>
      </p:sp>
      <p:sp>
        <p:nvSpPr>
          <p:cNvPr id="31" name="矩形 30"/>
          <p:cNvSpPr/>
          <p:nvPr/>
        </p:nvSpPr>
        <p:spPr>
          <a:xfrm>
            <a:off x="2696915" y="4590067"/>
            <a:ext cx="4572000" cy="9612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in range(1,10) </a:t>
            </a:r>
            <a:r>
              <a:rPr lang="zh-CN" altLang="en-US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0">
              <a:lnSpc>
                <a:spcPct val="150000"/>
              </a:lnSpc>
              <a:buClr>
                <a:srgbClr val="4F81BD"/>
              </a:buClr>
              <a:buNone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print(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矩形 32"/>
          <p:cNvSpPr/>
          <p:nvPr/>
        </p:nvSpPr>
        <p:spPr>
          <a:xfrm>
            <a:off x="4699062" y="3155149"/>
            <a:ext cx="4091534" cy="990600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接箭头连接符 36"/>
          <p:cNvCxnSpPr/>
          <p:nvPr/>
        </p:nvCxnSpPr>
        <p:spPr>
          <a:xfrm>
            <a:off x="4245480" y="5085825"/>
            <a:ext cx="737435" cy="5982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74623" y="5527462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左闭右开</a:t>
            </a:r>
          </a:p>
        </p:txBody>
      </p:sp>
      <p:cxnSp>
        <p:nvCxnSpPr>
          <p:cNvPr id="39" name="直接箭头连接符 36"/>
          <p:cNvCxnSpPr/>
          <p:nvPr/>
        </p:nvCxnSpPr>
        <p:spPr>
          <a:xfrm>
            <a:off x="2884115" y="5414209"/>
            <a:ext cx="0" cy="6608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77335" y="6166767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注意缩进</a:t>
            </a: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37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流程控制语句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494284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循环语句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434" y="2143422"/>
            <a:ext cx="2716295" cy="464069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01397" y="1318152"/>
            <a:ext cx="4812632" cy="1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文本框 31"/>
          <p:cNvSpPr txBox="1"/>
          <p:nvPr/>
        </p:nvSpPr>
        <p:spPr>
          <a:xfrm>
            <a:off x="2055203" y="1980244"/>
            <a:ext cx="1521360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-C++</a:t>
            </a:r>
            <a:endParaRPr kumimoji="1"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92812" y="3218532"/>
            <a:ext cx="6016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循环语句对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</a:t>
            </a:r>
            <a:r>
              <a:rPr kumimoji="1" lang="zh-CN" alt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</a:p>
        </p:txBody>
      </p:sp>
      <p:sp>
        <p:nvSpPr>
          <p:cNvPr id="37" name="矩形 36"/>
          <p:cNvSpPr/>
          <p:nvPr/>
        </p:nvSpPr>
        <p:spPr>
          <a:xfrm>
            <a:off x="3192811" y="2949336"/>
            <a:ext cx="5856185" cy="1269302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307388" y="2780059"/>
            <a:ext cx="1521360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9610" y="4713015"/>
            <a:ext cx="3381465" cy="140814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306018" y="4513591"/>
            <a:ext cx="1814279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冒泡排序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-Python</a:t>
            </a:r>
            <a:endParaRPr kumimoji="1" lang="zh-CN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7602" y="36842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4129" y="3720288"/>
            <a:ext cx="3684451" cy="306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389EA23D-C254-B94D-B5AB-3FBA68B95D27}"/>
              </a:ext>
            </a:extLst>
          </p:cNvPr>
          <p:cNvSpPr/>
          <p:nvPr/>
        </p:nvSpPr>
        <p:spPr>
          <a:xfrm>
            <a:off x="603991" y="4506292"/>
            <a:ext cx="7874915" cy="1269302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38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流程控制语句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494284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让程序更加抽象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3427" y="618521"/>
            <a:ext cx="4812632" cy="149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962" y="2791411"/>
            <a:ext cx="3381465" cy="140814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77814F2-FC2B-DC4E-94C5-D3DF59CD0275}"/>
              </a:ext>
            </a:extLst>
          </p:cNvPr>
          <p:cNvSpPr txBox="1"/>
          <p:nvPr/>
        </p:nvSpPr>
        <p:spPr>
          <a:xfrm>
            <a:off x="603991" y="2138308"/>
            <a:ext cx="7744362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使用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循环语句对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进行冒泡排序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BA50C2-BF05-6349-BDAE-745A0BE111DB}"/>
              </a:ext>
            </a:extLst>
          </p:cNvPr>
          <p:cNvSpPr txBox="1"/>
          <p:nvPr/>
        </p:nvSpPr>
        <p:spPr>
          <a:xfrm>
            <a:off x="734544" y="4818622"/>
            <a:ext cx="7744362" cy="499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如何简单修改，使用上述循环语句对任意数组进行冒泡排序？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7DFBC8-C6A4-C343-B251-3B77CBB567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656" y="4734269"/>
            <a:ext cx="3381465" cy="1745003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897FF7-D9B4-E644-B8E7-E52BE9622BC3}"/>
              </a:ext>
            </a:extLst>
          </p:cNvPr>
          <p:cNvGrpSpPr/>
          <p:nvPr/>
        </p:nvGrpSpPr>
        <p:grpSpPr>
          <a:xfrm>
            <a:off x="4258233" y="4734269"/>
            <a:ext cx="4005867" cy="1134667"/>
            <a:chOff x="4476172" y="4999919"/>
            <a:chExt cx="4005867" cy="113466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7AABEC5-BD39-9648-BE09-E76103095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6173" y="4999919"/>
              <a:ext cx="4005866" cy="113466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4E71424-A52C-7046-8574-F42FC903B5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49693" y="4999919"/>
              <a:ext cx="2298660" cy="38491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73A1658-34CE-914B-9707-C7CC9823EE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76172" y="5279882"/>
              <a:ext cx="1140775" cy="210965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8AC02A7-228C-6046-ADE5-5D40A5E37D80}"/>
              </a:ext>
            </a:extLst>
          </p:cNvPr>
          <p:cNvSpPr txBox="1"/>
          <p:nvPr/>
        </p:nvSpPr>
        <p:spPr>
          <a:xfrm>
            <a:off x="780919" y="4337015"/>
            <a:ext cx="1521360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</p:spTree>
    <p:extLst>
      <p:ext uri="{BB962C8B-B14F-4D97-AF65-F5344CB8AC3E}">
        <p14:creationId xmlns:p14="http://schemas.microsoft.com/office/powerpoint/2010/main" val="302301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39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内置函数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33" y="1972746"/>
            <a:ext cx="3708387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标准函数，如幂运算用</a:t>
            </a:r>
            <a:r>
              <a:rPr lang="en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pow()</a:t>
            </a: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69DC2F-2277-3542-909D-5AA2FDE731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098" y="2630728"/>
            <a:ext cx="1678725" cy="117823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FF2423C-8F16-F249-BD1E-5B10F7CDCCE9}"/>
              </a:ext>
            </a:extLst>
          </p:cNvPr>
          <p:cNvSpPr txBox="1"/>
          <p:nvPr/>
        </p:nvSpPr>
        <p:spPr>
          <a:xfrm>
            <a:off x="3058160" y="3216372"/>
            <a:ext cx="491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中标准函数，提供实参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lang="zh-CN" altLang="en-US" sz="2000" u="sng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直接箭头连接符 10">
            <a:extLst>
              <a:ext uri="{FF2B5EF4-FFF2-40B4-BE49-F238E27FC236}">
                <a16:creationId xmlns:a16="http://schemas.microsoft.com/office/drawing/2014/main" id="{F7EA9FD6-6E7D-0B4A-BECC-B8880008118C}"/>
              </a:ext>
            </a:extLst>
          </p:cNvPr>
          <p:cNvCxnSpPr>
            <a:cxnSpLocks/>
          </p:cNvCxnSpPr>
          <p:nvPr/>
        </p:nvCxnSpPr>
        <p:spPr>
          <a:xfrm>
            <a:off x="2655242" y="3421073"/>
            <a:ext cx="40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0B59927-4006-4441-9969-0A663B5AF704}"/>
              </a:ext>
            </a:extLst>
          </p:cNvPr>
          <p:cNvSpPr/>
          <p:nvPr/>
        </p:nvSpPr>
        <p:spPr>
          <a:xfrm>
            <a:off x="912733" y="3870281"/>
            <a:ext cx="4862550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模块中的函数，如向下取整函数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floor()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cxnSp>
        <p:nvCxnSpPr>
          <p:cNvPr id="27" name="直接箭头连接符 10">
            <a:extLst>
              <a:ext uri="{FF2B5EF4-FFF2-40B4-BE49-F238E27FC236}">
                <a16:creationId xmlns:a16="http://schemas.microsoft.com/office/drawing/2014/main" id="{94CD22FA-3B42-534A-B3B6-8BA8770001C3}"/>
              </a:ext>
            </a:extLst>
          </p:cNvPr>
          <p:cNvCxnSpPr>
            <a:cxnSpLocks/>
          </p:cNvCxnSpPr>
          <p:nvPr/>
        </p:nvCxnSpPr>
        <p:spPr>
          <a:xfrm>
            <a:off x="3824698" y="4750555"/>
            <a:ext cx="40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590F87F-8BB1-7146-97EF-6FD652DE5A6D}"/>
              </a:ext>
            </a:extLst>
          </p:cNvPr>
          <p:cNvSpPr txBox="1"/>
          <p:nvPr/>
        </p:nvSpPr>
        <p:spPr>
          <a:xfrm>
            <a:off x="4227616" y="4550500"/>
            <a:ext cx="491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导入模块</a:t>
            </a:r>
          </a:p>
        </p:txBody>
      </p: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D80FFA28-300A-1348-95F9-E8EB3866B019}"/>
              </a:ext>
            </a:extLst>
          </p:cNvPr>
          <p:cNvCxnSpPr>
            <a:cxnSpLocks/>
          </p:cNvCxnSpPr>
          <p:nvPr/>
        </p:nvCxnSpPr>
        <p:spPr>
          <a:xfrm>
            <a:off x="3824698" y="5152889"/>
            <a:ext cx="40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39E3540-81BB-7E4B-9315-F967DF26399C}"/>
              </a:ext>
            </a:extLst>
          </p:cNvPr>
          <p:cNvSpPr txBox="1"/>
          <p:nvPr/>
        </p:nvSpPr>
        <p:spPr>
          <a:xfrm>
            <a:off x="4223819" y="4952834"/>
            <a:ext cx="491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使用模块中的函数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CEC5090-64F8-D94A-86C7-3F444EA85B4E}"/>
              </a:ext>
            </a:extLst>
          </p:cNvPr>
          <p:cNvSpPr txBox="1"/>
          <p:nvPr/>
        </p:nvSpPr>
        <p:spPr>
          <a:xfrm>
            <a:off x="4215819" y="5517640"/>
            <a:ext cx="491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无同名函数</a:t>
            </a:r>
            <a:r>
              <a:rPr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，可以使用</a:t>
            </a:r>
            <a:r>
              <a:rPr lang="en-US" altLang="zh-CN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变种</a:t>
            </a:r>
          </a:p>
        </p:txBody>
      </p:sp>
      <p:cxnSp>
        <p:nvCxnSpPr>
          <p:cNvPr id="34" name="直接箭头连接符 10">
            <a:extLst>
              <a:ext uri="{FF2B5EF4-FFF2-40B4-BE49-F238E27FC236}">
                <a16:creationId xmlns:a16="http://schemas.microsoft.com/office/drawing/2014/main" id="{94CEE77B-0BB0-0F44-A706-A1E09DE0EF57}"/>
              </a:ext>
            </a:extLst>
          </p:cNvPr>
          <p:cNvCxnSpPr>
            <a:cxnSpLocks/>
          </p:cNvCxnSpPr>
          <p:nvPr/>
        </p:nvCxnSpPr>
        <p:spPr>
          <a:xfrm>
            <a:off x="3824698" y="5655717"/>
            <a:ext cx="40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10">
            <a:extLst>
              <a:ext uri="{FF2B5EF4-FFF2-40B4-BE49-F238E27FC236}">
                <a16:creationId xmlns:a16="http://schemas.microsoft.com/office/drawing/2014/main" id="{C47037C8-797E-0F48-A48F-2FBB0603C40C}"/>
              </a:ext>
            </a:extLst>
          </p:cNvPr>
          <p:cNvCxnSpPr>
            <a:cxnSpLocks/>
          </p:cNvCxnSpPr>
          <p:nvPr/>
        </p:nvCxnSpPr>
        <p:spPr>
          <a:xfrm>
            <a:off x="3744948" y="6069374"/>
            <a:ext cx="470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99AB33C-C5CD-DF44-AA65-E8AFA2C68CF3}"/>
              </a:ext>
            </a:extLst>
          </p:cNvPr>
          <p:cNvSpPr txBox="1"/>
          <p:nvPr/>
        </p:nvSpPr>
        <p:spPr>
          <a:xfrm>
            <a:off x="4223819" y="5909527"/>
            <a:ext cx="491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此时无需制定模块前缀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995FF92-AE4B-9F4E-82FC-9F76B2E1D585}"/>
              </a:ext>
            </a:extLst>
          </p:cNvPr>
          <p:cNvSpPr/>
          <p:nvPr/>
        </p:nvSpPr>
        <p:spPr>
          <a:xfrm>
            <a:off x="4109312" y="4532966"/>
            <a:ext cx="4029590" cy="796406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93556EF-E6EB-4344-B5DA-20A7B4071979}"/>
              </a:ext>
            </a:extLst>
          </p:cNvPr>
          <p:cNvSpPr/>
          <p:nvPr/>
        </p:nvSpPr>
        <p:spPr>
          <a:xfrm>
            <a:off x="4109313" y="5517640"/>
            <a:ext cx="4029590" cy="761219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3C7970E-65C7-474D-8504-97A70ECA330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098" y="4547189"/>
            <a:ext cx="2941309" cy="18485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4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537" y="1900275"/>
            <a:ext cx="8229601" cy="3977493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8537" y="1917218"/>
            <a:ext cx="8229601" cy="3978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144877" y="5876850"/>
            <a:ext cx="32720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https://www.tiobe.com/tiobe-index/</a:t>
            </a:r>
          </a:p>
        </p:txBody>
      </p:sp>
      <p:sp>
        <p:nvSpPr>
          <p:cNvPr id="14" name="矩形 13"/>
          <p:cNvSpPr/>
          <p:nvPr/>
        </p:nvSpPr>
        <p:spPr>
          <a:xfrm>
            <a:off x="6764357" y="3949616"/>
            <a:ext cx="1922442" cy="1167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40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内置函数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598CCE-F06C-F645-A9E0-86F36607C28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207" y="2714738"/>
            <a:ext cx="5994400" cy="25273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E37840B-E000-BA48-AA04-66D54270C4D6}"/>
              </a:ext>
            </a:extLst>
          </p:cNvPr>
          <p:cNvSpPr/>
          <p:nvPr/>
        </p:nvSpPr>
        <p:spPr>
          <a:xfrm>
            <a:off x="949207" y="2110218"/>
            <a:ext cx="4091505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使用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help()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获取有关函数的信息</a:t>
            </a:r>
            <a:endParaRPr lang="en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196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41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判断某个对象是否可以调用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E37840B-E000-BA48-AA04-66D54270C4D6}"/>
              </a:ext>
            </a:extLst>
          </p:cNvPr>
          <p:cNvSpPr/>
          <p:nvPr/>
        </p:nvSpPr>
        <p:spPr>
          <a:xfrm>
            <a:off x="949207" y="2110218"/>
            <a:ext cx="3080010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使用内置函数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callable()</a:t>
            </a:r>
            <a:endParaRPr lang="en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513457-5F8F-B94C-A3CF-915CBDC934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000" y="2801310"/>
            <a:ext cx="2999614" cy="308915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47988B5-A8A3-DD46-A106-02047227FCF6}"/>
              </a:ext>
            </a:extLst>
          </p:cNvPr>
          <p:cNvSpPr txBox="1"/>
          <p:nvPr/>
        </p:nvSpPr>
        <p:spPr>
          <a:xfrm>
            <a:off x="4192363" y="3666863"/>
            <a:ext cx="491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此时可以看作内置函数，能够被调用</a:t>
            </a:r>
          </a:p>
        </p:txBody>
      </p:sp>
      <p:cxnSp>
        <p:nvCxnSpPr>
          <p:cNvPr id="17" name="直接箭头连接符 10">
            <a:extLst>
              <a:ext uri="{FF2B5EF4-FFF2-40B4-BE49-F238E27FC236}">
                <a16:creationId xmlns:a16="http://schemas.microsoft.com/office/drawing/2014/main" id="{BB748065-5CEE-4E42-AFE6-E3162B8CE9AD}"/>
              </a:ext>
            </a:extLst>
          </p:cNvPr>
          <p:cNvCxnSpPr>
            <a:cxnSpLocks/>
          </p:cNvCxnSpPr>
          <p:nvPr/>
        </p:nvCxnSpPr>
        <p:spPr>
          <a:xfrm>
            <a:off x="3650941" y="3867122"/>
            <a:ext cx="40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087F8C6-15DA-0649-ADDB-FF570F0910E5}"/>
              </a:ext>
            </a:extLst>
          </p:cNvPr>
          <p:cNvSpPr txBox="1"/>
          <p:nvPr/>
        </p:nvSpPr>
        <p:spPr>
          <a:xfrm>
            <a:off x="4123614" y="5332636"/>
            <a:ext cx="491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lang="zh-CN" altLang="en-US" sz="2000" u="sng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直接箭头连接符 10">
            <a:extLst>
              <a:ext uri="{FF2B5EF4-FFF2-40B4-BE49-F238E27FC236}">
                <a16:creationId xmlns:a16="http://schemas.microsoft.com/office/drawing/2014/main" id="{BEE41B6C-1635-AC4D-A5C3-01439F38C2BC}"/>
              </a:ext>
            </a:extLst>
          </p:cNvPr>
          <p:cNvCxnSpPr>
            <a:cxnSpLocks/>
          </p:cNvCxnSpPr>
          <p:nvPr/>
        </p:nvCxnSpPr>
        <p:spPr>
          <a:xfrm>
            <a:off x="3626299" y="5532691"/>
            <a:ext cx="40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702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42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自定义函数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9406" y="2672715"/>
            <a:ext cx="537547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add_one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(x):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return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x + 1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501932" y="2962874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92909" y="2710794"/>
            <a:ext cx="196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函数名称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形参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000" u="sng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38140" y="3101614"/>
            <a:ext cx="355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函数的返回值 赋值给变量 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</a:t>
            </a:r>
            <a:endParaRPr lang="zh-CN" altLang="en-US" sz="2000" u="sng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cxnSp>
        <p:nvCxnSpPr>
          <p:cNvPr id="15" name="直接箭头连接符 10"/>
          <p:cNvCxnSpPr/>
          <p:nvPr/>
        </p:nvCxnSpPr>
        <p:spPr>
          <a:xfrm>
            <a:off x="3385311" y="3291471"/>
            <a:ext cx="752829" cy="1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36"/>
          <p:cNvCxnSpPr/>
          <p:nvPr/>
        </p:nvCxnSpPr>
        <p:spPr>
          <a:xfrm flipV="1">
            <a:off x="3501932" y="2522118"/>
            <a:ext cx="389696" cy="3594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058160" y="2124605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注意冒号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028" y="3874988"/>
            <a:ext cx="2466296" cy="1434720"/>
          </a:xfrm>
          <a:prstGeom prst="rect">
            <a:avLst/>
          </a:prstGeom>
        </p:spPr>
      </p:pic>
      <p:cxnSp>
        <p:nvCxnSpPr>
          <p:cNvPr id="19" name="直接箭头连接符 10">
            <a:extLst>
              <a:ext uri="{FF2B5EF4-FFF2-40B4-BE49-F238E27FC236}">
                <a16:creationId xmlns:a16="http://schemas.microsoft.com/office/drawing/2014/main" id="{6D54D759-75B8-E948-8368-A6AF00AE1D1C}"/>
              </a:ext>
            </a:extLst>
          </p:cNvPr>
          <p:cNvCxnSpPr/>
          <p:nvPr/>
        </p:nvCxnSpPr>
        <p:spPr>
          <a:xfrm>
            <a:off x="3654799" y="445053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BB251AB-D88B-0B4E-9362-15657FF4A2D1}"/>
              </a:ext>
            </a:extLst>
          </p:cNvPr>
          <p:cNvSpPr txBox="1"/>
          <p:nvPr/>
        </p:nvSpPr>
        <p:spPr>
          <a:xfrm>
            <a:off x="4945776" y="4198459"/>
            <a:ext cx="196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函数名称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实参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zh-CN" altLang="en-US" sz="2000" u="sng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0229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43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2692569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自定义函数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33" y="1972746"/>
            <a:ext cx="1470595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匿名函数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66772" y="2859034"/>
            <a:ext cx="312805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add_one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(x): </a:t>
            </a:r>
            <a:endParaRPr kumimoji="0" lang="en-GB" altLang="zh-CN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GB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x + 1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3265" y="4048780"/>
            <a:ext cx="196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函数定义关键字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169343" y="2298271"/>
            <a:ext cx="120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函数参数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7376156" y="3492417"/>
            <a:ext cx="0" cy="5563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660467" y="4048780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函数返回值</a:t>
            </a: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6815350" y="2698381"/>
            <a:ext cx="0" cy="3045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5676900" y="3484494"/>
            <a:ext cx="401003" cy="5642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558750" y="3043700"/>
            <a:ext cx="312805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lambda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x: x + 1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6" idx="3"/>
          </p:cNvCxnSpPr>
          <p:nvPr/>
        </p:nvCxnSpPr>
        <p:spPr>
          <a:xfrm>
            <a:off x="4094822" y="3228366"/>
            <a:ext cx="110963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094822" y="5117428"/>
            <a:ext cx="46833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没有函数名</a:t>
            </a:r>
            <a:endParaRPr lang="en-US" altLang="zh-CN" sz="2000" kern="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buFont typeface="Arial" panose="020B0604020202090204" pitchFamily="34" charset="0"/>
              <a:buChar char="•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只能在同一位置调用</a:t>
            </a:r>
            <a:endParaRPr lang="zh-CN" altLang="zh-CN" sz="2000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733" y="5141597"/>
            <a:ext cx="3009900" cy="698500"/>
          </a:xfrm>
          <a:prstGeom prst="rect">
            <a:avLst/>
          </a:prstGeom>
        </p:spPr>
      </p:pic>
      <p:sp>
        <p:nvSpPr>
          <p:cNvPr id="22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函数的参数能否修改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33" y="1972746"/>
            <a:ext cx="4291881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参数不可变，如数、元组、字符串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9406" y="2672715"/>
            <a:ext cx="5375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try_to_change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(x):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x = 1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946552" y="4231520"/>
            <a:ext cx="134436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086309" y="4678505"/>
            <a:ext cx="120460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28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A3A434D-9E4C-4048-B045-7EE18C12D127}"/>
              </a:ext>
            </a:extLst>
          </p:cNvPr>
          <p:cNvSpPr/>
          <p:nvPr/>
        </p:nvSpPr>
        <p:spPr>
          <a:xfrm>
            <a:off x="5013448" y="3718917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函数外部给参数赋值</a:t>
            </a:r>
            <a:endParaRPr lang="zh-CN" altLang="zh-CN" sz="2000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0A06073-985E-134C-9A59-9810F2DD2D8D}"/>
              </a:ext>
            </a:extLst>
          </p:cNvPr>
          <p:cNvSpPr/>
          <p:nvPr/>
        </p:nvSpPr>
        <p:spPr>
          <a:xfrm>
            <a:off x="5013448" y="4836504"/>
            <a:ext cx="3536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函数内部赋值对外部没有影响</a:t>
            </a:r>
            <a:endParaRPr lang="zh-CN" altLang="zh-CN" sz="2000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15">
            <a:extLst>
              <a:ext uri="{FF2B5EF4-FFF2-40B4-BE49-F238E27FC236}">
                <a16:creationId xmlns:a16="http://schemas.microsoft.com/office/drawing/2014/main" id="{2E3CABF8-B55F-0A45-995C-773E5A29BA22}"/>
              </a:ext>
            </a:extLst>
          </p:cNvPr>
          <p:cNvCxnSpPr/>
          <p:nvPr/>
        </p:nvCxnSpPr>
        <p:spPr>
          <a:xfrm flipV="1">
            <a:off x="4309344" y="5490847"/>
            <a:ext cx="120460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0">
            <a:extLst>
              <a:ext uri="{FF2B5EF4-FFF2-40B4-BE49-F238E27FC236}">
                <a16:creationId xmlns:a16="http://schemas.microsoft.com/office/drawing/2014/main" id="{2BD64E5A-3156-BA41-BAC6-61BB8675AC0E}"/>
              </a:ext>
            </a:extLst>
          </p:cNvPr>
          <p:cNvCxnSpPr/>
          <p:nvPr/>
        </p:nvCxnSpPr>
        <p:spPr>
          <a:xfrm>
            <a:off x="3425573" y="327302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D35A9DF-513E-0544-8B93-322773A6AF57}"/>
              </a:ext>
            </a:extLst>
          </p:cNvPr>
          <p:cNvSpPr txBox="1"/>
          <p:nvPr/>
        </p:nvSpPr>
        <p:spPr>
          <a:xfrm>
            <a:off x="4716550" y="3020940"/>
            <a:ext cx="252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函数内部给参数赋值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A76ADC-4DA4-DE44-BE1F-17D6EF4D780C}"/>
              </a:ext>
            </a:extLst>
          </p:cNvPr>
          <p:cNvGrpSpPr/>
          <p:nvPr/>
        </p:nvGrpSpPr>
        <p:grpSpPr>
          <a:xfrm>
            <a:off x="946187" y="3769275"/>
            <a:ext cx="3915745" cy="1627912"/>
            <a:chOff x="912733" y="3704121"/>
            <a:chExt cx="4787423" cy="213301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5B0480C-E163-654E-8660-7AE937A1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733" y="3704121"/>
              <a:ext cx="4787423" cy="213301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C06D3D2D-16D8-9044-8364-BC3503CE9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725192" y="4197460"/>
              <a:ext cx="2847489" cy="45538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EC36571-2635-2D47-A6E7-3E71A559A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2733" y="4436918"/>
              <a:ext cx="1306360" cy="241587"/>
            </a:xfrm>
            <a:prstGeom prst="rect">
              <a:avLst/>
            </a:prstGeom>
          </p:spPr>
        </p:pic>
      </p:grp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38BEF4FA-5387-2240-A883-078EF75F5554}"/>
              </a:ext>
            </a:extLst>
          </p:cNvPr>
          <p:cNvCxnSpPr/>
          <p:nvPr/>
        </p:nvCxnSpPr>
        <p:spPr>
          <a:xfrm>
            <a:off x="3786607" y="3940542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0">
            <a:extLst>
              <a:ext uri="{FF2B5EF4-FFF2-40B4-BE49-F238E27FC236}">
                <a16:creationId xmlns:a16="http://schemas.microsoft.com/office/drawing/2014/main" id="{2BD64E5A-3156-BA41-BAC6-61BB8675AC0E}"/>
              </a:ext>
            </a:extLst>
          </p:cNvPr>
          <p:cNvCxnSpPr/>
          <p:nvPr/>
        </p:nvCxnSpPr>
        <p:spPr>
          <a:xfrm>
            <a:off x="3802426" y="5036559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45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函数的参数能否修改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33" y="1972746"/>
            <a:ext cx="2496517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参数可变，如列表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9406" y="2672715"/>
            <a:ext cx="5375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try_to_change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(x):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x [0]= 1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946552" y="4231520"/>
            <a:ext cx="134436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086309" y="4678505"/>
            <a:ext cx="120460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28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cxnSp>
        <p:nvCxnSpPr>
          <p:cNvPr id="21" name="直接箭头连接符 5">
            <a:extLst>
              <a:ext uri="{FF2B5EF4-FFF2-40B4-BE49-F238E27FC236}">
                <a16:creationId xmlns:a16="http://schemas.microsoft.com/office/drawing/2014/main" id="{79E4B23A-CFA9-5947-A899-DFEAC7FC70F2}"/>
              </a:ext>
            </a:extLst>
          </p:cNvPr>
          <p:cNvCxnSpPr/>
          <p:nvPr/>
        </p:nvCxnSpPr>
        <p:spPr>
          <a:xfrm>
            <a:off x="4239466" y="3933652"/>
            <a:ext cx="134436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5">
            <a:extLst>
              <a:ext uri="{FF2B5EF4-FFF2-40B4-BE49-F238E27FC236}">
                <a16:creationId xmlns:a16="http://schemas.microsoft.com/office/drawing/2014/main" id="{2E3CABF8-B55F-0A45-995C-773E5A29BA22}"/>
              </a:ext>
            </a:extLst>
          </p:cNvPr>
          <p:cNvCxnSpPr/>
          <p:nvPr/>
        </p:nvCxnSpPr>
        <p:spPr>
          <a:xfrm flipV="1">
            <a:off x="4309344" y="5490847"/>
            <a:ext cx="120460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0">
            <a:extLst>
              <a:ext uri="{FF2B5EF4-FFF2-40B4-BE49-F238E27FC236}">
                <a16:creationId xmlns:a16="http://schemas.microsoft.com/office/drawing/2014/main" id="{2BD64E5A-3156-BA41-BAC6-61BB8675AC0E}"/>
              </a:ext>
            </a:extLst>
          </p:cNvPr>
          <p:cNvCxnSpPr/>
          <p:nvPr/>
        </p:nvCxnSpPr>
        <p:spPr>
          <a:xfrm>
            <a:off x="3425573" y="3273020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D35A9DF-513E-0544-8B93-322773A6AF57}"/>
              </a:ext>
            </a:extLst>
          </p:cNvPr>
          <p:cNvSpPr txBox="1"/>
          <p:nvPr/>
        </p:nvSpPr>
        <p:spPr>
          <a:xfrm>
            <a:off x="4716550" y="3020940"/>
            <a:ext cx="252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函数内部给参数赋值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2628C0-8FA8-5748-99E9-FDAA90191FF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669" y="3687707"/>
            <a:ext cx="4094075" cy="1858159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D85F5929-9432-764A-AC14-0947A34A6FA5}"/>
              </a:ext>
            </a:extLst>
          </p:cNvPr>
          <p:cNvSpPr/>
          <p:nvPr/>
        </p:nvSpPr>
        <p:spPr>
          <a:xfrm>
            <a:off x="5113533" y="369706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外部赋值</a:t>
            </a:r>
            <a:endParaRPr lang="zh-CN" altLang="zh-CN" sz="2000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F54A6B-E8A1-8C45-B575-7F9A144516D6}"/>
              </a:ext>
            </a:extLst>
          </p:cNvPr>
          <p:cNvSpPr/>
          <p:nvPr/>
        </p:nvSpPr>
        <p:spPr>
          <a:xfrm>
            <a:off x="5113533" y="5035702"/>
            <a:ext cx="3536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kern="1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函数内部赋值对外部有影响</a:t>
            </a:r>
            <a:endParaRPr lang="zh-CN" altLang="zh-CN" sz="2000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B78BA63B-05AE-0843-A09B-9E2F02B95F4A}"/>
              </a:ext>
            </a:extLst>
          </p:cNvPr>
          <p:cNvCxnSpPr/>
          <p:nvPr/>
        </p:nvCxnSpPr>
        <p:spPr>
          <a:xfrm>
            <a:off x="3924813" y="3933652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10">
            <a:extLst>
              <a:ext uri="{FF2B5EF4-FFF2-40B4-BE49-F238E27FC236}">
                <a16:creationId xmlns:a16="http://schemas.microsoft.com/office/drawing/2014/main" id="{6E53C1D9-BA59-874E-BFE8-C47894C4913C}"/>
              </a:ext>
            </a:extLst>
          </p:cNvPr>
          <p:cNvCxnSpPr/>
          <p:nvPr/>
        </p:nvCxnSpPr>
        <p:spPr>
          <a:xfrm>
            <a:off x="3977640" y="527293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383DB6BE-E4D2-C946-B487-733C11A784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0115" y="4130064"/>
            <a:ext cx="2471533" cy="28654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6F940B4-36F8-2546-AEF7-9C65785729E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1668" y="4416612"/>
            <a:ext cx="1868077" cy="2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2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46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函数的参数能否修改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33" y="1972746"/>
            <a:ext cx="3265959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变量关联的列表已被修改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1669" y="2684326"/>
            <a:ext cx="5375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kern="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try_to_change</a:t>
            </a:r>
            <a:r>
              <a:rPr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(x):</a:t>
            </a: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x [0]= 1</a:t>
            </a: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946552" y="4231520"/>
            <a:ext cx="134436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086309" y="4678505"/>
            <a:ext cx="120460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28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cxnSp>
        <p:nvCxnSpPr>
          <p:cNvPr id="21" name="直接箭头连接符 5">
            <a:extLst>
              <a:ext uri="{FF2B5EF4-FFF2-40B4-BE49-F238E27FC236}">
                <a16:creationId xmlns:a16="http://schemas.microsoft.com/office/drawing/2014/main" id="{79E4B23A-CFA9-5947-A899-DFEAC7FC70F2}"/>
              </a:ext>
            </a:extLst>
          </p:cNvPr>
          <p:cNvCxnSpPr/>
          <p:nvPr/>
        </p:nvCxnSpPr>
        <p:spPr>
          <a:xfrm>
            <a:off x="4239466" y="3933652"/>
            <a:ext cx="134436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5">
            <a:extLst>
              <a:ext uri="{FF2B5EF4-FFF2-40B4-BE49-F238E27FC236}">
                <a16:creationId xmlns:a16="http://schemas.microsoft.com/office/drawing/2014/main" id="{2E3CABF8-B55F-0A45-995C-773E5A29BA22}"/>
              </a:ext>
            </a:extLst>
          </p:cNvPr>
          <p:cNvCxnSpPr/>
          <p:nvPr/>
        </p:nvCxnSpPr>
        <p:spPr>
          <a:xfrm flipV="1">
            <a:off x="4309344" y="5490847"/>
            <a:ext cx="120460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0">
            <a:extLst>
              <a:ext uri="{FF2B5EF4-FFF2-40B4-BE49-F238E27FC236}">
                <a16:creationId xmlns:a16="http://schemas.microsoft.com/office/drawing/2014/main" id="{2BD64E5A-3156-BA41-BAC6-61BB8675AC0E}"/>
              </a:ext>
            </a:extLst>
          </p:cNvPr>
          <p:cNvCxnSpPr>
            <a:cxnSpLocks/>
          </p:cNvCxnSpPr>
          <p:nvPr/>
        </p:nvCxnSpPr>
        <p:spPr>
          <a:xfrm>
            <a:off x="3373803" y="3055219"/>
            <a:ext cx="145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1D23F7C-3E41-5844-BA6F-790CC98D3F0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8137" y="1972746"/>
            <a:ext cx="2183107" cy="16770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74B1F6-A118-3D4B-85BF-C5D887894AD4}"/>
              </a:ext>
            </a:extLst>
          </p:cNvPr>
          <p:cNvSpPr txBox="1"/>
          <p:nvPr/>
        </p:nvSpPr>
        <p:spPr>
          <a:xfrm>
            <a:off x="3200891" y="25885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不使用函数调用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2BB8BB-2C8F-E240-961A-0D312DB7512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4179" y="4084073"/>
            <a:ext cx="1947991" cy="2453367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CD46CD86-2EE8-8742-AA94-8908BC43101B}"/>
              </a:ext>
            </a:extLst>
          </p:cNvPr>
          <p:cNvSpPr/>
          <p:nvPr/>
        </p:nvSpPr>
        <p:spPr>
          <a:xfrm>
            <a:off x="912733" y="3584513"/>
            <a:ext cx="5862823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避免两个变量指向同一列表，需创建列表的副本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cxnSp>
        <p:nvCxnSpPr>
          <p:cNvPr id="33" name="直接箭头连接符 10">
            <a:extLst>
              <a:ext uri="{FF2B5EF4-FFF2-40B4-BE49-F238E27FC236}">
                <a16:creationId xmlns:a16="http://schemas.microsoft.com/office/drawing/2014/main" id="{B55ECF90-A0F9-3246-8125-3616902E1C0E}"/>
              </a:ext>
            </a:extLst>
          </p:cNvPr>
          <p:cNvCxnSpPr>
            <a:cxnSpLocks/>
          </p:cNvCxnSpPr>
          <p:nvPr/>
        </p:nvCxnSpPr>
        <p:spPr>
          <a:xfrm flipH="1">
            <a:off x="3058163" y="4558466"/>
            <a:ext cx="123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A6CAF62-FB9A-5F4A-B4FE-D143FE01D9B8}"/>
              </a:ext>
            </a:extLst>
          </p:cNvPr>
          <p:cNvSpPr txBox="1"/>
          <p:nvPr/>
        </p:nvSpPr>
        <p:spPr>
          <a:xfrm>
            <a:off x="800204" y="436486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创建整个列表的切片</a:t>
            </a:r>
          </a:p>
        </p:txBody>
      </p:sp>
      <p:cxnSp>
        <p:nvCxnSpPr>
          <p:cNvPr id="37" name="直接箭头连接符 10">
            <a:extLst>
              <a:ext uri="{FF2B5EF4-FFF2-40B4-BE49-F238E27FC236}">
                <a16:creationId xmlns:a16="http://schemas.microsoft.com/office/drawing/2014/main" id="{4CA66CE0-DEA0-1D45-8C66-AB0F037B164E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3086309" y="5953061"/>
            <a:ext cx="1181306" cy="28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E566E32-C794-7146-BBA3-A8CE352ADB6F}"/>
              </a:ext>
            </a:extLst>
          </p:cNvPr>
          <p:cNvSpPr txBox="1"/>
          <p:nvPr/>
        </p:nvSpPr>
        <p:spPr>
          <a:xfrm>
            <a:off x="131654" y="576839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修改副本对原始列表无影响</a:t>
            </a:r>
          </a:p>
        </p:txBody>
      </p:sp>
    </p:spTree>
    <p:extLst>
      <p:ext uri="{BB962C8B-B14F-4D97-AF65-F5344CB8AC3E}">
        <p14:creationId xmlns:p14="http://schemas.microsoft.com/office/powerpoint/2010/main" val="2061947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5596" y="3697319"/>
            <a:ext cx="3623567" cy="2698401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47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函数的参数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33" y="1972746"/>
            <a:ext cx="1470595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多个参数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9406" y="2672715"/>
            <a:ext cx="5375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kern="0" dirty="0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add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(x, y=1):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return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x + 1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19704" y="4016787"/>
            <a:ext cx="236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y = add(x=x, y=1)</a:t>
            </a:r>
            <a:endParaRPr lang="zh-CN" altLang="zh-CN" sz="2000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594256" y="4231522"/>
            <a:ext cx="134436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219704" y="4478452"/>
            <a:ext cx="35365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y = add(x=y, y=4)</a:t>
            </a:r>
            <a:endParaRPr lang="zh-CN" altLang="zh-CN" sz="2000" kern="1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3734013" y="4678507"/>
            <a:ext cx="1204609" cy="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27" name="乘号 18"/>
          <p:cNvSpPr/>
          <p:nvPr/>
        </p:nvSpPr>
        <p:spPr>
          <a:xfrm>
            <a:off x="3254389" y="5875292"/>
            <a:ext cx="679733" cy="714033"/>
          </a:xfrm>
          <a:prstGeom prst="mathMultiply">
            <a:avLst>
              <a:gd name="adj1" fmla="val 43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60463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48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函数的参数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33" y="1972746"/>
            <a:ext cx="1470595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多个参数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9405" y="2672715"/>
            <a:ext cx="75373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kern="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name_age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(name, age):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4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print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(name, age)</a:t>
            </a:r>
            <a:endParaRPr lang="zh-CN" altLang="zh-CN" sz="24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86221" y="4010658"/>
            <a:ext cx="3584647" cy="1317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kern="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不明确参数名时，按顺序赋值</a:t>
            </a:r>
            <a:endParaRPr lang="en-US" altLang="zh-CN" kern="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kern="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明确参数名时，按参数名赋值</a:t>
            </a:r>
            <a:endParaRPr lang="en-US" altLang="zh-CN" kern="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kern="1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不明确参数名的参数必须在前</a:t>
            </a:r>
            <a:endParaRPr lang="zh-CN" altLang="zh-CN" kern="1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746" y="3704057"/>
            <a:ext cx="4262827" cy="2298220"/>
          </a:xfrm>
          <a:prstGeom prst="rect">
            <a:avLst/>
          </a:prstGeom>
        </p:spPr>
      </p:pic>
      <p:sp>
        <p:nvSpPr>
          <p:cNvPr id="19" name="乘号 18"/>
          <p:cNvSpPr/>
          <p:nvPr/>
        </p:nvSpPr>
        <p:spPr>
          <a:xfrm>
            <a:off x="3551123" y="5490847"/>
            <a:ext cx="790568" cy="802575"/>
          </a:xfrm>
          <a:prstGeom prst="mathMultiply">
            <a:avLst>
              <a:gd name="adj1" fmla="val 43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49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函数的参数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2733" y="1972746"/>
            <a:ext cx="1470595" cy="499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2880" lvl="0" indent="-182880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 不定参数</a:t>
            </a:r>
            <a:endParaRPr lang="en-US" altLang="zh-CN" sz="2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44774" y="3300971"/>
            <a:ext cx="7377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just_print</a:t>
            </a:r>
            <a:r>
              <a:rPr lang="en-US" altLang="zh-CN" sz="2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(*</a:t>
            </a:r>
            <a:r>
              <a:rPr lang="en-US" altLang="zh-CN" sz="2000" kern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</a:t>
            </a:r>
            <a:r>
              <a:rPr lang="en-US" altLang="zh-CN" sz="2000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zh-CN" sz="16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4774" y="4814624"/>
            <a:ext cx="7377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kern="0" dirty="0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just_print2</a:t>
            </a:r>
            <a:r>
              <a:rPr lang="en-US" altLang="zh-CN" sz="2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(*</a:t>
            </a:r>
            <a:r>
              <a:rPr lang="en-US" altLang="zh-CN" sz="2000" kern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):</a:t>
            </a:r>
            <a:endParaRPr lang="zh-CN" altLang="zh-CN" sz="20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print</a:t>
            </a:r>
            <a:r>
              <a:rPr lang="en-US" altLang="zh-CN" sz="20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(*</a:t>
            </a:r>
            <a:r>
              <a:rPr lang="en-US" altLang="zh-CN" sz="2000" kern="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args</a:t>
            </a:r>
            <a:r>
              <a:rPr lang="en-US" altLang="zh-CN" sz="2000" kern="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)</a:t>
            </a:r>
            <a:endParaRPr lang="zh-CN" altLang="zh-CN" sz="20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7220" y="2618315"/>
            <a:ext cx="5950673" cy="259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将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args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90204" pitchFamily="34" charset="0"/>
              </a:rPr>
              <a:t>中的变量打包为一个元组来输出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kern="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457200" indent="-4572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buFont typeface="+mj-lt"/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可以将元组中的变量再次拆解出来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F81BD"/>
              </a:buClr>
              <a:buSzPct val="85000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90204" pitchFamily="34" charset="0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35138" y="3504986"/>
            <a:ext cx="2891642" cy="1253964"/>
          </a:xfrm>
          <a:prstGeom prst="rect">
            <a:avLst/>
          </a:prstGeom>
        </p:spPr>
      </p:pic>
      <p:sp>
        <p:nvSpPr>
          <p:cNvPr id="18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5</a:t>
            </a:fld>
            <a:endParaRPr lang="en-US" altLang="zh-CN" dirty="0"/>
          </a:p>
        </p:txBody>
      </p:sp>
      <p:pic>
        <p:nvPicPr>
          <p:cNvPr id="1026" name="Picture 2" descr="Facebook标签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6492" y="2223947"/>
            <a:ext cx="3564156" cy="145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亚马逊Alexa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4508" y="4077450"/>
            <a:ext cx="3513546" cy="156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1211817" y="2732340"/>
            <a:ext cx="2675692" cy="2829069"/>
            <a:chOff x="7401454" y="1732048"/>
            <a:chExt cx="2675692" cy="2829069"/>
          </a:xfrm>
        </p:grpSpPr>
        <p:cxnSp>
          <p:nvCxnSpPr>
            <p:cNvPr id="29" name="直接连接符 2"/>
            <p:cNvCxnSpPr>
              <a:stCxn id="32" idx="4"/>
            </p:cNvCxnSpPr>
            <p:nvPr/>
          </p:nvCxnSpPr>
          <p:spPr>
            <a:xfrm>
              <a:off x="7401454" y="2427966"/>
              <a:ext cx="2675692" cy="1396154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3"/>
            <p:cNvCxnSpPr>
              <a:stCxn id="33" idx="0"/>
              <a:endCxn id="32" idx="0"/>
            </p:cNvCxnSpPr>
            <p:nvPr/>
          </p:nvCxnSpPr>
          <p:spPr>
            <a:xfrm>
              <a:off x="8721274" y="1732048"/>
              <a:ext cx="36052" cy="278799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4"/>
            <p:cNvCxnSpPr>
              <a:stCxn id="33" idx="2"/>
              <a:endCxn id="32" idx="2"/>
            </p:cNvCxnSpPr>
            <p:nvPr/>
          </p:nvCxnSpPr>
          <p:spPr>
            <a:xfrm flipV="1">
              <a:off x="7441622" y="2427966"/>
              <a:ext cx="2595356" cy="1396154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等腰三角形 5"/>
            <p:cNvSpPr/>
            <p:nvPr/>
          </p:nvSpPr>
          <p:spPr>
            <a:xfrm rot="10800000">
              <a:off x="7401454" y="2427966"/>
              <a:ext cx="2635524" cy="2092072"/>
            </a:xfrm>
            <a:prstGeom prst="triangle">
              <a:avLst>
                <a:gd name="adj" fmla="val 48554"/>
              </a:avLst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等腰三角形 6"/>
            <p:cNvSpPr/>
            <p:nvPr/>
          </p:nvSpPr>
          <p:spPr>
            <a:xfrm>
              <a:off x="7441622" y="1732048"/>
              <a:ext cx="2635524" cy="2092072"/>
            </a:xfrm>
            <a:prstGeom prst="triangle">
              <a:avLst>
                <a:gd name="adj" fmla="val 48554"/>
              </a:avLst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六边形 33"/>
            <p:cNvSpPr/>
            <p:nvPr/>
          </p:nvSpPr>
          <p:spPr>
            <a:xfrm rot="16200000">
              <a:off x="7344850" y="1828821"/>
              <a:ext cx="2829068" cy="2635524"/>
            </a:xfrm>
            <a:prstGeom prst="hexagon">
              <a:avLst/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00607" y="2276474"/>
            <a:ext cx="1045791" cy="866775"/>
            <a:chOff x="8190244" y="1276182"/>
            <a:chExt cx="1045791" cy="866775"/>
          </a:xfrm>
        </p:grpSpPr>
        <p:sp>
          <p:nvSpPr>
            <p:cNvPr id="36" name="椭圆 35"/>
            <p:cNvSpPr/>
            <p:nvPr/>
          </p:nvSpPr>
          <p:spPr>
            <a:xfrm>
              <a:off x="8279753" y="1276182"/>
              <a:ext cx="866775" cy="866775"/>
            </a:xfrm>
            <a:prstGeom prst="ellipse">
              <a:avLst/>
            </a:prstGeom>
            <a:solidFill>
              <a:srgbClr val="1F497D"/>
            </a:solidFill>
            <a:ln w="1905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19"/>
            <p:cNvSpPr txBox="1"/>
            <p:nvPr/>
          </p:nvSpPr>
          <p:spPr>
            <a:xfrm>
              <a:off x="8190244" y="1478505"/>
              <a:ext cx="1045791" cy="430887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网页开发</a:t>
              </a:r>
            </a:p>
          </p:txBody>
        </p:sp>
      </p:grpSp>
      <p:sp>
        <p:nvSpPr>
          <p:cNvPr id="39" name="椭圆 38"/>
          <p:cNvSpPr/>
          <p:nvPr/>
        </p:nvSpPr>
        <p:spPr>
          <a:xfrm>
            <a:off x="2013333" y="3621385"/>
            <a:ext cx="1045791" cy="1025649"/>
          </a:xfrm>
          <a:prstGeom prst="ellipse">
            <a:avLst/>
          </a:prstGeom>
          <a:gradFill>
            <a:gsLst>
              <a:gs pos="2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0"/>
            </a:gra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5"/>
          <p:cNvSpPr txBox="1"/>
          <p:nvPr/>
        </p:nvSpPr>
        <p:spPr>
          <a:xfrm>
            <a:off x="3326655" y="3212814"/>
            <a:ext cx="1045791" cy="43088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清晰的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演示向导</a:t>
            </a:r>
          </a:p>
        </p:txBody>
      </p:sp>
      <p:sp>
        <p:nvSpPr>
          <p:cNvPr id="45" name="椭圆 44"/>
          <p:cNvSpPr/>
          <p:nvPr/>
        </p:nvSpPr>
        <p:spPr>
          <a:xfrm>
            <a:off x="793611" y="2981324"/>
            <a:ext cx="866775" cy="866775"/>
          </a:xfrm>
          <a:prstGeom prst="ellipse">
            <a:avLst/>
          </a:prstGeom>
          <a:solidFill>
            <a:srgbClr val="1F497D"/>
          </a:solidFill>
          <a:ln w="19050"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354" r="20354"/>
          <a:stretch>
            <a:fillRect/>
          </a:stretch>
        </p:blipFill>
        <p:spPr>
          <a:xfrm>
            <a:off x="1971297" y="3579790"/>
            <a:ext cx="1134170" cy="1134170"/>
          </a:xfrm>
          <a:prstGeom prst="ellipse">
            <a:avLst/>
          </a:prstGeom>
        </p:spPr>
      </p:pic>
      <p:grpSp>
        <p:nvGrpSpPr>
          <p:cNvPr id="58" name="组合 57"/>
          <p:cNvGrpSpPr/>
          <p:nvPr/>
        </p:nvGrpSpPr>
        <p:grpSpPr>
          <a:xfrm>
            <a:off x="3372769" y="2981324"/>
            <a:ext cx="1045791" cy="866775"/>
            <a:chOff x="8190244" y="1276182"/>
            <a:chExt cx="1045791" cy="866775"/>
          </a:xfrm>
        </p:grpSpPr>
        <p:sp>
          <p:nvSpPr>
            <p:cNvPr id="59" name="椭圆 58"/>
            <p:cNvSpPr/>
            <p:nvPr/>
          </p:nvSpPr>
          <p:spPr>
            <a:xfrm>
              <a:off x="8279753" y="1276182"/>
              <a:ext cx="866775" cy="866775"/>
            </a:xfrm>
            <a:prstGeom prst="ellipse">
              <a:avLst/>
            </a:prstGeom>
            <a:solidFill>
              <a:srgbClr val="1F497D"/>
            </a:solidFill>
            <a:ln w="1905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19"/>
            <p:cNvSpPr txBox="1"/>
            <p:nvPr/>
          </p:nvSpPr>
          <p:spPr>
            <a:xfrm>
              <a:off x="8190244" y="1478505"/>
              <a:ext cx="1045791" cy="430887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人工智能</a:t>
              </a:r>
            </a:p>
          </p:txBody>
        </p:sp>
      </p:grpSp>
      <p:sp>
        <p:nvSpPr>
          <p:cNvPr id="61" name="TextBox 19"/>
          <p:cNvSpPr txBox="1"/>
          <p:nvPr/>
        </p:nvSpPr>
        <p:spPr>
          <a:xfrm>
            <a:off x="703799" y="3188855"/>
            <a:ext cx="1045791" cy="43088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696322" y="4394674"/>
            <a:ext cx="1045791" cy="866775"/>
            <a:chOff x="8190244" y="1276182"/>
            <a:chExt cx="1045791" cy="866775"/>
          </a:xfrm>
        </p:grpSpPr>
        <p:sp>
          <p:nvSpPr>
            <p:cNvPr id="65" name="椭圆 64"/>
            <p:cNvSpPr/>
            <p:nvPr/>
          </p:nvSpPr>
          <p:spPr>
            <a:xfrm>
              <a:off x="8279753" y="1276182"/>
              <a:ext cx="866775" cy="866775"/>
            </a:xfrm>
            <a:prstGeom prst="ellipse">
              <a:avLst/>
            </a:prstGeom>
            <a:solidFill>
              <a:srgbClr val="1F497D"/>
            </a:solidFill>
            <a:ln w="1905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TextBox 19"/>
            <p:cNvSpPr txBox="1"/>
            <p:nvPr/>
          </p:nvSpPr>
          <p:spPr>
            <a:xfrm>
              <a:off x="8190244" y="1478505"/>
              <a:ext cx="1045791" cy="430887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教育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2059676" y="5095429"/>
            <a:ext cx="1045791" cy="866775"/>
            <a:chOff x="8234434" y="1276182"/>
            <a:chExt cx="1045791" cy="866775"/>
          </a:xfrm>
        </p:grpSpPr>
        <p:sp>
          <p:nvSpPr>
            <p:cNvPr id="68" name="椭圆 67"/>
            <p:cNvSpPr/>
            <p:nvPr/>
          </p:nvSpPr>
          <p:spPr>
            <a:xfrm>
              <a:off x="8279753" y="1276182"/>
              <a:ext cx="866775" cy="866775"/>
            </a:xfrm>
            <a:prstGeom prst="ellipse">
              <a:avLst/>
            </a:prstGeom>
            <a:solidFill>
              <a:srgbClr val="1F497D"/>
            </a:solidFill>
            <a:ln w="1905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Box 19"/>
            <p:cNvSpPr txBox="1"/>
            <p:nvPr/>
          </p:nvSpPr>
          <p:spPr>
            <a:xfrm>
              <a:off x="8234434" y="1485640"/>
              <a:ext cx="1045791" cy="430887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软件开发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3405648" y="4391890"/>
            <a:ext cx="1045791" cy="866775"/>
            <a:chOff x="8190244" y="1276182"/>
            <a:chExt cx="1045791" cy="866775"/>
          </a:xfrm>
        </p:grpSpPr>
        <p:sp>
          <p:nvSpPr>
            <p:cNvPr id="71" name="椭圆 70"/>
            <p:cNvSpPr/>
            <p:nvPr/>
          </p:nvSpPr>
          <p:spPr>
            <a:xfrm>
              <a:off x="8279753" y="1276182"/>
              <a:ext cx="866775" cy="866775"/>
            </a:xfrm>
            <a:prstGeom prst="ellipse">
              <a:avLst/>
            </a:prstGeom>
            <a:solidFill>
              <a:srgbClr val="1F497D"/>
            </a:solidFill>
            <a:ln w="19050"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</a:gradFill>
            </a:ln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Box 19"/>
            <p:cNvSpPr txBox="1"/>
            <p:nvPr/>
          </p:nvSpPr>
          <p:spPr>
            <a:xfrm>
              <a:off x="8190244" y="1478505"/>
              <a:ext cx="1045791" cy="430887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商业应用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644350" y="3664681"/>
            <a:ext cx="2258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给图像和帖子打标签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6642820" y="5704271"/>
            <a:ext cx="2258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语音识别、图像检测</a:t>
            </a:r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0A34BEFF-F07F-3440-92A1-FA5AF744A5D3}"/>
              </a:ext>
            </a:extLst>
          </p:cNvPr>
          <p:cNvSpPr/>
          <p:nvPr/>
        </p:nvSpPr>
        <p:spPr>
          <a:xfrm>
            <a:off x="886207" y="3552782"/>
            <a:ext cx="7371586" cy="2672499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动手实践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18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F0C34A6D-6173-8E4D-8209-3C27063D4EF0}"/>
              </a:ext>
            </a:extLst>
          </p:cNvPr>
          <p:cNvSpPr txBox="1"/>
          <p:nvPr/>
        </p:nvSpPr>
        <p:spPr>
          <a:xfrm>
            <a:off x="1018315" y="2673734"/>
            <a:ext cx="70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实现二分查找算法，并输出列表中所查找的元素的位置。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499297-A1DC-D14E-BECF-94815A5D6FE6}"/>
              </a:ext>
            </a:extLst>
          </p:cNvPr>
          <p:cNvSpPr/>
          <p:nvPr/>
        </p:nvSpPr>
        <p:spPr>
          <a:xfrm>
            <a:off x="886206" y="2404538"/>
            <a:ext cx="7371587" cy="690247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1" name="文本框 39">
            <a:extLst>
              <a:ext uri="{FF2B5EF4-FFF2-40B4-BE49-F238E27FC236}">
                <a16:creationId xmlns:a16="http://schemas.microsoft.com/office/drawing/2014/main" id="{C619A892-F615-CF4E-A89F-8008EE033F74}"/>
              </a:ext>
            </a:extLst>
          </p:cNvPr>
          <p:cNvSpPr txBox="1"/>
          <p:nvPr/>
        </p:nvSpPr>
        <p:spPr>
          <a:xfrm>
            <a:off x="1132891" y="2235261"/>
            <a:ext cx="1521360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15min 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C35258-003C-F34C-B493-E8AAFE62C13B}"/>
              </a:ext>
            </a:extLst>
          </p:cNvPr>
          <p:cNvSpPr/>
          <p:nvPr/>
        </p:nvSpPr>
        <p:spPr>
          <a:xfrm>
            <a:off x="886206" y="3815659"/>
            <a:ext cx="7371587" cy="212090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二分查找：明确数字所处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位置的上下界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，每次查找都将区间分为两半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对列表元素进行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如果上下界位置一致，说明都指向数字所处位置，就将数字返回；否则，找出区间的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中间元素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（上界和下界的平均值），再确定数字在左半部分还是右半部分，然后继续在数据所处部分进行查找</a:t>
            </a:r>
          </a:p>
        </p:txBody>
      </p:sp>
      <p:sp>
        <p:nvSpPr>
          <p:cNvPr id="27" name="文本框 39">
            <a:extLst>
              <a:ext uri="{FF2B5EF4-FFF2-40B4-BE49-F238E27FC236}">
                <a16:creationId xmlns:a16="http://schemas.microsoft.com/office/drawing/2014/main" id="{0B5D0BA8-CE8F-B44C-A71F-2D212824037D}"/>
              </a:ext>
            </a:extLst>
          </p:cNvPr>
          <p:cNvSpPr txBox="1"/>
          <p:nvPr/>
        </p:nvSpPr>
        <p:spPr>
          <a:xfrm>
            <a:off x="1132891" y="3383505"/>
            <a:ext cx="645109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提示</a:t>
            </a:r>
          </a:p>
        </p:txBody>
      </p:sp>
    </p:spTree>
    <p:extLst>
      <p:ext uri="{BB962C8B-B14F-4D97-AF65-F5344CB8AC3E}">
        <p14:creationId xmlns:p14="http://schemas.microsoft.com/office/powerpoint/2010/main" val="28175195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4C06AE-4306-C74F-93D0-B4A809F75D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206" y="3016843"/>
            <a:ext cx="7153389" cy="3307621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51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函数的定义与调用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动手实践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18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F0C34A6D-6173-8E4D-8209-3C27063D4EF0}"/>
              </a:ext>
            </a:extLst>
          </p:cNvPr>
          <p:cNvSpPr txBox="1"/>
          <p:nvPr/>
        </p:nvSpPr>
        <p:spPr>
          <a:xfrm>
            <a:off x="1018315" y="2495873"/>
            <a:ext cx="70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实现二分查找算法，并输出列表中所查找的元素的位置</a:t>
            </a:r>
            <a:endParaRPr kumimoji="1"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499297-A1DC-D14E-BECF-94815A5D6FE6}"/>
              </a:ext>
            </a:extLst>
          </p:cNvPr>
          <p:cNvSpPr/>
          <p:nvPr/>
        </p:nvSpPr>
        <p:spPr>
          <a:xfrm>
            <a:off x="886206" y="2226677"/>
            <a:ext cx="7124903" cy="690247"/>
          </a:xfrm>
          <a:prstGeom prst="rect">
            <a:avLst/>
          </a:prstGeom>
          <a:noFill/>
          <a:ln>
            <a:solidFill>
              <a:srgbClr val="1F497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1" name="文本框 39">
            <a:extLst>
              <a:ext uri="{FF2B5EF4-FFF2-40B4-BE49-F238E27FC236}">
                <a16:creationId xmlns:a16="http://schemas.microsoft.com/office/drawing/2014/main" id="{C619A892-F615-CF4E-A89F-8008EE033F74}"/>
              </a:ext>
            </a:extLst>
          </p:cNvPr>
          <p:cNvSpPr txBox="1"/>
          <p:nvPr/>
        </p:nvSpPr>
        <p:spPr>
          <a:xfrm>
            <a:off x="1132892" y="2057400"/>
            <a:ext cx="829724" cy="338554"/>
          </a:xfrm>
          <a:prstGeom prst="rect">
            <a:avLst/>
          </a:prstGeom>
          <a:solidFill>
            <a:srgbClr val="1F497D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试一试</a:t>
            </a:r>
          </a:p>
        </p:txBody>
      </p:sp>
      <p:cxnSp>
        <p:nvCxnSpPr>
          <p:cNvPr id="17" name="直接箭头连接符 5">
            <a:extLst>
              <a:ext uri="{FF2B5EF4-FFF2-40B4-BE49-F238E27FC236}">
                <a16:creationId xmlns:a16="http://schemas.microsoft.com/office/drawing/2014/main" id="{D1E19670-E504-EE49-A608-675C896A6E47}"/>
              </a:ext>
            </a:extLst>
          </p:cNvPr>
          <p:cNvCxnSpPr>
            <a:cxnSpLocks/>
          </p:cNvCxnSpPr>
          <p:nvPr/>
        </p:nvCxnSpPr>
        <p:spPr>
          <a:xfrm>
            <a:off x="4785566" y="3949700"/>
            <a:ext cx="32082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E6B5B84-FECE-3548-8F7E-AB738F2A05A4}"/>
              </a:ext>
            </a:extLst>
          </p:cNvPr>
          <p:cNvSpPr txBox="1"/>
          <p:nvPr/>
        </p:nvSpPr>
        <p:spPr>
          <a:xfrm>
            <a:off x="5106390" y="3780423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上下限设为列表的首、末位置</a:t>
            </a:r>
          </a:p>
        </p:txBody>
      </p:sp>
      <p:cxnSp>
        <p:nvCxnSpPr>
          <p:cNvPr id="22" name="直接箭头连接符 5">
            <a:extLst>
              <a:ext uri="{FF2B5EF4-FFF2-40B4-BE49-F238E27FC236}">
                <a16:creationId xmlns:a16="http://schemas.microsoft.com/office/drawing/2014/main" id="{E96AA63D-3BA2-5F4A-B595-38A5F779B06B}"/>
              </a:ext>
            </a:extLst>
          </p:cNvPr>
          <p:cNvCxnSpPr>
            <a:cxnSpLocks/>
          </p:cNvCxnSpPr>
          <p:nvPr/>
        </p:nvCxnSpPr>
        <p:spPr>
          <a:xfrm>
            <a:off x="3503221" y="3483272"/>
            <a:ext cx="1603169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DF443B4-08A3-644D-818B-99756624740A}"/>
              </a:ext>
            </a:extLst>
          </p:cNvPr>
          <p:cNvSpPr txBox="1"/>
          <p:nvPr/>
        </p:nvSpPr>
        <p:spPr>
          <a:xfrm>
            <a:off x="5106390" y="3313995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进行列表元素的排序</a:t>
            </a:r>
          </a:p>
        </p:txBody>
      </p:sp>
      <p:cxnSp>
        <p:nvCxnSpPr>
          <p:cNvPr id="24" name="直接箭头连接符 5">
            <a:extLst>
              <a:ext uri="{FF2B5EF4-FFF2-40B4-BE49-F238E27FC236}">
                <a16:creationId xmlns:a16="http://schemas.microsoft.com/office/drawing/2014/main" id="{7E1125ED-B3AE-F745-B18F-22293E29C0DF}"/>
              </a:ext>
            </a:extLst>
          </p:cNvPr>
          <p:cNvCxnSpPr>
            <a:cxnSpLocks/>
          </p:cNvCxnSpPr>
          <p:nvPr/>
        </p:nvCxnSpPr>
        <p:spPr>
          <a:xfrm>
            <a:off x="5686111" y="4435390"/>
            <a:ext cx="227801" cy="26756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8FC80F8-2250-8741-A152-0F2EE12C3960}"/>
              </a:ext>
            </a:extLst>
          </p:cNvPr>
          <p:cNvSpPr txBox="1"/>
          <p:nvPr/>
        </p:nvSpPr>
        <p:spPr>
          <a:xfrm>
            <a:off x="5246914" y="4702951"/>
            <a:ext cx="28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判断数字与上下界元素的关系</a:t>
            </a:r>
          </a:p>
        </p:txBody>
      </p:sp>
      <p:cxnSp>
        <p:nvCxnSpPr>
          <p:cNvPr id="26" name="直接箭头连接符 5">
            <a:extLst>
              <a:ext uri="{FF2B5EF4-FFF2-40B4-BE49-F238E27FC236}">
                <a16:creationId xmlns:a16="http://schemas.microsoft.com/office/drawing/2014/main" id="{1ABA9544-E95D-F740-96E6-78CF46EFD5AE}"/>
              </a:ext>
            </a:extLst>
          </p:cNvPr>
          <p:cNvCxnSpPr>
            <a:cxnSpLocks/>
          </p:cNvCxnSpPr>
          <p:nvPr/>
        </p:nvCxnSpPr>
        <p:spPr>
          <a:xfrm flipH="1">
            <a:off x="1582445" y="4435390"/>
            <a:ext cx="20450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90146EAE-640B-7A47-B208-7925AAF9B65D}"/>
              </a:ext>
            </a:extLst>
          </p:cNvPr>
          <p:cNvSpPr txBox="1"/>
          <p:nvPr/>
        </p:nvSpPr>
        <p:spPr>
          <a:xfrm>
            <a:off x="968143" y="4266113"/>
            <a:ext cx="64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u="sng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断言</a:t>
            </a:r>
          </a:p>
        </p:txBody>
      </p:sp>
    </p:spTree>
    <p:extLst>
      <p:ext uri="{BB962C8B-B14F-4D97-AF65-F5344CB8AC3E}">
        <p14:creationId xmlns:p14="http://schemas.microsoft.com/office/powerpoint/2010/main" val="29377808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978800" y="2451080"/>
            <a:ext cx="4733988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class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Train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__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init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__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(self, color):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self.color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= color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run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print(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'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Wuwuwu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~ I am running!'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宋体" panose="02010600030101010101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def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run_twice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(self):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self.run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self.run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52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2692569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类的定义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4392" y="2380138"/>
            <a:ext cx="1057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类定义关键字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928533" y="3890695"/>
            <a:ext cx="31807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127187" y="3690640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成员函数</a:t>
            </a:r>
          </a:p>
        </p:txBody>
      </p:sp>
      <p:cxnSp>
        <p:nvCxnSpPr>
          <p:cNvPr id="37" name="直接箭头连接符 36"/>
          <p:cNvCxnSpPr>
            <a:endCxn id="27" idx="3"/>
          </p:cNvCxnSpPr>
          <p:nvPr/>
        </p:nvCxnSpPr>
        <p:spPr>
          <a:xfrm flipH="1">
            <a:off x="1251911" y="2734081"/>
            <a:ext cx="72688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97040" y="1790600"/>
            <a:ext cx="1057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类名称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3149769" y="2177559"/>
            <a:ext cx="0" cy="3522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828036" y="2815824"/>
            <a:ext cx="181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初始化函数</a:t>
            </a:r>
          </a:p>
        </p:txBody>
      </p:sp>
      <p:cxnSp>
        <p:nvCxnSpPr>
          <p:cNvPr id="34" name="直接箭头连接符 33"/>
          <p:cNvCxnSpPr>
            <a:endCxn id="32" idx="1"/>
          </p:cNvCxnSpPr>
          <p:nvPr/>
        </p:nvCxnSpPr>
        <p:spPr>
          <a:xfrm>
            <a:off x="5170311" y="3015879"/>
            <a:ext cx="16577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9780" y="3877000"/>
            <a:ext cx="213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成员变量</a:t>
            </a:r>
            <a:endParaRPr lang="en-US" altLang="zh-CN" sz="2000" u="sng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000" u="sng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self.xxx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1386841" y="3429000"/>
            <a:ext cx="1175737" cy="5638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2560" y="5765913"/>
            <a:ext cx="335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000" u="sng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self.xxx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调用成员函数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1386840" y="5191441"/>
            <a:ext cx="1232280" cy="5922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4398140" y="4973640"/>
            <a:ext cx="2071240" cy="21780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524881" y="4949457"/>
            <a:ext cx="1625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成员函数的必要参数，指向类自己</a:t>
            </a:r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sp>
        <p:nvSpPr>
          <p:cNvPr id="22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53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类的调用方法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027" y="2555873"/>
            <a:ext cx="71509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Train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def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__</a:t>
            </a:r>
            <a:r>
              <a:rPr lang="en-US" altLang="zh-CN" sz="240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init</a:t>
            </a:r>
            <a:r>
              <a:rPr lang="en-US" altLang="zh-CN" sz="2400" dirty="0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__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(self, color):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......</a:t>
            </a: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572000" y="4415347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760720" y="4174119"/>
            <a:ext cx="23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创建类的一个对象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412023" y="4529618"/>
            <a:ext cx="355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调用类的成员函数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3455720" y="3429000"/>
            <a:ext cx="301220" cy="56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232968" y="3490189"/>
            <a:ext cx="3253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参数将直接传入初始化函数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12023" y="5090737"/>
            <a:ext cx="3550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调用类的成员变量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058160" y="4723737"/>
            <a:ext cx="2702560" cy="1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06330" y="5285059"/>
            <a:ext cx="215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66" y="4215292"/>
            <a:ext cx="3840937" cy="1424168"/>
          </a:xfrm>
          <a:prstGeom prst="rect">
            <a:avLst/>
          </a:prstGeom>
        </p:spPr>
      </p:pic>
      <p:sp>
        <p:nvSpPr>
          <p:cNvPr id="26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fld>
            <a:endParaRPr lang="en-US" altLang="zh-CN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类的定义与调用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457200" y="1367153"/>
            <a:ext cx="8299050" cy="690247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类的成员变量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5537" y="2357753"/>
            <a:ext cx="7195259" cy="1575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class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Train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def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__</a:t>
            </a:r>
            <a:r>
              <a:rPr lang="en-US" altLang="zh-CN" sz="2400" dirty="0" err="1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init</a:t>
            </a:r>
            <a:r>
              <a:rPr lang="en-US" altLang="zh-CN" sz="2400" dirty="0">
                <a:solidFill>
                  <a:srgbClr val="A3151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__</a:t>
            </a:r>
            <a:r>
              <a:rPr lang="en-US" altLang="zh-CN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(self, color, model):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400" kern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self.color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= color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       </a:t>
            </a:r>
            <a:r>
              <a:rPr lang="en-US" altLang="zh-CN" sz="2400" kern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self.__model</a:t>
            </a:r>
            <a:r>
              <a:rPr lang="en-US" altLang="zh-CN" sz="2400" kern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宋体" panose="02010600030101010101" pitchFamily="2" charset="-122"/>
              </a:rPr>
              <a:t> = model</a:t>
            </a:r>
            <a:endParaRPr lang="zh-CN" altLang="zh-CN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680452" y="3299812"/>
            <a:ext cx="2163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802392" y="3084517"/>
            <a:ext cx="23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公开变量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144911" y="3655648"/>
            <a:ext cx="1699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802392" y="3440353"/>
            <a:ext cx="23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私有变量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80303" y="4108505"/>
            <a:ext cx="23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双下划线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631268" y="3864168"/>
            <a:ext cx="1" cy="24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316547" y="5961597"/>
            <a:ext cx="2301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无法访问！</a:t>
            </a:r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74"/>
          <a:stretch>
            <a:fillRect/>
          </a:stretch>
        </p:blipFill>
        <p:spPr>
          <a:xfrm>
            <a:off x="1105537" y="4575977"/>
            <a:ext cx="5277956" cy="1304640"/>
          </a:xfrm>
          <a:prstGeom prst="rect">
            <a:avLst/>
          </a:prstGeom>
        </p:spPr>
      </p:pic>
      <p:sp>
        <p:nvSpPr>
          <p:cNvPr id="23" name="乘号 22"/>
          <p:cNvSpPr/>
          <p:nvPr/>
        </p:nvSpPr>
        <p:spPr>
          <a:xfrm>
            <a:off x="3316547" y="5490847"/>
            <a:ext cx="629860" cy="670805"/>
          </a:xfrm>
          <a:prstGeom prst="mathMultiply">
            <a:avLst>
              <a:gd name="adj1" fmla="val 438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日期占位符 1"/>
          <p:cNvSpPr txBox="1"/>
          <p:nvPr/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62560" y="19050"/>
            <a:ext cx="289560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ABD749-4B3D-4BF3-B12A-B61FA89A7D20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756250" y="19050"/>
            <a:ext cx="387750" cy="32861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l" defTabSz="457200" rtl="0" eaLnBrk="1" latinLnBrk="0" hangingPunct="1">
              <a:buFont typeface="Arial" panose="020B0604020202090204" pitchFamily="34" charset="0"/>
              <a:buNone/>
              <a:defRPr sz="12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8A04E82-56C5-473E-AB74-E41CD95FB2B4}" type="slidenum">
              <a:rPr lang="zh-CN" altLang="en-US" smtClean="0"/>
              <a:t>55</a:t>
            </a:fld>
            <a:endParaRPr lang="en-US" altLang="zh-CN"/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457200" y="462280"/>
            <a:ext cx="8229600" cy="9906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异常处理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87750" y="1367153"/>
            <a:ext cx="8658714" cy="494284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rgbClr val="4F81BD"/>
              </a:buClr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try...except...finally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4F81BD"/>
              </a:buClr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68" y="2589811"/>
            <a:ext cx="3552830" cy="1429797"/>
          </a:xfrm>
          <a:prstGeom prst="rect">
            <a:avLst/>
          </a:prstGeom>
        </p:spPr>
      </p:pic>
      <p:cxnSp>
        <p:nvCxnSpPr>
          <p:cNvPr id="15" name="直接箭头连接符 10"/>
          <p:cNvCxnSpPr>
            <a:cxnSpLocks/>
          </p:cNvCxnSpPr>
          <p:nvPr/>
        </p:nvCxnSpPr>
        <p:spPr>
          <a:xfrm>
            <a:off x="4136531" y="3114943"/>
            <a:ext cx="66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72000" y="2914888"/>
            <a:ext cx="4206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此处</a:t>
            </a:r>
            <a:r>
              <a:rPr lang="en-US" altLang="zh-CN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sz="2000" u="sng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ZeroDivisionError</a:t>
            </a:r>
            <a:r>
              <a:rPr lang="zh-CN" altLang="en-US" sz="2000" u="sng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的别名</a:t>
            </a:r>
          </a:p>
        </p:txBody>
      </p:sp>
      <p:sp>
        <p:nvSpPr>
          <p:cNvPr id="19" name="矩形 18"/>
          <p:cNvSpPr/>
          <p:nvPr/>
        </p:nvSpPr>
        <p:spPr>
          <a:xfrm>
            <a:off x="658934" y="4981729"/>
            <a:ext cx="1710729" cy="594907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try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语句执行代码</a:t>
            </a:r>
          </a:p>
        </p:txBody>
      </p:sp>
      <p:sp>
        <p:nvSpPr>
          <p:cNvPr id="20" name="右箭头 19"/>
          <p:cNvSpPr/>
          <p:nvPr/>
        </p:nvSpPr>
        <p:spPr>
          <a:xfrm>
            <a:off x="2496234" y="4801959"/>
            <a:ext cx="792593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17037" y="4529353"/>
            <a:ext cx="1272145" cy="787653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执行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except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语句</a:t>
            </a:r>
          </a:p>
        </p:txBody>
      </p:sp>
      <p:sp>
        <p:nvSpPr>
          <p:cNvPr id="22" name="右箭头 21"/>
          <p:cNvSpPr/>
          <p:nvPr/>
        </p:nvSpPr>
        <p:spPr>
          <a:xfrm>
            <a:off x="4839210" y="4789116"/>
            <a:ext cx="379104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44885" y="4640392"/>
            <a:ext cx="917035" cy="1101432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执行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finally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语句</a:t>
            </a:r>
          </a:p>
        </p:txBody>
      </p:sp>
      <p:sp>
        <p:nvSpPr>
          <p:cNvPr id="24" name="矩形 23"/>
          <p:cNvSpPr/>
          <p:nvPr/>
        </p:nvSpPr>
        <p:spPr>
          <a:xfrm>
            <a:off x="6915032" y="4801959"/>
            <a:ext cx="1553304" cy="594911"/>
          </a:xfrm>
          <a:prstGeom prst="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程序正常运行</a:t>
            </a:r>
          </a:p>
        </p:txBody>
      </p:sp>
      <p:sp>
        <p:nvSpPr>
          <p:cNvPr id="25" name="右箭头 24"/>
          <p:cNvSpPr/>
          <p:nvPr/>
        </p:nvSpPr>
        <p:spPr>
          <a:xfrm>
            <a:off x="6390129" y="5003888"/>
            <a:ext cx="379104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BBA900-5AF5-D240-904E-84E1E2C05292}"/>
              </a:ext>
            </a:extLst>
          </p:cNvPr>
          <p:cNvSpPr txBox="1"/>
          <p:nvPr/>
        </p:nvSpPr>
        <p:spPr>
          <a:xfrm>
            <a:off x="2298097" y="44150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发生异常</a:t>
            </a:r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4D69D106-F238-C54C-840E-4BC157009975}"/>
              </a:ext>
            </a:extLst>
          </p:cNvPr>
          <p:cNvSpPr/>
          <p:nvPr/>
        </p:nvSpPr>
        <p:spPr>
          <a:xfrm>
            <a:off x="2496234" y="5444368"/>
            <a:ext cx="2722079" cy="297456"/>
          </a:xfrm>
          <a:prstGeom prst="rightArrow">
            <a:avLst/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F21510A-AFB5-C144-82D5-D4BA11A05F84}"/>
              </a:ext>
            </a:extLst>
          </p:cNvPr>
          <p:cNvSpPr txBox="1"/>
          <p:nvPr/>
        </p:nvSpPr>
        <p:spPr>
          <a:xfrm>
            <a:off x="3129702" y="57383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未发生异常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6</a:t>
            </a:fld>
            <a:endParaRPr lang="en-US" altLang="zh-CN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11817" y="2732340"/>
            <a:ext cx="2675692" cy="2829069"/>
            <a:chOff x="7401454" y="1732048"/>
            <a:chExt cx="2675692" cy="2829069"/>
          </a:xfrm>
        </p:grpSpPr>
        <p:cxnSp>
          <p:nvCxnSpPr>
            <p:cNvPr id="29" name="直接连接符 2"/>
            <p:cNvCxnSpPr>
              <a:stCxn id="32" idx="4"/>
            </p:cNvCxnSpPr>
            <p:nvPr/>
          </p:nvCxnSpPr>
          <p:spPr>
            <a:xfrm>
              <a:off x="7401454" y="2427966"/>
              <a:ext cx="2675692" cy="1396154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直接连接符 3"/>
            <p:cNvCxnSpPr>
              <a:stCxn id="33" idx="0"/>
              <a:endCxn id="32" idx="0"/>
            </p:cNvCxnSpPr>
            <p:nvPr/>
          </p:nvCxnSpPr>
          <p:spPr>
            <a:xfrm>
              <a:off x="8721274" y="1732048"/>
              <a:ext cx="36052" cy="278799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直接连接符 4"/>
            <p:cNvCxnSpPr>
              <a:stCxn id="33" idx="2"/>
              <a:endCxn id="32" idx="2"/>
            </p:cNvCxnSpPr>
            <p:nvPr/>
          </p:nvCxnSpPr>
          <p:spPr>
            <a:xfrm flipV="1">
              <a:off x="7441622" y="2427966"/>
              <a:ext cx="2595356" cy="1396154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等腰三角形 5"/>
            <p:cNvSpPr/>
            <p:nvPr/>
          </p:nvSpPr>
          <p:spPr>
            <a:xfrm rot="10800000">
              <a:off x="7401454" y="2427966"/>
              <a:ext cx="2635524" cy="2092072"/>
            </a:xfrm>
            <a:prstGeom prst="triangle">
              <a:avLst>
                <a:gd name="adj" fmla="val 48554"/>
              </a:avLst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等腰三角形 6"/>
            <p:cNvSpPr/>
            <p:nvPr/>
          </p:nvSpPr>
          <p:spPr>
            <a:xfrm>
              <a:off x="7441622" y="1732048"/>
              <a:ext cx="2635524" cy="2092072"/>
            </a:xfrm>
            <a:prstGeom prst="triangle">
              <a:avLst>
                <a:gd name="adj" fmla="val 48554"/>
              </a:avLst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六边形 33"/>
            <p:cNvSpPr/>
            <p:nvPr/>
          </p:nvSpPr>
          <p:spPr>
            <a:xfrm rot="16200000">
              <a:off x="7344850" y="1828821"/>
              <a:ext cx="2829068" cy="2635524"/>
            </a:xfrm>
            <a:prstGeom prst="hexagon">
              <a:avLst/>
            </a:prstGeom>
            <a:noFill/>
            <a:ln w="12700">
              <a:solidFill>
                <a:schemeClr val="bg1">
                  <a:lumMod val="75000"/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椭圆 35"/>
          <p:cNvSpPr/>
          <p:nvPr/>
        </p:nvSpPr>
        <p:spPr>
          <a:xfrm>
            <a:off x="2090116" y="2276474"/>
            <a:ext cx="866775" cy="866775"/>
          </a:xfrm>
          <a:prstGeom prst="ellipse">
            <a:avLst/>
          </a:prstGeom>
          <a:solidFill>
            <a:srgbClr val="1F497D"/>
          </a:soli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13333" y="3621385"/>
            <a:ext cx="1045791" cy="1025649"/>
          </a:xfrm>
          <a:prstGeom prst="ellipse">
            <a:avLst/>
          </a:prstGeom>
          <a:gradFill>
            <a:gsLst>
              <a:gs pos="2000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6200000" scaled="0"/>
            </a:gra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25"/>
          <p:cNvSpPr txBox="1"/>
          <p:nvPr/>
        </p:nvSpPr>
        <p:spPr>
          <a:xfrm>
            <a:off x="3326655" y="3212814"/>
            <a:ext cx="1045791" cy="430887"/>
          </a:xfrm>
          <a:prstGeom prst="rect">
            <a:avLst/>
          </a:prstGeom>
          <a:noFill/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/>
          </a:lstStyle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清晰的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演示向导</a:t>
            </a:r>
          </a:p>
        </p:txBody>
      </p:sp>
      <p:sp>
        <p:nvSpPr>
          <p:cNvPr id="45" name="椭圆 44"/>
          <p:cNvSpPr/>
          <p:nvPr/>
        </p:nvSpPr>
        <p:spPr>
          <a:xfrm>
            <a:off x="793611" y="2981324"/>
            <a:ext cx="866775" cy="866775"/>
          </a:xfrm>
          <a:prstGeom prst="ellipse">
            <a:avLst/>
          </a:prstGeom>
          <a:solidFill>
            <a:srgbClr val="1F497D"/>
          </a:solidFill>
          <a:ln w="19050">
            <a:noFill/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354" r="20354"/>
          <a:stretch>
            <a:fillRect/>
          </a:stretch>
        </p:blipFill>
        <p:spPr>
          <a:xfrm>
            <a:off x="1971297" y="3579790"/>
            <a:ext cx="1134170" cy="1134170"/>
          </a:xfrm>
          <a:prstGeom prst="ellipse">
            <a:avLst/>
          </a:prstGeom>
        </p:spPr>
      </p:pic>
      <p:sp>
        <p:nvSpPr>
          <p:cNvPr id="59" name="椭圆 58"/>
          <p:cNvSpPr/>
          <p:nvPr/>
        </p:nvSpPr>
        <p:spPr>
          <a:xfrm>
            <a:off x="3462278" y="2981324"/>
            <a:ext cx="866775" cy="866775"/>
          </a:xfrm>
          <a:prstGeom prst="ellipse">
            <a:avLst/>
          </a:prstGeom>
          <a:solidFill>
            <a:srgbClr val="1F497D"/>
          </a:soli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785831" y="4394674"/>
            <a:ext cx="866775" cy="866775"/>
          </a:xfrm>
          <a:prstGeom prst="ellipse">
            <a:avLst/>
          </a:prstGeom>
          <a:solidFill>
            <a:srgbClr val="1F497D"/>
          </a:soli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104995" y="5095429"/>
            <a:ext cx="866775" cy="866775"/>
          </a:xfrm>
          <a:prstGeom prst="ellipse">
            <a:avLst/>
          </a:prstGeom>
          <a:solidFill>
            <a:srgbClr val="1F497D"/>
          </a:soli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3495157" y="4391890"/>
            <a:ext cx="866775" cy="866775"/>
          </a:xfrm>
          <a:prstGeom prst="ellipse">
            <a:avLst/>
          </a:prstGeom>
          <a:solidFill>
            <a:srgbClr val="1F497D"/>
          </a:soli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0"/>
            </a:gradFill>
          </a:ln>
          <a:effectLst>
            <a:outerShdw blurRad="88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0" name="Picture 4" descr="Google (@Google) | Twitter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2988" y="2320227"/>
            <a:ext cx="777385" cy="77738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Instagram's new group chats sticker for Stories lets your followers request  to joi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711" y="3041092"/>
            <a:ext cx="750573" cy="7472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stening is everything - Spotify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15994" y="4412460"/>
            <a:ext cx="823904" cy="82390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tflix - Apps on Google Play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9122" y="3008167"/>
            <a:ext cx="813086" cy="81308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2924" y="5130305"/>
            <a:ext cx="826607" cy="79702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ow to Use Reddit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59" t="14011" r="29734" b="14172"/>
          <a:stretch>
            <a:fillRect/>
          </a:stretch>
        </p:blipFill>
        <p:spPr bwMode="auto">
          <a:xfrm>
            <a:off x="786067" y="4417893"/>
            <a:ext cx="850981" cy="8184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6307" y="3263623"/>
            <a:ext cx="4420715" cy="173460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45137" y="2823501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“用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开发的网站开始公测”</a:t>
            </a: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5137" y="2361346"/>
            <a:ext cx="19177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7</a:t>
            </a:fld>
            <a:endParaRPr lang="en-US" altLang="zh-CN" dirty="0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2" name="Picture 2" descr="upload.wikimedia.org/wikipedia/commons/thumb/4/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0651" y="1545559"/>
            <a:ext cx="1488595" cy="195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716522" y="3498891"/>
            <a:ext cx="1787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Visual Basic</a:t>
            </a:r>
            <a:r>
              <a:rPr lang="zh-CN" altLang="en-US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之父 </a:t>
            </a:r>
            <a:r>
              <a:rPr lang="en-GB" altLang="zh-CN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Alan Cooper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Credit: Getty Images/Justin Sulliva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8886" y="1522079"/>
            <a:ext cx="1457873" cy="19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453355" y="3505266"/>
            <a:ext cx="1787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之父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GB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James Gosling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30" name="Picture 6" descr="Rasmus Lerdorf, father of PHP: Programming is bori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8030" y="1522078"/>
            <a:ext cx="1457873" cy="19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>
            <a:off x="6253131" y="3502048"/>
            <a:ext cx="1787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PHP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之父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GB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Rasmus </a:t>
            </a:r>
            <a:r>
              <a:rPr lang="en-GB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Lerdorf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34" name="Picture 10" descr="Brendan Eich - Wikipedia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1372" y="4126119"/>
            <a:ext cx="1457873" cy="19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26535" y="6108054"/>
            <a:ext cx="15675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CN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r>
              <a:rPr lang="zh-CN" altLang="en-US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之父</a:t>
            </a:r>
            <a:endParaRPr lang="en-US" altLang="zh-CN" sz="1600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GB" altLang="zh-CN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Brendan </a:t>
            </a:r>
            <a:r>
              <a:rPr lang="en-GB" altLang="zh-CN" sz="1600" dirty="0" err="1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Eich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36" name="Picture 12" descr="Bjarne Stroustrup's Homepage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252" y="4126120"/>
            <a:ext cx="1457873" cy="193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3293310" y="6077275"/>
            <a:ext cx="2107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CN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之父 </a:t>
            </a:r>
            <a:endParaRPr lang="en-US" altLang="zh-CN" sz="1600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GB" altLang="zh-CN" sz="1600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Bjarne </a:t>
            </a:r>
            <a:r>
              <a:rPr lang="en-GB" altLang="zh-CN" sz="1600" dirty="0" err="1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Stroustrup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38" name="Picture 14" descr="Interview Guido van Rossum: “I'd rather write code than papers.” — CWI  Amsterdam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8030" y="4103014"/>
            <a:ext cx="1457873" cy="197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6141337" y="6062011"/>
            <a:ext cx="2011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CN" sz="1600" b="1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之父</a:t>
            </a:r>
            <a:endParaRPr lang="en-US" altLang="zh-CN" sz="1600" b="1" dirty="0">
              <a:solidFill>
                <a:srgbClr val="12121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GB" altLang="zh-CN" sz="1600" b="1" dirty="0">
                <a:solidFill>
                  <a:srgbClr val="12121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Guido van Rossum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8</a:t>
            </a:fld>
            <a:endParaRPr lang="en-US" altLang="zh-CN" dirty="0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504" y="1865285"/>
            <a:ext cx="3672515" cy="1828800"/>
          </a:xfrm>
          <a:prstGeom prst="rect">
            <a:avLst/>
          </a:prstGeom>
        </p:spPr>
      </p:pic>
      <p:sp>
        <p:nvSpPr>
          <p:cNvPr id="44" name="内容占位符 2"/>
          <p:cNvSpPr txBox="1"/>
          <p:nvPr/>
        </p:nvSpPr>
        <p:spPr bwMode="auto">
          <a:xfrm>
            <a:off x="457200" y="1600200"/>
            <a:ext cx="8229600" cy="6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8288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1pPr>
            <a:lvl2pPr marL="457200" lvl="1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2pPr>
            <a:lvl3pPr marL="732155" lvl="2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3pPr>
            <a:lvl4pPr marL="1006475" lvl="3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4pPr>
            <a:lvl5pPr marL="1189355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9pPr>
          </a:lstStyle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与交通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50000"/>
              </a:lnSpc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2288218"/>
            <a:ext cx="3411354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入门简单，提高交通分析效率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兼容性强，能够和其他语言的代码一起解决交通问题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社区环境好，资源丰富，有大量教程和完善的工具包，提供多种交通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数据接口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AF18D4-2C52-405D-A630-B0746E8C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19300"/>
            <a:ext cx="3502451" cy="23125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6E2D4AB0-441C-42B1-813F-D0D36EDB80B8}" type="datetime1">
              <a:rPr lang="en-US" altLang="zh-CN" smtClean="0"/>
              <a:t>5/26/2021</a:t>
            </a:fld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637DA7A-EB76-4203-8E69-29EB9F37D3B8}" type="slidenum">
              <a:rPr lang="zh-CN" altLang="en-US" smtClean="0"/>
              <a:t>9</a:t>
            </a:fld>
            <a:endParaRPr lang="en-US" altLang="zh-CN" dirty="0"/>
          </a:p>
        </p:txBody>
      </p:sp>
      <p:sp>
        <p:nvSpPr>
          <p:cNvPr id="19" name="内容占位符 2"/>
          <p:cNvSpPr txBox="1"/>
          <p:nvPr/>
        </p:nvSpPr>
        <p:spPr bwMode="auto">
          <a:xfrm>
            <a:off x="457200" y="1600200"/>
            <a:ext cx="8229600" cy="6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18288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1pPr>
            <a:lvl2pPr marL="457200" lvl="1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2pPr>
            <a:lvl3pPr marL="732155" lvl="2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3pPr>
            <a:lvl4pPr marL="1006475" lvl="3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4pPr>
            <a:lvl5pPr marL="1189355" lvl="4" indent="-136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•"/>
              <a:defRPr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90204" pitchFamily="34" charset="0"/>
              </a:defRPr>
            </a:lvl9pPr>
          </a:lstStyle>
          <a:p>
            <a:pPr defTabSz="914400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的起源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defTabSz="914400">
              <a:lnSpc>
                <a:spcPct val="150000"/>
              </a:lnSpc>
              <a:buNone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7311" y="2247078"/>
            <a:ext cx="2946401" cy="196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5297311" y="4211346"/>
            <a:ext cx="294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Guido van Rossum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荷兰程序员，于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1989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年底始创了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1991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年初，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发布了第一个公开发行版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801" y="2246545"/>
            <a:ext cx="4295422" cy="24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457200" y="4934634"/>
            <a:ext cx="4473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由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英国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BBC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喜剧系列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en-GB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Monty Python‘s Flying Circus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”命名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46407" y="19050"/>
            <a:ext cx="4831731" cy="328613"/>
          </a:xfrm>
        </p:spPr>
        <p:txBody>
          <a:bodyPr/>
          <a:lstStyle/>
          <a:p>
            <a:pPr algn="r">
              <a:defRPr/>
            </a:pPr>
            <a:r>
              <a:rPr lang="zh-CN" altLang="en-US" dirty="0"/>
              <a:t>交通大数据 </a:t>
            </a:r>
            <a:r>
              <a:rPr lang="en-US" altLang="zh-CN" dirty="0"/>
              <a:t>· </a:t>
            </a:r>
            <a:r>
              <a:rPr lang="zh-CN" altLang="en-US" dirty="0"/>
              <a:t>东南大学 </a:t>
            </a:r>
            <a:r>
              <a:rPr lang="en-US" altLang="zh-CN" dirty="0"/>
              <a:t>· </a:t>
            </a:r>
            <a:r>
              <a:rPr lang="zh-CN" altLang="en-US" dirty="0"/>
              <a:t>刘志远教授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3464</Words>
  <Application>Microsoft Office PowerPoint</Application>
  <PresentationFormat>全屏显示(4:3)</PresentationFormat>
  <Paragraphs>712</Paragraphs>
  <Slides>55</Slides>
  <Notes>51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Arial (Headings)</vt:lpstr>
      <vt:lpstr>等线</vt:lpstr>
      <vt:lpstr>等线 Light</vt:lpstr>
      <vt:lpstr>微软雅黑</vt:lpstr>
      <vt:lpstr>微软雅黑</vt:lpstr>
      <vt:lpstr>Arial</vt:lpstr>
      <vt:lpstr>Consolas</vt:lpstr>
      <vt:lpstr>Wingdings</vt:lpstr>
      <vt:lpstr>Clarity</vt:lpstr>
      <vt:lpstr>自定义设计方案</vt:lpstr>
      <vt:lpstr>PowerPoint 演示文稿</vt:lpstr>
      <vt:lpstr>Python数据分析应用</vt:lpstr>
      <vt:lpstr>Python数据分析应用</vt:lpstr>
      <vt:lpstr>为什么使用Python？</vt:lpstr>
      <vt:lpstr>为什么使用Python？</vt:lpstr>
      <vt:lpstr>为什么使用Python？</vt:lpstr>
      <vt:lpstr>为什么使用Python？</vt:lpstr>
      <vt:lpstr>为什么使用Python？</vt:lpstr>
      <vt:lpstr>Python概述</vt:lpstr>
      <vt:lpstr>Python概述</vt:lpstr>
      <vt:lpstr>Python VS C++</vt:lpstr>
      <vt:lpstr>Python概述</vt:lpstr>
      <vt:lpstr>Python概述</vt:lpstr>
      <vt:lpstr>Python概述</vt:lpstr>
      <vt:lpstr>Python概述</vt:lpstr>
      <vt:lpstr>Python数据分析应用</vt:lpstr>
      <vt:lpstr>PowerPoint 演示文稿</vt:lpstr>
      <vt:lpstr>Hello world!</vt:lpstr>
      <vt:lpstr>Python基础语法</vt:lpstr>
      <vt:lpstr>Python基础语法</vt:lpstr>
      <vt:lpstr>Python基础语法</vt:lpstr>
      <vt:lpstr>Python基础语法</vt:lpstr>
      <vt:lpstr>Python基础语法</vt:lpstr>
      <vt:lpstr>Python基础语法</vt:lpstr>
      <vt:lpstr>Python中的容器</vt:lpstr>
      <vt:lpstr>Python中的容器</vt:lpstr>
      <vt:lpstr>Python中的容器</vt:lpstr>
      <vt:lpstr>Python中的容器</vt:lpstr>
      <vt:lpstr>Python中的容器</vt:lpstr>
      <vt:lpstr>Python中的容器</vt:lpstr>
      <vt:lpstr>Python中的容器</vt:lpstr>
      <vt:lpstr>Python中的容器</vt:lpstr>
      <vt:lpstr>Python数据分析应用</vt:lpstr>
      <vt:lpstr>流程控制语句</vt:lpstr>
      <vt:lpstr>流程控制语句</vt:lpstr>
      <vt:lpstr>流程控制语句</vt:lpstr>
      <vt:lpstr>流程控制语句</vt:lpstr>
      <vt:lpstr>流程控制语句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函数的定义与调用</vt:lpstr>
      <vt:lpstr>类的定义与调用</vt:lpstr>
      <vt:lpstr>类的定义与调用</vt:lpstr>
      <vt:lpstr>类的定义与调用</vt:lpstr>
      <vt:lpstr>异常处理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 Huang</dc:creator>
  <cp:lastModifiedBy>Cheng L.</cp:lastModifiedBy>
  <cp:revision>523</cp:revision>
  <dcterms:created xsi:type="dcterms:W3CDTF">2021-03-02T09:41:38Z</dcterms:created>
  <dcterms:modified xsi:type="dcterms:W3CDTF">2021-05-26T03:34:38Z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