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315" r:id="rId2"/>
    <p:sldId id="316" r:id="rId3"/>
    <p:sldId id="317" r:id="rId4"/>
    <p:sldId id="454" r:id="rId5"/>
    <p:sldId id="459" r:id="rId6"/>
    <p:sldId id="456" r:id="rId7"/>
    <p:sldId id="458" r:id="rId8"/>
    <p:sldId id="457" r:id="rId9"/>
    <p:sldId id="455" r:id="rId10"/>
    <p:sldId id="460" r:id="rId11"/>
    <p:sldId id="473" r:id="rId12"/>
    <p:sldId id="461" r:id="rId13"/>
    <p:sldId id="471" r:id="rId14"/>
    <p:sldId id="472" r:id="rId15"/>
    <p:sldId id="462" r:id="rId16"/>
    <p:sldId id="450" r:id="rId17"/>
    <p:sldId id="475" r:id="rId18"/>
    <p:sldId id="470" r:id="rId19"/>
    <p:sldId id="465" r:id="rId20"/>
    <p:sldId id="466" r:id="rId21"/>
    <p:sldId id="467" r:id="rId22"/>
    <p:sldId id="468" r:id="rId23"/>
    <p:sldId id="474" r:id="rId24"/>
    <p:sldId id="46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p:restoredTop sz="86364" autoAdjust="0"/>
  </p:normalViewPr>
  <p:slideViewPr>
    <p:cSldViewPr snapToGrid="0" showGuides="1">
      <p:cViewPr varScale="1">
        <p:scale>
          <a:sx n="108" d="100"/>
          <a:sy n="108" d="100"/>
        </p:scale>
        <p:origin x="1592"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6BBA7-2751-4186-92D7-BAFE14A83317}" type="datetimeFigureOut">
              <a:rPr lang="zh-CN" altLang="en-US" smtClean="0"/>
              <a:pPr/>
              <a:t>2021/5/6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12F08-2C51-4761-8379-7BF5B777E402}" type="slidenum">
              <a:rPr lang="zh-CN" altLang="en-US" smtClean="0"/>
              <a:pPr/>
              <a:t>‹#›</a:t>
            </a:fld>
            <a:endParaRPr lang="zh-CN" altLang="en-US"/>
          </a:p>
        </p:txBody>
      </p:sp>
    </p:spTree>
    <p:extLst>
      <p:ext uri="{BB962C8B-B14F-4D97-AF65-F5344CB8AC3E}">
        <p14:creationId xmlns:p14="http://schemas.microsoft.com/office/powerpoint/2010/main" val="1614525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D0A12F08-2C51-4761-8379-7BF5B777E402}" type="slidenum">
              <a:rPr lang="zh-CN" altLang="en-US" smtClean="0"/>
              <a:pPr/>
              <a:t>2</a:t>
            </a:fld>
            <a:endParaRPr lang="zh-CN" altLang="en-US"/>
          </a:p>
        </p:txBody>
      </p:sp>
    </p:spTree>
    <p:extLst>
      <p:ext uri="{BB962C8B-B14F-4D97-AF65-F5344CB8AC3E}">
        <p14:creationId xmlns:p14="http://schemas.microsoft.com/office/powerpoint/2010/main" val="3041772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A12F08-2C51-4761-8379-7BF5B777E402}" type="slidenum">
              <a:rPr lang="zh-CN" altLang="en-US" smtClean="0"/>
              <a:pPr/>
              <a:t>18</a:t>
            </a:fld>
            <a:endParaRPr lang="zh-CN" altLang="en-US"/>
          </a:p>
        </p:txBody>
      </p:sp>
    </p:spTree>
    <p:extLst>
      <p:ext uri="{BB962C8B-B14F-4D97-AF65-F5344CB8AC3E}">
        <p14:creationId xmlns:p14="http://schemas.microsoft.com/office/powerpoint/2010/main" val="2284732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A12F08-2C51-4761-8379-7BF5B777E402}" type="slidenum">
              <a:rPr lang="zh-CN" altLang="en-US" smtClean="0"/>
              <a:pPr/>
              <a:t>19</a:t>
            </a:fld>
            <a:endParaRPr lang="zh-CN" altLang="en-US"/>
          </a:p>
        </p:txBody>
      </p:sp>
    </p:spTree>
    <p:extLst>
      <p:ext uri="{BB962C8B-B14F-4D97-AF65-F5344CB8AC3E}">
        <p14:creationId xmlns:p14="http://schemas.microsoft.com/office/powerpoint/2010/main" val="493663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A12F08-2C51-4761-8379-7BF5B777E402}" type="slidenum">
              <a:rPr lang="zh-CN" altLang="en-US" smtClean="0"/>
              <a:pPr/>
              <a:t>20</a:t>
            </a:fld>
            <a:endParaRPr lang="zh-CN" altLang="en-US"/>
          </a:p>
        </p:txBody>
      </p:sp>
    </p:spTree>
    <p:extLst>
      <p:ext uri="{BB962C8B-B14F-4D97-AF65-F5344CB8AC3E}">
        <p14:creationId xmlns:p14="http://schemas.microsoft.com/office/powerpoint/2010/main" val="2864942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A12F08-2C51-4761-8379-7BF5B777E402}" type="slidenum">
              <a:rPr lang="zh-CN" altLang="en-US" smtClean="0"/>
              <a:pPr/>
              <a:t>21</a:t>
            </a:fld>
            <a:endParaRPr lang="zh-CN" altLang="en-US"/>
          </a:p>
        </p:txBody>
      </p:sp>
    </p:spTree>
    <p:extLst>
      <p:ext uri="{BB962C8B-B14F-4D97-AF65-F5344CB8AC3E}">
        <p14:creationId xmlns:p14="http://schemas.microsoft.com/office/powerpoint/2010/main" val="4119268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A12F08-2C51-4761-8379-7BF5B777E402}" type="slidenum">
              <a:rPr lang="zh-CN" altLang="en-US" smtClean="0"/>
              <a:pPr/>
              <a:t>22</a:t>
            </a:fld>
            <a:endParaRPr lang="zh-CN" altLang="en-US"/>
          </a:p>
        </p:txBody>
      </p:sp>
    </p:spTree>
    <p:extLst>
      <p:ext uri="{BB962C8B-B14F-4D97-AF65-F5344CB8AC3E}">
        <p14:creationId xmlns:p14="http://schemas.microsoft.com/office/powerpoint/2010/main" val="3977895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A12F08-2C51-4761-8379-7BF5B777E402}" type="slidenum">
              <a:rPr lang="zh-CN" altLang="en-US" smtClean="0"/>
              <a:pPr/>
              <a:t>23</a:t>
            </a:fld>
            <a:endParaRPr lang="zh-CN" altLang="en-US"/>
          </a:p>
        </p:txBody>
      </p:sp>
    </p:spTree>
    <p:extLst>
      <p:ext uri="{BB962C8B-B14F-4D97-AF65-F5344CB8AC3E}">
        <p14:creationId xmlns:p14="http://schemas.microsoft.com/office/powerpoint/2010/main" val="1940822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A12F08-2C51-4761-8379-7BF5B777E402}" type="slidenum">
              <a:rPr lang="zh-CN" altLang="en-US" smtClean="0"/>
              <a:pPr/>
              <a:t>24</a:t>
            </a:fld>
            <a:endParaRPr lang="zh-CN" altLang="en-US"/>
          </a:p>
        </p:txBody>
      </p:sp>
    </p:spTree>
    <p:extLst>
      <p:ext uri="{BB962C8B-B14F-4D97-AF65-F5344CB8AC3E}">
        <p14:creationId xmlns:p14="http://schemas.microsoft.com/office/powerpoint/2010/main" val="3075395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A12F08-2C51-4761-8379-7BF5B777E402}" type="slidenum">
              <a:rPr lang="zh-CN" altLang="en-US" smtClean="0"/>
              <a:pPr/>
              <a:t>4</a:t>
            </a:fld>
            <a:endParaRPr lang="zh-CN" altLang="en-US"/>
          </a:p>
        </p:txBody>
      </p:sp>
    </p:spTree>
    <p:extLst>
      <p:ext uri="{BB962C8B-B14F-4D97-AF65-F5344CB8AC3E}">
        <p14:creationId xmlns:p14="http://schemas.microsoft.com/office/powerpoint/2010/main" val="3925421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altLang="zh-CN" dirty="0"/>
              <a:t>Biggs, 1999. </a:t>
            </a:r>
          </a:p>
          <a:p>
            <a:r>
              <a:rPr lang="en-AU" altLang="zh-CN" sz="1200" dirty="0"/>
              <a:t>Susan is academically committed; she is bright, interested in her studies, and wants to do well. She has clear academic and career plans, and what she learns is important to her. When she learns she goes about it in an "academic" way. She comes to the lecture with relevant background knowledge and a question she wants answered. In the lecture, she finds an answer to that question; it forms the keystone for a particular arch of knowledge she is constructing. She reflects on the personal significance of what she is learning. Students like Susan (continuous line in Figure 1) virtually teach themselves; they need little help from us.</a:t>
            </a:r>
          </a:p>
          <a:p>
            <a:endParaRPr lang="en-AU" altLang="zh-CN" sz="1200" dirty="0"/>
          </a:p>
          <a:p>
            <a:r>
              <a:rPr lang="en-AU" altLang="zh-CN" sz="1200" dirty="0"/>
              <a:t>Now take Robert. He is at university not out of a driving curiosity about a particular subject, or a burning ambition to excel in a particular profession, but to obtain a qualification for a job. He is not even studying in the area of his first choice. He is less committed than Susan, and has a less developed background of relevant knowledge; he comes to the lecture with no questions to ask. He wants only to put in sufficient effort to pass. Robert hears the lecturer say the same words as Susan heard, but he doesn't see a keystone, just another brick to be recorded in his lecture notes. He believes that if he can record enough of these bricks, and can remember them on cue, he'll keep out of trouble come exam time. Robert (dotted line in Figure 1) appears to adopt a </a:t>
            </a:r>
            <a:r>
              <a:rPr lang="en-AU" altLang="zh-CN" sz="1200" i="1" dirty="0"/>
              <a:t>surface </a:t>
            </a:r>
            <a:r>
              <a:rPr lang="en-AU" altLang="zh-CN" sz="1200" dirty="0"/>
              <a:t>approach to learning. </a:t>
            </a:r>
            <a:endParaRPr lang="en-AU" altLang="zh-CN" dirty="0"/>
          </a:p>
          <a:p>
            <a:endParaRPr kumimoji="1" lang="zh-CN" altLang="en-US" dirty="0"/>
          </a:p>
        </p:txBody>
      </p:sp>
      <p:sp>
        <p:nvSpPr>
          <p:cNvPr id="4" name="灯片编号占位符 3"/>
          <p:cNvSpPr>
            <a:spLocks noGrp="1"/>
          </p:cNvSpPr>
          <p:nvPr>
            <p:ph type="sldNum" sz="quarter" idx="5"/>
          </p:nvPr>
        </p:nvSpPr>
        <p:spPr/>
        <p:txBody>
          <a:bodyPr/>
          <a:lstStyle/>
          <a:p>
            <a:fld id="{D0A12F08-2C51-4761-8379-7BF5B777E402}" type="slidenum">
              <a:rPr lang="zh-CN" altLang="en-US" smtClean="0"/>
              <a:pPr/>
              <a:t>10</a:t>
            </a:fld>
            <a:endParaRPr lang="zh-CN" altLang="en-US"/>
          </a:p>
        </p:txBody>
      </p:sp>
    </p:spTree>
    <p:extLst>
      <p:ext uri="{BB962C8B-B14F-4D97-AF65-F5344CB8AC3E}">
        <p14:creationId xmlns:p14="http://schemas.microsoft.com/office/powerpoint/2010/main" val="3231593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A12F08-2C51-4761-8379-7BF5B777E402}" type="slidenum">
              <a:rPr lang="zh-CN" altLang="en-US" smtClean="0"/>
              <a:pPr/>
              <a:t>11</a:t>
            </a:fld>
            <a:endParaRPr lang="zh-CN" altLang="en-US"/>
          </a:p>
        </p:txBody>
      </p:sp>
    </p:spTree>
    <p:extLst>
      <p:ext uri="{BB962C8B-B14F-4D97-AF65-F5344CB8AC3E}">
        <p14:creationId xmlns:p14="http://schemas.microsoft.com/office/powerpoint/2010/main" val="14264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CB7E682-6CF4-44ED-BCD8-737088355F8F}" type="slidenum">
              <a:rPr lang="en-AU" smtClean="0"/>
              <a:pPr/>
              <a:t>12</a:t>
            </a:fld>
            <a:endParaRPr lang="en-AU"/>
          </a:p>
        </p:txBody>
      </p:sp>
    </p:spTree>
    <p:extLst>
      <p:ext uri="{BB962C8B-B14F-4D97-AF65-F5344CB8AC3E}">
        <p14:creationId xmlns:p14="http://schemas.microsoft.com/office/powerpoint/2010/main" val="260557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CB7E682-6CF4-44ED-BCD8-737088355F8F}" type="slidenum">
              <a:rPr lang="en-AU" smtClean="0"/>
              <a:pPr/>
              <a:t>13</a:t>
            </a:fld>
            <a:endParaRPr lang="en-AU"/>
          </a:p>
        </p:txBody>
      </p:sp>
    </p:spTree>
    <p:extLst>
      <p:ext uri="{BB962C8B-B14F-4D97-AF65-F5344CB8AC3E}">
        <p14:creationId xmlns:p14="http://schemas.microsoft.com/office/powerpoint/2010/main" val="3518006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CB7E682-6CF4-44ED-BCD8-737088355F8F}" type="slidenum">
              <a:rPr lang="en-AU" smtClean="0"/>
              <a:pPr/>
              <a:t>14</a:t>
            </a:fld>
            <a:endParaRPr lang="en-AU"/>
          </a:p>
        </p:txBody>
      </p:sp>
    </p:spTree>
    <p:extLst>
      <p:ext uri="{BB962C8B-B14F-4D97-AF65-F5344CB8AC3E}">
        <p14:creationId xmlns:p14="http://schemas.microsoft.com/office/powerpoint/2010/main" val="3013571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A12F08-2C51-4761-8379-7BF5B777E402}" type="slidenum">
              <a:rPr lang="zh-CN" altLang="en-US" smtClean="0"/>
              <a:pPr/>
              <a:t>16</a:t>
            </a:fld>
            <a:endParaRPr lang="zh-CN" altLang="en-US"/>
          </a:p>
        </p:txBody>
      </p:sp>
    </p:spTree>
    <p:extLst>
      <p:ext uri="{BB962C8B-B14F-4D97-AF65-F5344CB8AC3E}">
        <p14:creationId xmlns:p14="http://schemas.microsoft.com/office/powerpoint/2010/main" val="1352982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A12F08-2C51-4761-8379-7BF5B777E402}" type="slidenum">
              <a:rPr lang="zh-CN" altLang="en-US" smtClean="0"/>
              <a:pPr/>
              <a:t>17</a:t>
            </a:fld>
            <a:endParaRPr lang="zh-CN" altLang="en-US"/>
          </a:p>
        </p:txBody>
      </p:sp>
    </p:spTree>
    <p:extLst>
      <p:ext uri="{BB962C8B-B14F-4D97-AF65-F5344CB8AC3E}">
        <p14:creationId xmlns:p14="http://schemas.microsoft.com/office/powerpoint/2010/main" val="2316272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9" name="Date Placeholder 3">
            <a:extLst>
              <a:ext uri="{FF2B5EF4-FFF2-40B4-BE49-F238E27FC236}">
                <a16:creationId xmlns:a16="http://schemas.microsoft.com/office/drawing/2014/main" id="{25D6D641-91D2-4812-8C0F-927D5CADD3D3}"/>
              </a:ext>
            </a:extLst>
          </p:cNvPr>
          <p:cNvSpPr>
            <a:spLocks noGrp="1"/>
          </p:cNvSpPr>
          <p:nvPr>
            <p:ph type="dt" sz="half" idx="2"/>
          </p:nvPr>
        </p:nvSpPr>
        <p:spPr>
          <a:xfrm>
            <a:off x="162560" y="19050"/>
            <a:ext cx="2895600" cy="328613"/>
          </a:xfrm>
          <a:prstGeom prst="rect">
            <a:avLst/>
          </a:prstGeom>
          <a:noFill/>
          <a:ln w="9525">
            <a:noFill/>
            <a:miter/>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b="1">
                <a:solidFill>
                  <a:srgbClr val="FFFFFF"/>
                </a:solidFill>
              </a:defRPr>
            </a:lvl1pPr>
          </a:lstStyle>
          <a:p>
            <a:pPr>
              <a:defRPr/>
            </a:pPr>
            <a:fld id="{6E2D4AB0-441C-42B1-813F-D0D36EDB80B8}" type="datetime1">
              <a:rPr lang="en-US" altLang="zh-CN" smtClean="0"/>
              <a:t>5/6/21</a:t>
            </a:fld>
            <a:endParaRPr lang="en-US" altLang="zh-CN" dirty="0"/>
          </a:p>
        </p:txBody>
      </p:sp>
      <p:sp>
        <p:nvSpPr>
          <p:cNvPr id="10" name="Footer Placeholder 4">
            <a:extLst>
              <a:ext uri="{FF2B5EF4-FFF2-40B4-BE49-F238E27FC236}">
                <a16:creationId xmlns:a16="http://schemas.microsoft.com/office/drawing/2014/main" id="{3F93C1C7-6316-47B2-BDE0-7ED4EC05753D}"/>
              </a:ext>
            </a:extLst>
          </p:cNvPr>
          <p:cNvSpPr>
            <a:spLocks noGrp="1"/>
          </p:cNvSpPr>
          <p:nvPr>
            <p:ph type="ftr" sz="quarter" idx="3"/>
          </p:nvPr>
        </p:nvSpPr>
        <p:spPr>
          <a:xfrm>
            <a:off x="3946407" y="19050"/>
            <a:ext cx="4831731" cy="328613"/>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000" b="1">
                <a:solidFill>
                  <a:srgbClr val="FFFFFF"/>
                </a:solidFill>
              </a:defRPr>
            </a:lvl1p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11" name="Slide Number Placeholder 5">
            <a:extLst>
              <a:ext uri="{FF2B5EF4-FFF2-40B4-BE49-F238E27FC236}">
                <a16:creationId xmlns:a16="http://schemas.microsoft.com/office/drawing/2014/main" id="{FF15C0EA-2A71-4D49-978B-60AA0C1D21BC}"/>
              </a:ext>
            </a:extLst>
          </p:cNvPr>
          <p:cNvSpPr>
            <a:spLocks noGrp="1"/>
          </p:cNvSpPr>
          <p:nvPr>
            <p:ph type="sldNum" sz="quarter" idx="4"/>
          </p:nvPr>
        </p:nvSpPr>
        <p:spPr>
          <a:xfrm>
            <a:off x="8756250" y="19050"/>
            <a:ext cx="387750" cy="328613"/>
          </a:xfrm>
          <a:prstGeom prst="rect">
            <a:avLst/>
          </a:prstGeom>
          <a:noFill/>
          <a:ln w="9525">
            <a:noFill/>
            <a:miter/>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b="1">
                <a:solidFill>
                  <a:srgbClr val="FFFFFF"/>
                </a:solidFill>
              </a:defRPr>
            </a:lvl1pPr>
          </a:lstStyle>
          <a:p>
            <a:pPr>
              <a:defRPr/>
            </a:pPr>
            <a:fld id="{B637DA7A-EB76-4203-8E69-29EB9F37D3B8}" type="slidenum">
              <a:rPr lang="zh-CN" altLang="en-US" smtClean="0"/>
              <a:pPr>
                <a:defRPr/>
              </a:pPr>
              <a:t>‹#›</a:t>
            </a:fld>
            <a:endParaRPr lang="en-US" altLang="zh-CN" dirty="0"/>
          </a:p>
        </p:txBody>
      </p:sp>
      <p:pic>
        <p:nvPicPr>
          <p:cNvPr id="16" name="图片 15">
            <a:extLst>
              <a:ext uri="{FF2B5EF4-FFF2-40B4-BE49-F238E27FC236}">
                <a16:creationId xmlns:a16="http://schemas.microsoft.com/office/drawing/2014/main" id="{0F8962F3-5C89-4ACE-9D39-2CB78D97514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39863" y="6150864"/>
            <a:ext cx="632774" cy="627888"/>
          </a:xfrm>
          <a:prstGeom prst="rect">
            <a:avLst/>
          </a:prstGeom>
        </p:spPr>
      </p:pic>
    </p:spTree>
    <p:extLst>
      <p:ext uri="{BB962C8B-B14F-4D97-AF65-F5344CB8AC3E}">
        <p14:creationId xmlns:p14="http://schemas.microsoft.com/office/powerpoint/2010/main" val="305339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p:cNvSpPr>
          <p:nvPr>
            <p:ph type="dt" sz="half" idx="10"/>
          </p:nvPr>
        </p:nvSpPr>
        <p:spPr>
          <a:ln/>
        </p:spPr>
        <p:txBody>
          <a:bodyPr/>
          <a:lstStyle>
            <a:lvl1pPr>
              <a:defRPr/>
            </a:lvl1pPr>
          </a:lstStyle>
          <a:p>
            <a:pPr>
              <a:defRPr/>
            </a:pPr>
            <a:fld id="{7CF3C754-25BE-4F5C-AB68-D771A03BCC90}" type="datetime1">
              <a:rPr lang="en-US" altLang="zh-CN" smtClean="0"/>
              <a:t>5/6/21</a:t>
            </a:fld>
            <a:endParaRPr lang="en-US" altLang="zh-CN"/>
          </a:p>
        </p:txBody>
      </p:sp>
      <p:sp>
        <p:nvSpPr>
          <p:cNvPr id="5" name="Footer Placeholder 4"/>
          <p:cNvSpPr>
            <a:spLocks noGrp="1"/>
          </p:cNvSpPr>
          <p:nvPr>
            <p:ph type="ftr" sz="quarter" idx="11"/>
          </p:nvPr>
        </p:nvSpPr>
        <p:spPr>
          <a:ln/>
        </p:spPr>
        <p:txBody>
          <a:bodyPr/>
          <a:lstStyle>
            <a:lvl1pPr>
              <a:defRPr/>
            </a:lvl1pPr>
          </a:lstStyle>
          <a:p>
            <a:pPr>
              <a:defRPr/>
            </a:pPr>
            <a:r>
              <a:rPr lang="en-US" altLang="zh-CN"/>
              <a:t>Modelling Transportation Systems · Southeast University · Zhiyuan Liu</a:t>
            </a:r>
          </a:p>
        </p:txBody>
      </p:sp>
      <p:sp>
        <p:nvSpPr>
          <p:cNvPr id="6" name="Slide Number Placeholder 5"/>
          <p:cNvSpPr>
            <a:spLocks noGrp="1"/>
          </p:cNvSpPr>
          <p:nvPr>
            <p:ph type="sldNum" sz="quarter" idx="12"/>
          </p:nvPr>
        </p:nvSpPr>
        <p:spPr>
          <a:ln/>
        </p:spPr>
        <p:txBody>
          <a:bodyPr/>
          <a:lstStyle>
            <a:lvl1pPr>
              <a:defRPr/>
            </a:lvl1pPr>
          </a:lstStyle>
          <a:p>
            <a:pPr>
              <a:defRPr/>
            </a:pPr>
            <a:fld id="{D815748A-C05D-4102-BCCF-66D346F70087}" type="slidenum">
              <a:rPr lang="zh-CN" altLang="en-US"/>
              <a:pPr>
                <a:defRPr/>
              </a:pPr>
              <a:t>‹#›</a:t>
            </a:fld>
            <a:endParaRPr lang="en-US" altLang="zh-CN"/>
          </a:p>
        </p:txBody>
      </p:sp>
    </p:spTree>
    <p:extLst>
      <p:ext uri="{BB962C8B-B14F-4D97-AF65-F5344CB8AC3E}">
        <p14:creationId xmlns:p14="http://schemas.microsoft.com/office/powerpoint/2010/main" val="68595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9436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533400"/>
            <a:ext cx="6052930" cy="59436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p:cNvSpPr>
          <p:nvPr>
            <p:ph type="dt" sz="half" idx="10"/>
          </p:nvPr>
        </p:nvSpPr>
        <p:spPr>
          <a:xfrm>
            <a:off x="162560" y="19050"/>
            <a:ext cx="929393" cy="328613"/>
          </a:xfrm>
          <a:ln/>
        </p:spPr>
        <p:txBody>
          <a:bodyPr/>
          <a:lstStyle>
            <a:lvl1pPr>
              <a:defRPr/>
            </a:lvl1pPr>
          </a:lstStyle>
          <a:p>
            <a:pPr>
              <a:defRPr/>
            </a:pPr>
            <a:fld id="{2343D20E-ACC7-4DDD-AC28-33869E6ABE9A}" type="datetime1">
              <a:rPr lang="en-US" altLang="zh-CN" smtClean="0"/>
              <a:t>5/6/21</a:t>
            </a:fld>
            <a:endParaRPr lang="en-US" altLang="zh-CN" dirty="0"/>
          </a:p>
        </p:txBody>
      </p:sp>
      <p:sp>
        <p:nvSpPr>
          <p:cNvPr id="5" name="Footer Placeholder 4"/>
          <p:cNvSpPr>
            <a:spLocks noGrp="1"/>
          </p:cNvSpPr>
          <p:nvPr>
            <p:ph type="ftr" sz="quarter" idx="11"/>
          </p:nvPr>
        </p:nvSpPr>
        <p:spPr>
          <a:ln/>
        </p:spPr>
        <p:txBody>
          <a:bodyPr/>
          <a:lstStyle>
            <a:lvl1pPr>
              <a:defRPr/>
            </a:lvl1pPr>
          </a:lstStyle>
          <a:p>
            <a:pPr algn="r">
              <a:defRPr/>
            </a:pPr>
            <a:r>
              <a:rPr lang="en-US" altLang="zh-CN" dirty="0"/>
              <a:t>Modelling Transportation Systems · Southeast University · </a:t>
            </a:r>
            <a:r>
              <a:rPr lang="en-US" altLang="zh-CN" dirty="0" err="1"/>
              <a:t>Zhiyuan</a:t>
            </a:r>
            <a:r>
              <a:rPr lang="en-US" altLang="zh-CN" dirty="0"/>
              <a:t> Liu</a:t>
            </a:r>
          </a:p>
        </p:txBody>
      </p:sp>
      <p:sp>
        <p:nvSpPr>
          <p:cNvPr id="6" name="Slide Number Placeholder 5"/>
          <p:cNvSpPr>
            <a:spLocks noGrp="1"/>
          </p:cNvSpPr>
          <p:nvPr>
            <p:ph type="sldNum" sz="quarter" idx="12"/>
          </p:nvPr>
        </p:nvSpPr>
        <p:spPr>
          <a:xfrm>
            <a:off x="8720738" y="19050"/>
            <a:ext cx="416560" cy="328613"/>
          </a:xfrm>
          <a:ln/>
        </p:spPr>
        <p:txBody>
          <a:bodyPr/>
          <a:lstStyle>
            <a:lvl1pPr>
              <a:defRPr/>
            </a:lvl1pPr>
          </a:lstStyle>
          <a:p>
            <a:pPr>
              <a:defRPr/>
            </a:pPr>
            <a:fld id="{93D8EEBC-8FFF-48D5-BA20-8C9570EB2408}" type="slidenum">
              <a:rPr lang="zh-CN" altLang="en-US"/>
              <a:pPr>
                <a:defRPr/>
              </a:pPr>
              <a:t>‹#›</a:t>
            </a:fld>
            <a:endParaRPr lang="en-US" altLang="zh-CN" dirty="0"/>
          </a:p>
        </p:txBody>
      </p:sp>
    </p:spTree>
    <p:extLst>
      <p:ext uri="{BB962C8B-B14F-4D97-AF65-F5344CB8AC3E}">
        <p14:creationId xmlns:p14="http://schemas.microsoft.com/office/powerpoint/2010/main" val="132102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pic>
        <p:nvPicPr>
          <p:cNvPr id="5" name="图片 4">
            <a:extLst>
              <a:ext uri="{FF2B5EF4-FFF2-40B4-BE49-F238E27FC236}">
                <a16:creationId xmlns:a16="http://schemas.microsoft.com/office/drawing/2014/main" id="{9A225ECE-2AD3-40C3-8EA9-72D1C5F82C6E}"/>
              </a:ext>
            </a:extLst>
          </p:cNvPr>
          <p:cNvPicPr>
            <a:picLocks noChangeAspect="1"/>
          </p:cNvPicPr>
          <p:nvPr userDrawn="1"/>
        </p:nvPicPr>
        <p:blipFill>
          <a:blip r:embed="rId2"/>
          <a:stretch>
            <a:fillRect/>
          </a:stretch>
        </p:blipFill>
        <p:spPr>
          <a:xfrm>
            <a:off x="8268327" y="6021054"/>
            <a:ext cx="836946" cy="836946"/>
          </a:xfrm>
          <a:prstGeom prst="rect">
            <a:avLst/>
          </a:prstGeom>
        </p:spPr>
      </p:pic>
      <p:sp>
        <p:nvSpPr>
          <p:cNvPr id="9" name="Date Placeholder 3">
            <a:extLst>
              <a:ext uri="{FF2B5EF4-FFF2-40B4-BE49-F238E27FC236}">
                <a16:creationId xmlns:a16="http://schemas.microsoft.com/office/drawing/2014/main" id="{25D6D641-91D2-4812-8C0F-927D5CADD3D3}"/>
              </a:ext>
            </a:extLst>
          </p:cNvPr>
          <p:cNvSpPr>
            <a:spLocks noGrp="1"/>
          </p:cNvSpPr>
          <p:nvPr>
            <p:ph type="dt" sz="half" idx="2"/>
          </p:nvPr>
        </p:nvSpPr>
        <p:spPr>
          <a:xfrm>
            <a:off x="162560" y="19050"/>
            <a:ext cx="2895600" cy="328613"/>
          </a:xfrm>
          <a:prstGeom prst="rect">
            <a:avLst/>
          </a:prstGeom>
          <a:noFill/>
          <a:ln w="9525">
            <a:noFill/>
            <a:miter/>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b="1">
                <a:solidFill>
                  <a:srgbClr val="FFFFFF"/>
                </a:solidFill>
              </a:defRPr>
            </a:lvl1pPr>
          </a:lstStyle>
          <a:p>
            <a:pPr>
              <a:defRPr/>
            </a:pPr>
            <a:fld id="{6E2D4AB0-441C-42B1-813F-D0D36EDB80B8}" type="datetime1">
              <a:rPr lang="en-US" altLang="zh-CN" smtClean="0"/>
              <a:t>5/6/21</a:t>
            </a:fld>
            <a:endParaRPr lang="en-US" altLang="zh-CN" dirty="0"/>
          </a:p>
        </p:txBody>
      </p:sp>
      <p:sp>
        <p:nvSpPr>
          <p:cNvPr id="10" name="Footer Placeholder 4">
            <a:extLst>
              <a:ext uri="{FF2B5EF4-FFF2-40B4-BE49-F238E27FC236}">
                <a16:creationId xmlns:a16="http://schemas.microsoft.com/office/drawing/2014/main" id="{3F93C1C7-6316-47B2-BDE0-7ED4EC05753D}"/>
              </a:ext>
            </a:extLst>
          </p:cNvPr>
          <p:cNvSpPr>
            <a:spLocks noGrp="1"/>
          </p:cNvSpPr>
          <p:nvPr>
            <p:ph type="ftr" sz="quarter" idx="3"/>
          </p:nvPr>
        </p:nvSpPr>
        <p:spPr>
          <a:xfrm>
            <a:off x="3946407" y="19050"/>
            <a:ext cx="4831731" cy="328613"/>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000" b="1">
                <a:solidFill>
                  <a:srgbClr val="FFFFFF"/>
                </a:solidFill>
              </a:defRPr>
            </a:lvl1pPr>
          </a:lstStyle>
          <a:p>
            <a:pPr algn="r">
              <a:defRPr/>
            </a:pPr>
            <a:r>
              <a:rPr lang="zh-CN" altLang="en-US" dirty="0"/>
              <a:t>交通大数据</a:t>
            </a:r>
            <a:r>
              <a:rPr lang="en-US" altLang="zh-CN" dirty="0"/>
              <a:t>——</a:t>
            </a:r>
            <a:r>
              <a:rPr lang="zh-CN" altLang="en-US" dirty="0"/>
              <a:t>理论与方法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11" name="Slide Number Placeholder 5">
            <a:extLst>
              <a:ext uri="{FF2B5EF4-FFF2-40B4-BE49-F238E27FC236}">
                <a16:creationId xmlns:a16="http://schemas.microsoft.com/office/drawing/2014/main" id="{FF15C0EA-2A71-4D49-978B-60AA0C1D21BC}"/>
              </a:ext>
            </a:extLst>
          </p:cNvPr>
          <p:cNvSpPr>
            <a:spLocks noGrp="1"/>
          </p:cNvSpPr>
          <p:nvPr>
            <p:ph type="sldNum" sz="quarter" idx="4"/>
          </p:nvPr>
        </p:nvSpPr>
        <p:spPr>
          <a:xfrm>
            <a:off x="8756250" y="19050"/>
            <a:ext cx="387750" cy="328613"/>
          </a:xfrm>
          <a:prstGeom prst="rect">
            <a:avLst/>
          </a:prstGeom>
          <a:noFill/>
          <a:ln w="9525">
            <a:noFill/>
            <a:miter/>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b="1">
                <a:solidFill>
                  <a:srgbClr val="FFFFFF"/>
                </a:solidFill>
              </a:defRPr>
            </a:lvl1pPr>
          </a:lstStyle>
          <a:p>
            <a:pPr>
              <a:defRPr/>
            </a:pPr>
            <a:fld id="{B637DA7A-EB76-4203-8E69-29EB9F37D3B8}" type="slidenum">
              <a:rPr lang="zh-CN" altLang="en-US" smtClean="0"/>
              <a:pPr>
                <a:defRPr/>
              </a:pPr>
              <a:t>‹#›</a:t>
            </a:fld>
            <a:endParaRPr lang="en-US" altLang="zh-CN" dirty="0"/>
          </a:p>
        </p:txBody>
      </p:sp>
    </p:spTree>
    <p:extLst>
      <p:ext uri="{BB962C8B-B14F-4D97-AF65-F5344CB8AC3E}">
        <p14:creationId xmlns:p14="http://schemas.microsoft.com/office/powerpoint/2010/main" val="3984052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Date Placeholder 3"/>
          <p:cNvSpPr>
            <a:spLocks noGrp="1"/>
          </p:cNvSpPr>
          <p:nvPr>
            <p:ph type="dt" sz="half" idx="10"/>
          </p:nvPr>
        </p:nvSpPr>
        <p:spPr>
          <a:ln/>
        </p:spPr>
        <p:txBody>
          <a:bodyPr/>
          <a:lstStyle>
            <a:lvl1pPr>
              <a:defRPr/>
            </a:lvl1pPr>
          </a:lstStyle>
          <a:p>
            <a:pPr>
              <a:defRPr/>
            </a:pPr>
            <a:fld id="{A10E55C9-70B6-49A9-B285-7B6B9329A27F}" type="datetime1">
              <a:rPr lang="en-US" altLang="zh-CN" smtClean="0"/>
              <a:t>5/6/21</a:t>
            </a:fld>
            <a:endParaRPr lang="en-US" altLang="zh-CN"/>
          </a:p>
        </p:txBody>
      </p:sp>
      <p:sp>
        <p:nvSpPr>
          <p:cNvPr id="5" name="Footer Placeholder 4"/>
          <p:cNvSpPr>
            <a:spLocks noGrp="1"/>
          </p:cNvSpPr>
          <p:nvPr>
            <p:ph type="ftr" sz="quarter" idx="11"/>
          </p:nvPr>
        </p:nvSpPr>
        <p:spPr>
          <a:ln/>
        </p:spPr>
        <p:txBody>
          <a:bodyPr/>
          <a:lstStyle>
            <a:lvl1pPr>
              <a:defRPr/>
            </a:lvl1pPr>
          </a:lstStyle>
          <a:p>
            <a:pPr>
              <a:defRPr/>
            </a:pPr>
            <a:r>
              <a:rPr lang="en-US" altLang="zh-CN"/>
              <a:t>Modelling Transportation Systems · Southeast University · Zhiyuan Liu</a:t>
            </a:r>
          </a:p>
        </p:txBody>
      </p:sp>
      <p:sp>
        <p:nvSpPr>
          <p:cNvPr id="6" name="Slide Number Placeholder 5"/>
          <p:cNvSpPr>
            <a:spLocks noGrp="1"/>
          </p:cNvSpPr>
          <p:nvPr>
            <p:ph type="sldNum" sz="quarter" idx="12"/>
          </p:nvPr>
        </p:nvSpPr>
        <p:spPr>
          <a:ln/>
        </p:spPr>
        <p:txBody>
          <a:bodyPr/>
          <a:lstStyle>
            <a:lvl1pPr>
              <a:defRPr/>
            </a:lvl1pPr>
          </a:lstStyle>
          <a:p>
            <a:pPr>
              <a:defRPr/>
            </a:pPr>
            <a:fld id="{5BF5E73D-1069-4824-94AF-7FF34A7BE33D}" type="slidenum">
              <a:rPr lang="zh-CN" altLang="en-US"/>
              <a:pPr>
                <a:defRPr/>
              </a:pPr>
              <a:t>‹#›</a:t>
            </a:fld>
            <a:endParaRPr lang="en-US" altLang="zh-CN"/>
          </a:p>
        </p:txBody>
      </p:sp>
    </p:spTree>
    <p:extLst>
      <p:ext uri="{BB962C8B-B14F-4D97-AF65-F5344CB8AC3E}">
        <p14:creationId xmlns:p14="http://schemas.microsoft.com/office/powerpoint/2010/main" val="5408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876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876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3"/>
          <p:cNvSpPr>
            <a:spLocks noGrp="1"/>
          </p:cNvSpPr>
          <p:nvPr>
            <p:ph type="dt" sz="half" idx="10"/>
          </p:nvPr>
        </p:nvSpPr>
        <p:spPr>
          <a:ln/>
        </p:spPr>
        <p:txBody>
          <a:bodyPr/>
          <a:lstStyle>
            <a:lvl1pPr>
              <a:defRPr/>
            </a:lvl1pPr>
          </a:lstStyle>
          <a:p>
            <a:pPr>
              <a:defRPr/>
            </a:pPr>
            <a:fld id="{0D7C70DC-E5E3-476E-B719-7C406A24E276}" type="datetime1">
              <a:rPr lang="en-US" altLang="zh-CN" smtClean="0"/>
              <a:t>5/6/21</a:t>
            </a:fld>
            <a:endParaRPr lang="en-US" altLang="zh-CN"/>
          </a:p>
        </p:txBody>
      </p:sp>
      <p:sp>
        <p:nvSpPr>
          <p:cNvPr id="6" name="Footer Placeholder 4"/>
          <p:cNvSpPr>
            <a:spLocks noGrp="1"/>
          </p:cNvSpPr>
          <p:nvPr>
            <p:ph type="ftr" sz="quarter" idx="11"/>
          </p:nvPr>
        </p:nvSpPr>
        <p:spPr>
          <a:ln/>
        </p:spPr>
        <p:txBody>
          <a:bodyPr/>
          <a:lstStyle>
            <a:lvl1pPr>
              <a:defRPr/>
            </a:lvl1pPr>
          </a:lstStyle>
          <a:p>
            <a:pPr>
              <a:defRPr/>
            </a:pPr>
            <a:r>
              <a:rPr lang="en-US" altLang="zh-CN"/>
              <a:t>Modelling Transportation Systems · Southeast University · Zhiyuan Liu</a:t>
            </a:r>
          </a:p>
        </p:txBody>
      </p:sp>
      <p:sp>
        <p:nvSpPr>
          <p:cNvPr id="7" name="Slide Number Placeholder 5"/>
          <p:cNvSpPr>
            <a:spLocks noGrp="1"/>
          </p:cNvSpPr>
          <p:nvPr>
            <p:ph type="sldNum" sz="quarter" idx="12"/>
          </p:nvPr>
        </p:nvSpPr>
        <p:spPr>
          <a:ln/>
        </p:spPr>
        <p:txBody>
          <a:bodyPr/>
          <a:lstStyle>
            <a:lvl1pPr>
              <a:defRPr/>
            </a:lvl1pPr>
          </a:lstStyle>
          <a:p>
            <a:pPr>
              <a:defRPr/>
            </a:pPr>
            <a:fld id="{11810F76-1A24-4AF4-8A91-362659113F1F}" type="slidenum">
              <a:rPr lang="zh-CN" altLang="en-US"/>
              <a:pPr>
                <a:defRPr/>
              </a:pPr>
              <a:t>‹#›</a:t>
            </a:fld>
            <a:endParaRPr lang="en-US" altLang="zh-CN"/>
          </a:p>
        </p:txBody>
      </p:sp>
    </p:spTree>
    <p:extLst>
      <p:ext uri="{BB962C8B-B14F-4D97-AF65-F5344CB8AC3E}">
        <p14:creationId xmlns:p14="http://schemas.microsoft.com/office/powerpoint/2010/main" val="168036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Date Placeholder 3"/>
          <p:cNvSpPr>
            <a:spLocks noGrp="1"/>
          </p:cNvSpPr>
          <p:nvPr>
            <p:ph type="dt" sz="half" idx="10"/>
          </p:nvPr>
        </p:nvSpPr>
        <p:spPr>
          <a:ln/>
        </p:spPr>
        <p:txBody>
          <a:bodyPr/>
          <a:lstStyle>
            <a:lvl1pPr>
              <a:defRPr/>
            </a:lvl1pPr>
          </a:lstStyle>
          <a:p>
            <a:pPr>
              <a:defRPr/>
            </a:pPr>
            <a:fld id="{EAE8E72B-6C0E-4F25-B3EF-88ADA2D92673}" type="datetime1">
              <a:rPr lang="en-US" altLang="zh-CN" smtClean="0"/>
              <a:t>5/6/21</a:t>
            </a:fld>
            <a:endParaRPr lang="en-US" altLang="zh-CN"/>
          </a:p>
        </p:txBody>
      </p:sp>
      <p:sp>
        <p:nvSpPr>
          <p:cNvPr id="8" name="Footer Placeholder 4"/>
          <p:cNvSpPr>
            <a:spLocks noGrp="1"/>
          </p:cNvSpPr>
          <p:nvPr>
            <p:ph type="ftr" sz="quarter" idx="11"/>
          </p:nvPr>
        </p:nvSpPr>
        <p:spPr>
          <a:ln/>
        </p:spPr>
        <p:txBody>
          <a:bodyPr/>
          <a:lstStyle>
            <a:lvl1pPr>
              <a:defRPr/>
            </a:lvl1pPr>
          </a:lstStyle>
          <a:p>
            <a:pPr>
              <a:defRPr/>
            </a:pPr>
            <a:r>
              <a:rPr lang="en-US" altLang="zh-CN"/>
              <a:t>Modelling Transportation Systems · Southeast University · Zhiyuan Liu</a:t>
            </a:r>
          </a:p>
        </p:txBody>
      </p:sp>
      <p:sp>
        <p:nvSpPr>
          <p:cNvPr id="9" name="Slide Number Placeholder 5"/>
          <p:cNvSpPr>
            <a:spLocks noGrp="1"/>
          </p:cNvSpPr>
          <p:nvPr>
            <p:ph type="sldNum" sz="quarter" idx="12"/>
          </p:nvPr>
        </p:nvSpPr>
        <p:spPr>
          <a:ln/>
        </p:spPr>
        <p:txBody>
          <a:bodyPr/>
          <a:lstStyle>
            <a:lvl1pPr>
              <a:defRPr/>
            </a:lvl1pPr>
          </a:lstStyle>
          <a:p>
            <a:pPr>
              <a:defRPr/>
            </a:pPr>
            <a:fld id="{3B8051D9-6CDB-4A19-9498-B1F31800CB75}" type="slidenum">
              <a:rPr lang="zh-CN" altLang="en-US"/>
              <a:pPr>
                <a:defRPr/>
              </a:pPr>
              <a:t>‹#›</a:t>
            </a:fld>
            <a:endParaRPr lang="en-US" altLang="zh-CN"/>
          </a:p>
        </p:txBody>
      </p:sp>
    </p:spTree>
    <p:extLst>
      <p:ext uri="{BB962C8B-B14F-4D97-AF65-F5344CB8AC3E}">
        <p14:creationId xmlns:p14="http://schemas.microsoft.com/office/powerpoint/2010/main" val="152828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Date Placeholder 3"/>
          <p:cNvSpPr>
            <a:spLocks noGrp="1"/>
          </p:cNvSpPr>
          <p:nvPr>
            <p:ph type="dt" sz="half" idx="10"/>
          </p:nvPr>
        </p:nvSpPr>
        <p:spPr>
          <a:ln/>
        </p:spPr>
        <p:txBody>
          <a:bodyPr/>
          <a:lstStyle>
            <a:lvl1pPr>
              <a:defRPr/>
            </a:lvl1pPr>
          </a:lstStyle>
          <a:p>
            <a:pPr>
              <a:defRPr/>
            </a:pPr>
            <a:fld id="{4B0FD39B-8021-4531-8CE2-8D21302A74ED}" type="datetime1">
              <a:rPr lang="en-US" altLang="zh-CN" smtClean="0"/>
              <a:t>5/6/21</a:t>
            </a:fld>
            <a:endParaRPr lang="en-US" altLang="zh-CN"/>
          </a:p>
        </p:txBody>
      </p:sp>
      <p:sp>
        <p:nvSpPr>
          <p:cNvPr id="4" name="Footer Placeholder 4"/>
          <p:cNvSpPr>
            <a:spLocks noGrp="1"/>
          </p:cNvSpPr>
          <p:nvPr>
            <p:ph type="ftr" sz="quarter" idx="11"/>
          </p:nvPr>
        </p:nvSpPr>
        <p:spPr>
          <a:ln/>
        </p:spPr>
        <p:txBody>
          <a:bodyPr/>
          <a:lstStyle>
            <a:lvl1pPr>
              <a:defRPr/>
            </a:lvl1pPr>
          </a:lstStyle>
          <a:p>
            <a:pPr>
              <a:defRPr/>
            </a:pPr>
            <a:r>
              <a:rPr lang="en-US" altLang="zh-CN"/>
              <a:t>Modelling Transportation Systems · Southeast University · Zhiyuan Liu</a:t>
            </a:r>
          </a:p>
        </p:txBody>
      </p:sp>
      <p:sp>
        <p:nvSpPr>
          <p:cNvPr id="5" name="Slide Number Placeholder 5"/>
          <p:cNvSpPr>
            <a:spLocks noGrp="1"/>
          </p:cNvSpPr>
          <p:nvPr>
            <p:ph type="sldNum" sz="quarter" idx="12"/>
          </p:nvPr>
        </p:nvSpPr>
        <p:spPr>
          <a:ln/>
        </p:spPr>
        <p:txBody>
          <a:bodyPr/>
          <a:lstStyle>
            <a:lvl1pPr>
              <a:defRPr/>
            </a:lvl1pPr>
          </a:lstStyle>
          <a:p>
            <a:pPr>
              <a:defRPr/>
            </a:pPr>
            <a:fld id="{65F2B37D-33B6-4C69-9BD0-32187E706945}" type="slidenum">
              <a:rPr lang="zh-CN" altLang="en-US"/>
              <a:pPr>
                <a:defRPr/>
              </a:pPr>
              <a:t>‹#›</a:t>
            </a:fld>
            <a:endParaRPr lang="en-US" altLang="zh-CN"/>
          </a:p>
        </p:txBody>
      </p:sp>
    </p:spTree>
    <p:extLst>
      <p:ext uri="{BB962C8B-B14F-4D97-AF65-F5344CB8AC3E}">
        <p14:creationId xmlns:p14="http://schemas.microsoft.com/office/powerpoint/2010/main" val="149919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pPr>
              <a:defRPr/>
            </a:pPr>
            <a:fld id="{ACF5701F-746E-469B-BDDA-F93B22D4DB72}" type="datetime1">
              <a:rPr lang="en-US" altLang="zh-CN" smtClean="0"/>
              <a:t>5/6/21</a:t>
            </a:fld>
            <a:endParaRPr lang="en-US" altLang="zh-CN"/>
          </a:p>
        </p:txBody>
      </p:sp>
      <p:sp>
        <p:nvSpPr>
          <p:cNvPr id="3" name="Footer Placeholder 4"/>
          <p:cNvSpPr>
            <a:spLocks noGrp="1"/>
          </p:cNvSpPr>
          <p:nvPr>
            <p:ph type="ftr" sz="quarter" idx="11"/>
          </p:nvPr>
        </p:nvSpPr>
        <p:spPr>
          <a:ln/>
        </p:spPr>
        <p:txBody>
          <a:bodyPr/>
          <a:lstStyle>
            <a:lvl1pPr>
              <a:defRPr/>
            </a:lvl1pPr>
          </a:lstStyle>
          <a:p>
            <a:pPr>
              <a:defRPr/>
            </a:pPr>
            <a:r>
              <a:rPr lang="en-US" altLang="zh-CN"/>
              <a:t>Modelling Transportation Systems · Southeast University · Zhiyuan Liu</a:t>
            </a:r>
          </a:p>
        </p:txBody>
      </p:sp>
      <p:sp>
        <p:nvSpPr>
          <p:cNvPr id="4" name="Slide Number Placeholder 5"/>
          <p:cNvSpPr>
            <a:spLocks noGrp="1"/>
          </p:cNvSpPr>
          <p:nvPr>
            <p:ph type="sldNum" sz="quarter" idx="12"/>
          </p:nvPr>
        </p:nvSpPr>
        <p:spPr>
          <a:ln/>
        </p:spPr>
        <p:txBody>
          <a:bodyPr/>
          <a:lstStyle>
            <a:lvl1pPr>
              <a:defRPr/>
            </a:lvl1pPr>
          </a:lstStyle>
          <a:p>
            <a:pPr>
              <a:defRPr/>
            </a:pPr>
            <a:fld id="{D1009943-BA82-4F6A-BD7C-764069224CD2}" type="slidenum">
              <a:rPr lang="zh-CN" altLang="en-US"/>
              <a:pPr>
                <a:defRPr/>
              </a:pPr>
              <a:t>‹#›</a:t>
            </a:fld>
            <a:endParaRPr lang="en-US" altLang="zh-CN"/>
          </a:p>
        </p:txBody>
      </p:sp>
    </p:spTree>
    <p:extLst>
      <p:ext uri="{BB962C8B-B14F-4D97-AF65-F5344CB8AC3E}">
        <p14:creationId xmlns:p14="http://schemas.microsoft.com/office/powerpoint/2010/main" val="32906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Date Placeholder 3"/>
          <p:cNvSpPr>
            <a:spLocks noGrp="1"/>
          </p:cNvSpPr>
          <p:nvPr>
            <p:ph type="dt" sz="half" idx="10"/>
          </p:nvPr>
        </p:nvSpPr>
        <p:spPr>
          <a:ln/>
        </p:spPr>
        <p:txBody>
          <a:bodyPr/>
          <a:lstStyle>
            <a:lvl1pPr>
              <a:defRPr/>
            </a:lvl1pPr>
          </a:lstStyle>
          <a:p>
            <a:pPr>
              <a:defRPr/>
            </a:pPr>
            <a:fld id="{707B1553-8BA7-4889-BEC6-891C13E10B98}" type="datetime1">
              <a:rPr lang="en-US" altLang="zh-CN" smtClean="0"/>
              <a:t>5/6/21</a:t>
            </a:fld>
            <a:endParaRPr lang="en-US" altLang="zh-CN"/>
          </a:p>
        </p:txBody>
      </p:sp>
      <p:sp>
        <p:nvSpPr>
          <p:cNvPr id="6" name="Footer Placeholder 4"/>
          <p:cNvSpPr>
            <a:spLocks noGrp="1"/>
          </p:cNvSpPr>
          <p:nvPr>
            <p:ph type="ftr" sz="quarter" idx="11"/>
          </p:nvPr>
        </p:nvSpPr>
        <p:spPr>
          <a:ln/>
        </p:spPr>
        <p:txBody>
          <a:bodyPr/>
          <a:lstStyle>
            <a:lvl1pPr>
              <a:defRPr/>
            </a:lvl1pPr>
          </a:lstStyle>
          <a:p>
            <a:pPr>
              <a:defRPr/>
            </a:pPr>
            <a:r>
              <a:rPr lang="en-US" altLang="zh-CN"/>
              <a:t>Modelling Transportation Systems · Southeast University · Zhiyuan Liu</a:t>
            </a:r>
          </a:p>
        </p:txBody>
      </p:sp>
      <p:sp>
        <p:nvSpPr>
          <p:cNvPr id="7" name="Slide Number Placeholder 5"/>
          <p:cNvSpPr>
            <a:spLocks noGrp="1"/>
          </p:cNvSpPr>
          <p:nvPr>
            <p:ph type="sldNum" sz="quarter" idx="12"/>
          </p:nvPr>
        </p:nvSpPr>
        <p:spPr>
          <a:ln/>
        </p:spPr>
        <p:txBody>
          <a:bodyPr/>
          <a:lstStyle>
            <a:lvl1pPr>
              <a:defRPr/>
            </a:lvl1pPr>
          </a:lstStyle>
          <a:p>
            <a:pPr>
              <a:defRPr/>
            </a:pPr>
            <a:fld id="{E8CF26E5-2ED2-4F85-94A6-41EA43600B3E}" type="slidenum">
              <a:rPr lang="zh-CN" altLang="en-US"/>
              <a:pPr>
                <a:defRPr/>
              </a:pPr>
              <a:t>‹#›</a:t>
            </a:fld>
            <a:endParaRPr lang="en-US" altLang="zh-CN"/>
          </a:p>
        </p:txBody>
      </p:sp>
    </p:spTree>
    <p:extLst>
      <p:ext uri="{BB962C8B-B14F-4D97-AF65-F5344CB8AC3E}">
        <p14:creationId xmlns:p14="http://schemas.microsoft.com/office/powerpoint/2010/main" val="4918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sym typeface="Arial" panose="020B0604020202020204" pitchFamily="34" charset="0"/>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Date Placeholder 3"/>
          <p:cNvSpPr>
            <a:spLocks noGrp="1"/>
          </p:cNvSpPr>
          <p:nvPr>
            <p:ph type="dt" sz="half" idx="10"/>
          </p:nvPr>
        </p:nvSpPr>
        <p:spPr>
          <a:ln/>
        </p:spPr>
        <p:txBody>
          <a:bodyPr/>
          <a:lstStyle>
            <a:lvl1pPr>
              <a:defRPr/>
            </a:lvl1pPr>
          </a:lstStyle>
          <a:p>
            <a:pPr>
              <a:defRPr/>
            </a:pPr>
            <a:fld id="{7A62BEB2-F18B-4C21-9638-A76426A31BD0}" type="datetime1">
              <a:rPr lang="en-US" altLang="zh-CN" smtClean="0"/>
              <a:t>5/6/21</a:t>
            </a:fld>
            <a:endParaRPr lang="en-US" altLang="zh-CN"/>
          </a:p>
        </p:txBody>
      </p:sp>
      <p:sp>
        <p:nvSpPr>
          <p:cNvPr id="6" name="Footer Placeholder 4"/>
          <p:cNvSpPr>
            <a:spLocks noGrp="1"/>
          </p:cNvSpPr>
          <p:nvPr>
            <p:ph type="ftr" sz="quarter" idx="11"/>
          </p:nvPr>
        </p:nvSpPr>
        <p:spPr>
          <a:ln/>
        </p:spPr>
        <p:txBody>
          <a:bodyPr/>
          <a:lstStyle>
            <a:lvl1pPr>
              <a:defRPr/>
            </a:lvl1pPr>
          </a:lstStyle>
          <a:p>
            <a:pPr>
              <a:defRPr/>
            </a:pPr>
            <a:r>
              <a:rPr lang="en-US" altLang="zh-CN"/>
              <a:t>Modelling Transportation Systems · Southeast University · Zhiyuan Liu</a:t>
            </a:r>
          </a:p>
        </p:txBody>
      </p:sp>
      <p:sp>
        <p:nvSpPr>
          <p:cNvPr id="7" name="Slide Number Placeholder 5"/>
          <p:cNvSpPr>
            <a:spLocks noGrp="1"/>
          </p:cNvSpPr>
          <p:nvPr>
            <p:ph type="sldNum" sz="quarter" idx="12"/>
          </p:nvPr>
        </p:nvSpPr>
        <p:spPr>
          <a:ln/>
        </p:spPr>
        <p:txBody>
          <a:bodyPr/>
          <a:lstStyle>
            <a:lvl1pPr>
              <a:defRPr/>
            </a:lvl1pPr>
          </a:lstStyle>
          <a:p>
            <a:pPr>
              <a:defRPr/>
            </a:pPr>
            <a:fld id="{9F8C9128-8DD9-4172-A865-72B9B18E9A1F}" type="slidenum">
              <a:rPr lang="zh-CN" altLang="en-US"/>
              <a:pPr>
                <a:defRPr/>
              </a:pPr>
              <a:t>‹#›</a:t>
            </a:fld>
            <a:endParaRPr lang="en-US" altLang="zh-CN"/>
          </a:p>
        </p:txBody>
      </p:sp>
    </p:spTree>
    <p:extLst>
      <p:ext uri="{BB962C8B-B14F-4D97-AF65-F5344CB8AC3E}">
        <p14:creationId xmlns:p14="http://schemas.microsoft.com/office/powerpoint/2010/main" val="197318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auto">
          <a:xfrm>
            <a:off x="0" y="220663"/>
            <a:ext cx="91440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a:solidFill>
                <a:srgbClr val="FFFFFF"/>
              </a:solidFill>
              <a:sym typeface="Arial" panose="020B0604020202020204" pitchFamily="34" charset="0"/>
            </a:endParaRPr>
          </a:p>
        </p:txBody>
      </p:sp>
      <p:sp>
        <p:nvSpPr>
          <p:cNvPr id="1027" name="Title Placeholder 1"/>
          <p:cNvSpPr>
            <a:spLocks noGrp="1" noChangeArrowheads="1"/>
          </p:cNvSpPr>
          <p:nvPr>
            <p:ph type="title" idx="4294967295"/>
          </p:nvPr>
        </p:nvSpPr>
        <p:spPr bwMode="auto">
          <a:xfrm>
            <a:off x="457200" y="533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a:sym typeface="Arial" panose="020B0604020202020204" pitchFamily="34" charset="0"/>
              </a:rPr>
              <a:t>Click to edit Master title style</a:t>
            </a:r>
          </a:p>
        </p:txBody>
      </p:sp>
      <p:sp>
        <p:nvSpPr>
          <p:cNvPr id="1028" name="Text Placeholder 2"/>
          <p:cNvSpPr>
            <a:spLocks noGrp="1" noChangeArrowheads="1"/>
          </p:cNvSpPr>
          <p:nvPr>
            <p:ph type="body" idx="4294967295"/>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sym typeface="Arial" panose="020B0604020202020204" pitchFamily="34" charset="0"/>
              </a:rPr>
              <a:t>Click to edit Master text styles</a:t>
            </a:r>
          </a:p>
          <a:p>
            <a:pPr lvl="1"/>
            <a:r>
              <a:rPr lang="en-US" altLang="zh-CN">
                <a:sym typeface="Arial" panose="020B0604020202020204" pitchFamily="34" charset="0"/>
              </a:rPr>
              <a:t>Second level</a:t>
            </a:r>
          </a:p>
          <a:p>
            <a:pPr lvl="2"/>
            <a:r>
              <a:rPr lang="en-US" altLang="zh-CN">
                <a:sym typeface="Arial" panose="020B0604020202020204" pitchFamily="34" charset="0"/>
              </a:rPr>
              <a:t>Third level</a:t>
            </a:r>
          </a:p>
          <a:p>
            <a:pPr lvl="3"/>
            <a:r>
              <a:rPr lang="en-US" altLang="zh-CN">
                <a:sym typeface="Arial" panose="020B0604020202020204" pitchFamily="34" charset="0"/>
              </a:rPr>
              <a:t>Fourth level</a:t>
            </a:r>
          </a:p>
          <a:p>
            <a:pPr lvl="4"/>
            <a:r>
              <a:rPr lang="en-US" altLang="zh-CN">
                <a:sym typeface="Arial" panose="020B0604020202020204" pitchFamily="34" charset="0"/>
              </a:rPr>
              <a:t>Fifth level</a:t>
            </a:r>
          </a:p>
        </p:txBody>
      </p:sp>
      <p:sp>
        <p:nvSpPr>
          <p:cNvPr id="1029" name="Rectangle 6"/>
          <p:cNvSpPr>
            <a:spLocks noChangeArrowheads="1"/>
          </p:cNvSpPr>
          <p:nvPr/>
        </p:nvSpPr>
        <p:spPr bwMode="auto">
          <a:xfrm>
            <a:off x="0" y="0"/>
            <a:ext cx="9144000" cy="365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a:solidFill>
                <a:srgbClr val="FFFFFF"/>
              </a:solidFill>
              <a:sym typeface="Arial" panose="020B0604020202020204" pitchFamily="34" charset="0"/>
            </a:endParaRPr>
          </a:p>
        </p:txBody>
      </p:sp>
      <p:sp>
        <p:nvSpPr>
          <p:cNvPr id="6" name="Date Placeholder 3"/>
          <p:cNvSpPr>
            <a:spLocks noGrp="1"/>
          </p:cNvSpPr>
          <p:nvPr>
            <p:ph type="dt" sz="half" idx="2"/>
          </p:nvPr>
        </p:nvSpPr>
        <p:spPr>
          <a:xfrm>
            <a:off x="162560" y="19050"/>
            <a:ext cx="2895600" cy="328613"/>
          </a:xfrm>
          <a:prstGeom prst="rect">
            <a:avLst/>
          </a:prstGeom>
          <a:noFill/>
          <a:ln w="9525">
            <a:noFill/>
            <a:miter/>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b="1">
                <a:solidFill>
                  <a:srgbClr val="FFFFFF"/>
                </a:solidFill>
              </a:defRPr>
            </a:lvl1pPr>
          </a:lstStyle>
          <a:p>
            <a:pPr>
              <a:defRPr/>
            </a:pPr>
            <a:fld id="{6E2D4AB0-441C-42B1-813F-D0D36EDB80B8}" type="datetime1">
              <a:rPr lang="en-US" altLang="zh-CN" smtClean="0"/>
              <a:t>5/6/21</a:t>
            </a:fld>
            <a:endParaRPr lang="en-US" altLang="zh-CN" dirty="0"/>
          </a:p>
        </p:txBody>
      </p:sp>
      <p:sp>
        <p:nvSpPr>
          <p:cNvPr id="7" name="Footer Placeholder 4"/>
          <p:cNvSpPr>
            <a:spLocks noGrp="1"/>
          </p:cNvSpPr>
          <p:nvPr>
            <p:ph type="ftr" sz="quarter" idx="3"/>
          </p:nvPr>
        </p:nvSpPr>
        <p:spPr>
          <a:xfrm>
            <a:off x="3946407" y="19050"/>
            <a:ext cx="4831731" cy="328613"/>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000" b="1">
                <a:solidFill>
                  <a:srgbClr val="FFFFFF"/>
                </a:solidFill>
              </a:defRPr>
            </a:lvl1pPr>
          </a:lstStyle>
          <a:p>
            <a:pPr algn="r">
              <a:defRPr/>
            </a:pPr>
            <a:r>
              <a:rPr lang="zh-CN" altLang="en-US" dirty="0"/>
              <a:t>交通大数据</a:t>
            </a:r>
            <a:r>
              <a:rPr lang="en-US" altLang="zh-CN" dirty="0"/>
              <a:t>——</a:t>
            </a:r>
            <a:r>
              <a:rPr lang="zh-CN" altLang="en-US" dirty="0"/>
              <a:t>理论与方法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8" name="Slide Number Placeholder 5"/>
          <p:cNvSpPr>
            <a:spLocks noGrp="1"/>
          </p:cNvSpPr>
          <p:nvPr>
            <p:ph type="sldNum" sz="quarter" idx="4"/>
          </p:nvPr>
        </p:nvSpPr>
        <p:spPr>
          <a:xfrm>
            <a:off x="8756250" y="19050"/>
            <a:ext cx="387750" cy="328613"/>
          </a:xfrm>
          <a:prstGeom prst="rect">
            <a:avLst/>
          </a:prstGeom>
          <a:noFill/>
          <a:ln w="9525">
            <a:noFill/>
            <a:miter/>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b="1">
                <a:solidFill>
                  <a:srgbClr val="FFFFFF"/>
                </a:solidFill>
              </a:defRPr>
            </a:lvl1pPr>
          </a:lstStyle>
          <a:p>
            <a:pPr>
              <a:defRPr/>
            </a:pPr>
            <a:fld id="{B637DA7A-EB76-4203-8E69-29EB9F37D3B8}" type="slidenum">
              <a:rPr lang="zh-CN" altLang="en-US" smtClean="0"/>
              <a:pPr>
                <a:defRPr/>
              </a:pPr>
              <a:t>‹#›</a:t>
            </a:fld>
            <a:endParaRPr lang="en-US" altLang="zh-CN" dirty="0"/>
          </a:p>
        </p:txBody>
      </p:sp>
    </p:spTree>
    <p:extLst>
      <p:ext uri="{BB962C8B-B14F-4D97-AF65-F5344CB8AC3E}">
        <p14:creationId xmlns:p14="http://schemas.microsoft.com/office/powerpoint/2010/main" val="4047073764"/>
      </p:ext>
    </p:extLst>
  </p:cSld>
  <p:clrMap bg1="lt1" tx1="dk1" bg2="lt2" tx2="dk2" accent1="accent1" accent2="accent2" accent3="accent3" accent4="accent4" accent5="accent5" accent6="accent6" hlink="hlink" folHlink="folHlink"/>
  <p:sldLayoutIdLst>
    <p:sldLayoutId id="2147483674" r:id="rId1"/>
    <p:sldLayoutId id="214748368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marL="914400" indent="-914400" algn="l" rtl="0" eaLnBrk="0" fontAlgn="base" hangingPunct="0">
        <a:spcBef>
          <a:spcPct val="0"/>
        </a:spcBef>
        <a:spcAft>
          <a:spcPct val="0"/>
        </a:spcAft>
        <a:buFont typeface="Arial" panose="020B0604020202020204" pitchFamily="34" charset="0"/>
        <a:defRPr sz="4000" kern="1200">
          <a:solidFill>
            <a:schemeClr val="tx2"/>
          </a:solidFill>
          <a:latin typeface="+mj-lt"/>
          <a:ea typeface="+mj-ea"/>
          <a:cs typeface="+mj-cs"/>
          <a:sym typeface="Arial" panose="020B0604020202020204" pitchFamily="34" charset="0"/>
        </a:defRPr>
      </a:lvl1pPr>
      <a:lvl2pPr marL="914400" indent="-914400" algn="l" rtl="0" eaLnBrk="0" fontAlgn="base" hangingPunct="0">
        <a:spcBef>
          <a:spcPct val="0"/>
        </a:spcBef>
        <a:spcAft>
          <a:spcPct val="0"/>
        </a:spcAft>
        <a:buFont typeface="Arial" panose="020B0604020202020204" pitchFamily="34" charset="0"/>
        <a:defRPr sz="4000">
          <a:solidFill>
            <a:schemeClr val="tx2"/>
          </a:solidFill>
          <a:latin typeface="Arial" panose="020B0604020202020204" pitchFamily="34" charset="0"/>
          <a:ea typeface="宋体" panose="02010600030101010101" pitchFamily="2" charset="-122"/>
          <a:sym typeface="Arial" panose="020B0604020202020204" pitchFamily="34" charset="0"/>
        </a:defRPr>
      </a:lvl2pPr>
      <a:lvl3pPr marL="914400" indent="-914400" algn="l" rtl="0" eaLnBrk="0" fontAlgn="base" hangingPunct="0">
        <a:spcBef>
          <a:spcPct val="0"/>
        </a:spcBef>
        <a:spcAft>
          <a:spcPct val="0"/>
        </a:spcAft>
        <a:buFont typeface="Arial" panose="020B0604020202020204" pitchFamily="34" charset="0"/>
        <a:defRPr sz="4000">
          <a:solidFill>
            <a:schemeClr val="tx2"/>
          </a:solidFill>
          <a:latin typeface="Arial" panose="020B0604020202020204" pitchFamily="34" charset="0"/>
          <a:ea typeface="宋体" panose="02010600030101010101" pitchFamily="2" charset="-122"/>
          <a:sym typeface="Arial" panose="020B0604020202020204" pitchFamily="34" charset="0"/>
        </a:defRPr>
      </a:lvl3pPr>
      <a:lvl4pPr marL="914400" indent="-914400" algn="l" rtl="0" eaLnBrk="0" fontAlgn="base" hangingPunct="0">
        <a:spcBef>
          <a:spcPct val="0"/>
        </a:spcBef>
        <a:spcAft>
          <a:spcPct val="0"/>
        </a:spcAft>
        <a:buFont typeface="Arial" panose="020B0604020202020204" pitchFamily="34" charset="0"/>
        <a:defRPr sz="4000">
          <a:solidFill>
            <a:schemeClr val="tx2"/>
          </a:solidFill>
          <a:latin typeface="Arial" panose="020B0604020202020204" pitchFamily="34" charset="0"/>
          <a:ea typeface="宋体" panose="02010600030101010101" pitchFamily="2" charset="-122"/>
          <a:sym typeface="Arial" panose="020B0604020202020204" pitchFamily="34" charset="0"/>
        </a:defRPr>
      </a:lvl4pPr>
      <a:lvl5pPr marL="914400" indent="-914400" algn="l" rtl="0" eaLnBrk="0" fontAlgn="base" hangingPunct="0">
        <a:spcBef>
          <a:spcPct val="0"/>
        </a:spcBef>
        <a:spcAft>
          <a:spcPct val="0"/>
        </a:spcAft>
        <a:buFont typeface="Arial" panose="020B0604020202020204" pitchFamily="34" charset="0"/>
        <a:defRPr sz="4000">
          <a:solidFill>
            <a:schemeClr val="tx2"/>
          </a:solidFill>
          <a:latin typeface="Arial" panose="020B0604020202020204" pitchFamily="34" charset="0"/>
          <a:ea typeface="宋体" panose="02010600030101010101" pitchFamily="2" charset="-122"/>
          <a:sym typeface="Arial" panose="020B0604020202020204" pitchFamily="34" charset="0"/>
        </a:defRPr>
      </a:lvl5pPr>
      <a:lvl6pPr marL="1371600" indent="-914400" algn="l" rtl="0" fontAlgn="base">
        <a:spcBef>
          <a:spcPct val="0"/>
        </a:spcBef>
        <a:spcAft>
          <a:spcPct val="0"/>
        </a:spcAft>
        <a:buFont typeface="Arial" panose="020B0604020202020204" pitchFamily="34" charset="0"/>
        <a:defRPr sz="4000">
          <a:solidFill>
            <a:schemeClr val="tx2"/>
          </a:solidFill>
          <a:latin typeface="Arial" panose="020B0604020202020204" pitchFamily="34" charset="0"/>
          <a:ea typeface="宋体" panose="02010600030101010101" pitchFamily="2" charset="-122"/>
          <a:sym typeface="Arial" panose="020B0604020202020204" pitchFamily="34" charset="0"/>
        </a:defRPr>
      </a:lvl6pPr>
      <a:lvl7pPr marL="1828800" indent="-914400" algn="l" rtl="0" fontAlgn="base">
        <a:spcBef>
          <a:spcPct val="0"/>
        </a:spcBef>
        <a:spcAft>
          <a:spcPct val="0"/>
        </a:spcAft>
        <a:buFont typeface="Arial" panose="020B0604020202020204" pitchFamily="34" charset="0"/>
        <a:defRPr sz="4000">
          <a:solidFill>
            <a:schemeClr val="tx2"/>
          </a:solidFill>
          <a:latin typeface="Arial" panose="020B0604020202020204" pitchFamily="34" charset="0"/>
          <a:ea typeface="宋体" panose="02010600030101010101" pitchFamily="2" charset="-122"/>
          <a:sym typeface="Arial" panose="020B0604020202020204" pitchFamily="34" charset="0"/>
        </a:defRPr>
      </a:lvl7pPr>
      <a:lvl8pPr marL="2286000" indent="-914400" algn="l" rtl="0" fontAlgn="base">
        <a:spcBef>
          <a:spcPct val="0"/>
        </a:spcBef>
        <a:spcAft>
          <a:spcPct val="0"/>
        </a:spcAft>
        <a:buFont typeface="Arial" panose="020B0604020202020204" pitchFamily="34" charset="0"/>
        <a:defRPr sz="4000">
          <a:solidFill>
            <a:schemeClr val="tx2"/>
          </a:solidFill>
          <a:latin typeface="Arial" panose="020B0604020202020204" pitchFamily="34" charset="0"/>
          <a:ea typeface="宋体" panose="02010600030101010101" pitchFamily="2" charset="-122"/>
          <a:sym typeface="Arial" panose="020B0604020202020204" pitchFamily="34" charset="0"/>
        </a:defRPr>
      </a:lvl8pPr>
      <a:lvl9pPr marL="2743200" indent="-914400" algn="l" rtl="0" fontAlgn="base">
        <a:spcBef>
          <a:spcPct val="0"/>
        </a:spcBef>
        <a:spcAft>
          <a:spcPct val="0"/>
        </a:spcAft>
        <a:buFont typeface="Arial" panose="020B0604020202020204" pitchFamily="34" charset="0"/>
        <a:defRPr sz="4000">
          <a:solidFill>
            <a:schemeClr val="tx2"/>
          </a:solidFill>
          <a:latin typeface="Arial" panose="020B0604020202020204" pitchFamily="34" charset="0"/>
          <a:ea typeface="宋体" panose="02010600030101010101" pitchFamily="2" charset="-122"/>
          <a:sym typeface="Arial" panose="020B0604020202020204" pitchFamily="34" charset="0"/>
        </a:defRPr>
      </a:lvl9pPr>
    </p:titleStyle>
    <p:bodyStyle>
      <a:lvl1pPr marL="182563" indent="-182563" algn="l" rtl="0" eaLnBrk="0" fontAlgn="base" hangingPunct="0">
        <a:spcBef>
          <a:spcPct val="20000"/>
        </a:spcBef>
        <a:spcAft>
          <a:spcPct val="0"/>
        </a:spcAft>
        <a:buClr>
          <a:schemeClr val="accent1"/>
        </a:buClr>
        <a:buSzPct val="85000"/>
        <a:buFont typeface="Wingdings" panose="05000000000000000000" pitchFamily="2" charset="2"/>
        <a:buChar char="q"/>
        <a:defRPr sz="2400" kern="1200">
          <a:solidFill>
            <a:schemeClr val="tx1"/>
          </a:solidFill>
          <a:latin typeface="+mn-lt"/>
          <a:ea typeface="+mn-ea"/>
          <a:cs typeface="+mn-cs"/>
          <a:sym typeface="Arial" panose="020B0604020202020204" pitchFamily="34" charset="0"/>
        </a:defRPr>
      </a:lvl1pPr>
      <a:lvl2pPr marL="457200" lvl="1" indent="-182563" algn="l" rtl="0" eaLnBrk="0" fontAlgn="base" hangingPunct="0">
        <a:spcBef>
          <a:spcPct val="20000"/>
        </a:spcBef>
        <a:spcAft>
          <a:spcPct val="0"/>
        </a:spcAft>
        <a:buClr>
          <a:schemeClr val="accent1"/>
        </a:buClr>
        <a:buSzPct val="85000"/>
        <a:buFont typeface="Wingdings" panose="05000000000000000000" pitchFamily="2" charset="2"/>
        <a:buChar char="•"/>
        <a:defRPr sz="2000" kern="1200">
          <a:solidFill>
            <a:schemeClr val="tx1"/>
          </a:solidFill>
          <a:latin typeface="+mn-lt"/>
          <a:ea typeface="+mn-ea"/>
          <a:cs typeface="+mn-cs"/>
          <a:sym typeface="Arial" panose="020B0604020202020204" pitchFamily="34" charset="0"/>
        </a:defRPr>
      </a:lvl2pPr>
      <a:lvl3pPr marL="731838" lvl="2" indent="-182563" algn="l" rtl="0" eaLnBrk="0" fontAlgn="base" hangingPunct="0">
        <a:spcBef>
          <a:spcPct val="20000"/>
        </a:spcBef>
        <a:spcAft>
          <a:spcPct val="0"/>
        </a:spcAft>
        <a:buClr>
          <a:schemeClr val="accent1"/>
        </a:buClr>
        <a:buSzPct val="90000"/>
        <a:buFont typeface="Wingdings" panose="05000000000000000000" pitchFamily="2" charset="2"/>
        <a:buChar char="•"/>
        <a:defRPr kern="1200">
          <a:solidFill>
            <a:schemeClr val="tx1"/>
          </a:solidFill>
          <a:latin typeface="+mn-lt"/>
          <a:ea typeface="+mn-ea"/>
          <a:cs typeface="+mn-cs"/>
          <a:sym typeface="Arial" panose="020B0604020202020204" pitchFamily="34" charset="0"/>
        </a:defRPr>
      </a:lvl3pPr>
      <a:lvl4pPr marL="1006475" lvl="3" indent="-182563" algn="l" rtl="0" eaLnBrk="0" fontAlgn="base" hangingPunct="0">
        <a:spcBef>
          <a:spcPct val="20000"/>
        </a:spcBef>
        <a:spcAft>
          <a:spcPct val="0"/>
        </a:spcAft>
        <a:buClr>
          <a:schemeClr val="accent1"/>
        </a:buClr>
        <a:buSzPct val="90000"/>
        <a:buFont typeface="Wingdings" panose="05000000000000000000" pitchFamily="2" charset="2"/>
        <a:buChar char="•"/>
        <a:defRPr sz="1600" kern="1200">
          <a:solidFill>
            <a:schemeClr val="tx1"/>
          </a:solidFill>
          <a:latin typeface="+mn-lt"/>
          <a:ea typeface="+mn-ea"/>
          <a:cs typeface="+mn-cs"/>
          <a:sym typeface="Arial" panose="020B0604020202020204" pitchFamily="34" charset="0"/>
        </a:defRPr>
      </a:lvl4pPr>
      <a:lvl5pPr marL="1189038" lvl="4" indent="-136525" algn="l" rtl="0" eaLnBrk="0" fontAlgn="base" hangingPunct="0">
        <a:spcBef>
          <a:spcPct val="20000"/>
        </a:spcBef>
        <a:spcAft>
          <a:spcPct val="0"/>
        </a:spcAft>
        <a:buClr>
          <a:schemeClr val="accent1"/>
        </a:buClr>
        <a:buSzPct val="100000"/>
        <a:buFont typeface="Wingdings" panose="05000000000000000000" pitchFamily="2" charset="2"/>
        <a:buChar char="•"/>
        <a:defRPr sz="1400" kern="1200">
          <a:solidFill>
            <a:schemeClr val="tx1"/>
          </a:solidFill>
          <a:latin typeface="+mn-lt"/>
          <a:ea typeface="+mn-ea"/>
          <a:cs typeface="+mn-cs"/>
          <a:sym typeface="Arial" panose="020B0604020202020204" pitchFamily="34" charset="0"/>
        </a:defRPr>
      </a:lvl5pPr>
      <a:lvl6pPr marL="2514600" lvl="5"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6pPr>
      <a:lvl7pPr marL="2971800" lvl="6"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7pPr>
      <a:lvl8pPr marL="3429000" lvl="7"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8pPr>
      <a:lvl9pPr marL="3886200" lvl="8"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9pPr>
    </p:bodyStyle>
    <p:otherStyle>
      <a:lvl1pPr marL="0" lvl="0" indent="0" algn="l" defTabSz="914400" eaLnBrk="1" fontAlgn="base" latinLnBrk="0" hangingPunct="1">
        <a:spcBef>
          <a:spcPct val="0"/>
        </a:spcBef>
        <a:spcAft>
          <a:spcPct val="0"/>
        </a:spcAft>
        <a:buFont typeface="Arial"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lab-seu/traffic-big-data-theory-and-application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1</a:t>
            </a:fld>
            <a:endParaRPr lang="en-US" altLang="zh-CN" dirty="0"/>
          </a:p>
        </p:txBody>
      </p:sp>
      <p:sp>
        <p:nvSpPr>
          <p:cNvPr id="18" name="Straight Connector 7">
            <a:extLst>
              <a:ext uri="{FF2B5EF4-FFF2-40B4-BE49-F238E27FC236}">
                <a16:creationId xmlns:a16="http://schemas.microsoft.com/office/drawing/2014/main" id="{2A233031-8D03-4901-8383-A2AA18EAE906}"/>
              </a:ext>
            </a:extLst>
          </p:cNvPr>
          <p:cNvSpPr>
            <a:spLocks noChangeShapeType="1"/>
          </p:cNvSpPr>
          <p:nvPr/>
        </p:nvSpPr>
        <p:spPr bwMode="auto">
          <a:xfrm>
            <a:off x="685800" y="1827213"/>
            <a:ext cx="7848600" cy="158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TextBox 8">
            <a:extLst>
              <a:ext uri="{FF2B5EF4-FFF2-40B4-BE49-F238E27FC236}">
                <a16:creationId xmlns:a16="http://schemas.microsoft.com/office/drawing/2014/main" id="{EA2EE785-CA96-4F3C-84BF-759A95B426E2}"/>
              </a:ext>
            </a:extLst>
          </p:cNvPr>
          <p:cNvSpPr>
            <a:spLocks noChangeArrowheads="1"/>
          </p:cNvSpPr>
          <p:nvPr/>
        </p:nvSpPr>
        <p:spPr bwMode="auto">
          <a:xfrm>
            <a:off x="838200" y="990600"/>
            <a:ext cx="7543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4000" b="1" i="0" u="none" strike="noStrike" kern="0" cap="none" spc="0" normalizeH="0" baseline="0" noProof="0">
                <a:ln>
                  <a:noFill/>
                </a:ln>
                <a:solidFill>
                  <a:schemeClr val="tx2"/>
                </a:solidFill>
                <a:effectLst/>
                <a:uLnTx/>
                <a:uFillTx/>
                <a:latin typeface="Arial (Headings)" charset="0"/>
                <a:ea typeface="宋体" panose="02010600030101010101" pitchFamily="2" charset="-122"/>
                <a:sym typeface="Arial (Headings)" charset="0"/>
              </a:rPr>
              <a:t> </a:t>
            </a:r>
          </a:p>
        </p:txBody>
      </p:sp>
      <p:sp>
        <p:nvSpPr>
          <p:cNvPr id="20" name="Subtitle 2">
            <a:extLst>
              <a:ext uri="{FF2B5EF4-FFF2-40B4-BE49-F238E27FC236}">
                <a16:creationId xmlns:a16="http://schemas.microsoft.com/office/drawing/2014/main" id="{C1F202A5-68FC-4A92-9009-10ADFADBF7AE}"/>
              </a:ext>
            </a:extLst>
          </p:cNvPr>
          <p:cNvSpPr txBox="1">
            <a:spLocks noChangeArrowheads="1"/>
          </p:cNvSpPr>
          <p:nvPr/>
        </p:nvSpPr>
        <p:spPr bwMode="auto">
          <a:xfrm>
            <a:off x="2606040" y="4521199"/>
            <a:ext cx="4251960" cy="1016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2563" indent="-182563" algn="l" rtl="0" eaLnBrk="0" fontAlgn="base" hangingPunct="0">
              <a:spcBef>
                <a:spcPct val="20000"/>
              </a:spcBef>
              <a:spcAft>
                <a:spcPct val="0"/>
              </a:spcAft>
              <a:buClr>
                <a:schemeClr val="accent1"/>
              </a:buClr>
              <a:buSzPct val="85000"/>
              <a:buFont typeface="Wingdings" panose="05000000000000000000" pitchFamily="2" charset="2"/>
              <a:buChar char="q"/>
              <a:defRPr sz="2400" kern="1200">
                <a:solidFill>
                  <a:schemeClr val="tx1"/>
                </a:solidFill>
                <a:latin typeface="+mn-lt"/>
                <a:ea typeface="+mn-ea"/>
                <a:cs typeface="+mn-cs"/>
                <a:sym typeface="Arial" panose="020B0604020202020204" pitchFamily="34" charset="0"/>
              </a:defRPr>
            </a:lvl1pPr>
            <a:lvl2pPr marL="457200" lvl="1" indent="-182563" algn="l" rtl="0" eaLnBrk="0" fontAlgn="base" hangingPunct="0">
              <a:spcBef>
                <a:spcPct val="20000"/>
              </a:spcBef>
              <a:spcAft>
                <a:spcPct val="0"/>
              </a:spcAft>
              <a:buClr>
                <a:schemeClr val="accent1"/>
              </a:buClr>
              <a:buSzPct val="85000"/>
              <a:buFont typeface="Wingdings" panose="05000000000000000000" pitchFamily="2" charset="2"/>
              <a:buChar char="•"/>
              <a:defRPr sz="2000" kern="1200">
                <a:solidFill>
                  <a:schemeClr val="tx1"/>
                </a:solidFill>
                <a:latin typeface="+mn-lt"/>
                <a:ea typeface="+mn-ea"/>
                <a:cs typeface="+mn-cs"/>
                <a:sym typeface="Arial" panose="020B0604020202020204" pitchFamily="34" charset="0"/>
              </a:defRPr>
            </a:lvl2pPr>
            <a:lvl3pPr marL="731838" lvl="2" indent="-182563" algn="l" rtl="0" eaLnBrk="0" fontAlgn="base" hangingPunct="0">
              <a:spcBef>
                <a:spcPct val="20000"/>
              </a:spcBef>
              <a:spcAft>
                <a:spcPct val="0"/>
              </a:spcAft>
              <a:buClr>
                <a:schemeClr val="accent1"/>
              </a:buClr>
              <a:buSzPct val="90000"/>
              <a:buFont typeface="Wingdings" panose="05000000000000000000" pitchFamily="2" charset="2"/>
              <a:buChar char="•"/>
              <a:defRPr kern="1200">
                <a:solidFill>
                  <a:schemeClr val="tx1"/>
                </a:solidFill>
                <a:latin typeface="+mn-lt"/>
                <a:ea typeface="+mn-ea"/>
                <a:cs typeface="+mn-cs"/>
                <a:sym typeface="Arial" panose="020B0604020202020204" pitchFamily="34" charset="0"/>
              </a:defRPr>
            </a:lvl3pPr>
            <a:lvl4pPr marL="1006475" lvl="3" indent="-182563" algn="l" rtl="0" eaLnBrk="0" fontAlgn="base" hangingPunct="0">
              <a:spcBef>
                <a:spcPct val="20000"/>
              </a:spcBef>
              <a:spcAft>
                <a:spcPct val="0"/>
              </a:spcAft>
              <a:buClr>
                <a:schemeClr val="accent1"/>
              </a:buClr>
              <a:buSzPct val="90000"/>
              <a:buFont typeface="Wingdings" panose="05000000000000000000" pitchFamily="2" charset="2"/>
              <a:buChar char="•"/>
              <a:defRPr sz="1600" kern="1200">
                <a:solidFill>
                  <a:schemeClr val="tx1"/>
                </a:solidFill>
                <a:latin typeface="+mn-lt"/>
                <a:ea typeface="+mn-ea"/>
                <a:cs typeface="+mn-cs"/>
                <a:sym typeface="Arial" panose="020B0604020202020204" pitchFamily="34" charset="0"/>
              </a:defRPr>
            </a:lvl4pPr>
            <a:lvl5pPr marL="1189038" lvl="4" indent="-136525" algn="l" rtl="0" eaLnBrk="0" fontAlgn="base" hangingPunct="0">
              <a:spcBef>
                <a:spcPct val="20000"/>
              </a:spcBef>
              <a:spcAft>
                <a:spcPct val="0"/>
              </a:spcAft>
              <a:buClr>
                <a:schemeClr val="accent1"/>
              </a:buClr>
              <a:buSzPct val="100000"/>
              <a:buFont typeface="Wingdings" panose="05000000000000000000" pitchFamily="2" charset="2"/>
              <a:buChar char="•"/>
              <a:defRPr sz="1400" kern="1200">
                <a:solidFill>
                  <a:schemeClr val="tx1"/>
                </a:solidFill>
                <a:latin typeface="+mn-lt"/>
                <a:ea typeface="+mn-ea"/>
                <a:cs typeface="+mn-cs"/>
                <a:sym typeface="Arial" panose="020B0604020202020204" pitchFamily="34" charset="0"/>
              </a:defRPr>
            </a:lvl5pPr>
            <a:lvl6pPr marL="2514600" lvl="5"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6pPr>
            <a:lvl7pPr marL="2971800" lvl="6"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7pPr>
            <a:lvl8pPr marL="3429000" lvl="7"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8pPr>
            <a:lvl9pPr marL="3886200" lvl="8"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9pPr>
          </a:lstStyle>
          <a:p>
            <a:pPr defTabSz="914400" eaLnBrk="1" hangingPunct="1"/>
            <a:r>
              <a:rPr lang="zh-CN" altLang="en-US" dirty="0">
                <a:latin typeface="微软雅黑" panose="020B0503020204020204" pitchFamily="34" charset="-122"/>
                <a:ea typeface="微软雅黑" panose="020B0503020204020204" pitchFamily="34" charset="-122"/>
                <a:sym typeface="Times New Roman" panose="02020603050405020304" pitchFamily="18" charset="0"/>
              </a:rPr>
              <a:t> 刘志远 教授</a:t>
            </a:r>
            <a:endParaRPr lang="en-US" altLang="zh-CN" dirty="0">
              <a:latin typeface="微软雅黑" panose="020B0503020204020204" pitchFamily="34" charset="-122"/>
              <a:ea typeface="微软雅黑" panose="020B0503020204020204" pitchFamily="34" charset="-122"/>
              <a:sym typeface="Times New Roman" panose="02020603050405020304" pitchFamily="18" charset="0"/>
            </a:endParaRPr>
          </a:p>
          <a:p>
            <a:pPr defTabSz="914400" eaLnBrk="1" hangingPunct="1"/>
            <a:r>
              <a:rPr lang="en-US" altLang="zh-CN" dirty="0">
                <a:latin typeface="微软雅黑" panose="020B0503020204020204" pitchFamily="34" charset="-122"/>
                <a:ea typeface="微软雅黑" panose="020B0503020204020204" pitchFamily="34" charset="-122"/>
                <a:sym typeface="Times New Roman" panose="02020603050405020304" pitchFamily="18" charset="0"/>
              </a:rPr>
              <a:t> zhiyuanl@seu.edu.cn</a:t>
            </a:r>
            <a:endParaRPr lang="zh-CN" altLang="en-US" dirty="0">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1" name="TextBox 3">
            <a:extLst>
              <a:ext uri="{FF2B5EF4-FFF2-40B4-BE49-F238E27FC236}">
                <a16:creationId xmlns:a16="http://schemas.microsoft.com/office/drawing/2014/main" id="{CEDA5244-A09E-44E8-A507-0DA628E357D4}"/>
              </a:ext>
            </a:extLst>
          </p:cNvPr>
          <p:cNvSpPr>
            <a:spLocks noChangeArrowheads="1"/>
          </p:cNvSpPr>
          <p:nvPr/>
        </p:nvSpPr>
        <p:spPr bwMode="auto">
          <a:xfrm>
            <a:off x="279400" y="990600"/>
            <a:ext cx="86309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tx2"/>
                </a:solidFill>
                <a:latin typeface="微软雅黑" panose="020B0503020204020204" pitchFamily="34" charset="-122"/>
                <a:ea typeface="微软雅黑" panose="020B0503020204020204" pitchFamily="34" charset="-122"/>
                <a:sym typeface="Arial (Headings)" charset="0"/>
              </a:rPr>
              <a:t>交通大数据</a:t>
            </a:r>
          </a:p>
        </p:txBody>
      </p:sp>
      <p:sp>
        <p:nvSpPr>
          <p:cNvPr id="22" name="文本框 1">
            <a:extLst>
              <a:ext uri="{FF2B5EF4-FFF2-40B4-BE49-F238E27FC236}">
                <a16:creationId xmlns:a16="http://schemas.microsoft.com/office/drawing/2014/main" id="{35E0AA4D-0668-44C2-BF4E-282BE87605D5}"/>
              </a:ext>
            </a:extLst>
          </p:cNvPr>
          <p:cNvSpPr txBox="1">
            <a:spLocks noChangeArrowheads="1"/>
          </p:cNvSpPr>
          <p:nvPr/>
        </p:nvSpPr>
        <p:spPr bwMode="auto">
          <a:xfrm>
            <a:off x="1905000" y="2877344"/>
            <a:ext cx="533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defTabSz="914400">
              <a:defRPr/>
            </a:pPr>
            <a:r>
              <a:rPr kumimoji="0" lang="zh-CN" altLang="en-US" sz="3600" b="1" i="0" u="none" strike="noStrike" kern="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绪论</a:t>
            </a:r>
          </a:p>
        </p:txBody>
      </p:sp>
    </p:spTree>
    <p:extLst>
      <p:ext uri="{BB962C8B-B14F-4D97-AF65-F5344CB8AC3E}">
        <p14:creationId xmlns:p14="http://schemas.microsoft.com/office/powerpoint/2010/main" val="307227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10</a:t>
            </a:fld>
            <a:endParaRPr lang="en-US" altLang="zh-CN" dirty="0"/>
          </a:p>
        </p:txBody>
      </p:sp>
      <p:sp>
        <p:nvSpPr>
          <p:cNvPr id="14" name="灯片编号占位符 3">
            <a:extLst>
              <a:ext uri="{FF2B5EF4-FFF2-40B4-BE49-F238E27FC236}">
                <a16:creationId xmlns:a16="http://schemas.microsoft.com/office/drawing/2014/main" id="{74A377DA-399D-5442-AF86-99525D90BE01}"/>
              </a:ext>
            </a:extLst>
          </p:cNvPr>
          <p:cNvSpPr txBox="1">
            <a:spLocks/>
          </p:cNvSpPr>
          <p:nvPr/>
        </p:nvSpPr>
        <p:spPr>
          <a:xfrm>
            <a:off x="7895770" y="6470650"/>
            <a:ext cx="1019629"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D1009943-BA82-4F6A-BD7C-764069224CD2}" type="slidenum">
              <a:rPr lang="zh-CN" altLang="en-US" smtClean="0"/>
              <a:pPr>
                <a:defRPr/>
              </a:pPr>
              <a:t>10</a:t>
            </a:fld>
            <a:endParaRPr lang="en-US" altLang="zh-CN" dirty="0"/>
          </a:p>
        </p:txBody>
      </p:sp>
      <p:sp>
        <p:nvSpPr>
          <p:cNvPr id="10" name="Content Placeholder 2">
            <a:extLst>
              <a:ext uri="{FF2B5EF4-FFF2-40B4-BE49-F238E27FC236}">
                <a16:creationId xmlns:a16="http://schemas.microsoft.com/office/drawing/2014/main" id="{3CE073E4-78F3-1B44-A6C1-63D245BB27FA}"/>
              </a:ext>
            </a:extLst>
          </p:cNvPr>
          <p:cNvSpPr>
            <a:spLocks noGrp="1"/>
          </p:cNvSpPr>
          <p:nvPr>
            <p:ph idx="1"/>
          </p:nvPr>
        </p:nvSpPr>
        <p:spPr>
          <a:xfrm>
            <a:off x="457199" y="1600200"/>
            <a:ext cx="8425543" cy="4800600"/>
          </a:xfrm>
        </p:spPr>
        <p:txBody>
          <a:bodyPr/>
          <a:lstStyle/>
          <a:p>
            <a:r>
              <a:rPr lang="en-AU" sz="2000" dirty="0">
                <a:latin typeface="Microsoft YaHei" panose="020B0503020204020204" pitchFamily="34" charset="-122"/>
                <a:ea typeface="Microsoft YaHei" panose="020B0503020204020204" pitchFamily="34" charset="-122"/>
              </a:rPr>
              <a:t>What are the major difference between new teaching/learning concept and traditional teaching/learning concept?</a:t>
            </a:r>
          </a:p>
        </p:txBody>
      </p:sp>
      <p:pic>
        <p:nvPicPr>
          <p:cNvPr id="11" name="Picture 2">
            <a:extLst>
              <a:ext uri="{FF2B5EF4-FFF2-40B4-BE49-F238E27FC236}">
                <a16:creationId xmlns:a16="http://schemas.microsoft.com/office/drawing/2014/main" id="{5B65639E-E0F2-8640-89FD-32938B215D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438400"/>
            <a:ext cx="6642100" cy="37710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2" name="TextBox 4">
            <a:extLst>
              <a:ext uri="{FF2B5EF4-FFF2-40B4-BE49-F238E27FC236}">
                <a16:creationId xmlns:a16="http://schemas.microsoft.com/office/drawing/2014/main" id="{9D31B5D2-1DF5-0340-961C-058438E309FF}"/>
              </a:ext>
            </a:extLst>
          </p:cNvPr>
          <p:cNvSpPr txBox="1"/>
          <p:nvPr/>
        </p:nvSpPr>
        <p:spPr>
          <a:xfrm>
            <a:off x="2438400" y="6324600"/>
            <a:ext cx="4318660" cy="373083"/>
          </a:xfrm>
          <a:prstGeom prst="rect">
            <a:avLst/>
          </a:prstGeom>
          <a:noFill/>
        </p:spPr>
        <p:txBody>
          <a:bodyPr wrap="square" rtlCol="0">
            <a:spAutoFit/>
          </a:bodyPr>
          <a:lstStyle/>
          <a:p>
            <a:r>
              <a:rPr lang="en-AU" u="sng" dirty="0"/>
              <a:t>Biggs, 1999. What the student Does</a:t>
            </a:r>
          </a:p>
        </p:txBody>
      </p:sp>
      <p:sp>
        <p:nvSpPr>
          <p:cNvPr id="13" name="Title 1">
            <a:extLst>
              <a:ext uri="{FF2B5EF4-FFF2-40B4-BE49-F238E27FC236}">
                <a16:creationId xmlns:a16="http://schemas.microsoft.com/office/drawing/2014/main" id="{4E0CF4B9-4B5A-A54B-9906-DF12DA61ABFF}"/>
              </a:ext>
            </a:extLst>
          </p:cNvPr>
          <p:cNvSpPr>
            <a:spLocks noGrp="1"/>
          </p:cNvSpPr>
          <p:nvPr>
            <p:ph type="title"/>
          </p:nvPr>
        </p:nvSpPr>
        <p:spPr>
          <a:xfrm>
            <a:off x="457200" y="533400"/>
            <a:ext cx="8229600" cy="990600"/>
          </a:xfrm>
        </p:spPr>
        <p:txBody>
          <a:bodyPr/>
          <a:lstStyle/>
          <a:p>
            <a:r>
              <a:rPr lang="en-AU" dirty="0">
                <a:latin typeface="Microsoft YaHei" panose="020B0503020204020204" pitchFamily="34" charset="-122"/>
                <a:ea typeface="Microsoft YaHei" panose="020B0503020204020204" pitchFamily="34" charset="-122"/>
              </a:rPr>
              <a:t>Teaching and Learning</a:t>
            </a:r>
          </a:p>
        </p:txBody>
      </p:sp>
    </p:spTree>
    <p:extLst>
      <p:ext uri="{BB962C8B-B14F-4D97-AF65-F5344CB8AC3E}">
        <p14:creationId xmlns:p14="http://schemas.microsoft.com/office/powerpoint/2010/main" val="1364099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11</a:t>
            </a:fld>
            <a:endParaRPr lang="en-US" altLang="zh-CN" dirty="0"/>
          </a:p>
        </p:txBody>
      </p:sp>
      <p:sp>
        <p:nvSpPr>
          <p:cNvPr id="13" name="Title 1">
            <a:extLst>
              <a:ext uri="{FF2B5EF4-FFF2-40B4-BE49-F238E27FC236}">
                <a16:creationId xmlns:a16="http://schemas.microsoft.com/office/drawing/2014/main" id="{4E0CF4B9-4B5A-A54B-9906-DF12DA61ABFF}"/>
              </a:ext>
            </a:extLst>
          </p:cNvPr>
          <p:cNvSpPr>
            <a:spLocks noGrp="1"/>
          </p:cNvSpPr>
          <p:nvPr>
            <p:ph type="title"/>
          </p:nvPr>
        </p:nvSpPr>
        <p:spPr>
          <a:xfrm>
            <a:off x="457200" y="533400"/>
            <a:ext cx="8229600" cy="990600"/>
          </a:xfrm>
        </p:spPr>
        <p:txBody>
          <a:bodyPr/>
          <a:lstStyle/>
          <a:p>
            <a:r>
              <a:rPr lang="en-US" altLang="zh-CN" dirty="0">
                <a:latin typeface="Microsoft YaHei" panose="020B0503020204020204" pitchFamily="34" charset="-122"/>
                <a:ea typeface="Microsoft YaHei" panose="020B0503020204020204" pitchFamily="34" charset="-122"/>
              </a:rPr>
              <a:t>Key Skills of Graduate Studies</a:t>
            </a:r>
            <a:endParaRPr lang="en-AU" dirty="0">
              <a:latin typeface="Microsoft YaHei" panose="020B0503020204020204" pitchFamily="34" charset="-122"/>
              <a:ea typeface="Microsoft YaHei" panose="020B0503020204020204" pitchFamily="34" charset="-122"/>
            </a:endParaRPr>
          </a:p>
        </p:txBody>
      </p:sp>
      <p:sp>
        <p:nvSpPr>
          <p:cNvPr id="15" name="内容占位符 2">
            <a:extLst>
              <a:ext uri="{FF2B5EF4-FFF2-40B4-BE49-F238E27FC236}">
                <a16:creationId xmlns:a16="http://schemas.microsoft.com/office/drawing/2014/main" id="{5AA683DB-81A1-4D43-85D3-9FEC22F0443A}"/>
              </a:ext>
            </a:extLst>
          </p:cNvPr>
          <p:cNvSpPr>
            <a:spLocks noGrp="1"/>
          </p:cNvSpPr>
          <p:nvPr>
            <p:ph idx="1"/>
          </p:nvPr>
        </p:nvSpPr>
        <p:spPr>
          <a:xfrm>
            <a:off x="457200" y="1600200"/>
            <a:ext cx="8229600" cy="4876800"/>
          </a:xfrm>
        </p:spPr>
        <p:txBody>
          <a:bodyPr/>
          <a:lstStyle/>
          <a:p>
            <a:r>
              <a:rPr lang="en-US" dirty="0">
                <a:latin typeface="Microsoft YaHei" panose="020B0503020204020204" pitchFamily="34" charset="-122"/>
                <a:ea typeface="Microsoft YaHei" panose="020B0503020204020204" pitchFamily="34" charset="-122"/>
              </a:rPr>
              <a:t>Critical Thinking</a:t>
            </a:r>
          </a:p>
          <a:p>
            <a:r>
              <a:rPr lang="en-US" dirty="0">
                <a:latin typeface="Microsoft YaHei" panose="020B0503020204020204" pitchFamily="34" charset="-122"/>
                <a:ea typeface="Microsoft YaHei" panose="020B0503020204020204" pitchFamily="34" charset="-122"/>
              </a:rPr>
              <a:t>First </a:t>
            </a:r>
            <a:r>
              <a:rPr lang="en-US" altLang="zh-CN" dirty="0">
                <a:latin typeface="Microsoft YaHei" panose="020B0503020204020204" pitchFamily="34" charset="-122"/>
                <a:ea typeface="Microsoft YaHei" panose="020B0503020204020204" pitchFamily="34" charset="-122"/>
              </a:rPr>
              <a:t>Principle</a:t>
            </a:r>
            <a:endParaRPr lang="en-US"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站在制高点看问题</a:t>
            </a:r>
            <a:endParaRPr lang="en-US" dirty="0">
              <a:latin typeface="Microsoft YaHei" panose="020B0503020204020204" pitchFamily="34" charset="-122"/>
              <a:ea typeface="Microsoft YaHei" panose="020B0503020204020204" pitchFamily="34" charset="-122"/>
            </a:endParaRPr>
          </a:p>
          <a:p>
            <a:pPr lvl="1"/>
            <a:r>
              <a:rPr lang="en-US" dirty="0">
                <a:latin typeface="Microsoft YaHei" panose="020B0503020204020204" pitchFamily="34" charset="-122"/>
                <a:ea typeface="Microsoft YaHei" panose="020B0503020204020204" pitchFamily="34" charset="-122"/>
              </a:rPr>
              <a:t>Tasks of Transportation Studies</a:t>
            </a:r>
          </a:p>
          <a:p>
            <a:pPr lvl="2"/>
            <a:r>
              <a:rPr lang="en-US" dirty="0">
                <a:latin typeface="Microsoft YaHei" panose="020B0503020204020204" pitchFamily="34" charset="-122"/>
                <a:ea typeface="Microsoft YaHei" panose="020B0503020204020204" pitchFamily="34" charset="-122"/>
              </a:rPr>
              <a:t>Supply</a:t>
            </a:r>
          </a:p>
          <a:p>
            <a:pPr lvl="2"/>
            <a:r>
              <a:rPr lang="en-US" dirty="0">
                <a:latin typeface="Microsoft YaHei" panose="020B0503020204020204" pitchFamily="34" charset="-122"/>
                <a:ea typeface="Microsoft YaHei" panose="020B0503020204020204" pitchFamily="34" charset="-122"/>
              </a:rPr>
              <a:t>Demand</a:t>
            </a:r>
          </a:p>
          <a:p>
            <a:pPr lvl="2"/>
            <a:r>
              <a:rPr lang="en-US" dirty="0">
                <a:latin typeface="Microsoft YaHei" panose="020B0503020204020204" pitchFamily="34" charset="-122"/>
                <a:ea typeface="Microsoft YaHei" panose="020B0503020204020204" pitchFamily="34" charset="-122"/>
              </a:rPr>
              <a:t>Equilibrium</a:t>
            </a:r>
          </a:p>
          <a:p>
            <a:pPr lvl="2"/>
            <a:r>
              <a:rPr lang="en-US" dirty="0">
                <a:latin typeface="Microsoft YaHei" panose="020B0503020204020204" pitchFamily="34" charset="-122"/>
                <a:ea typeface="Microsoft YaHei" panose="020B0503020204020204" pitchFamily="34" charset="-122"/>
              </a:rPr>
              <a:t>Adjustment from supply side</a:t>
            </a:r>
          </a:p>
          <a:p>
            <a:pPr lvl="2"/>
            <a:r>
              <a:rPr lang="en-US" dirty="0">
                <a:latin typeface="Microsoft YaHei" panose="020B0503020204020204" pitchFamily="34" charset="-122"/>
                <a:ea typeface="Microsoft YaHei" panose="020B0503020204020204" pitchFamily="34" charset="-122"/>
              </a:rPr>
              <a:t>Adjustment from demand side</a:t>
            </a:r>
          </a:p>
        </p:txBody>
      </p:sp>
    </p:spTree>
    <p:extLst>
      <p:ext uri="{BB962C8B-B14F-4D97-AF65-F5344CB8AC3E}">
        <p14:creationId xmlns:p14="http://schemas.microsoft.com/office/powerpoint/2010/main" val="2017127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4BA949BD-0BA7-3544-B23F-293B9C87A743}"/>
              </a:ext>
            </a:extLst>
          </p:cNvPr>
          <p:cNvSpPr>
            <a:spLocks noGrp="1"/>
          </p:cNvSpPr>
          <p:nvPr>
            <p:ph type="title"/>
          </p:nvPr>
        </p:nvSpPr>
        <p:spPr>
          <a:xfrm>
            <a:off x="457200" y="533400"/>
            <a:ext cx="8229600" cy="990600"/>
          </a:xfrm>
        </p:spPr>
        <p:txBody>
          <a:bodyPr/>
          <a:lstStyle/>
          <a:p>
            <a:r>
              <a:rPr lang="en-US" dirty="0" err="1">
                <a:latin typeface="Microsoft YaHei" panose="020B0503020204020204" pitchFamily="34" charset="-122"/>
                <a:ea typeface="Microsoft YaHei" panose="020B0503020204020204" pitchFamily="34" charset="-122"/>
              </a:rPr>
              <a:t>推荐书目</a:t>
            </a:r>
            <a:endParaRPr lang="en-US" dirty="0">
              <a:latin typeface="Microsoft YaHei" panose="020B0503020204020204" pitchFamily="34" charset="-122"/>
              <a:ea typeface="Microsoft YaHei" panose="020B0503020204020204" pitchFamily="34" charset="-122"/>
            </a:endParaRPr>
          </a:p>
        </p:txBody>
      </p:sp>
      <p:sp>
        <p:nvSpPr>
          <p:cNvPr id="12" name="页脚占位符 4">
            <a:extLst>
              <a:ext uri="{FF2B5EF4-FFF2-40B4-BE49-F238E27FC236}">
                <a16:creationId xmlns:a16="http://schemas.microsoft.com/office/drawing/2014/main" id="{77B6E6A3-445E-B542-B081-39FE75954C51}"/>
              </a:ext>
            </a:extLst>
          </p:cNvPr>
          <p:cNvSpPr>
            <a:spLocks noGrp="1"/>
          </p:cNvSpPr>
          <p:nvPr>
            <p:ph type="ftr" sz="quarter" idx="3"/>
          </p:nvPr>
        </p:nvSpPr>
        <p:spPr>
          <a:xfrm>
            <a:off x="3946407" y="19050"/>
            <a:ext cx="4831731" cy="328613"/>
          </a:xfrm>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13" name="灯片编号占位符 5">
            <a:extLst>
              <a:ext uri="{FF2B5EF4-FFF2-40B4-BE49-F238E27FC236}">
                <a16:creationId xmlns:a16="http://schemas.microsoft.com/office/drawing/2014/main" id="{272F554D-9434-4E4F-ABA5-C68F83431448}"/>
              </a:ext>
            </a:extLst>
          </p:cNvPr>
          <p:cNvSpPr>
            <a:spLocks noGrp="1"/>
          </p:cNvSpPr>
          <p:nvPr>
            <p:ph type="sldNum" sz="quarter" idx="4"/>
          </p:nvPr>
        </p:nvSpPr>
        <p:spPr>
          <a:xfrm>
            <a:off x="8756250" y="19050"/>
            <a:ext cx="387750" cy="328613"/>
          </a:xfrm>
        </p:spPr>
        <p:txBody>
          <a:bodyPr/>
          <a:lstStyle/>
          <a:p>
            <a:pPr>
              <a:defRPr/>
            </a:pPr>
            <a:fld id="{B637DA7A-EB76-4203-8E69-29EB9F37D3B8}" type="slidenum">
              <a:rPr lang="zh-CN" altLang="en-US" smtClean="0"/>
              <a:pPr>
                <a:defRPr/>
              </a:pPr>
              <a:t>12</a:t>
            </a:fld>
            <a:endParaRPr lang="en-US" altLang="zh-CN" dirty="0"/>
          </a:p>
        </p:txBody>
      </p:sp>
      <p:sp>
        <p:nvSpPr>
          <p:cNvPr id="14" name="日期占位符 3">
            <a:extLst>
              <a:ext uri="{FF2B5EF4-FFF2-40B4-BE49-F238E27FC236}">
                <a16:creationId xmlns:a16="http://schemas.microsoft.com/office/drawing/2014/main" id="{DC925C35-2067-2243-BEC5-397D210704B7}"/>
              </a:ext>
            </a:extLst>
          </p:cNvPr>
          <p:cNvSpPr>
            <a:spLocks noGrp="1"/>
          </p:cNvSpPr>
          <p:nvPr>
            <p:ph type="dt" sz="half" idx="2"/>
          </p:nvPr>
        </p:nvSpPr>
        <p:spPr>
          <a:xfrm>
            <a:off x="162560" y="19050"/>
            <a:ext cx="2895600" cy="328613"/>
          </a:xfrm>
        </p:spPr>
        <p:txBody>
          <a:bodyPr/>
          <a:lstStyle/>
          <a:p>
            <a:pPr>
              <a:defRPr/>
            </a:pPr>
            <a:fld id="{6E2D4AB0-441C-42B1-813F-D0D36EDB80B8}" type="datetime1">
              <a:rPr lang="en-US" altLang="zh-CN" smtClean="0"/>
              <a:t>5/6/21</a:t>
            </a:fld>
            <a:endParaRPr lang="en-US" altLang="zh-CN" dirty="0"/>
          </a:p>
        </p:txBody>
      </p:sp>
      <p:sp>
        <p:nvSpPr>
          <p:cNvPr id="8" name="内容占位符 2">
            <a:extLst>
              <a:ext uri="{FF2B5EF4-FFF2-40B4-BE49-F238E27FC236}">
                <a16:creationId xmlns:a16="http://schemas.microsoft.com/office/drawing/2014/main" id="{731B0818-EC72-F74F-A540-D8E5A3F44810}"/>
              </a:ext>
            </a:extLst>
          </p:cNvPr>
          <p:cNvSpPr txBox="1">
            <a:spLocks/>
          </p:cNvSpPr>
          <p:nvPr/>
        </p:nvSpPr>
        <p:spPr bwMode="auto">
          <a:xfrm>
            <a:off x="548538" y="1451472"/>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2563" indent="-182563" algn="l" rtl="0" eaLnBrk="0" fontAlgn="base" hangingPunct="0">
              <a:spcBef>
                <a:spcPct val="20000"/>
              </a:spcBef>
              <a:spcAft>
                <a:spcPct val="0"/>
              </a:spcAft>
              <a:buClr>
                <a:schemeClr val="accent1"/>
              </a:buClr>
              <a:buSzPct val="85000"/>
              <a:buFont typeface="Wingdings" panose="05000000000000000000" pitchFamily="2" charset="2"/>
              <a:buChar char="q"/>
              <a:defRPr sz="2400" kern="1200">
                <a:solidFill>
                  <a:schemeClr val="tx1"/>
                </a:solidFill>
                <a:latin typeface="+mn-lt"/>
                <a:ea typeface="+mn-ea"/>
                <a:cs typeface="+mn-cs"/>
                <a:sym typeface="Arial" panose="020B0604020202020204" pitchFamily="34" charset="0"/>
              </a:defRPr>
            </a:lvl1pPr>
            <a:lvl2pPr marL="457200" lvl="1" indent="-182563" algn="l" rtl="0" eaLnBrk="0" fontAlgn="base" hangingPunct="0">
              <a:spcBef>
                <a:spcPct val="20000"/>
              </a:spcBef>
              <a:spcAft>
                <a:spcPct val="0"/>
              </a:spcAft>
              <a:buClr>
                <a:schemeClr val="accent1"/>
              </a:buClr>
              <a:buSzPct val="85000"/>
              <a:buFont typeface="Wingdings" panose="05000000000000000000" pitchFamily="2" charset="2"/>
              <a:buChar char="•"/>
              <a:defRPr sz="2000" kern="1200">
                <a:solidFill>
                  <a:schemeClr val="tx1"/>
                </a:solidFill>
                <a:latin typeface="+mn-lt"/>
                <a:ea typeface="+mn-ea"/>
                <a:cs typeface="+mn-cs"/>
                <a:sym typeface="Arial" panose="020B0604020202020204" pitchFamily="34" charset="0"/>
              </a:defRPr>
            </a:lvl2pPr>
            <a:lvl3pPr marL="731838" lvl="2" indent="-182563" algn="l" rtl="0" eaLnBrk="0" fontAlgn="base" hangingPunct="0">
              <a:spcBef>
                <a:spcPct val="20000"/>
              </a:spcBef>
              <a:spcAft>
                <a:spcPct val="0"/>
              </a:spcAft>
              <a:buClr>
                <a:schemeClr val="accent1"/>
              </a:buClr>
              <a:buSzPct val="90000"/>
              <a:buFont typeface="Wingdings" panose="05000000000000000000" pitchFamily="2" charset="2"/>
              <a:buChar char="•"/>
              <a:defRPr kern="1200">
                <a:solidFill>
                  <a:schemeClr val="tx1"/>
                </a:solidFill>
                <a:latin typeface="+mn-lt"/>
                <a:ea typeface="+mn-ea"/>
                <a:cs typeface="+mn-cs"/>
                <a:sym typeface="Arial" panose="020B0604020202020204" pitchFamily="34" charset="0"/>
              </a:defRPr>
            </a:lvl3pPr>
            <a:lvl4pPr marL="1006475" lvl="3" indent="-182563" algn="l" rtl="0" eaLnBrk="0" fontAlgn="base" hangingPunct="0">
              <a:spcBef>
                <a:spcPct val="20000"/>
              </a:spcBef>
              <a:spcAft>
                <a:spcPct val="0"/>
              </a:spcAft>
              <a:buClr>
                <a:schemeClr val="accent1"/>
              </a:buClr>
              <a:buSzPct val="90000"/>
              <a:buFont typeface="Wingdings" panose="05000000000000000000" pitchFamily="2" charset="2"/>
              <a:buChar char="•"/>
              <a:defRPr sz="1600" kern="1200">
                <a:solidFill>
                  <a:schemeClr val="tx1"/>
                </a:solidFill>
                <a:latin typeface="+mn-lt"/>
                <a:ea typeface="+mn-ea"/>
                <a:cs typeface="+mn-cs"/>
                <a:sym typeface="Arial" panose="020B0604020202020204" pitchFamily="34" charset="0"/>
              </a:defRPr>
            </a:lvl4pPr>
            <a:lvl5pPr marL="1189038" lvl="4" indent="-136525" algn="l" rtl="0" eaLnBrk="0" fontAlgn="base" hangingPunct="0">
              <a:spcBef>
                <a:spcPct val="20000"/>
              </a:spcBef>
              <a:spcAft>
                <a:spcPct val="0"/>
              </a:spcAft>
              <a:buClr>
                <a:schemeClr val="accent1"/>
              </a:buClr>
              <a:buSzPct val="100000"/>
              <a:buFont typeface="Wingdings" panose="05000000000000000000" pitchFamily="2" charset="2"/>
              <a:buChar char="•"/>
              <a:defRPr sz="1400" kern="1200">
                <a:solidFill>
                  <a:schemeClr val="tx1"/>
                </a:solidFill>
                <a:latin typeface="+mn-lt"/>
                <a:ea typeface="+mn-ea"/>
                <a:cs typeface="+mn-cs"/>
                <a:sym typeface="Arial" panose="020B0604020202020204" pitchFamily="34" charset="0"/>
              </a:defRPr>
            </a:lvl5pPr>
            <a:lvl6pPr marL="2514600" lvl="5"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6pPr>
            <a:lvl7pPr marL="2971800" lvl="6"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7pPr>
            <a:lvl8pPr marL="3429000" lvl="7"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8pPr>
            <a:lvl9pPr marL="3886200" lvl="8"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9pPr>
          </a:lstStyle>
          <a:p>
            <a:pPr marL="342900" indent="-342900" eaLnBrk="1" hangingPunct="1">
              <a:lnSpc>
                <a:spcPct val="120000"/>
              </a:lnSpc>
              <a:spcAft>
                <a:spcPts val="600"/>
              </a:spcAft>
              <a:buSzPct val="70000"/>
              <a:buFont typeface="Wingdings" pitchFamily="2" charset="2"/>
              <a:buChar char="p"/>
            </a:pPr>
            <a:r>
              <a:rPr lang="zh-CN" altLang="en-US"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rPr>
              <a:t> 推荐参考书</a:t>
            </a:r>
            <a:endParaRPr lang="en-US" altLang="zh-CN"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endParaRPr>
          </a:p>
          <a:p>
            <a:pPr lvl="1" defTabSz="914400"/>
            <a:r>
              <a:rPr lang="en-US" altLang="zh-CN" b="1" dirty="0">
                <a:latin typeface="Microsoft YaHei" panose="020B0503020204020204" pitchFamily="34" charset="-122"/>
                <a:ea typeface="Microsoft YaHei" panose="020B0503020204020204" pitchFamily="34" charset="-122"/>
              </a:rPr>
              <a:t>《</a:t>
            </a:r>
            <a:r>
              <a:rPr lang="zh-CN" altLang="en-US" b="1" dirty="0">
                <a:latin typeface="Microsoft YaHei" panose="020B0503020204020204" pitchFamily="34" charset="-122"/>
                <a:ea typeface="Microsoft YaHei" panose="020B0503020204020204" pitchFamily="34" charset="-122"/>
              </a:rPr>
              <a:t>交通大数据：理论与方法</a:t>
            </a:r>
            <a:r>
              <a:rPr lang="en-US" altLang="zh-CN" b="1"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，浙江大学出版社</a:t>
            </a:r>
          </a:p>
          <a:p>
            <a:pPr lvl="1" defTabSz="914400"/>
            <a:r>
              <a:rPr lang="zh-CN" altLang="en-US" dirty="0">
                <a:latin typeface="Microsoft YaHei" panose="020B0503020204020204" pitchFamily="34" charset="-122"/>
                <a:ea typeface="Microsoft YaHei" panose="020B0503020204020204" pitchFamily="34" charset="-122"/>
              </a:rPr>
              <a:t>购买链接：</a:t>
            </a:r>
            <a:endParaRPr lang="en-US" altLang="zh-CN" dirty="0">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E4711C07-5383-4447-ACB5-DFF5482746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854" y="3014031"/>
            <a:ext cx="2557290" cy="35021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图片 2">
            <a:extLst>
              <a:ext uri="{FF2B5EF4-FFF2-40B4-BE49-F238E27FC236}">
                <a16:creationId xmlns:a16="http://schemas.microsoft.com/office/drawing/2014/main" id="{06917E40-BE8C-4242-B4D6-4C1644AC349B}"/>
              </a:ext>
            </a:extLst>
          </p:cNvPr>
          <p:cNvPicPr>
            <a:picLocks noChangeAspect="1"/>
          </p:cNvPicPr>
          <p:nvPr/>
        </p:nvPicPr>
        <p:blipFill rotWithShape="1">
          <a:blip r:embed="rId4">
            <a:extLst>
              <a:ext uri="{28A0092B-C50C-407E-A947-70E740481C1C}">
                <a14:useLocalDpi xmlns:a14="http://schemas.microsoft.com/office/drawing/2010/main" val="0"/>
              </a:ext>
            </a:extLst>
          </a:blip>
          <a:srcRect r="11417"/>
          <a:stretch/>
        </p:blipFill>
        <p:spPr>
          <a:xfrm>
            <a:off x="4560137" y="3014031"/>
            <a:ext cx="2441690" cy="35021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05721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4BA949BD-0BA7-3544-B23F-293B9C87A743}"/>
              </a:ext>
            </a:extLst>
          </p:cNvPr>
          <p:cNvSpPr>
            <a:spLocks noGrp="1"/>
          </p:cNvSpPr>
          <p:nvPr>
            <p:ph type="title"/>
          </p:nvPr>
        </p:nvSpPr>
        <p:spPr>
          <a:xfrm>
            <a:off x="457200" y="533400"/>
            <a:ext cx="8229600" cy="990600"/>
          </a:xfrm>
        </p:spPr>
        <p:txBody>
          <a:bodyPr/>
          <a:lstStyle/>
          <a:p>
            <a:r>
              <a:rPr lang="en-US" dirty="0" err="1">
                <a:latin typeface="Microsoft YaHei" panose="020B0503020204020204" pitchFamily="34" charset="-122"/>
                <a:ea typeface="Microsoft YaHei" panose="020B0503020204020204" pitchFamily="34" charset="-122"/>
              </a:rPr>
              <a:t>推荐书目</a:t>
            </a:r>
            <a:endParaRPr lang="en-US" dirty="0">
              <a:latin typeface="Microsoft YaHei" panose="020B0503020204020204" pitchFamily="34" charset="-122"/>
              <a:ea typeface="Microsoft YaHei" panose="020B0503020204020204" pitchFamily="34" charset="-122"/>
            </a:endParaRPr>
          </a:p>
        </p:txBody>
      </p:sp>
      <p:sp>
        <p:nvSpPr>
          <p:cNvPr id="12" name="页脚占位符 4">
            <a:extLst>
              <a:ext uri="{FF2B5EF4-FFF2-40B4-BE49-F238E27FC236}">
                <a16:creationId xmlns:a16="http://schemas.microsoft.com/office/drawing/2014/main" id="{77B6E6A3-445E-B542-B081-39FE75954C51}"/>
              </a:ext>
            </a:extLst>
          </p:cNvPr>
          <p:cNvSpPr>
            <a:spLocks noGrp="1"/>
          </p:cNvSpPr>
          <p:nvPr>
            <p:ph type="ftr" sz="quarter" idx="3"/>
          </p:nvPr>
        </p:nvSpPr>
        <p:spPr>
          <a:xfrm>
            <a:off x="3946407" y="19050"/>
            <a:ext cx="4831731" cy="328613"/>
          </a:xfrm>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13" name="灯片编号占位符 5">
            <a:extLst>
              <a:ext uri="{FF2B5EF4-FFF2-40B4-BE49-F238E27FC236}">
                <a16:creationId xmlns:a16="http://schemas.microsoft.com/office/drawing/2014/main" id="{272F554D-9434-4E4F-ABA5-C68F83431448}"/>
              </a:ext>
            </a:extLst>
          </p:cNvPr>
          <p:cNvSpPr>
            <a:spLocks noGrp="1"/>
          </p:cNvSpPr>
          <p:nvPr>
            <p:ph type="sldNum" sz="quarter" idx="4"/>
          </p:nvPr>
        </p:nvSpPr>
        <p:spPr>
          <a:xfrm>
            <a:off x="8756250" y="19050"/>
            <a:ext cx="387750" cy="328613"/>
          </a:xfrm>
        </p:spPr>
        <p:txBody>
          <a:bodyPr/>
          <a:lstStyle/>
          <a:p>
            <a:pPr>
              <a:defRPr/>
            </a:pPr>
            <a:fld id="{B637DA7A-EB76-4203-8E69-29EB9F37D3B8}" type="slidenum">
              <a:rPr lang="zh-CN" altLang="en-US" smtClean="0"/>
              <a:pPr>
                <a:defRPr/>
              </a:pPr>
              <a:t>13</a:t>
            </a:fld>
            <a:endParaRPr lang="en-US" altLang="zh-CN" dirty="0"/>
          </a:p>
        </p:txBody>
      </p:sp>
      <p:sp>
        <p:nvSpPr>
          <p:cNvPr id="14" name="日期占位符 3">
            <a:extLst>
              <a:ext uri="{FF2B5EF4-FFF2-40B4-BE49-F238E27FC236}">
                <a16:creationId xmlns:a16="http://schemas.microsoft.com/office/drawing/2014/main" id="{DC925C35-2067-2243-BEC5-397D210704B7}"/>
              </a:ext>
            </a:extLst>
          </p:cNvPr>
          <p:cNvSpPr>
            <a:spLocks noGrp="1"/>
          </p:cNvSpPr>
          <p:nvPr>
            <p:ph type="dt" sz="half" idx="2"/>
          </p:nvPr>
        </p:nvSpPr>
        <p:spPr>
          <a:xfrm>
            <a:off x="162560" y="19050"/>
            <a:ext cx="2895600" cy="328613"/>
          </a:xfrm>
        </p:spPr>
        <p:txBody>
          <a:bodyPr/>
          <a:lstStyle/>
          <a:p>
            <a:pPr>
              <a:defRPr/>
            </a:pPr>
            <a:fld id="{6E2D4AB0-441C-42B1-813F-D0D36EDB80B8}" type="datetime1">
              <a:rPr lang="en-US" altLang="zh-CN" smtClean="0"/>
              <a:t>5/6/21</a:t>
            </a:fld>
            <a:endParaRPr lang="en-US" altLang="zh-CN" dirty="0"/>
          </a:p>
        </p:txBody>
      </p:sp>
      <p:sp>
        <p:nvSpPr>
          <p:cNvPr id="8" name="内容占位符 2">
            <a:extLst>
              <a:ext uri="{FF2B5EF4-FFF2-40B4-BE49-F238E27FC236}">
                <a16:creationId xmlns:a16="http://schemas.microsoft.com/office/drawing/2014/main" id="{731B0818-EC72-F74F-A540-D8E5A3F44810}"/>
              </a:ext>
            </a:extLst>
          </p:cNvPr>
          <p:cNvSpPr txBox="1">
            <a:spLocks/>
          </p:cNvSpPr>
          <p:nvPr/>
        </p:nvSpPr>
        <p:spPr bwMode="auto">
          <a:xfrm>
            <a:off x="548538" y="1451472"/>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2563" indent="-182563" algn="l" rtl="0" eaLnBrk="0" fontAlgn="base" hangingPunct="0">
              <a:spcBef>
                <a:spcPct val="20000"/>
              </a:spcBef>
              <a:spcAft>
                <a:spcPct val="0"/>
              </a:spcAft>
              <a:buClr>
                <a:schemeClr val="accent1"/>
              </a:buClr>
              <a:buSzPct val="85000"/>
              <a:buFont typeface="Wingdings" panose="05000000000000000000" pitchFamily="2" charset="2"/>
              <a:buChar char="q"/>
              <a:defRPr sz="2400" kern="1200">
                <a:solidFill>
                  <a:schemeClr val="tx1"/>
                </a:solidFill>
                <a:latin typeface="+mn-lt"/>
                <a:ea typeface="+mn-ea"/>
                <a:cs typeface="+mn-cs"/>
                <a:sym typeface="Arial" panose="020B0604020202020204" pitchFamily="34" charset="0"/>
              </a:defRPr>
            </a:lvl1pPr>
            <a:lvl2pPr marL="457200" lvl="1" indent="-182563" algn="l" rtl="0" eaLnBrk="0" fontAlgn="base" hangingPunct="0">
              <a:spcBef>
                <a:spcPct val="20000"/>
              </a:spcBef>
              <a:spcAft>
                <a:spcPct val="0"/>
              </a:spcAft>
              <a:buClr>
                <a:schemeClr val="accent1"/>
              </a:buClr>
              <a:buSzPct val="85000"/>
              <a:buFont typeface="Wingdings" panose="05000000000000000000" pitchFamily="2" charset="2"/>
              <a:buChar char="•"/>
              <a:defRPr sz="2000" kern="1200">
                <a:solidFill>
                  <a:schemeClr val="tx1"/>
                </a:solidFill>
                <a:latin typeface="+mn-lt"/>
                <a:ea typeface="+mn-ea"/>
                <a:cs typeface="+mn-cs"/>
                <a:sym typeface="Arial" panose="020B0604020202020204" pitchFamily="34" charset="0"/>
              </a:defRPr>
            </a:lvl2pPr>
            <a:lvl3pPr marL="731838" lvl="2" indent="-182563" algn="l" rtl="0" eaLnBrk="0" fontAlgn="base" hangingPunct="0">
              <a:spcBef>
                <a:spcPct val="20000"/>
              </a:spcBef>
              <a:spcAft>
                <a:spcPct val="0"/>
              </a:spcAft>
              <a:buClr>
                <a:schemeClr val="accent1"/>
              </a:buClr>
              <a:buSzPct val="90000"/>
              <a:buFont typeface="Wingdings" panose="05000000000000000000" pitchFamily="2" charset="2"/>
              <a:buChar char="•"/>
              <a:defRPr kern="1200">
                <a:solidFill>
                  <a:schemeClr val="tx1"/>
                </a:solidFill>
                <a:latin typeface="+mn-lt"/>
                <a:ea typeface="+mn-ea"/>
                <a:cs typeface="+mn-cs"/>
                <a:sym typeface="Arial" panose="020B0604020202020204" pitchFamily="34" charset="0"/>
              </a:defRPr>
            </a:lvl3pPr>
            <a:lvl4pPr marL="1006475" lvl="3" indent="-182563" algn="l" rtl="0" eaLnBrk="0" fontAlgn="base" hangingPunct="0">
              <a:spcBef>
                <a:spcPct val="20000"/>
              </a:spcBef>
              <a:spcAft>
                <a:spcPct val="0"/>
              </a:spcAft>
              <a:buClr>
                <a:schemeClr val="accent1"/>
              </a:buClr>
              <a:buSzPct val="90000"/>
              <a:buFont typeface="Wingdings" panose="05000000000000000000" pitchFamily="2" charset="2"/>
              <a:buChar char="•"/>
              <a:defRPr sz="1600" kern="1200">
                <a:solidFill>
                  <a:schemeClr val="tx1"/>
                </a:solidFill>
                <a:latin typeface="+mn-lt"/>
                <a:ea typeface="+mn-ea"/>
                <a:cs typeface="+mn-cs"/>
                <a:sym typeface="Arial" panose="020B0604020202020204" pitchFamily="34" charset="0"/>
              </a:defRPr>
            </a:lvl4pPr>
            <a:lvl5pPr marL="1189038" lvl="4" indent="-136525" algn="l" rtl="0" eaLnBrk="0" fontAlgn="base" hangingPunct="0">
              <a:spcBef>
                <a:spcPct val="20000"/>
              </a:spcBef>
              <a:spcAft>
                <a:spcPct val="0"/>
              </a:spcAft>
              <a:buClr>
                <a:schemeClr val="accent1"/>
              </a:buClr>
              <a:buSzPct val="100000"/>
              <a:buFont typeface="Wingdings" panose="05000000000000000000" pitchFamily="2" charset="2"/>
              <a:buChar char="•"/>
              <a:defRPr sz="1400" kern="1200">
                <a:solidFill>
                  <a:schemeClr val="tx1"/>
                </a:solidFill>
                <a:latin typeface="+mn-lt"/>
                <a:ea typeface="+mn-ea"/>
                <a:cs typeface="+mn-cs"/>
                <a:sym typeface="Arial" panose="020B0604020202020204" pitchFamily="34" charset="0"/>
              </a:defRPr>
            </a:lvl5pPr>
            <a:lvl6pPr marL="2514600" lvl="5"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6pPr>
            <a:lvl7pPr marL="2971800" lvl="6"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7pPr>
            <a:lvl8pPr marL="3429000" lvl="7"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8pPr>
            <a:lvl9pPr marL="3886200" lvl="8"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9pPr>
          </a:lstStyle>
          <a:p>
            <a:pPr marL="342900" indent="-342900" eaLnBrk="1" hangingPunct="1">
              <a:lnSpc>
                <a:spcPct val="120000"/>
              </a:lnSpc>
              <a:spcAft>
                <a:spcPts val="600"/>
              </a:spcAft>
              <a:buSzPct val="70000"/>
              <a:buFont typeface="Wingdings" pitchFamily="2" charset="2"/>
              <a:buChar char="p"/>
            </a:pPr>
            <a:r>
              <a:rPr lang="zh-CN" altLang="en-US"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rPr>
              <a:t> 推荐参考书</a:t>
            </a:r>
            <a:endParaRPr lang="en-US" altLang="zh-CN"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endParaRPr>
          </a:p>
          <a:p>
            <a:pPr lvl="1" defTabSz="914400"/>
            <a:r>
              <a:rPr lang="zh-CN" altLang="en-US" dirty="0">
                <a:latin typeface="Microsoft YaHei" panose="020B0503020204020204" pitchFamily="34" charset="-122"/>
                <a:ea typeface="Microsoft YaHei" panose="020B0503020204020204" pitchFamily="34" charset="-122"/>
              </a:rPr>
              <a:t>机器学习，周志华</a:t>
            </a:r>
            <a:endParaRPr lang="en-US" altLang="zh-CN" dirty="0">
              <a:latin typeface="Microsoft YaHei" panose="020B0503020204020204" pitchFamily="34" charset="-122"/>
              <a:ea typeface="Microsoft YaHei" panose="020B0503020204020204" pitchFamily="34" charset="-122"/>
            </a:endParaRPr>
          </a:p>
          <a:p>
            <a:pPr lvl="1" defTabSz="914400"/>
            <a:r>
              <a:rPr lang="zh-CN" altLang="en-US" dirty="0">
                <a:latin typeface="Microsoft YaHei" panose="020B0503020204020204" pitchFamily="34" charset="-122"/>
                <a:ea typeface="Microsoft YaHei" panose="020B0503020204020204" pitchFamily="34" charset="-122"/>
              </a:rPr>
              <a:t>统计学习方法，李航</a:t>
            </a:r>
            <a:endParaRPr lang="en-US" altLang="zh-CN" dirty="0">
              <a:latin typeface="Microsoft YaHei" panose="020B0503020204020204" pitchFamily="34" charset="-122"/>
              <a:ea typeface="Microsoft YaHei" panose="020B0503020204020204" pitchFamily="34" charset="-122"/>
            </a:endParaRPr>
          </a:p>
          <a:p>
            <a:pPr lvl="1" defTabSz="914400"/>
            <a:r>
              <a:rPr lang="en-US" altLang="zh-CN" dirty="0">
                <a:latin typeface="Microsoft YaHei" panose="020B0503020204020204" pitchFamily="34" charset="-122"/>
                <a:ea typeface="Microsoft YaHei" panose="020B0503020204020204" pitchFamily="34" charset="-122"/>
              </a:rPr>
              <a:t>Pattern Recognition and Machine Learning, Bishop</a:t>
            </a:r>
          </a:p>
          <a:p>
            <a:pPr lvl="1" defTabSz="914400"/>
            <a:r>
              <a:rPr lang="en-US" altLang="zh-CN" dirty="0">
                <a:latin typeface="Microsoft YaHei" panose="020B0503020204020204" pitchFamily="34" charset="-122"/>
                <a:ea typeface="Microsoft YaHei" panose="020B0503020204020204" pitchFamily="34" charset="-122"/>
              </a:rPr>
              <a:t>Deep Learning, Goodfellow, </a:t>
            </a:r>
            <a:r>
              <a:rPr lang="en-US" altLang="zh-CN" dirty="0" err="1">
                <a:latin typeface="Microsoft YaHei" panose="020B0503020204020204" pitchFamily="34" charset="-122"/>
                <a:ea typeface="Microsoft YaHei" panose="020B0503020204020204" pitchFamily="34" charset="-122"/>
              </a:rPr>
              <a:t>Bengio</a:t>
            </a:r>
            <a:r>
              <a:rPr lang="en-US" altLang="zh-CN" dirty="0">
                <a:latin typeface="Microsoft YaHei" panose="020B0503020204020204" pitchFamily="34" charset="-122"/>
                <a:ea typeface="Microsoft YaHei" panose="020B0503020204020204" pitchFamily="34" charset="-122"/>
              </a:rPr>
              <a:t>, Courville </a:t>
            </a:r>
          </a:p>
          <a:p>
            <a:pPr lvl="1" defTabSz="914400"/>
            <a:endParaRPr lang="zh-CN" altLang="en-US" dirty="0">
              <a:latin typeface="Microsoft YaHei" panose="020B0503020204020204" pitchFamily="34" charset="-122"/>
              <a:ea typeface="Microsoft YaHei" panose="020B0503020204020204" pitchFamily="34" charset="-122"/>
            </a:endParaRPr>
          </a:p>
        </p:txBody>
      </p:sp>
      <p:pic>
        <p:nvPicPr>
          <p:cNvPr id="17" name="图片 16">
            <a:extLst>
              <a:ext uri="{FF2B5EF4-FFF2-40B4-BE49-F238E27FC236}">
                <a16:creationId xmlns:a16="http://schemas.microsoft.com/office/drawing/2014/main" id="{E2311317-E0B8-754A-B2B6-C7B777C89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2133" y="4006467"/>
            <a:ext cx="1461648" cy="2137151"/>
          </a:xfrm>
          <a:prstGeom prst="rect">
            <a:avLst/>
          </a:prstGeom>
        </p:spPr>
      </p:pic>
      <p:pic>
        <p:nvPicPr>
          <p:cNvPr id="1030" name="Picture 6">
            <a:extLst>
              <a:ext uri="{FF2B5EF4-FFF2-40B4-BE49-F238E27FC236}">
                <a16:creationId xmlns:a16="http://schemas.microsoft.com/office/drawing/2014/main" id="{C4025290-F2B9-EA4D-8053-B4363719247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725" t="8321" r="5255" b="3017"/>
          <a:stretch/>
        </p:blipFill>
        <p:spPr bwMode="auto">
          <a:xfrm>
            <a:off x="2544897" y="3993248"/>
            <a:ext cx="2071171" cy="21371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统计学习方法（第2版）">
            <a:extLst>
              <a:ext uri="{FF2B5EF4-FFF2-40B4-BE49-F238E27FC236}">
                <a16:creationId xmlns:a16="http://schemas.microsoft.com/office/drawing/2014/main" id="{4B874254-8A92-6C43-933F-968F53FE31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943" r="9414"/>
          <a:stretch/>
        </p:blipFill>
        <p:spPr bwMode="auto">
          <a:xfrm>
            <a:off x="934637" y="3945751"/>
            <a:ext cx="1666145" cy="223214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F62D4CA-9BAE-384C-9D32-E227881A04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2212" y="4006467"/>
            <a:ext cx="1634914" cy="2151575"/>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a:extLst>
              <a:ext uri="{FF2B5EF4-FFF2-40B4-BE49-F238E27FC236}">
                <a16:creationId xmlns:a16="http://schemas.microsoft.com/office/drawing/2014/main" id="{08CD5CCC-4DBD-E24F-83DD-3C7731237C85}"/>
              </a:ext>
            </a:extLst>
          </p:cNvPr>
          <p:cNvSpPr/>
          <p:nvPr/>
        </p:nvSpPr>
        <p:spPr>
          <a:xfrm>
            <a:off x="878753" y="3958969"/>
            <a:ext cx="7122198" cy="2232145"/>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400"/>
          </a:p>
        </p:txBody>
      </p:sp>
    </p:spTree>
    <p:extLst>
      <p:ext uri="{BB962C8B-B14F-4D97-AF65-F5344CB8AC3E}">
        <p14:creationId xmlns:p14="http://schemas.microsoft.com/office/powerpoint/2010/main" val="3964145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4BA949BD-0BA7-3544-B23F-293B9C87A743}"/>
              </a:ext>
            </a:extLst>
          </p:cNvPr>
          <p:cNvSpPr>
            <a:spLocks noGrp="1"/>
          </p:cNvSpPr>
          <p:nvPr>
            <p:ph type="title"/>
          </p:nvPr>
        </p:nvSpPr>
        <p:spPr>
          <a:xfrm>
            <a:off x="457200" y="533400"/>
            <a:ext cx="8229600" cy="990600"/>
          </a:xfrm>
        </p:spPr>
        <p:txBody>
          <a:bodyPr/>
          <a:lstStyle/>
          <a:p>
            <a:r>
              <a:rPr lang="en-US" dirty="0" err="1">
                <a:latin typeface="Microsoft YaHei" panose="020B0503020204020204" pitchFamily="34" charset="-122"/>
                <a:ea typeface="Microsoft YaHei" panose="020B0503020204020204" pitchFamily="34" charset="-122"/>
              </a:rPr>
              <a:t>考核要求</a:t>
            </a:r>
            <a:endParaRPr lang="en-US" dirty="0">
              <a:latin typeface="Microsoft YaHei" panose="020B0503020204020204" pitchFamily="34" charset="-122"/>
              <a:ea typeface="Microsoft YaHei" panose="020B0503020204020204" pitchFamily="34" charset="-122"/>
            </a:endParaRPr>
          </a:p>
        </p:txBody>
      </p:sp>
      <p:sp>
        <p:nvSpPr>
          <p:cNvPr id="12" name="页脚占位符 4">
            <a:extLst>
              <a:ext uri="{FF2B5EF4-FFF2-40B4-BE49-F238E27FC236}">
                <a16:creationId xmlns:a16="http://schemas.microsoft.com/office/drawing/2014/main" id="{77B6E6A3-445E-B542-B081-39FE75954C51}"/>
              </a:ext>
            </a:extLst>
          </p:cNvPr>
          <p:cNvSpPr>
            <a:spLocks noGrp="1"/>
          </p:cNvSpPr>
          <p:nvPr>
            <p:ph type="ftr" sz="quarter" idx="3"/>
          </p:nvPr>
        </p:nvSpPr>
        <p:spPr>
          <a:xfrm>
            <a:off x="3946407" y="19050"/>
            <a:ext cx="4831731" cy="328613"/>
          </a:xfrm>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13" name="灯片编号占位符 5">
            <a:extLst>
              <a:ext uri="{FF2B5EF4-FFF2-40B4-BE49-F238E27FC236}">
                <a16:creationId xmlns:a16="http://schemas.microsoft.com/office/drawing/2014/main" id="{272F554D-9434-4E4F-ABA5-C68F83431448}"/>
              </a:ext>
            </a:extLst>
          </p:cNvPr>
          <p:cNvSpPr>
            <a:spLocks noGrp="1"/>
          </p:cNvSpPr>
          <p:nvPr>
            <p:ph type="sldNum" sz="quarter" idx="4"/>
          </p:nvPr>
        </p:nvSpPr>
        <p:spPr>
          <a:xfrm>
            <a:off x="8756250" y="19050"/>
            <a:ext cx="387750" cy="328613"/>
          </a:xfrm>
        </p:spPr>
        <p:txBody>
          <a:bodyPr/>
          <a:lstStyle/>
          <a:p>
            <a:pPr>
              <a:defRPr/>
            </a:pPr>
            <a:fld id="{B637DA7A-EB76-4203-8E69-29EB9F37D3B8}" type="slidenum">
              <a:rPr lang="zh-CN" altLang="en-US" smtClean="0"/>
              <a:pPr>
                <a:defRPr/>
              </a:pPr>
              <a:t>14</a:t>
            </a:fld>
            <a:endParaRPr lang="en-US" altLang="zh-CN" dirty="0"/>
          </a:p>
        </p:txBody>
      </p:sp>
      <p:sp>
        <p:nvSpPr>
          <p:cNvPr id="14" name="日期占位符 3">
            <a:extLst>
              <a:ext uri="{FF2B5EF4-FFF2-40B4-BE49-F238E27FC236}">
                <a16:creationId xmlns:a16="http://schemas.microsoft.com/office/drawing/2014/main" id="{DC925C35-2067-2243-BEC5-397D210704B7}"/>
              </a:ext>
            </a:extLst>
          </p:cNvPr>
          <p:cNvSpPr>
            <a:spLocks noGrp="1"/>
          </p:cNvSpPr>
          <p:nvPr>
            <p:ph type="dt" sz="half" idx="2"/>
          </p:nvPr>
        </p:nvSpPr>
        <p:spPr>
          <a:xfrm>
            <a:off x="162560" y="19050"/>
            <a:ext cx="2895600" cy="328613"/>
          </a:xfrm>
        </p:spPr>
        <p:txBody>
          <a:bodyPr/>
          <a:lstStyle/>
          <a:p>
            <a:pPr>
              <a:defRPr/>
            </a:pPr>
            <a:fld id="{6E2D4AB0-441C-42B1-813F-D0D36EDB80B8}" type="datetime1">
              <a:rPr lang="en-US" altLang="zh-CN" smtClean="0"/>
              <a:t>5/6/21</a:t>
            </a:fld>
            <a:endParaRPr lang="en-US" altLang="zh-CN" dirty="0"/>
          </a:p>
        </p:txBody>
      </p:sp>
      <p:sp>
        <p:nvSpPr>
          <p:cNvPr id="8" name="内容占位符 2">
            <a:extLst>
              <a:ext uri="{FF2B5EF4-FFF2-40B4-BE49-F238E27FC236}">
                <a16:creationId xmlns:a16="http://schemas.microsoft.com/office/drawing/2014/main" id="{731B0818-EC72-F74F-A540-D8E5A3F44810}"/>
              </a:ext>
            </a:extLst>
          </p:cNvPr>
          <p:cNvSpPr txBox="1">
            <a:spLocks/>
          </p:cNvSpPr>
          <p:nvPr/>
        </p:nvSpPr>
        <p:spPr bwMode="auto">
          <a:xfrm>
            <a:off x="548538" y="1451472"/>
            <a:ext cx="859546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2563" indent="-182563" algn="l" rtl="0" eaLnBrk="0" fontAlgn="base" hangingPunct="0">
              <a:spcBef>
                <a:spcPct val="20000"/>
              </a:spcBef>
              <a:spcAft>
                <a:spcPct val="0"/>
              </a:spcAft>
              <a:buClr>
                <a:schemeClr val="accent1"/>
              </a:buClr>
              <a:buSzPct val="85000"/>
              <a:buFont typeface="Wingdings" panose="05000000000000000000" pitchFamily="2" charset="2"/>
              <a:buChar char="q"/>
              <a:defRPr sz="2400" kern="1200">
                <a:solidFill>
                  <a:schemeClr val="tx1"/>
                </a:solidFill>
                <a:latin typeface="+mn-lt"/>
                <a:ea typeface="+mn-ea"/>
                <a:cs typeface="+mn-cs"/>
                <a:sym typeface="Arial" panose="020B0604020202020204" pitchFamily="34" charset="0"/>
              </a:defRPr>
            </a:lvl1pPr>
            <a:lvl2pPr marL="457200" lvl="1" indent="-182563" algn="l" rtl="0" eaLnBrk="0" fontAlgn="base" hangingPunct="0">
              <a:spcBef>
                <a:spcPct val="20000"/>
              </a:spcBef>
              <a:spcAft>
                <a:spcPct val="0"/>
              </a:spcAft>
              <a:buClr>
                <a:schemeClr val="accent1"/>
              </a:buClr>
              <a:buSzPct val="85000"/>
              <a:buFont typeface="Wingdings" panose="05000000000000000000" pitchFamily="2" charset="2"/>
              <a:buChar char="•"/>
              <a:defRPr sz="2000" kern="1200">
                <a:solidFill>
                  <a:schemeClr val="tx1"/>
                </a:solidFill>
                <a:latin typeface="+mn-lt"/>
                <a:ea typeface="+mn-ea"/>
                <a:cs typeface="+mn-cs"/>
                <a:sym typeface="Arial" panose="020B0604020202020204" pitchFamily="34" charset="0"/>
              </a:defRPr>
            </a:lvl2pPr>
            <a:lvl3pPr marL="731838" lvl="2" indent="-182563" algn="l" rtl="0" eaLnBrk="0" fontAlgn="base" hangingPunct="0">
              <a:spcBef>
                <a:spcPct val="20000"/>
              </a:spcBef>
              <a:spcAft>
                <a:spcPct val="0"/>
              </a:spcAft>
              <a:buClr>
                <a:schemeClr val="accent1"/>
              </a:buClr>
              <a:buSzPct val="90000"/>
              <a:buFont typeface="Wingdings" panose="05000000000000000000" pitchFamily="2" charset="2"/>
              <a:buChar char="•"/>
              <a:defRPr kern="1200">
                <a:solidFill>
                  <a:schemeClr val="tx1"/>
                </a:solidFill>
                <a:latin typeface="+mn-lt"/>
                <a:ea typeface="+mn-ea"/>
                <a:cs typeface="+mn-cs"/>
                <a:sym typeface="Arial" panose="020B0604020202020204" pitchFamily="34" charset="0"/>
              </a:defRPr>
            </a:lvl3pPr>
            <a:lvl4pPr marL="1006475" lvl="3" indent="-182563" algn="l" rtl="0" eaLnBrk="0" fontAlgn="base" hangingPunct="0">
              <a:spcBef>
                <a:spcPct val="20000"/>
              </a:spcBef>
              <a:spcAft>
                <a:spcPct val="0"/>
              </a:spcAft>
              <a:buClr>
                <a:schemeClr val="accent1"/>
              </a:buClr>
              <a:buSzPct val="90000"/>
              <a:buFont typeface="Wingdings" panose="05000000000000000000" pitchFamily="2" charset="2"/>
              <a:buChar char="•"/>
              <a:defRPr sz="1600" kern="1200">
                <a:solidFill>
                  <a:schemeClr val="tx1"/>
                </a:solidFill>
                <a:latin typeface="+mn-lt"/>
                <a:ea typeface="+mn-ea"/>
                <a:cs typeface="+mn-cs"/>
                <a:sym typeface="Arial" panose="020B0604020202020204" pitchFamily="34" charset="0"/>
              </a:defRPr>
            </a:lvl4pPr>
            <a:lvl5pPr marL="1189038" lvl="4" indent="-136525" algn="l" rtl="0" eaLnBrk="0" fontAlgn="base" hangingPunct="0">
              <a:spcBef>
                <a:spcPct val="20000"/>
              </a:spcBef>
              <a:spcAft>
                <a:spcPct val="0"/>
              </a:spcAft>
              <a:buClr>
                <a:schemeClr val="accent1"/>
              </a:buClr>
              <a:buSzPct val="100000"/>
              <a:buFont typeface="Wingdings" panose="05000000000000000000" pitchFamily="2" charset="2"/>
              <a:buChar char="•"/>
              <a:defRPr sz="1400" kern="1200">
                <a:solidFill>
                  <a:schemeClr val="tx1"/>
                </a:solidFill>
                <a:latin typeface="+mn-lt"/>
                <a:ea typeface="+mn-ea"/>
                <a:cs typeface="+mn-cs"/>
                <a:sym typeface="Arial" panose="020B0604020202020204" pitchFamily="34" charset="0"/>
              </a:defRPr>
            </a:lvl5pPr>
            <a:lvl6pPr marL="2514600" lvl="5"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6pPr>
            <a:lvl7pPr marL="2971800" lvl="6"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7pPr>
            <a:lvl8pPr marL="3429000" lvl="7"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8pPr>
            <a:lvl9pPr marL="3886200" lvl="8"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9pPr>
          </a:lstStyle>
          <a:p>
            <a:pPr lvl="1" defTabSz="914400">
              <a:buFont typeface="Wingdings" pitchFamily="2" charset="2"/>
              <a:buChar char="l"/>
            </a:pPr>
            <a:r>
              <a:rPr lang="zh-CN" altLang="en-US" dirty="0">
                <a:latin typeface="Microsoft YaHei" panose="020B0503020204020204" pitchFamily="34" charset="-122"/>
                <a:ea typeface="Microsoft YaHei" panose="020B0503020204020204" pitchFamily="34" charset="-122"/>
              </a:rPr>
              <a:t>小作业</a:t>
            </a:r>
            <a:r>
              <a:rPr lang="en-US" altLang="zh-CN" dirty="0">
                <a:latin typeface="Microsoft YaHei" panose="020B0503020204020204" pitchFamily="34" charset="-122"/>
                <a:ea typeface="Microsoft YaHei" panose="020B0503020204020204" pitchFamily="34" charset="-122"/>
              </a:rPr>
              <a:t>25%</a:t>
            </a:r>
            <a:r>
              <a:rPr lang="zh-CN" altLang="en-US" dirty="0">
                <a:latin typeface="Microsoft YaHei" panose="020B0503020204020204" pitchFamily="34" charset="-122"/>
                <a:ea typeface="Microsoft YaHei" panose="020B0503020204020204" pitchFamily="34" charset="-122"/>
              </a:rPr>
              <a:t>，大作业</a:t>
            </a:r>
            <a:r>
              <a:rPr lang="en-US" altLang="zh-CN" dirty="0">
                <a:latin typeface="Microsoft YaHei" panose="020B0503020204020204" pitchFamily="34" charset="-122"/>
                <a:ea typeface="Microsoft YaHei" panose="020B0503020204020204" pitchFamily="34" charset="-122"/>
              </a:rPr>
              <a:t>35%</a:t>
            </a:r>
            <a:r>
              <a:rPr lang="zh-CN" altLang="en-US" dirty="0">
                <a:latin typeface="Microsoft YaHei" panose="020B0503020204020204" pitchFamily="34" charset="-122"/>
                <a:ea typeface="Microsoft YaHei" panose="020B0503020204020204" pitchFamily="34" charset="-122"/>
              </a:rPr>
              <a:t>，期末考试</a:t>
            </a:r>
            <a:r>
              <a:rPr lang="en-US" altLang="zh-CN" dirty="0">
                <a:latin typeface="Microsoft YaHei" panose="020B0503020204020204" pitchFamily="34" charset="-122"/>
                <a:ea typeface="Microsoft YaHei" panose="020B0503020204020204" pitchFamily="34" charset="-122"/>
              </a:rPr>
              <a:t>40%</a:t>
            </a:r>
          </a:p>
          <a:p>
            <a:pPr lvl="1" defTabSz="914400">
              <a:buFont typeface="Wingdings" pitchFamily="2" charset="2"/>
              <a:buChar char="l"/>
            </a:pPr>
            <a:r>
              <a:rPr lang="zh-CN" altLang="en-US" dirty="0">
                <a:latin typeface="Microsoft YaHei" panose="020B0503020204020204" pitchFamily="34" charset="-122"/>
                <a:ea typeface="Microsoft YaHei" panose="020B0503020204020204" pitchFamily="34" charset="-122"/>
              </a:rPr>
              <a:t>小作业共</a:t>
            </a:r>
            <a:r>
              <a:rPr lang="en-US" altLang="zh-CN" dirty="0">
                <a:latin typeface="Microsoft YaHei" panose="020B0503020204020204" pitchFamily="34" charset="-122"/>
                <a:ea typeface="Microsoft YaHei" panose="020B0503020204020204" pitchFamily="34" charset="-122"/>
              </a:rPr>
              <a:t>8</a:t>
            </a:r>
            <a:r>
              <a:rPr lang="zh-CN" altLang="en-US" dirty="0">
                <a:latin typeface="Microsoft YaHei" panose="020B0503020204020204" pitchFamily="34" charset="-122"/>
                <a:ea typeface="Microsoft YaHei" panose="020B0503020204020204" pitchFamily="34" charset="-122"/>
              </a:rPr>
              <a:t>次：</a:t>
            </a:r>
            <a:endParaRPr lang="en-US" altLang="zh-CN" dirty="0">
              <a:latin typeface="Microsoft YaHei" panose="020B0503020204020204" pitchFamily="34" charset="-122"/>
              <a:ea typeface="Microsoft YaHei" panose="020B0503020204020204" pitchFamily="34" charset="-122"/>
            </a:endParaRPr>
          </a:p>
        </p:txBody>
      </p:sp>
      <p:graphicFrame>
        <p:nvGraphicFramePr>
          <p:cNvPr id="2" name="表格 2">
            <a:extLst>
              <a:ext uri="{FF2B5EF4-FFF2-40B4-BE49-F238E27FC236}">
                <a16:creationId xmlns:a16="http://schemas.microsoft.com/office/drawing/2014/main" id="{5965244D-44F2-8947-838E-98F3D5C6002C}"/>
              </a:ext>
            </a:extLst>
          </p:cNvPr>
          <p:cNvGraphicFramePr>
            <a:graphicFrameLocks noGrp="1"/>
          </p:cNvGraphicFramePr>
          <p:nvPr>
            <p:extLst>
              <p:ext uri="{D42A27DB-BD31-4B8C-83A1-F6EECF244321}">
                <p14:modId xmlns:p14="http://schemas.microsoft.com/office/powerpoint/2010/main" val="1731674694"/>
              </p:ext>
            </p:extLst>
          </p:nvPr>
        </p:nvGraphicFramePr>
        <p:xfrm>
          <a:off x="681058" y="2442072"/>
          <a:ext cx="8097080" cy="3337560"/>
        </p:xfrm>
        <a:graphic>
          <a:graphicData uri="http://schemas.openxmlformats.org/drawingml/2006/table">
            <a:tbl>
              <a:tblPr firstRow="1" bandRow="1">
                <a:tableStyleId>{5C22544A-7EE6-4342-B048-85BDC9FD1C3A}</a:tableStyleId>
              </a:tblPr>
              <a:tblGrid>
                <a:gridCol w="781880">
                  <a:extLst>
                    <a:ext uri="{9D8B030D-6E8A-4147-A177-3AD203B41FA5}">
                      <a16:colId xmlns:a16="http://schemas.microsoft.com/office/drawing/2014/main" val="1334177613"/>
                    </a:ext>
                  </a:extLst>
                </a:gridCol>
                <a:gridCol w="4633062">
                  <a:extLst>
                    <a:ext uri="{9D8B030D-6E8A-4147-A177-3AD203B41FA5}">
                      <a16:colId xmlns:a16="http://schemas.microsoft.com/office/drawing/2014/main" val="2744503282"/>
                    </a:ext>
                  </a:extLst>
                </a:gridCol>
                <a:gridCol w="1325217">
                  <a:extLst>
                    <a:ext uri="{9D8B030D-6E8A-4147-A177-3AD203B41FA5}">
                      <a16:colId xmlns:a16="http://schemas.microsoft.com/office/drawing/2014/main" val="2447379356"/>
                    </a:ext>
                  </a:extLst>
                </a:gridCol>
                <a:gridCol w="1356921">
                  <a:extLst>
                    <a:ext uri="{9D8B030D-6E8A-4147-A177-3AD203B41FA5}">
                      <a16:colId xmlns:a16="http://schemas.microsoft.com/office/drawing/2014/main" val="3483025857"/>
                    </a:ext>
                  </a:extLst>
                </a:gridCol>
              </a:tblGrid>
              <a:tr h="370840">
                <a:tc>
                  <a:txBody>
                    <a:bodyPr/>
                    <a:lstStyle/>
                    <a:p>
                      <a:r>
                        <a:rPr lang="zh-CN" altLang="en-US" sz="1800" dirty="0">
                          <a:latin typeface="Microsoft YaHei" panose="020B0503020204020204" pitchFamily="34" charset="-122"/>
                          <a:ea typeface="Microsoft YaHei" panose="020B0503020204020204" pitchFamily="34" charset="-122"/>
                        </a:rPr>
                        <a:t>作业</a:t>
                      </a:r>
                    </a:p>
                  </a:txBody>
                  <a:tcPr>
                    <a:solidFill>
                      <a:srgbClr val="1F497D"/>
                    </a:solidFill>
                  </a:tcPr>
                </a:tc>
                <a:tc>
                  <a:txBody>
                    <a:bodyPr/>
                    <a:lstStyle/>
                    <a:p>
                      <a:r>
                        <a:rPr lang="zh-CN" altLang="en-US" sz="1800" dirty="0">
                          <a:latin typeface="Microsoft YaHei" panose="020B0503020204020204" pitchFamily="34" charset="-122"/>
                          <a:ea typeface="Microsoft YaHei" panose="020B0503020204020204" pitchFamily="34" charset="-122"/>
                        </a:rPr>
                        <a:t>涉及内容</a:t>
                      </a:r>
                    </a:p>
                  </a:txBody>
                  <a:tcPr>
                    <a:solidFill>
                      <a:srgbClr val="1F497D"/>
                    </a:solidFill>
                  </a:tcPr>
                </a:tc>
                <a:tc>
                  <a:txBody>
                    <a:bodyPr/>
                    <a:lstStyle/>
                    <a:p>
                      <a:r>
                        <a:rPr lang="zh-CN" altLang="en-US" sz="1800" dirty="0">
                          <a:latin typeface="Microsoft YaHei" panose="020B0503020204020204" pitchFamily="34" charset="-122"/>
                          <a:ea typeface="Microsoft YaHei" panose="020B0503020204020204" pitchFamily="34" charset="-122"/>
                        </a:rPr>
                        <a:t>开始时间</a:t>
                      </a:r>
                    </a:p>
                  </a:txBody>
                  <a:tcPr>
                    <a:solidFill>
                      <a:srgbClr val="1F497D"/>
                    </a:solidFill>
                  </a:tcPr>
                </a:tc>
                <a:tc>
                  <a:txBody>
                    <a:bodyPr/>
                    <a:lstStyle/>
                    <a:p>
                      <a:r>
                        <a:rPr lang="zh-CN" altLang="en-US" sz="1800" dirty="0">
                          <a:latin typeface="Microsoft YaHei" panose="020B0503020204020204" pitchFamily="34" charset="-122"/>
                          <a:ea typeface="Microsoft YaHei" panose="020B0503020204020204" pitchFamily="34" charset="-122"/>
                        </a:rPr>
                        <a:t>截止时间</a:t>
                      </a:r>
                    </a:p>
                  </a:txBody>
                  <a:tcPr>
                    <a:solidFill>
                      <a:srgbClr val="1F497D"/>
                    </a:solidFill>
                  </a:tcPr>
                </a:tc>
                <a:extLst>
                  <a:ext uri="{0D108BD9-81ED-4DB2-BD59-A6C34878D82A}">
                    <a16:rowId xmlns:a16="http://schemas.microsoft.com/office/drawing/2014/main" val="854704979"/>
                  </a:ext>
                </a:extLst>
              </a:tr>
              <a:tr h="370840">
                <a:tc>
                  <a:txBody>
                    <a:bodyPr/>
                    <a:lstStyle/>
                    <a:p>
                      <a:r>
                        <a:rPr lang="en-US" altLang="zh-CN" sz="1800" dirty="0">
                          <a:latin typeface="Microsoft YaHei" panose="020B0503020204020204" pitchFamily="34" charset="-122"/>
                          <a:ea typeface="Microsoft YaHei" panose="020B0503020204020204" pitchFamily="34" charset="-122"/>
                        </a:rPr>
                        <a:t>1</a:t>
                      </a:r>
                      <a:endParaRPr lang="zh-CN" altLang="en-US" sz="1800" dirty="0">
                        <a:latin typeface="Microsoft YaHei" panose="020B0503020204020204" pitchFamily="34" charset="-122"/>
                        <a:ea typeface="Microsoft YaHei" panose="020B0503020204020204" pitchFamily="34" charset="-122"/>
                      </a:endParaRPr>
                    </a:p>
                  </a:txBody>
                  <a:tcPr/>
                </a:tc>
                <a:tc>
                  <a:txBody>
                    <a:bodyPr/>
                    <a:lstStyle/>
                    <a:p>
                      <a:r>
                        <a:rPr lang="zh-CN" altLang="en-US" sz="1800" dirty="0">
                          <a:latin typeface="Microsoft YaHei" panose="020B0503020204020204" pitchFamily="34" charset="-122"/>
                          <a:ea typeface="Microsoft YaHei" panose="020B0503020204020204" pitchFamily="34" charset="-122"/>
                        </a:rPr>
                        <a:t>数据预处理、探索性数据分析、假设检验</a:t>
                      </a:r>
                    </a:p>
                  </a:txBody>
                  <a:tcPr/>
                </a:tc>
                <a:tc>
                  <a:txBody>
                    <a:bodyPr/>
                    <a:lstStyle/>
                    <a:p>
                      <a:r>
                        <a:rPr lang="en-US" altLang="zh-CN" sz="1800" dirty="0">
                          <a:latin typeface="Microsoft YaHei" panose="020B0503020204020204" pitchFamily="34" charset="-122"/>
                          <a:ea typeface="Microsoft YaHei" panose="020B0503020204020204" pitchFamily="34" charset="-122"/>
                        </a:rPr>
                        <a:t>3</a:t>
                      </a:r>
                      <a:r>
                        <a:rPr lang="zh-CN" altLang="en-US" sz="1800" dirty="0">
                          <a:latin typeface="Microsoft YaHei" panose="020B0503020204020204" pitchFamily="34" charset="-122"/>
                          <a:ea typeface="Microsoft YaHei" panose="020B0503020204020204" pitchFamily="34" charset="-122"/>
                        </a:rPr>
                        <a:t>月</a:t>
                      </a:r>
                      <a:r>
                        <a:rPr lang="en-US" altLang="zh-CN" sz="1800" dirty="0">
                          <a:latin typeface="Microsoft YaHei" panose="020B0503020204020204" pitchFamily="34" charset="-122"/>
                          <a:ea typeface="Microsoft YaHei" panose="020B0503020204020204" pitchFamily="34" charset="-122"/>
                        </a:rPr>
                        <a:t>16</a:t>
                      </a:r>
                      <a:r>
                        <a:rPr lang="zh-CN" altLang="en-US" sz="1800" dirty="0">
                          <a:latin typeface="Microsoft YaHei" panose="020B0503020204020204" pitchFamily="34" charset="-122"/>
                          <a:ea typeface="Microsoft YaHei" panose="020B0503020204020204" pitchFamily="34" charset="-122"/>
                        </a:rPr>
                        <a:t>日</a:t>
                      </a:r>
                    </a:p>
                  </a:txBody>
                  <a:tcPr/>
                </a:tc>
                <a:tc>
                  <a:txBody>
                    <a:bodyPr/>
                    <a:lstStyle/>
                    <a:p>
                      <a:r>
                        <a:rPr lang="en-US" altLang="zh-CN" sz="1800" dirty="0">
                          <a:latin typeface="Microsoft YaHei" panose="020B0503020204020204" pitchFamily="34" charset="-122"/>
                          <a:ea typeface="Microsoft YaHei" panose="020B0503020204020204" pitchFamily="34" charset="-122"/>
                        </a:rPr>
                        <a:t>3</a:t>
                      </a:r>
                      <a:r>
                        <a:rPr lang="zh-CN" altLang="en-US" sz="1800" dirty="0">
                          <a:latin typeface="Microsoft YaHei" panose="020B0503020204020204" pitchFamily="34" charset="-122"/>
                          <a:ea typeface="Microsoft YaHei" panose="020B0503020204020204" pitchFamily="34" charset="-122"/>
                        </a:rPr>
                        <a:t>月</a:t>
                      </a:r>
                      <a:r>
                        <a:rPr lang="en-US" altLang="zh-CN" sz="1800" dirty="0">
                          <a:latin typeface="Microsoft YaHei" panose="020B0503020204020204" pitchFamily="34" charset="-122"/>
                          <a:ea typeface="Microsoft YaHei" panose="020B0503020204020204" pitchFamily="34" charset="-122"/>
                        </a:rPr>
                        <a:t>26</a:t>
                      </a:r>
                      <a:r>
                        <a:rPr lang="zh-CN" altLang="en-US" sz="1800" dirty="0">
                          <a:latin typeface="Microsoft YaHei" panose="020B0503020204020204" pitchFamily="34" charset="-122"/>
                          <a:ea typeface="Microsoft YaHei" panose="020B0503020204020204" pitchFamily="34" charset="-122"/>
                        </a:rPr>
                        <a:t>日</a:t>
                      </a:r>
                    </a:p>
                  </a:txBody>
                  <a:tcPr/>
                </a:tc>
                <a:extLst>
                  <a:ext uri="{0D108BD9-81ED-4DB2-BD59-A6C34878D82A}">
                    <a16:rowId xmlns:a16="http://schemas.microsoft.com/office/drawing/2014/main" val="362880451"/>
                  </a:ext>
                </a:extLst>
              </a:tr>
              <a:tr h="370840">
                <a:tc>
                  <a:txBody>
                    <a:bodyPr/>
                    <a:lstStyle/>
                    <a:p>
                      <a:r>
                        <a:rPr lang="en-US" altLang="zh-CN" sz="1800" dirty="0">
                          <a:latin typeface="Microsoft YaHei" panose="020B0503020204020204" pitchFamily="34" charset="-122"/>
                          <a:ea typeface="Microsoft YaHei" panose="020B0503020204020204" pitchFamily="34" charset="-122"/>
                        </a:rPr>
                        <a:t>2</a:t>
                      </a:r>
                      <a:endParaRPr lang="zh-CN" altLang="en-US" sz="1800" dirty="0">
                        <a:latin typeface="Microsoft YaHei" panose="020B0503020204020204" pitchFamily="34" charset="-122"/>
                        <a:ea typeface="Microsoft YaHei" panose="020B0503020204020204" pitchFamily="34" charset="-122"/>
                      </a:endParaRPr>
                    </a:p>
                  </a:txBody>
                  <a:tcPr/>
                </a:tc>
                <a:tc>
                  <a:txBody>
                    <a:bodyPr/>
                    <a:lstStyle/>
                    <a:p>
                      <a:r>
                        <a:rPr lang="zh-CN" altLang="en-US" sz="1800" dirty="0">
                          <a:latin typeface="Microsoft YaHei" panose="020B0503020204020204" pitchFamily="34" charset="-122"/>
                          <a:ea typeface="Microsoft YaHei" panose="020B0503020204020204" pitchFamily="34" charset="-122"/>
                        </a:rPr>
                        <a:t>计数回归</a:t>
                      </a:r>
                    </a:p>
                  </a:txBody>
                  <a:tcPr/>
                </a:tc>
                <a:tc>
                  <a:txBody>
                    <a:bodyPr/>
                    <a:lstStyle/>
                    <a:p>
                      <a:r>
                        <a:rPr lang="en-US" altLang="zh-CN" sz="1800" dirty="0">
                          <a:latin typeface="Microsoft YaHei" panose="020B0503020204020204" pitchFamily="34" charset="-122"/>
                          <a:ea typeface="Microsoft YaHei" panose="020B0503020204020204" pitchFamily="34" charset="-122"/>
                        </a:rPr>
                        <a:t>4</a:t>
                      </a:r>
                      <a:r>
                        <a:rPr lang="zh-CN" altLang="en-US" sz="1800" dirty="0">
                          <a:latin typeface="Microsoft YaHei" panose="020B0503020204020204" pitchFamily="34" charset="-122"/>
                          <a:ea typeface="Microsoft YaHei" panose="020B0503020204020204" pitchFamily="34" charset="-122"/>
                        </a:rPr>
                        <a:t>月</a:t>
                      </a:r>
                      <a:r>
                        <a:rPr lang="en-US" altLang="zh-CN" sz="1800" dirty="0">
                          <a:latin typeface="Microsoft YaHei" panose="020B0503020204020204" pitchFamily="34" charset="-122"/>
                          <a:ea typeface="Microsoft YaHei" panose="020B0503020204020204" pitchFamily="34" charset="-122"/>
                        </a:rPr>
                        <a:t>6</a:t>
                      </a:r>
                      <a:r>
                        <a:rPr lang="zh-CN" altLang="en-US" sz="1800" dirty="0">
                          <a:latin typeface="Microsoft YaHei" panose="020B0503020204020204" pitchFamily="34" charset="-122"/>
                          <a:ea typeface="Microsoft YaHei" panose="020B0503020204020204" pitchFamily="34" charset="-122"/>
                        </a:rPr>
                        <a:t>日</a:t>
                      </a:r>
                    </a:p>
                  </a:txBody>
                  <a:tcPr/>
                </a:tc>
                <a:tc>
                  <a:txBody>
                    <a:bodyPr/>
                    <a:lstStyle/>
                    <a:p>
                      <a:r>
                        <a:rPr lang="en-US" altLang="zh-CN" sz="1800" dirty="0">
                          <a:latin typeface="Microsoft YaHei" panose="020B0503020204020204" pitchFamily="34" charset="-122"/>
                          <a:ea typeface="Microsoft YaHei" panose="020B0503020204020204" pitchFamily="34" charset="-122"/>
                        </a:rPr>
                        <a:t>4</a:t>
                      </a:r>
                      <a:r>
                        <a:rPr lang="zh-CN" altLang="en-US" sz="1800" dirty="0">
                          <a:latin typeface="Microsoft YaHei" panose="020B0503020204020204" pitchFamily="34" charset="-122"/>
                          <a:ea typeface="Microsoft YaHei" panose="020B0503020204020204" pitchFamily="34" charset="-122"/>
                        </a:rPr>
                        <a:t>月</a:t>
                      </a:r>
                      <a:r>
                        <a:rPr lang="en-US" altLang="zh-CN" sz="1800" dirty="0">
                          <a:latin typeface="Microsoft YaHei" panose="020B0503020204020204" pitchFamily="34" charset="-122"/>
                          <a:ea typeface="Microsoft YaHei" panose="020B0503020204020204" pitchFamily="34" charset="-122"/>
                        </a:rPr>
                        <a:t>16</a:t>
                      </a:r>
                      <a:r>
                        <a:rPr lang="zh-CN" altLang="en-US" sz="1800" dirty="0">
                          <a:latin typeface="Microsoft YaHei" panose="020B0503020204020204" pitchFamily="34" charset="-122"/>
                          <a:ea typeface="Microsoft YaHei" panose="020B0503020204020204" pitchFamily="34" charset="-122"/>
                        </a:rPr>
                        <a:t>日</a:t>
                      </a:r>
                    </a:p>
                  </a:txBody>
                  <a:tcPr/>
                </a:tc>
                <a:extLst>
                  <a:ext uri="{0D108BD9-81ED-4DB2-BD59-A6C34878D82A}">
                    <a16:rowId xmlns:a16="http://schemas.microsoft.com/office/drawing/2014/main" val="588900470"/>
                  </a:ext>
                </a:extLst>
              </a:tr>
              <a:tr h="370840">
                <a:tc>
                  <a:txBody>
                    <a:bodyPr/>
                    <a:lstStyle/>
                    <a:p>
                      <a:r>
                        <a:rPr lang="en-US" altLang="zh-CN" sz="1800" dirty="0">
                          <a:latin typeface="Microsoft YaHei" panose="020B0503020204020204" pitchFamily="34" charset="-122"/>
                          <a:ea typeface="Microsoft YaHei" panose="020B0503020204020204" pitchFamily="34" charset="-122"/>
                        </a:rPr>
                        <a:t>3</a:t>
                      </a:r>
                      <a:endParaRPr lang="zh-CN" altLang="en-US" sz="1800" dirty="0">
                        <a:latin typeface="Microsoft YaHei" panose="020B0503020204020204" pitchFamily="34" charset="-122"/>
                        <a:ea typeface="Microsoft YaHei" panose="020B0503020204020204" pitchFamily="34" charset="-122"/>
                      </a:endParaRPr>
                    </a:p>
                  </a:txBody>
                  <a:tcPr/>
                </a:tc>
                <a:tc>
                  <a:txBody>
                    <a:bodyPr/>
                    <a:lstStyle/>
                    <a:p>
                      <a:r>
                        <a:rPr lang="zh-CN" altLang="en-US" sz="1800" dirty="0">
                          <a:latin typeface="Microsoft YaHei" panose="020B0503020204020204" pitchFamily="34" charset="-122"/>
                          <a:ea typeface="Microsoft YaHei" panose="020B0503020204020204" pitchFamily="34" charset="-122"/>
                        </a:rPr>
                        <a:t>主成分分析</a:t>
                      </a:r>
                    </a:p>
                  </a:txBody>
                  <a:tcPr/>
                </a:tc>
                <a:tc>
                  <a:txBody>
                    <a:bodyPr/>
                    <a:lstStyle/>
                    <a:p>
                      <a:r>
                        <a:rPr lang="en-US" altLang="zh-CN" sz="1800" dirty="0">
                          <a:latin typeface="Microsoft YaHei" panose="020B0503020204020204" pitchFamily="34" charset="-122"/>
                          <a:ea typeface="Microsoft YaHei" panose="020B0503020204020204" pitchFamily="34" charset="-122"/>
                        </a:rPr>
                        <a:t>4</a:t>
                      </a:r>
                      <a:r>
                        <a:rPr lang="zh-CN" altLang="en-US" sz="1800" dirty="0">
                          <a:latin typeface="Microsoft YaHei" panose="020B0503020204020204" pitchFamily="34" charset="-122"/>
                          <a:ea typeface="Microsoft YaHei" panose="020B0503020204020204" pitchFamily="34" charset="-122"/>
                        </a:rPr>
                        <a:t>月</a:t>
                      </a:r>
                      <a:r>
                        <a:rPr lang="en-US" altLang="zh-CN" sz="1800" dirty="0">
                          <a:latin typeface="Microsoft YaHei" panose="020B0503020204020204" pitchFamily="34" charset="-122"/>
                          <a:ea typeface="Microsoft YaHei" panose="020B0503020204020204" pitchFamily="34" charset="-122"/>
                        </a:rPr>
                        <a:t>16</a:t>
                      </a:r>
                      <a:r>
                        <a:rPr lang="zh-CN" altLang="en-US" sz="1800" dirty="0">
                          <a:latin typeface="Microsoft YaHei" panose="020B0503020204020204" pitchFamily="34" charset="-122"/>
                          <a:ea typeface="Microsoft YaHei" panose="020B0503020204020204" pitchFamily="34" charset="-122"/>
                        </a:rPr>
                        <a:t>日</a:t>
                      </a:r>
                    </a:p>
                  </a:txBody>
                  <a:tcPr/>
                </a:tc>
                <a:tc>
                  <a:txBody>
                    <a:bodyPr/>
                    <a:lstStyle/>
                    <a:p>
                      <a:r>
                        <a:rPr lang="en-US" altLang="zh-CN" sz="1800" dirty="0">
                          <a:latin typeface="Microsoft YaHei" panose="020B0503020204020204" pitchFamily="34" charset="-122"/>
                          <a:ea typeface="Microsoft YaHei" panose="020B0503020204020204" pitchFamily="34" charset="-122"/>
                        </a:rPr>
                        <a:t>4</a:t>
                      </a:r>
                      <a:r>
                        <a:rPr lang="zh-CN" altLang="en-US" sz="1800" dirty="0">
                          <a:latin typeface="Microsoft YaHei" panose="020B0503020204020204" pitchFamily="34" charset="-122"/>
                          <a:ea typeface="Microsoft YaHei" panose="020B0503020204020204" pitchFamily="34" charset="-122"/>
                        </a:rPr>
                        <a:t>月</a:t>
                      </a:r>
                      <a:r>
                        <a:rPr lang="en-US" altLang="zh-CN" sz="1800" dirty="0">
                          <a:latin typeface="Microsoft YaHei" panose="020B0503020204020204" pitchFamily="34" charset="-122"/>
                          <a:ea typeface="Microsoft YaHei" panose="020B0503020204020204" pitchFamily="34" charset="-122"/>
                        </a:rPr>
                        <a:t>27</a:t>
                      </a:r>
                      <a:r>
                        <a:rPr lang="zh-CN" altLang="en-US" sz="1800" dirty="0">
                          <a:latin typeface="Microsoft YaHei" panose="020B0503020204020204" pitchFamily="34" charset="-122"/>
                          <a:ea typeface="Microsoft YaHei" panose="020B0503020204020204" pitchFamily="34" charset="-122"/>
                        </a:rPr>
                        <a:t>日</a:t>
                      </a:r>
                    </a:p>
                  </a:txBody>
                  <a:tcPr/>
                </a:tc>
                <a:extLst>
                  <a:ext uri="{0D108BD9-81ED-4DB2-BD59-A6C34878D82A}">
                    <a16:rowId xmlns:a16="http://schemas.microsoft.com/office/drawing/2014/main" val="2213872445"/>
                  </a:ext>
                </a:extLst>
              </a:tr>
              <a:tr h="370840">
                <a:tc>
                  <a:txBody>
                    <a:bodyPr/>
                    <a:lstStyle/>
                    <a:p>
                      <a:r>
                        <a:rPr lang="en-US" altLang="zh-CN" sz="1800" dirty="0">
                          <a:latin typeface="Microsoft YaHei" panose="020B0503020204020204" pitchFamily="34" charset="-122"/>
                          <a:ea typeface="Microsoft YaHei" panose="020B0503020204020204" pitchFamily="34" charset="-122"/>
                        </a:rPr>
                        <a:t>4</a:t>
                      </a:r>
                      <a:endParaRPr lang="zh-CN" altLang="en-US" sz="1800" dirty="0">
                        <a:latin typeface="Microsoft YaHei" panose="020B0503020204020204" pitchFamily="34" charset="-122"/>
                        <a:ea typeface="Microsoft YaHei" panose="020B0503020204020204" pitchFamily="34" charset="-122"/>
                      </a:endParaRPr>
                    </a:p>
                  </a:txBody>
                  <a:tcPr/>
                </a:tc>
                <a:tc>
                  <a:txBody>
                    <a:bodyPr/>
                    <a:lstStyle/>
                    <a:p>
                      <a:r>
                        <a:rPr lang="zh-CN" altLang="en-US" sz="1800" dirty="0">
                          <a:latin typeface="Microsoft YaHei" panose="020B0503020204020204" pitchFamily="34" charset="-122"/>
                          <a:ea typeface="Microsoft YaHei" panose="020B0503020204020204" pitchFamily="34" charset="-122"/>
                        </a:rPr>
                        <a:t>数据可视化与逻辑回归</a:t>
                      </a:r>
                    </a:p>
                  </a:txBody>
                  <a:tcPr/>
                </a:tc>
                <a:tc>
                  <a:txBody>
                    <a:bodyPr/>
                    <a:lstStyle/>
                    <a:p>
                      <a:r>
                        <a:rPr lang="en-US" altLang="zh-CN" sz="1800" dirty="0">
                          <a:latin typeface="Microsoft YaHei" panose="020B0503020204020204" pitchFamily="34" charset="-122"/>
                          <a:ea typeface="Microsoft YaHei" panose="020B0503020204020204" pitchFamily="34" charset="-122"/>
                        </a:rPr>
                        <a:t>4</a:t>
                      </a:r>
                      <a:r>
                        <a:rPr lang="zh-CN" altLang="en-US" sz="1800" dirty="0">
                          <a:latin typeface="Microsoft YaHei" panose="020B0503020204020204" pitchFamily="34" charset="-122"/>
                          <a:ea typeface="Microsoft YaHei" panose="020B0503020204020204" pitchFamily="34" charset="-122"/>
                        </a:rPr>
                        <a:t>月</a:t>
                      </a:r>
                      <a:r>
                        <a:rPr lang="en-US" altLang="zh-CN" sz="1800" dirty="0">
                          <a:latin typeface="Microsoft YaHei" panose="020B0503020204020204" pitchFamily="34" charset="-122"/>
                          <a:ea typeface="Microsoft YaHei" panose="020B0503020204020204" pitchFamily="34" charset="-122"/>
                        </a:rPr>
                        <a:t>30</a:t>
                      </a:r>
                      <a:r>
                        <a:rPr lang="zh-CN" altLang="en-US" sz="1800" dirty="0">
                          <a:latin typeface="Microsoft YaHei" panose="020B0503020204020204" pitchFamily="34" charset="-122"/>
                          <a:ea typeface="Microsoft YaHei" panose="020B0503020204020204" pitchFamily="34" charset="-122"/>
                        </a:rPr>
                        <a:t>日</a:t>
                      </a:r>
                    </a:p>
                  </a:txBody>
                  <a:tcPr/>
                </a:tc>
                <a:tc>
                  <a:txBody>
                    <a:bodyPr/>
                    <a:lstStyle/>
                    <a:p>
                      <a:r>
                        <a:rPr lang="en-US" altLang="zh-CN" sz="1800" dirty="0">
                          <a:latin typeface="Microsoft YaHei" panose="020B0503020204020204" pitchFamily="34" charset="-122"/>
                          <a:ea typeface="Microsoft YaHei" panose="020B0503020204020204" pitchFamily="34" charset="-122"/>
                        </a:rPr>
                        <a:t>5</a:t>
                      </a:r>
                      <a:r>
                        <a:rPr lang="zh-CN" altLang="en-US" sz="1800" dirty="0">
                          <a:latin typeface="Microsoft YaHei" panose="020B0503020204020204" pitchFamily="34" charset="-122"/>
                          <a:ea typeface="Microsoft YaHei" panose="020B0503020204020204" pitchFamily="34" charset="-122"/>
                        </a:rPr>
                        <a:t>月</a:t>
                      </a:r>
                      <a:r>
                        <a:rPr lang="en-US" altLang="zh-CN" sz="1800" dirty="0">
                          <a:latin typeface="Microsoft YaHei" panose="020B0503020204020204" pitchFamily="34" charset="-122"/>
                          <a:ea typeface="Microsoft YaHei" panose="020B0503020204020204" pitchFamily="34" charset="-122"/>
                        </a:rPr>
                        <a:t>11</a:t>
                      </a:r>
                      <a:r>
                        <a:rPr lang="zh-CN" altLang="en-US" sz="1800" dirty="0">
                          <a:latin typeface="Microsoft YaHei" panose="020B0503020204020204" pitchFamily="34" charset="-122"/>
                          <a:ea typeface="Microsoft YaHei" panose="020B0503020204020204" pitchFamily="34" charset="-122"/>
                        </a:rPr>
                        <a:t>日</a:t>
                      </a:r>
                    </a:p>
                  </a:txBody>
                  <a:tcPr/>
                </a:tc>
                <a:extLst>
                  <a:ext uri="{0D108BD9-81ED-4DB2-BD59-A6C34878D82A}">
                    <a16:rowId xmlns:a16="http://schemas.microsoft.com/office/drawing/2014/main" val="944118379"/>
                  </a:ext>
                </a:extLst>
              </a:tr>
              <a:tr h="370840">
                <a:tc>
                  <a:txBody>
                    <a:bodyPr/>
                    <a:lstStyle/>
                    <a:p>
                      <a:r>
                        <a:rPr lang="en-US" altLang="zh-CN" sz="1800" dirty="0">
                          <a:latin typeface="Microsoft YaHei" panose="020B0503020204020204" pitchFamily="34" charset="-122"/>
                          <a:ea typeface="Microsoft YaHei" panose="020B0503020204020204" pitchFamily="34" charset="-122"/>
                        </a:rPr>
                        <a:t>5</a:t>
                      </a:r>
                      <a:endParaRPr lang="zh-CN" altLang="en-US" sz="1800" dirty="0">
                        <a:latin typeface="Microsoft YaHei" panose="020B0503020204020204" pitchFamily="34" charset="-122"/>
                        <a:ea typeface="Microsoft YaHei" panose="020B0503020204020204" pitchFamily="34" charset="-122"/>
                      </a:endParaRPr>
                    </a:p>
                  </a:txBody>
                  <a:tcPr/>
                </a:tc>
                <a:tc>
                  <a:txBody>
                    <a:bodyPr/>
                    <a:lstStyle/>
                    <a:p>
                      <a:r>
                        <a:rPr lang="zh-CN" altLang="en-US" sz="1800" dirty="0">
                          <a:latin typeface="Microsoft YaHei" panose="020B0503020204020204" pitchFamily="34" charset="-122"/>
                          <a:ea typeface="Microsoft YaHei" panose="020B0503020204020204" pitchFamily="34" charset="-122"/>
                        </a:rPr>
                        <a:t>模型比选与贝叶斯优化</a:t>
                      </a:r>
                    </a:p>
                  </a:txBody>
                  <a:tcPr/>
                </a:tc>
                <a:tc>
                  <a:txBody>
                    <a:bodyPr/>
                    <a:lstStyle/>
                    <a:p>
                      <a:r>
                        <a:rPr lang="en-US" altLang="zh-CN" sz="1800" dirty="0">
                          <a:latin typeface="Microsoft YaHei" panose="020B0503020204020204" pitchFamily="34" charset="-122"/>
                          <a:ea typeface="Microsoft YaHei" panose="020B0503020204020204" pitchFamily="34" charset="-122"/>
                        </a:rPr>
                        <a:t>5</a:t>
                      </a:r>
                      <a:r>
                        <a:rPr lang="zh-CN" altLang="en-US" sz="1800" dirty="0">
                          <a:latin typeface="Microsoft YaHei" panose="020B0503020204020204" pitchFamily="34" charset="-122"/>
                          <a:ea typeface="Microsoft YaHei" panose="020B0503020204020204" pitchFamily="34" charset="-122"/>
                        </a:rPr>
                        <a:t>月</a:t>
                      </a:r>
                      <a:r>
                        <a:rPr lang="en-US" altLang="zh-CN" sz="1800" dirty="0">
                          <a:latin typeface="Microsoft YaHei" panose="020B0503020204020204" pitchFamily="34" charset="-122"/>
                          <a:ea typeface="Microsoft YaHei" panose="020B0503020204020204" pitchFamily="34" charset="-122"/>
                        </a:rPr>
                        <a:t>7</a:t>
                      </a:r>
                      <a:r>
                        <a:rPr lang="zh-CN" altLang="en-US" sz="1800" dirty="0">
                          <a:latin typeface="Microsoft YaHei" panose="020B0503020204020204" pitchFamily="34" charset="-122"/>
                          <a:ea typeface="Microsoft YaHei" panose="020B0503020204020204" pitchFamily="34" charset="-122"/>
                        </a:rPr>
                        <a:t>日</a:t>
                      </a:r>
                    </a:p>
                  </a:txBody>
                  <a:tcPr/>
                </a:tc>
                <a:tc>
                  <a:txBody>
                    <a:bodyPr/>
                    <a:lstStyle/>
                    <a:p>
                      <a:r>
                        <a:rPr lang="en-US" altLang="zh-CN" sz="1800" dirty="0">
                          <a:latin typeface="Microsoft YaHei" panose="020B0503020204020204" pitchFamily="34" charset="-122"/>
                          <a:ea typeface="Microsoft YaHei" panose="020B0503020204020204" pitchFamily="34" charset="-122"/>
                        </a:rPr>
                        <a:t>5</a:t>
                      </a:r>
                      <a:r>
                        <a:rPr lang="zh-CN" altLang="en-US" sz="1800" dirty="0">
                          <a:latin typeface="Microsoft YaHei" panose="020B0503020204020204" pitchFamily="34" charset="-122"/>
                          <a:ea typeface="Microsoft YaHei" panose="020B0503020204020204" pitchFamily="34" charset="-122"/>
                        </a:rPr>
                        <a:t>月</a:t>
                      </a:r>
                      <a:r>
                        <a:rPr lang="en-US" altLang="zh-CN" sz="1800" dirty="0">
                          <a:latin typeface="Microsoft YaHei" panose="020B0503020204020204" pitchFamily="34" charset="-122"/>
                          <a:ea typeface="Microsoft YaHei" panose="020B0503020204020204" pitchFamily="34" charset="-122"/>
                        </a:rPr>
                        <a:t>18</a:t>
                      </a:r>
                      <a:r>
                        <a:rPr lang="zh-CN" altLang="en-US" sz="1800" dirty="0">
                          <a:latin typeface="Microsoft YaHei" panose="020B0503020204020204" pitchFamily="34" charset="-122"/>
                          <a:ea typeface="Microsoft YaHei" panose="020B0503020204020204" pitchFamily="34" charset="-122"/>
                        </a:rPr>
                        <a:t>日</a:t>
                      </a:r>
                    </a:p>
                  </a:txBody>
                  <a:tcPr/>
                </a:tc>
                <a:extLst>
                  <a:ext uri="{0D108BD9-81ED-4DB2-BD59-A6C34878D82A}">
                    <a16:rowId xmlns:a16="http://schemas.microsoft.com/office/drawing/2014/main" val="2364027236"/>
                  </a:ext>
                </a:extLst>
              </a:tr>
              <a:tr h="370840">
                <a:tc>
                  <a:txBody>
                    <a:bodyPr/>
                    <a:lstStyle/>
                    <a:p>
                      <a:r>
                        <a:rPr lang="en-US" altLang="zh-CN" sz="1800" dirty="0">
                          <a:latin typeface="Microsoft YaHei" panose="020B0503020204020204" pitchFamily="34" charset="-122"/>
                          <a:ea typeface="Microsoft YaHei" panose="020B0503020204020204" pitchFamily="34" charset="-122"/>
                        </a:rPr>
                        <a:t>6</a:t>
                      </a:r>
                      <a:endParaRPr lang="zh-CN" altLang="en-US" sz="1800" dirty="0">
                        <a:latin typeface="Microsoft YaHei" panose="020B0503020204020204" pitchFamily="34" charset="-122"/>
                        <a:ea typeface="Microsoft YaHei" panose="020B0503020204020204" pitchFamily="34" charset="-122"/>
                      </a:endParaRPr>
                    </a:p>
                  </a:txBody>
                  <a:tcPr/>
                </a:tc>
                <a:tc>
                  <a:txBody>
                    <a:bodyPr/>
                    <a:lstStyle/>
                    <a:p>
                      <a:r>
                        <a:rPr lang="zh-CN" altLang="en-US" sz="1800" dirty="0">
                          <a:latin typeface="Microsoft YaHei" panose="020B0503020204020204" pitchFamily="34" charset="-122"/>
                          <a:ea typeface="Microsoft YaHei" panose="020B0503020204020204" pitchFamily="34" charset="-122"/>
                        </a:rPr>
                        <a:t>决策树与支持向量机</a:t>
                      </a:r>
                    </a:p>
                  </a:txBody>
                  <a:tcPr/>
                </a:tc>
                <a:tc>
                  <a:txBody>
                    <a:bodyPr/>
                    <a:lstStyle/>
                    <a:p>
                      <a:r>
                        <a:rPr lang="en-US" altLang="zh-CN" sz="1800" dirty="0">
                          <a:latin typeface="Microsoft YaHei" panose="020B0503020204020204" pitchFamily="34" charset="-122"/>
                          <a:ea typeface="Microsoft YaHei" panose="020B0503020204020204" pitchFamily="34" charset="-122"/>
                        </a:rPr>
                        <a:t>5</a:t>
                      </a:r>
                      <a:r>
                        <a:rPr lang="zh-CN" altLang="en-US" sz="1800" dirty="0">
                          <a:latin typeface="Microsoft YaHei" panose="020B0503020204020204" pitchFamily="34" charset="-122"/>
                          <a:ea typeface="Microsoft YaHei" panose="020B0503020204020204" pitchFamily="34" charset="-122"/>
                        </a:rPr>
                        <a:t>月</a:t>
                      </a:r>
                      <a:r>
                        <a:rPr lang="en-US" altLang="zh-CN" sz="1800" dirty="0">
                          <a:latin typeface="Microsoft YaHei" panose="020B0503020204020204" pitchFamily="34" charset="-122"/>
                          <a:ea typeface="Microsoft YaHei" panose="020B0503020204020204" pitchFamily="34" charset="-122"/>
                        </a:rPr>
                        <a:t>21</a:t>
                      </a:r>
                      <a:r>
                        <a:rPr lang="zh-CN" altLang="en-US" sz="1800" dirty="0">
                          <a:latin typeface="Microsoft YaHei" panose="020B0503020204020204" pitchFamily="34" charset="-122"/>
                          <a:ea typeface="Microsoft YaHei" panose="020B0503020204020204" pitchFamily="34" charset="-122"/>
                        </a:rPr>
                        <a:t>日</a:t>
                      </a:r>
                    </a:p>
                  </a:txBody>
                  <a:tcPr/>
                </a:tc>
                <a:tc>
                  <a:txBody>
                    <a:bodyPr/>
                    <a:lstStyle/>
                    <a:p>
                      <a:r>
                        <a:rPr lang="en-US" altLang="zh-CN" sz="1800" dirty="0">
                          <a:latin typeface="Microsoft YaHei" panose="020B0503020204020204" pitchFamily="34" charset="-122"/>
                          <a:ea typeface="Microsoft YaHei" panose="020B0503020204020204" pitchFamily="34" charset="-122"/>
                        </a:rPr>
                        <a:t>6</a:t>
                      </a:r>
                      <a:r>
                        <a:rPr lang="zh-CN" altLang="en-US" sz="1800" dirty="0">
                          <a:latin typeface="Microsoft YaHei" panose="020B0503020204020204" pitchFamily="34" charset="-122"/>
                          <a:ea typeface="Microsoft YaHei" panose="020B0503020204020204" pitchFamily="34" charset="-122"/>
                        </a:rPr>
                        <a:t>月</a:t>
                      </a:r>
                      <a:r>
                        <a:rPr lang="en-US" altLang="zh-CN" sz="1800" dirty="0">
                          <a:latin typeface="Microsoft YaHei" panose="020B0503020204020204" pitchFamily="34" charset="-122"/>
                          <a:ea typeface="Microsoft YaHei" panose="020B0503020204020204" pitchFamily="34" charset="-122"/>
                        </a:rPr>
                        <a:t>1</a:t>
                      </a:r>
                      <a:r>
                        <a:rPr lang="zh-CN" altLang="en-US" sz="1800" dirty="0">
                          <a:latin typeface="Microsoft YaHei" panose="020B0503020204020204" pitchFamily="34" charset="-122"/>
                          <a:ea typeface="Microsoft YaHei" panose="020B0503020204020204" pitchFamily="34" charset="-122"/>
                        </a:rPr>
                        <a:t>日</a:t>
                      </a:r>
                    </a:p>
                  </a:txBody>
                  <a:tcPr/>
                </a:tc>
                <a:extLst>
                  <a:ext uri="{0D108BD9-81ED-4DB2-BD59-A6C34878D82A}">
                    <a16:rowId xmlns:a16="http://schemas.microsoft.com/office/drawing/2014/main" val="2019922021"/>
                  </a:ext>
                </a:extLst>
              </a:tr>
              <a:tr h="370840">
                <a:tc>
                  <a:txBody>
                    <a:bodyPr/>
                    <a:lstStyle/>
                    <a:p>
                      <a:r>
                        <a:rPr lang="en-US" altLang="zh-CN" sz="1800" dirty="0">
                          <a:latin typeface="Microsoft YaHei" panose="020B0503020204020204" pitchFamily="34" charset="-122"/>
                          <a:ea typeface="Microsoft YaHei" panose="020B0503020204020204" pitchFamily="34" charset="-122"/>
                        </a:rPr>
                        <a:t>7</a:t>
                      </a:r>
                      <a:endParaRPr lang="zh-CN" altLang="en-US" sz="1800" dirty="0">
                        <a:latin typeface="Microsoft YaHei" panose="020B0503020204020204" pitchFamily="34" charset="-122"/>
                        <a:ea typeface="Microsoft YaHei" panose="020B0503020204020204" pitchFamily="34" charset="-122"/>
                      </a:endParaRPr>
                    </a:p>
                  </a:txBody>
                  <a:tcPr/>
                </a:tc>
                <a:tc>
                  <a:txBody>
                    <a:bodyPr/>
                    <a:lstStyle/>
                    <a:p>
                      <a:r>
                        <a:rPr lang="zh-CN" altLang="en-US" sz="1800" dirty="0">
                          <a:latin typeface="Microsoft YaHei" panose="020B0503020204020204" pitchFamily="34" charset="-122"/>
                          <a:ea typeface="Microsoft YaHei" panose="020B0503020204020204" pitchFamily="34" charset="-122"/>
                        </a:rPr>
                        <a:t>集成算法与聚类算法</a:t>
                      </a:r>
                    </a:p>
                  </a:txBody>
                  <a:tcPr/>
                </a:tc>
                <a:tc>
                  <a:txBody>
                    <a:bodyPr/>
                    <a:lstStyle/>
                    <a:p>
                      <a:r>
                        <a:rPr lang="en-US" altLang="zh-CN" sz="1800" dirty="0">
                          <a:latin typeface="Microsoft YaHei" panose="020B0503020204020204" pitchFamily="34" charset="-122"/>
                          <a:ea typeface="Microsoft YaHei" panose="020B0503020204020204" pitchFamily="34" charset="-122"/>
                        </a:rPr>
                        <a:t>6</a:t>
                      </a:r>
                      <a:r>
                        <a:rPr lang="zh-CN" altLang="en-US" sz="1800" dirty="0">
                          <a:latin typeface="Microsoft YaHei" panose="020B0503020204020204" pitchFamily="34" charset="-122"/>
                          <a:ea typeface="Microsoft YaHei" panose="020B0503020204020204" pitchFamily="34" charset="-122"/>
                        </a:rPr>
                        <a:t>月</a:t>
                      </a:r>
                      <a:r>
                        <a:rPr lang="en-US" altLang="zh-CN" sz="1800" dirty="0">
                          <a:latin typeface="Microsoft YaHei" panose="020B0503020204020204" pitchFamily="34" charset="-122"/>
                          <a:ea typeface="Microsoft YaHei" panose="020B0503020204020204" pitchFamily="34" charset="-122"/>
                        </a:rPr>
                        <a:t>1</a:t>
                      </a:r>
                      <a:r>
                        <a:rPr lang="zh-CN" altLang="en-US" sz="1800" dirty="0">
                          <a:latin typeface="Microsoft YaHei" panose="020B0503020204020204" pitchFamily="34" charset="-122"/>
                          <a:ea typeface="Microsoft YaHei" panose="020B0503020204020204" pitchFamily="34" charset="-122"/>
                        </a:rPr>
                        <a:t>日</a:t>
                      </a:r>
                    </a:p>
                  </a:txBody>
                  <a:tcPr/>
                </a:tc>
                <a:tc>
                  <a:txBody>
                    <a:bodyPr/>
                    <a:lstStyle/>
                    <a:p>
                      <a:r>
                        <a:rPr lang="en-US" altLang="zh-CN" sz="1800" dirty="0">
                          <a:latin typeface="Microsoft YaHei" panose="020B0503020204020204" pitchFamily="34" charset="-122"/>
                          <a:ea typeface="Microsoft YaHei" panose="020B0503020204020204" pitchFamily="34" charset="-122"/>
                        </a:rPr>
                        <a:t>6</a:t>
                      </a:r>
                      <a:r>
                        <a:rPr lang="zh-CN" altLang="en-US" sz="1800" dirty="0">
                          <a:latin typeface="Microsoft YaHei" panose="020B0503020204020204" pitchFamily="34" charset="-122"/>
                          <a:ea typeface="Microsoft YaHei" panose="020B0503020204020204" pitchFamily="34" charset="-122"/>
                        </a:rPr>
                        <a:t>月</a:t>
                      </a:r>
                      <a:r>
                        <a:rPr lang="en-US" altLang="zh-CN" sz="1800" dirty="0">
                          <a:latin typeface="Microsoft YaHei" panose="020B0503020204020204" pitchFamily="34" charset="-122"/>
                          <a:ea typeface="Microsoft YaHei" panose="020B0503020204020204" pitchFamily="34" charset="-122"/>
                        </a:rPr>
                        <a:t>11</a:t>
                      </a:r>
                      <a:r>
                        <a:rPr lang="zh-CN" altLang="en-US" sz="1800" dirty="0">
                          <a:latin typeface="Microsoft YaHei" panose="020B0503020204020204" pitchFamily="34" charset="-122"/>
                          <a:ea typeface="Microsoft YaHei" panose="020B0503020204020204" pitchFamily="34" charset="-122"/>
                        </a:rPr>
                        <a:t>日</a:t>
                      </a:r>
                    </a:p>
                  </a:txBody>
                  <a:tcPr/>
                </a:tc>
                <a:extLst>
                  <a:ext uri="{0D108BD9-81ED-4DB2-BD59-A6C34878D82A}">
                    <a16:rowId xmlns:a16="http://schemas.microsoft.com/office/drawing/2014/main" val="163262311"/>
                  </a:ext>
                </a:extLst>
              </a:tr>
              <a:tr h="370840">
                <a:tc>
                  <a:txBody>
                    <a:bodyPr/>
                    <a:lstStyle/>
                    <a:p>
                      <a:r>
                        <a:rPr lang="en-US" altLang="zh-CN" sz="1800" dirty="0">
                          <a:latin typeface="Microsoft YaHei" panose="020B0503020204020204" pitchFamily="34" charset="-122"/>
                          <a:ea typeface="Microsoft YaHei" panose="020B0503020204020204" pitchFamily="34" charset="-122"/>
                        </a:rPr>
                        <a:t>8</a:t>
                      </a:r>
                      <a:endParaRPr lang="zh-CN" altLang="en-US" sz="1800" dirty="0">
                        <a:latin typeface="Microsoft YaHei" panose="020B0503020204020204" pitchFamily="34" charset="-122"/>
                        <a:ea typeface="Microsoft YaHei" panose="020B0503020204020204" pitchFamily="34" charset="-122"/>
                      </a:endParaRPr>
                    </a:p>
                  </a:txBody>
                  <a:tcPr/>
                </a:tc>
                <a:tc>
                  <a:txBody>
                    <a:bodyPr/>
                    <a:lstStyle/>
                    <a:p>
                      <a:r>
                        <a:rPr lang="zh-CN" altLang="en-US" sz="1800" dirty="0">
                          <a:latin typeface="Microsoft YaHei" panose="020B0503020204020204" pitchFamily="34" charset="-122"/>
                          <a:ea typeface="Microsoft YaHei" panose="020B0503020204020204" pitchFamily="34" charset="-122"/>
                        </a:rPr>
                        <a:t>神经网络与深度学习</a:t>
                      </a:r>
                    </a:p>
                  </a:txBody>
                  <a:tcPr/>
                </a:tc>
                <a:tc>
                  <a:txBody>
                    <a:bodyPr/>
                    <a:lstStyle/>
                    <a:p>
                      <a:r>
                        <a:rPr lang="en-US" altLang="zh-CN" sz="1800" dirty="0">
                          <a:latin typeface="Microsoft YaHei" panose="020B0503020204020204" pitchFamily="34" charset="-122"/>
                          <a:ea typeface="Microsoft YaHei" panose="020B0503020204020204" pitchFamily="34" charset="-122"/>
                        </a:rPr>
                        <a:t>6</a:t>
                      </a:r>
                      <a:r>
                        <a:rPr lang="zh-CN" altLang="en-US" sz="1800" dirty="0">
                          <a:latin typeface="Microsoft YaHei" panose="020B0503020204020204" pitchFamily="34" charset="-122"/>
                          <a:ea typeface="Microsoft YaHei" panose="020B0503020204020204" pitchFamily="34" charset="-122"/>
                        </a:rPr>
                        <a:t>月</a:t>
                      </a:r>
                      <a:r>
                        <a:rPr lang="en-US" altLang="zh-CN" sz="1800" dirty="0">
                          <a:latin typeface="Microsoft YaHei" panose="020B0503020204020204" pitchFamily="34" charset="-122"/>
                          <a:ea typeface="Microsoft YaHei" panose="020B0503020204020204" pitchFamily="34" charset="-122"/>
                        </a:rPr>
                        <a:t>15</a:t>
                      </a:r>
                      <a:r>
                        <a:rPr lang="zh-CN" altLang="en-US" sz="1800" dirty="0">
                          <a:latin typeface="Microsoft YaHei" panose="020B0503020204020204" pitchFamily="34" charset="-122"/>
                          <a:ea typeface="Microsoft YaHei" panose="020B0503020204020204" pitchFamily="34" charset="-122"/>
                        </a:rPr>
                        <a:t>日</a:t>
                      </a:r>
                    </a:p>
                  </a:txBody>
                  <a:tcPr/>
                </a:tc>
                <a:tc>
                  <a:txBody>
                    <a:bodyPr/>
                    <a:lstStyle/>
                    <a:p>
                      <a:r>
                        <a:rPr lang="en-US" altLang="zh-CN" sz="1800" dirty="0">
                          <a:latin typeface="Microsoft YaHei" panose="020B0503020204020204" pitchFamily="34" charset="-122"/>
                          <a:ea typeface="Microsoft YaHei" panose="020B0503020204020204" pitchFamily="34" charset="-122"/>
                        </a:rPr>
                        <a:t>6</a:t>
                      </a:r>
                      <a:r>
                        <a:rPr lang="zh-CN" altLang="en-US" sz="1800" dirty="0">
                          <a:latin typeface="Microsoft YaHei" panose="020B0503020204020204" pitchFamily="34" charset="-122"/>
                          <a:ea typeface="Microsoft YaHei" panose="020B0503020204020204" pitchFamily="34" charset="-122"/>
                        </a:rPr>
                        <a:t>月</a:t>
                      </a:r>
                      <a:r>
                        <a:rPr lang="en-US" altLang="zh-CN" sz="1800" dirty="0">
                          <a:latin typeface="Microsoft YaHei" panose="020B0503020204020204" pitchFamily="34" charset="-122"/>
                          <a:ea typeface="Microsoft YaHei" panose="020B0503020204020204" pitchFamily="34" charset="-122"/>
                        </a:rPr>
                        <a:t>25</a:t>
                      </a:r>
                      <a:r>
                        <a:rPr lang="zh-CN" altLang="en-US" sz="1800" dirty="0">
                          <a:latin typeface="Microsoft YaHei" panose="020B0503020204020204" pitchFamily="34" charset="-122"/>
                          <a:ea typeface="Microsoft YaHei" panose="020B0503020204020204" pitchFamily="34" charset="-122"/>
                        </a:rPr>
                        <a:t>日</a:t>
                      </a:r>
                    </a:p>
                  </a:txBody>
                  <a:tcPr/>
                </a:tc>
                <a:extLst>
                  <a:ext uri="{0D108BD9-81ED-4DB2-BD59-A6C34878D82A}">
                    <a16:rowId xmlns:a16="http://schemas.microsoft.com/office/drawing/2014/main" val="1685775764"/>
                  </a:ext>
                </a:extLst>
              </a:tr>
            </a:tbl>
          </a:graphicData>
        </a:graphic>
      </p:graphicFrame>
    </p:spTree>
    <p:extLst>
      <p:ext uri="{BB962C8B-B14F-4D97-AF65-F5344CB8AC3E}">
        <p14:creationId xmlns:p14="http://schemas.microsoft.com/office/powerpoint/2010/main" val="1450198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15</a:t>
            </a:fld>
            <a:endParaRPr lang="en-US" altLang="zh-CN" dirty="0"/>
          </a:p>
        </p:txBody>
      </p:sp>
      <p:sp>
        <p:nvSpPr>
          <p:cNvPr id="18" name="Straight Connector 7">
            <a:extLst>
              <a:ext uri="{FF2B5EF4-FFF2-40B4-BE49-F238E27FC236}">
                <a16:creationId xmlns:a16="http://schemas.microsoft.com/office/drawing/2014/main" id="{2A233031-8D03-4901-8383-A2AA18EAE906}"/>
              </a:ext>
            </a:extLst>
          </p:cNvPr>
          <p:cNvSpPr>
            <a:spLocks noChangeShapeType="1"/>
          </p:cNvSpPr>
          <p:nvPr/>
        </p:nvSpPr>
        <p:spPr bwMode="auto">
          <a:xfrm>
            <a:off x="685800" y="1827213"/>
            <a:ext cx="7848600" cy="158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TextBox 8">
            <a:extLst>
              <a:ext uri="{FF2B5EF4-FFF2-40B4-BE49-F238E27FC236}">
                <a16:creationId xmlns:a16="http://schemas.microsoft.com/office/drawing/2014/main" id="{EA2EE785-CA96-4F3C-84BF-759A95B426E2}"/>
              </a:ext>
            </a:extLst>
          </p:cNvPr>
          <p:cNvSpPr>
            <a:spLocks noChangeArrowheads="1"/>
          </p:cNvSpPr>
          <p:nvPr/>
        </p:nvSpPr>
        <p:spPr bwMode="auto">
          <a:xfrm>
            <a:off x="838200" y="990600"/>
            <a:ext cx="7543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4000" b="1" i="0" u="none" strike="noStrike" kern="0" cap="none" spc="0" normalizeH="0" baseline="0" noProof="0">
                <a:ln>
                  <a:noFill/>
                </a:ln>
                <a:solidFill>
                  <a:schemeClr val="tx2"/>
                </a:solidFill>
                <a:effectLst/>
                <a:uLnTx/>
                <a:uFillTx/>
                <a:latin typeface="Arial (Headings)" charset="0"/>
                <a:ea typeface="宋体" panose="02010600030101010101" pitchFamily="2" charset="-122"/>
                <a:sym typeface="Arial (Headings)" charset="0"/>
              </a:rPr>
              <a:t> </a:t>
            </a:r>
          </a:p>
        </p:txBody>
      </p:sp>
      <p:sp>
        <p:nvSpPr>
          <p:cNvPr id="20" name="Subtitle 2">
            <a:extLst>
              <a:ext uri="{FF2B5EF4-FFF2-40B4-BE49-F238E27FC236}">
                <a16:creationId xmlns:a16="http://schemas.microsoft.com/office/drawing/2014/main" id="{C1F202A5-68FC-4A92-9009-10ADFADBF7AE}"/>
              </a:ext>
            </a:extLst>
          </p:cNvPr>
          <p:cNvSpPr txBox="1">
            <a:spLocks noChangeArrowheads="1"/>
          </p:cNvSpPr>
          <p:nvPr/>
        </p:nvSpPr>
        <p:spPr bwMode="auto">
          <a:xfrm>
            <a:off x="2606040" y="4521199"/>
            <a:ext cx="4251960" cy="1016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2563" indent="-182563" algn="l" rtl="0" eaLnBrk="0" fontAlgn="base" hangingPunct="0">
              <a:spcBef>
                <a:spcPct val="20000"/>
              </a:spcBef>
              <a:spcAft>
                <a:spcPct val="0"/>
              </a:spcAft>
              <a:buClr>
                <a:schemeClr val="accent1"/>
              </a:buClr>
              <a:buSzPct val="85000"/>
              <a:buFont typeface="Wingdings" panose="05000000000000000000" pitchFamily="2" charset="2"/>
              <a:buChar char="q"/>
              <a:defRPr sz="2400" kern="1200">
                <a:solidFill>
                  <a:schemeClr val="tx1"/>
                </a:solidFill>
                <a:latin typeface="+mn-lt"/>
                <a:ea typeface="+mn-ea"/>
                <a:cs typeface="+mn-cs"/>
                <a:sym typeface="Arial" panose="020B0604020202020204" pitchFamily="34" charset="0"/>
              </a:defRPr>
            </a:lvl1pPr>
            <a:lvl2pPr marL="457200" lvl="1" indent="-182563" algn="l" rtl="0" eaLnBrk="0" fontAlgn="base" hangingPunct="0">
              <a:spcBef>
                <a:spcPct val="20000"/>
              </a:spcBef>
              <a:spcAft>
                <a:spcPct val="0"/>
              </a:spcAft>
              <a:buClr>
                <a:schemeClr val="accent1"/>
              </a:buClr>
              <a:buSzPct val="85000"/>
              <a:buFont typeface="Wingdings" panose="05000000000000000000" pitchFamily="2" charset="2"/>
              <a:buChar char="•"/>
              <a:defRPr sz="2000" kern="1200">
                <a:solidFill>
                  <a:schemeClr val="tx1"/>
                </a:solidFill>
                <a:latin typeface="+mn-lt"/>
                <a:ea typeface="+mn-ea"/>
                <a:cs typeface="+mn-cs"/>
                <a:sym typeface="Arial" panose="020B0604020202020204" pitchFamily="34" charset="0"/>
              </a:defRPr>
            </a:lvl2pPr>
            <a:lvl3pPr marL="731838" lvl="2" indent="-182563" algn="l" rtl="0" eaLnBrk="0" fontAlgn="base" hangingPunct="0">
              <a:spcBef>
                <a:spcPct val="20000"/>
              </a:spcBef>
              <a:spcAft>
                <a:spcPct val="0"/>
              </a:spcAft>
              <a:buClr>
                <a:schemeClr val="accent1"/>
              </a:buClr>
              <a:buSzPct val="90000"/>
              <a:buFont typeface="Wingdings" panose="05000000000000000000" pitchFamily="2" charset="2"/>
              <a:buChar char="•"/>
              <a:defRPr kern="1200">
                <a:solidFill>
                  <a:schemeClr val="tx1"/>
                </a:solidFill>
                <a:latin typeface="+mn-lt"/>
                <a:ea typeface="+mn-ea"/>
                <a:cs typeface="+mn-cs"/>
                <a:sym typeface="Arial" panose="020B0604020202020204" pitchFamily="34" charset="0"/>
              </a:defRPr>
            </a:lvl3pPr>
            <a:lvl4pPr marL="1006475" lvl="3" indent="-182563" algn="l" rtl="0" eaLnBrk="0" fontAlgn="base" hangingPunct="0">
              <a:spcBef>
                <a:spcPct val="20000"/>
              </a:spcBef>
              <a:spcAft>
                <a:spcPct val="0"/>
              </a:spcAft>
              <a:buClr>
                <a:schemeClr val="accent1"/>
              </a:buClr>
              <a:buSzPct val="90000"/>
              <a:buFont typeface="Wingdings" panose="05000000000000000000" pitchFamily="2" charset="2"/>
              <a:buChar char="•"/>
              <a:defRPr sz="1600" kern="1200">
                <a:solidFill>
                  <a:schemeClr val="tx1"/>
                </a:solidFill>
                <a:latin typeface="+mn-lt"/>
                <a:ea typeface="+mn-ea"/>
                <a:cs typeface="+mn-cs"/>
                <a:sym typeface="Arial" panose="020B0604020202020204" pitchFamily="34" charset="0"/>
              </a:defRPr>
            </a:lvl4pPr>
            <a:lvl5pPr marL="1189038" lvl="4" indent="-136525" algn="l" rtl="0" eaLnBrk="0" fontAlgn="base" hangingPunct="0">
              <a:spcBef>
                <a:spcPct val="20000"/>
              </a:spcBef>
              <a:spcAft>
                <a:spcPct val="0"/>
              </a:spcAft>
              <a:buClr>
                <a:schemeClr val="accent1"/>
              </a:buClr>
              <a:buSzPct val="100000"/>
              <a:buFont typeface="Wingdings" panose="05000000000000000000" pitchFamily="2" charset="2"/>
              <a:buChar char="•"/>
              <a:defRPr sz="1400" kern="1200">
                <a:solidFill>
                  <a:schemeClr val="tx1"/>
                </a:solidFill>
                <a:latin typeface="+mn-lt"/>
                <a:ea typeface="+mn-ea"/>
                <a:cs typeface="+mn-cs"/>
                <a:sym typeface="Arial" panose="020B0604020202020204" pitchFamily="34" charset="0"/>
              </a:defRPr>
            </a:lvl5pPr>
            <a:lvl6pPr marL="2514600" lvl="5"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6pPr>
            <a:lvl7pPr marL="2971800" lvl="6"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7pPr>
            <a:lvl8pPr marL="3429000" lvl="7"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8pPr>
            <a:lvl9pPr marL="3886200" lvl="8" indent="-228600" algn="l" defTabSz="914400" eaLnBrk="1" fontAlgn="base" latinLnBrk="0" hangingPunct="1">
              <a:spcBef>
                <a:spcPct val="20000"/>
              </a:spcBef>
              <a:spcAft>
                <a:spcPct val="0"/>
              </a:spcAft>
              <a:buClr>
                <a:schemeClr val="accent1"/>
              </a:buClr>
              <a:buSzPct val="100000"/>
              <a:buFont typeface="Wingdings" pitchFamily="2" charset="2"/>
              <a:buChar char="•"/>
              <a:defRPr sz="1400" b="0" i="0" u="none" kern="1200" baseline="0">
                <a:solidFill>
                  <a:schemeClr val="tx1"/>
                </a:solidFill>
                <a:latin typeface="+mn-lt"/>
                <a:ea typeface="+mn-ea"/>
                <a:cs typeface="+mn-cs"/>
                <a:sym typeface="Arial" pitchFamily="34" charset="0"/>
              </a:defRPr>
            </a:lvl9pPr>
          </a:lstStyle>
          <a:p>
            <a:pPr defTabSz="914400" eaLnBrk="1" hangingPunct="1"/>
            <a:r>
              <a:rPr lang="zh-CN" altLang="en-US" dirty="0">
                <a:latin typeface="微软雅黑" panose="020B0503020204020204" pitchFamily="34" charset="-122"/>
                <a:ea typeface="微软雅黑" panose="020B0503020204020204" pitchFamily="34" charset="-122"/>
                <a:sym typeface="Times New Roman" panose="02020603050405020304" pitchFamily="18" charset="0"/>
              </a:rPr>
              <a:t> 刘志远教授</a:t>
            </a:r>
            <a:endParaRPr lang="en-US" altLang="zh-CN" dirty="0">
              <a:latin typeface="微软雅黑" panose="020B0503020204020204" pitchFamily="34" charset="-122"/>
              <a:ea typeface="微软雅黑" panose="020B0503020204020204" pitchFamily="34" charset="-122"/>
              <a:sym typeface="Times New Roman" panose="02020603050405020304" pitchFamily="18" charset="0"/>
            </a:endParaRPr>
          </a:p>
          <a:p>
            <a:pPr defTabSz="914400" eaLnBrk="1" hangingPunct="1"/>
            <a:r>
              <a:rPr lang="en-US" altLang="zh-CN" dirty="0">
                <a:latin typeface="微软雅黑" panose="020B0503020204020204" pitchFamily="34" charset="-122"/>
                <a:ea typeface="微软雅黑" panose="020B0503020204020204" pitchFamily="34" charset="-122"/>
                <a:sym typeface="Times New Roman" panose="02020603050405020304" pitchFamily="18" charset="0"/>
              </a:rPr>
              <a:t> zhiyuanl@seu.edu.cn</a:t>
            </a:r>
            <a:endParaRPr lang="zh-CN" altLang="en-US" dirty="0">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1" name="TextBox 3">
            <a:extLst>
              <a:ext uri="{FF2B5EF4-FFF2-40B4-BE49-F238E27FC236}">
                <a16:creationId xmlns:a16="http://schemas.microsoft.com/office/drawing/2014/main" id="{CEDA5244-A09E-44E8-A507-0DA628E357D4}"/>
              </a:ext>
            </a:extLst>
          </p:cNvPr>
          <p:cNvSpPr>
            <a:spLocks noChangeArrowheads="1"/>
          </p:cNvSpPr>
          <p:nvPr/>
        </p:nvSpPr>
        <p:spPr bwMode="auto">
          <a:xfrm>
            <a:off x="279400" y="990600"/>
            <a:ext cx="86309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b="1" dirty="0">
                <a:solidFill>
                  <a:schemeClr val="tx2"/>
                </a:solidFill>
                <a:latin typeface="微软雅黑" panose="020B0503020204020204" pitchFamily="34" charset="-122"/>
                <a:ea typeface="微软雅黑" panose="020B0503020204020204" pitchFamily="34" charset="-122"/>
                <a:sym typeface="Arial (Headings)" charset="0"/>
              </a:rPr>
              <a:t>交通大数据</a:t>
            </a:r>
          </a:p>
        </p:txBody>
      </p:sp>
      <p:sp>
        <p:nvSpPr>
          <p:cNvPr id="22" name="文本框 1">
            <a:extLst>
              <a:ext uri="{FF2B5EF4-FFF2-40B4-BE49-F238E27FC236}">
                <a16:creationId xmlns:a16="http://schemas.microsoft.com/office/drawing/2014/main" id="{35E0AA4D-0668-44C2-BF4E-282BE87605D5}"/>
              </a:ext>
            </a:extLst>
          </p:cNvPr>
          <p:cNvSpPr txBox="1">
            <a:spLocks noChangeArrowheads="1"/>
          </p:cNvSpPr>
          <p:nvPr/>
        </p:nvSpPr>
        <p:spPr bwMode="auto">
          <a:xfrm>
            <a:off x="1905000" y="2877344"/>
            <a:ext cx="533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defTabSz="914400">
              <a:defRPr/>
            </a:pPr>
            <a:r>
              <a:rPr lang="zh-CN" altLang="en-US" sz="3600" b="1"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课程大作业</a:t>
            </a:r>
            <a:endParaRPr kumimoji="0" lang="zh-CN" altLang="en-US" sz="3600" b="1" i="0" u="none" strike="noStrike" kern="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31120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16</a:t>
            </a:fld>
            <a:endParaRPr lang="en-US" altLang="zh-CN" dirty="0"/>
          </a:p>
        </p:txBody>
      </p:sp>
      <p:sp>
        <p:nvSpPr>
          <p:cNvPr id="14" name="标题 1">
            <a:extLst>
              <a:ext uri="{FF2B5EF4-FFF2-40B4-BE49-F238E27FC236}">
                <a16:creationId xmlns:a16="http://schemas.microsoft.com/office/drawing/2014/main" id="{3162EEE9-9F29-CF4D-B325-DB95CC996E60}"/>
              </a:ext>
            </a:extLst>
          </p:cNvPr>
          <p:cNvSpPr>
            <a:spLocks noGrp="1"/>
          </p:cNvSpPr>
          <p:nvPr>
            <p:ph type="title"/>
          </p:nvPr>
        </p:nvSpPr>
        <p:spPr>
          <a:xfrm>
            <a:off x="457200" y="533400"/>
            <a:ext cx="8229600" cy="990600"/>
          </a:xfrm>
        </p:spPr>
        <p:txBody>
          <a:bodyPr/>
          <a:lstStyle/>
          <a:p>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课程大作业</a:t>
            </a:r>
          </a:p>
        </p:txBody>
      </p:sp>
      <p:sp>
        <p:nvSpPr>
          <p:cNvPr id="9" name="内容占位符 2">
            <a:extLst>
              <a:ext uri="{FF2B5EF4-FFF2-40B4-BE49-F238E27FC236}">
                <a16:creationId xmlns:a16="http://schemas.microsoft.com/office/drawing/2014/main" id="{97283553-26F4-0249-8AFB-0065148A9810}"/>
              </a:ext>
            </a:extLst>
          </p:cNvPr>
          <p:cNvSpPr>
            <a:spLocks noGrp="1"/>
          </p:cNvSpPr>
          <p:nvPr>
            <p:ph idx="1"/>
          </p:nvPr>
        </p:nvSpPr>
        <p:spPr>
          <a:xfrm>
            <a:off x="435665" y="1676401"/>
            <a:ext cx="8577470" cy="990600"/>
          </a:xfrm>
        </p:spPr>
        <p:txBody>
          <a:bodyPr/>
          <a:lstStyle/>
          <a:p>
            <a:pPr marL="342900" indent="-342900" defTabSz="457200" eaLnBrk="1" hangingPunct="1">
              <a:lnSpc>
                <a:spcPct val="120000"/>
              </a:lnSpc>
              <a:spcAft>
                <a:spcPts val="600"/>
              </a:spcAft>
              <a:buSzPct val="70000"/>
              <a:buFont typeface="Wingdings" pitchFamily="2" charset="2"/>
              <a:buChar char="p"/>
            </a:pP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rPr>
              <a:t>目标</a:t>
            </a:r>
            <a:endParaRPr lang="en-US" altLang="zh-CN"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endParaRPr>
          </a:p>
          <a:p>
            <a:pPr>
              <a:buFont typeface="Wingdings" panose="05000000000000000000" pitchFamily="2" charset="2"/>
              <a:buChar char="l"/>
            </a:pP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sz="2000" dirty="0">
                <a:latin typeface="Microsoft YaHei" panose="020B0503020204020204" pitchFamily="34" charset="-122"/>
                <a:ea typeface="Microsoft YaHei" panose="020B0503020204020204" pitchFamily="34" charset="-122"/>
                <a:cs typeface="Times New Roman" panose="02020603050405020304" pitchFamily="18" charset="0"/>
              </a:rPr>
              <a:t>使用交通大数据分析技术解决实际交通问题</a:t>
            </a:r>
            <a:endParaRPr lang="en-US" altLang="zh-CN" b="1" dirty="0">
              <a:latin typeface="Microsoft YaHei" panose="020B0503020204020204" pitchFamily="34" charset="-122"/>
              <a:ea typeface="Microsoft YaHei" panose="020B0503020204020204" pitchFamily="34" charset="-122"/>
              <a:cs typeface="Times New Roman" panose="02020603050405020304" pitchFamily="18" charset="0"/>
            </a:endParaRPr>
          </a:p>
        </p:txBody>
      </p:sp>
      <p:pic>
        <p:nvPicPr>
          <p:cNvPr id="10" name="图片 9">
            <a:extLst>
              <a:ext uri="{FF2B5EF4-FFF2-40B4-BE49-F238E27FC236}">
                <a16:creationId xmlns:a16="http://schemas.microsoft.com/office/drawing/2014/main" id="{95CDFFAE-1CA5-AC43-A8E1-4AA0C76574ED}"/>
              </a:ext>
            </a:extLst>
          </p:cNvPr>
          <p:cNvPicPr/>
          <p:nvPr/>
        </p:nvPicPr>
        <p:blipFill rotWithShape="1">
          <a:blip r:embed="rId3"/>
          <a:srcRect b="27845"/>
          <a:stretch/>
        </p:blipFill>
        <p:spPr>
          <a:xfrm>
            <a:off x="785892" y="4621412"/>
            <a:ext cx="7550679" cy="1550788"/>
          </a:xfrm>
          <a:prstGeom prst="rect">
            <a:avLst/>
          </a:prstGeom>
        </p:spPr>
      </p:pic>
      <p:sp>
        <p:nvSpPr>
          <p:cNvPr id="11" name="矩形 10">
            <a:extLst>
              <a:ext uri="{FF2B5EF4-FFF2-40B4-BE49-F238E27FC236}">
                <a16:creationId xmlns:a16="http://schemas.microsoft.com/office/drawing/2014/main" id="{9A808F89-7E68-0D41-AC42-208F8AD88D34}"/>
              </a:ext>
            </a:extLst>
          </p:cNvPr>
          <p:cNvSpPr/>
          <p:nvPr/>
        </p:nvSpPr>
        <p:spPr>
          <a:xfrm>
            <a:off x="435664" y="2842466"/>
            <a:ext cx="8251136" cy="1597360"/>
          </a:xfrm>
          <a:prstGeom prst="rect">
            <a:avLst/>
          </a:prstGeom>
        </p:spPr>
        <p:txBody>
          <a:bodyPr wrap="square">
            <a:spAutoFit/>
          </a:bodyPr>
          <a:lstStyle/>
          <a:p>
            <a:pPr marL="342900" indent="-342900" fontAlgn="base">
              <a:lnSpc>
                <a:spcPct val="120000"/>
              </a:lnSpc>
              <a:spcBef>
                <a:spcPct val="20000"/>
              </a:spcBef>
              <a:spcAft>
                <a:spcPts val="600"/>
              </a:spcAft>
              <a:buClr>
                <a:schemeClr val="accent1"/>
              </a:buClr>
              <a:buSzPct val="70000"/>
              <a:buFont typeface="Wingdings" pitchFamily="2" charset="2"/>
              <a:buChar char="p"/>
            </a:pPr>
            <a:r>
              <a:rPr lang="zh-CN" altLang="en-US" sz="2400"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 组队要求</a:t>
            </a:r>
            <a:endParaRPr lang="en-US" altLang="zh-CN" sz="2400"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endParaRPr>
          </a:p>
          <a:p>
            <a:pPr marL="182563" indent="-182563" eaLnBrk="0" fontAlgn="base" hangingPunct="0">
              <a:spcBef>
                <a:spcPct val="20000"/>
              </a:spcBef>
              <a:spcAft>
                <a:spcPct val="0"/>
              </a:spcAft>
              <a:buClr>
                <a:schemeClr val="accent1"/>
              </a:buClr>
              <a:buSzPct val="85000"/>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 </a:t>
            </a:r>
            <a:r>
              <a:rPr lang="zh-CN" altLang="zh-CN" sz="2000"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以</a:t>
            </a:r>
            <a:r>
              <a:rPr lang="zh-CN" altLang="zh-CN" sz="2000" b="1"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小队</a:t>
            </a:r>
            <a:r>
              <a:rPr lang="zh-CN" altLang="zh-CN" sz="2000"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为单位完成任务，一个小队包含</a:t>
            </a:r>
            <a:r>
              <a:rPr lang="en-US" altLang="zh-CN" sz="2000" b="1"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3-4</a:t>
            </a:r>
            <a:r>
              <a:rPr lang="zh-CN" altLang="zh-CN" sz="2000"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人，自由组队，队伍成员自行推选一名</a:t>
            </a:r>
            <a:r>
              <a:rPr lang="zh-CN" altLang="zh-CN" sz="2000" b="1"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队长</a:t>
            </a:r>
            <a:r>
              <a:rPr lang="zh-CN" altLang="zh-CN" sz="2000"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，负责队伍信息上报和作业提交。队长对成员信息进行汇总，于</a:t>
            </a:r>
            <a:r>
              <a:rPr lang="en-US" altLang="zh-CN" sz="2000"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QQ</a:t>
            </a:r>
            <a:r>
              <a:rPr lang="zh-CN" altLang="zh-CN" sz="2000"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群内的腾讯文档登记</a:t>
            </a:r>
            <a:r>
              <a:rPr lang="zh-CN" altLang="zh-CN" sz="2000" b="1"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队伍成员</a:t>
            </a:r>
            <a:r>
              <a:rPr lang="zh-CN" altLang="en-US" sz="2000" b="1"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信息</a:t>
            </a:r>
            <a:r>
              <a:rPr lang="zh-CN" altLang="zh-CN" sz="2000" b="1"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、队伍名称</a:t>
            </a:r>
          </a:p>
        </p:txBody>
      </p:sp>
    </p:spTree>
    <p:extLst>
      <p:ext uri="{BB962C8B-B14F-4D97-AF65-F5344CB8AC3E}">
        <p14:creationId xmlns:p14="http://schemas.microsoft.com/office/powerpoint/2010/main" val="601521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17</a:t>
            </a:fld>
            <a:endParaRPr lang="en-US" altLang="zh-CN" dirty="0"/>
          </a:p>
        </p:txBody>
      </p:sp>
      <p:sp>
        <p:nvSpPr>
          <p:cNvPr id="14" name="标题 1">
            <a:extLst>
              <a:ext uri="{FF2B5EF4-FFF2-40B4-BE49-F238E27FC236}">
                <a16:creationId xmlns:a16="http://schemas.microsoft.com/office/drawing/2014/main" id="{3162EEE9-9F29-CF4D-B325-DB95CC996E60}"/>
              </a:ext>
            </a:extLst>
          </p:cNvPr>
          <p:cNvSpPr>
            <a:spLocks noGrp="1"/>
          </p:cNvSpPr>
          <p:nvPr>
            <p:ph type="title"/>
          </p:nvPr>
        </p:nvSpPr>
        <p:spPr>
          <a:xfrm>
            <a:off x="457200" y="533400"/>
            <a:ext cx="8229600" cy="990600"/>
          </a:xfrm>
        </p:spPr>
        <p:txBody>
          <a:bodyPr/>
          <a:lstStyle/>
          <a:p>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课程大作业</a:t>
            </a:r>
          </a:p>
        </p:txBody>
      </p:sp>
      <p:sp>
        <p:nvSpPr>
          <p:cNvPr id="9" name="内容占位符 2">
            <a:extLst>
              <a:ext uri="{FF2B5EF4-FFF2-40B4-BE49-F238E27FC236}">
                <a16:creationId xmlns:a16="http://schemas.microsoft.com/office/drawing/2014/main" id="{97283553-26F4-0249-8AFB-0065148A9810}"/>
              </a:ext>
            </a:extLst>
          </p:cNvPr>
          <p:cNvSpPr>
            <a:spLocks noGrp="1"/>
          </p:cNvSpPr>
          <p:nvPr>
            <p:ph idx="1"/>
          </p:nvPr>
        </p:nvSpPr>
        <p:spPr>
          <a:xfrm>
            <a:off x="427347" y="1399743"/>
            <a:ext cx="8577470" cy="990600"/>
          </a:xfrm>
        </p:spPr>
        <p:txBody>
          <a:bodyPr/>
          <a:lstStyle/>
          <a:p>
            <a:pPr marL="342900" indent="-342900" defTabSz="457200" eaLnBrk="1" hangingPunct="1">
              <a:lnSpc>
                <a:spcPct val="120000"/>
              </a:lnSpc>
              <a:spcAft>
                <a:spcPts val="600"/>
              </a:spcAft>
              <a:buSzPct val="70000"/>
              <a:buFont typeface="Wingdings" pitchFamily="2" charset="2"/>
              <a:buChar char="p"/>
            </a:pP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rPr>
              <a:t>队伍信息（现有</a:t>
            </a:r>
            <a:r>
              <a:rPr lang="en-US" altLang="zh-CN"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rPr>
              <a:t>29</a:t>
            </a:r>
            <a:r>
              <a:rPr lang="zh-CN" altLang="en-US"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rPr>
              <a:t>个队伍）</a:t>
            </a:r>
            <a:endParaRPr lang="en-US" altLang="zh-CN"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375D374E-5A09-E449-8491-6C61E2BC0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47" y="1895043"/>
            <a:ext cx="8251135" cy="4507937"/>
          </a:xfrm>
          <a:prstGeom prst="rect">
            <a:avLst/>
          </a:prstGeom>
        </p:spPr>
      </p:pic>
    </p:spTree>
    <p:extLst>
      <p:ext uri="{BB962C8B-B14F-4D97-AF65-F5344CB8AC3E}">
        <p14:creationId xmlns:p14="http://schemas.microsoft.com/office/powerpoint/2010/main" val="1180552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18</a:t>
            </a:fld>
            <a:endParaRPr lang="en-US" altLang="zh-CN" dirty="0"/>
          </a:p>
        </p:txBody>
      </p:sp>
      <p:sp>
        <p:nvSpPr>
          <p:cNvPr id="14" name="标题 1">
            <a:extLst>
              <a:ext uri="{FF2B5EF4-FFF2-40B4-BE49-F238E27FC236}">
                <a16:creationId xmlns:a16="http://schemas.microsoft.com/office/drawing/2014/main" id="{3162EEE9-9F29-CF4D-B325-DB95CC996E60}"/>
              </a:ext>
            </a:extLst>
          </p:cNvPr>
          <p:cNvSpPr>
            <a:spLocks noGrp="1"/>
          </p:cNvSpPr>
          <p:nvPr>
            <p:ph type="title"/>
          </p:nvPr>
        </p:nvSpPr>
        <p:spPr>
          <a:xfrm>
            <a:off x="457200" y="533400"/>
            <a:ext cx="8229600" cy="990600"/>
          </a:xfrm>
        </p:spPr>
        <p:txBody>
          <a:bodyPr/>
          <a:lstStyle/>
          <a:p>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课程大作业</a:t>
            </a:r>
          </a:p>
        </p:txBody>
      </p:sp>
      <p:sp>
        <p:nvSpPr>
          <p:cNvPr id="8" name="矩形 7">
            <a:extLst>
              <a:ext uri="{FF2B5EF4-FFF2-40B4-BE49-F238E27FC236}">
                <a16:creationId xmlns:a16="http://schemas.microsoft.com/office/drawing/2014/main" id="{D42DA703-C4D6-9C47-99CC-D2ED8AE59FCB}"/>
              </a:ext>
            </a:extLst>
          </p:cNvPr>
          <p:cNvSpPr/>
          <p:nvPr/>
        </p:nvSpPr>
        <p:spPr>
          <a:xfrm>
            <a:off x="457200" y="1709737"/>
            <a:ext cx="8565614" cy="3174139"/>
          </a:xfrm>
          <a:prstGeom prst="rect">
            <a:avLst/>
          </a:prstGeom>
        </p:spPr>
        <p:txBody>
          <a:bodyPr wrap="square">
            <a:spAutoFit/>
          </a:bodyPr>
          <a:lstStyle/>
          <a:p>
            <a:pPr marL="342900" indent="-342900" fontAlgn="base">
              <a:lnSpc>
                <a:spcPct val="120000"/>
              </a:lnSpc>
              <a:spcBef>
                <a:spcPct val="20000"/>
              </a:spcBef>
              <a:spcAft>
                <a:spcPts val="600"/>
              </a:spcAft>
              <a:buClr>
                <a:schemeClr val="accent1"/>
              </a:buClr>
              <a:buSzPct val="70000"/>
              <a:buFont typeface="Wingdings" pitchFamily="2" charset="2"/>
              <a:buChar char="p"/>
            </a:pPr>
            <a:r>
              <a:rPr lang="zh-CN" altLang="en-US" sz="2400"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问题描述</a:t>
            </a:r>
          </a:p>
          <a:p>
            <a:endParaRPr lang="en-US" altLang="zh-CN" sz="2000" b="1"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endParaRPr>
          </a:p>
          <a:p>
            <a:pPr marL="285750" indent="-285750">
              <a:lnSpc>
                <a:spcPct val="150000"/>
              </a:lnSpc>
              <a:buFont typeface="Wingdings" pitchFamily="2" charset="2"/>
              <a:buChar char="l"/>
            </a:pPr>
            <a:r>
              <a:rPr lang="zh-CN" altLang="en-US" sz="2000" b="1"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 </a:t>
            </a:r>
            <a:r>
              <a:rPr lang="zh-CN" altLang="zh-CN" sz="2000" b="1"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交通流量预测</a:t>
            </a:r>
            <a:r>
              <a:rPr lang="zh-CN" altLang="zh-CN" sz="2000"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是交通控制和管理的重要依据，通过对于交通流量感知和推演，能使交通管理部门提前掌握交通状态的动态变化，预知可能发生的交通拥堵，协助构建先进的出行者信息系统。近年来，交通流量预测在自动驾驶系统、网约车平台、综合交通管理等多种交通场景中都得到了广泛的应用。</a:t>
            </a:r>
          </a:p>
        </p:txBody>
      </p:sp>
    </p:spTree>
    <p:extLst>
      <p:ext uri="{BB962C8B-B14F-4D97-AF65-F5344CB8AC3E}">
        <p14:creationId xmlns:p14="http://schemas.microsoft.com/office/powerpoint/2010/main" val="495999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19</a:t>
            </a:fld>
            <a:endParaRPr lang="en-US" altLang="zh-CN" dirty="0"/>
          </a:p>
        </p:txBody>
      </p:sp>
      <p:sp>
        <p:nvSpPr>
          <p:cNvPr id="14" name="标题 1">
            <a:extLst>
              <a:ext uri="{FF2B5EF4-FFF2-40B4-BE49-F238E27FC236}">
                <a16:creationId xmlns:a16="http://schemas.microsoft.com/office/drawing/2014/main" id="{3162EEE9-9F29-CF4D-B325-DB95CC996E60}"/>
              </a:ext>
            </a:extLst>
          </p:cNvPr>
          <p:cNvSpPr>
            <a:spLocks noGrp="1"/>
          </p:cNvSpPr>
          <p:nvPr>
            <p:ph type="title"/>
          </p:nvPr>
        </p:nvSpPr>
        <p:spPr>
          <a:xfrm>
            <a:off x="457200" y="533400"/>
            <a:ext cx="8229600" cy="990600"/>
          </a:xfrm>
        </p:spPr>
        <p:txBody>
          <a:bodyPr/>
          <a:lstStyle/>
          <a:p>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课程大作业</a:t>
            </a:r>
          </a:p>
        </p:txBody>
      </p:sp>
      <p:sp>
        <p:nvSpPr>
          <p:cNvPr id="8" name="矩形 7">
            <a:extLst>
              <a:ext uri="{FF2B5EF4-FFF2-40B4-BE49-F238E27FC236}">
                <a16:creationId xmlns:a16="http://schemas.microsoft.com/office/drawing/2014/main" id="{D42DA703-C4D6-9C47-99CC-D2ED8AE59FCB}"/>
              </a:ext>
            </a:extLst>
          </p:cNvPr>
          <p:cNvSpPr/>
          <p:nvPr/>
        </p:nvSpPr>
        <p:spPr>
          <a:xfrm>
            <a:off x="457200" y="1709737"/>
            <a:ext cx="8565614" cy="3074688"/>
          </a:xfrm>
          <a:prstGeom prst="rect">
            <a:avLst/>
          </a:prstGeom>
        </p:spPr>
        <p:txBody>
          <a:bodyPr wrap="square">
            <a:spAutoFit/>
          </a:bodyPr>
          <a:lstStyle/>
          <a:p>
            <a:pPr marL="342900" indent="-342900" fontAlgn="base">
              <a:lnSpc>
                <a:spcPct val="120000"/>
              </a:lnSpc>
              <a:spcBef>
                <a:spcPct val="20000"/>
              </a:spcBef>
              <a:spcAft>
                <a:spcPts val="600"/>
              </a:spcAft>
              <a:buClr>
                <a:schemeClr val="accent1"/>
              </a:buClr>
              <a:buSzPct val="70000"/>
              <a:buFont typeface="Wingdings" pitchFamily="2" charset="2"/>
              <a:buChar char="p"/>
            </a:pPr>
            <a:r>
              <a:rPr lang="zh-CN" altLang="en-US" sz="2400"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数据说明</a:t>
            </a:r>
          </a:p>
          <a:p>
            <a:endParaRPr lang="en-US" altLang="zh-CN" sz="2000" b="1"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endParaRPr>
          </a:p>
          <a:p>
            <a:pPr marL="285750" indent="-285750">
              <a:buFont typeface="Wingdings" pitchFamily="2" charset="2"/>
              <a:buChar char="l"/>
            </a:pPr>
            <a:r>
              <a:rPr lang="zh-CN" altLang="en-US" sz="2000" dirty="0">
                <a:solidFill>
                  <a:srgbClr val="0070C0"/>
                </a:solidFill>
                <a:latin typeface="Microsoft YaHei" panose="020B0503020204020204" pitchFamily="34" charset="-122"/>
                <a:ea typeface="Microsoft YaHei" panose="020B0503020204020204" pitchFamily="34" charset="-122"/>
              </a:rPr>
              <a:t> </a:t>
            </a:r>
            <a:r>
              <a:rPr lang="zh-CN" altLang="zh-CN" sz="2000" dirty="0">
                <a:latin typeface="Microsoft YaHei" panose="020B0503020204020204" pitchFamily="34" charset="-122"/>
                <a:ea typeface="Microsoft YaHei" panose="020B0503020204020204" pitchFamily="34" charset="-122"/>
              </a:rPr>
              <a:t>比赛数据发布在课程</a:t>
            </a:r>
            <a:r>
              <a:rPr lang="en-US" altLang="zh-CN" sz="2000" dirty="0">
                <a:latin typeface="Microsoft YaHei" panose="020B0503020204020204" pitchFamily="34" charset="-122"/>
                <a:ea typeface="Microsoft YaHei" panose="020B0503020204020204" pitchFamily="34" charset="-122"/>
              </a:rPr>
              <a:t>GitHub</a:t>
            </a:r>
            <a:r>
              <a:rPr lang="zh-CN" altLang="zh-CN" sz="2000" dirty="0">
                <a:latin typeface="Microsoft YaHei" panose="020B0503020204020204" pitchFamily="34" charset="-122"/>
                <a:ea typeface="Microsoft YaHei" panose="020B0503020204020204" pitchFamily="34" charset="-122"/>
              </a:rPr>
              <a:t>平台（</a:t>
            </a:r>
            <a:r>
              <a:rPr lang="en-US" altLang="zh-CN" sz="2000" dirty="0">
                <a:latin typeface="Microsoft YaHei" panose="020B0503020204020204" pitchFamily="34" charset="-122"/>
                <a:ea typeface="Microsoft YaHei" panose="020B0503020204020204" pitchFamily="34" charset="-122"/>
                <a:hlinkClick r:id="rId3"/>
              </a:rPr>
              <a:t>https://github.com/Tlab-seu/traffic-big-data-theory-and-applications</a:t>
            </a:r>
            <a:r>
              <a:rPr lang="zh-CN" altLang="zh-CN"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285750" indent="-285750">
              <a:buFont typeface="Wingdings" pitchFamily="2" charset="2"/>
              <a:buChar char="l"/>
            </a:pPr>
            <a:r>
              <a:rPr lang="zh-CN" altLang="en-US" sz="2000" dirty="0">
                <a:solidFill>
                  <a:srgbClr val="0070C0"/>
                </a:solidFill>
                <a:latin typeface="Microsoft YaHei" panose="020B0503020204020204" pitchFamily="34" charset="-122"/>
                <a:ea typeface="Microsoft YaHei" panose="020B0503020204020204" pitchFamily="34" charset="-122"/>
              </a:rPr>
              <a:t> </a:t>
            </a:r>
            <a:r>
              <a:rPr lang="zh-CN" altLang="zh-CN" sz="2000" dirty="0">
                <a:latin typeface="Microsoft YaHei" panose="020B0503020204020204" pitchFamily="34" charset="-122"/>
                <a:ea typeface="Microsoft YaHei" panose="020B0503020204020204" pitchFamily="34" charset="-122"/>
              </a:rPr>
              <a:t>比赛数据为某公路的卡口流量数据，共包含</a:t>
            </a:r>
            <a:r>
              <a:rPr lang="en-US" altLang="zh-CN" sz="2000" dirty="0">
                <a:latin typeface="Microsoft YaHei" panose="020B0503020204020204" pitchFamily="34" charset="-122"/>
                <a:ea typeface="Microsoft YaHei" panose="020B0503020204020204" pitchFamily="34" charset="-122"/>
              </a:rPr>
              <a:t>10</a:t>
            </a:r>
            <a:r>
              <a:rPr lang="zh-CN" altLang="zh-CN" sz="2000" dirty="0">
                <a:latin typeface="Microsoft YaHei" panose="020B0503020204020204" pitchFamily="34" charset="-122"/>
                <a:ea typeface="Microsoft YaHei" panose="020B0503020204020204" pitchFamily="34" charset="-122"/>
              </a:rPr>
              <a:t>个卡口，卡口流量以</a:t>
            </a:r>
            <a:r>
              <a:rPr lang="en-US" altLang="zh-CN" sz="2000" dirty="0">
                <a:latin typeface="Microsoft YaHei" panose="020B0503020204020204" pitchFamily="34" charset="-122"/>
                <a:ea typeface="Microsoft YaHei" panose="020B0503020204020204" pitchFamily="34" charset="-122"/>
              </a:rPr>
              <a:t>5</a:t>
            </a:r>
            <a:r>
              <a:rPr lang="zh-CN" altLang="zh-CN" sz="2000" dirty="0">
                <a:latin typeface="Microsoft YaHei" panose="020B0503020204020204" pitchFamily="34" charset="-122"/>
                <a:ea typeface="Microsoft YaHei" panose="020B0503020204020204" pitchFamily="34" charset="-122"/>
              </a:rPr>
              <a:t>分钟为单位进行集计。数据包含四个基础字段：卡口编号（</a:t>
            </a:r>
            <a:r>
              <a:rPr lang="en-US" altLang="zh-CN" sz="2000" dirty="0" err="1">
                <a:latin typeface="Microsoft YaHei" panose="020B0503020204020204" pitchFamily="34" charset="-122"/>
                <a:ea typeface="Microsoft YaHei" panose="020B0503020204020204" pitchFamily="34" charset="-122"/>
              </a:rPr>
              <a:t>detector_id</a:t>
            </a:r>
            <a:r>
              <a:rPr lang="zh-CN" altLang="zh-CN" sz="2000" dirty="0">
                <a:latin typeface="Microsoft YaHei" panose="020B0503020204020204" pitchFamily="34" charset="-122"/>
                <a:ea typeface="Microsoft YaHei" panose="020B0503020204020204" pitchFamily="34" charset="-122"/>
              </a:rPr>
              <a:t>）、日期（</a:t>
            </a:r>
            <a:r>
              <a:rPr lang="en-US" altLang="zh-CN" sz="2000" dirty="0">
                <a:latin typeface="Microsoft YaHei" panose="020B0503020204020204" pitchFamily="34" charset="-122"/>
                <a:ea typeface="Microsoft YaHei" panose="020B0503020204020204" pitchFamily="34" charset="-122"/>
              </a:rPr>
              <a:t>day</a:t>
            </a:r>
            <a:r>
              <a:rPr lang="zh-CN" altLang="zh-CN" sz="2000" dirty="0">
                <a:latin typeface="Microsoft YaHei" panose="020B0503020204020204" pitchFamily="34" charset="-122"/>
                <a:ea typeface="Microsoft YaHei" panose="020B0503020204020204" pitchFamily="34" charset="-122"/>
              </a:rPr>
              <a:t>）、时间（</a:t>
            </a:r>
            <a:r>
              <a:rPr lang="en-US" altLang="zh-CN" sz="2000" dirty="0">
                <a:latin typeface="Microsoft YaHei" panose="020B0503020204020204" pitchFamily="34" charset="-122"/>
                <a:ea typeface="Microsoft YaHei" panose="020B0503020204020204" pitchFamily="34" charset="-122"/>
              </a:rPr>
              <a:t>time</a:t>
            </a:r>
            <a:r>
              <a:rPr lang="zh-CN" altLang="zh-CN" sz="2000" dirty="0">
                <a:latin typeface="Microsoft YaHei" panose="020B0503020204020204" pitchFamily="34" charset="-122"/>
                <a:ea typeface="Microsoft YaHei" panose="020B0503020204020204" pitchFamily="34" charset="-122"/>
              </a:rPr>
              <a:t>）、流量（</a:t>
            </a:r>
            <a:r>
              <a:rPr lang="en-US" altLang="zh-CN" sz="2000" dirty="0">
                <a:latin typeface="Microsoft YaHei" panose="020B0503020204020204" pitchFamily="34" charset="-122"/>
                <a:ea typeface="Microsoft YaHei" panose="020B0503020204020204" pitchFamily="34" charset="-122"/>
              </a:rPr>
              <a:t>volume</a:t>
            </a:r>
            <a:r>
              <a:rPr lang="zh-CN" altLang="zh-CN"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veh</a:t>
            </a:r>
            <a:r>
              <a:rPr lang="en-US" altLang="zh-CN" sz="2000" dirty="0">
                <a:latin typeface="Microsoft YaHei" panose="020B0503020204020204" pitchFamily="34" charset="-122"/>
                <a:ea typeface="Microsoft YaHei" panose="020B0503020204020204" pitchFamily="34" charset="-122"/>
              </a:rPr>
              <a:t>/h</a:t>
            </a:r>
            <a:r>
              <a:rPr lang="zh-CN" altLang="zh-CN" sz="2000" dirty="0">
                <a:latin typeface="Microsoft YaHei" panose="020B0503020204020204" pitchFamily="34" charset="-122"/>
                <a:ea typeface="Microsoft YaHei" panose="020B0503020204020204" pitchFamily="34" charset="-122"/>
              </a:rPr>
              <a:t>）。</a:t>
            </a:r>
          </a:p>
          <a:p>
            <a:pPr marL="285750" indent="-285750">
              <a:buFont typeface="Wingdings" pitchFamily="2" charset="2"/>
              <a:buChar char="l"/>
            </a:pPr>
            <a:endParaRPr lang="zh-CN" altLang="zh-CN" sz="2000" dirty="0">
              <a:latin typeface="Microsoft YaHei" panose="020B0503020204020204" pitchFamily="34" charset="-122"/>
              <a:ea typeface="Microsoft YaHei" panose="020B0503020204020204" pitchFamily="34" charset="-122"/>
            </a:endParaRPr>
          </a:p>
          <a:p>
            <a:pPr marL="285750" indent="-285750">
              <a:buFont typeface="Wingdings" pitchFamily="2" charset="2"/>
              <a:buChar char="l"/>
            </a:pPr>
            <a:endParaRPr lang="zh-CN" altLang="zh-CN" sz="2000"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endParaRPr>
          </a:p>
        </p:txBody>
      </p:sp>
      <p:pic>
        <p:nvPicPr>
          <p:cNvPr id="7" name="图片 6">
            <a:extLst>
              <a:ext uri="{FF2B5EF4-FFF2-40B4-BE49-F238E27FC236}">
                <a16:creationId xmlns:a16="http://schemas.microsoft.com/office/drawing/2014/main" id="{A3CE1E25-941C-F44C-8FB9-AA48438BB733}"/>
              </a:ext>
            </a:extLst>
          </p:cNvPr>
          <p:cNvPicPr/>
          <p:nvPr/>
        </p:nvPicPr>
        <p:blipFill>
          <a:blip r:embed="rId4"/>
          <a:stretch>
            <a:fillRect/>
          </a:stretch>
        </p:blipFill>
        <p:spPr>
          <a:xfrm>
            <a:off x="484873" y="4273741"/>
            <a:ext cx="3461534" cy="2050859"/>
          </a:xfrm>
          <a:prstGeom prst="rect">
            <a:avLst/>
          </a:prstGeom>
        </p:spPr>
      </p:pic>
      <p:sp>
        <p:nvSpPr>
          <p:cNvPr id="2" name="矩形 1">
            <a:extLst>
              <a:ext uri="{FF2B5EF4-FFF2-40B4-BE49-F238E27FC236}">
                <a16:creationId xmlns:a16="http://schemas.microsoft.com/office/drawing/2014/main" id="{B724EE1E-2A2D-F340-A198-83D9521DC4C2}"/>
              </a:ext>
            </a:extLst>
          </p:cNvPr>
          <p:cNvSpPr/>
          <p:nvPr/>
        </p:nvSpPr>
        <p:spPr>
          <a:xfrm>
            <a:off x="1167789" y="4273741"/>
            <a:ext cx="2688116" cy="2982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a:extLst>
              <a:ext uri="{FF2B5EF4-FFF2-40B4-BE49-F238E27FC236}">
                <a16:creationId xmlns:a16="http://schemas.microsoft.com/office/drawing/2014/main" id="{8140147A-AE89-CE40-B069-1990CF06170F}"/>
              </a:ext>
            </a:extLst>
          </p:cNvPr>
          <p:cNvPicPr/>
          <p:nvPr/>
        </p:nvPicPr>
        <p:blipFill>
          <a:blip r:embed="rId5"/>
          <a:stretch>
            <a:fillRect/>
          </a:stretch>
        </p:blipFill>
        <p:spPr>
          <a:xfrm>
            <a:off x="3974080" y="4619108"/>
            <a:ext cx="4814371" cy="1058309"/>
          </a:xfrm>
          <a:prstGeom prst="rect">
            <a:avLst/>
          </a:prstGeom>
        </p:spPr>
      </p:pic>
      <p:sp>
        <p:nvSpPr>
          <p:cNvPr id="3" name="文本框 2">
            <a:extLst>
              <a:ext uri="{FF2B5EF4-FFF2-40B4-BE49-F238E27FC236}">
                <a16:creationId xmlns:a16="http://schemas.microsoft.com/office/drawing/2014/main" id="{DCB6FF00-7A02-8745-83AA-DF19B035656D}"/>
              </a:ext>
            </a:extLst>
          </p:cNvPr>
          <p:cNvSpPr txBox="1"/>
          <p:nvPr/>
        </p:nvSpPr>
        <p:spPr>
          <a:xfrm>
            <a:off x="5602847" y="5777167"/>
            <a:ext cx="1338828"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卡口示意图</a:t>
            </a:r>
          </a:p>
        </p:txBody>
      </p:sp>
    </p:spTree>
    <p:extLst>
      <p:ext uri="{BB962C8B-B14F-4D97-AF65-F5344CB8AC3E}">
        <p14:creationId xmlns:p14="http://schemas.microsoft.com/office/powerpoint/2010/main" val="3728214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2</a:t>
            </a:fld>
            <a:endParaRPr lang="en-US" altLang="zh-CN" dirty="0"/>
          </a:p>
        </p:txBody>
      </p:sp>
      <p:graphicFrame>
        <p:nvGraphicFramePr>
          <p:cNvPr id="29" name="表格 29">
            <a:extLst>
              <a:ext uri="{FF2B5EF4-FFF2-40B4-BE49-F238E27FC236}">
                <a16:creationId xmlns:a16="http://schemas.microsoft.com/office/drawing/2014/main" id="{2C218BE4-DE63-5344-A4C9-CFD9AD451D4D}"/>
              </a:ext>
            </a:extLst>
          </p:cNvPr>
          <p:cNvGraphicFramePr>
            <a:graphicFrameLocks noGrp="1"/>
          </p:cNvGraphicFramePr>
          <p:nvPr>
            <p:extLst>
              <p:ext uri="{D42A27DB-BD31-4B8C-83A1-F6EECF244321}">
                <p14:modId xmlns:p14="http://schemas.microsoft.com/office/powerpoint/2010/main" val="3362526047"/>
              </p:ext>
            </p:extLst>
          </p:nvPr>
        </p:nvGraphicFramePr>
        <p:xfrm>
          <a:off x="81280" y="676276"/>
          <a:ext cx="8981440" cy="6217920"/>
        </p:xfrm>
        <a:graphic>
          <a:graphicData uri="http://schemas.openxmlformats.org/drawingml/2006/table">
            <a:tbl>
              <a:tblPr firstRow="1" bandRow="1">
                <a:tableStyleId>{5C22544A-7EE6-4342-B048-85BDC9FD1C3A}</a:tableStyleId>
              </a:tblPr>
              <a:tblGrid>
                <a:gridCol w="425347">
                  <a:extLst>
                    <a:ext uri="{9D8B030D-6E8A-4147-A177-3AD203B41FA5}">
                      <a16:colId xmlns:a16="http://schemas.microsoft.com/office/drawing/2014/main" val="1663296073"/>
                    </a:ext>
                  </a:extLst>
                </a:gridCol>
                <a:gridCol w="1360273">
                  <a:extLst>
                    <a:ext uri="{9D8B030D-6E8A-4147-A177-3AD203B41FA5}">
                      <a16:colId xmlns:a16="http://schemas.microsoft.com/office/drawing/2014/main" val="828513020"/>
                    </a:ext>
                  </a:extLst>
                </a:gridCol>
                <a:gridCol w="1591408">
                  <a:extLst>
                    <a:ext uri="{9D8B030D-6E8A-4147-A177-3AD203B41FA5}">
                      <a16:colId xmlns:a16="http://schemas.microsoft.com/office/drawing/2014/main" val="694726133"/>
                    </a:ext>
                  </a:extLst>
                </a:gridCol>
                <a:gridCol w="923192">
                  <a:extLst>
                    <a:ext uri="{9D8B030D-6E8A-4147-A177-3AD203B41FA5}">
                      <a16:colId xmlns:a16="http://schemas.microsoft.com/office/drawing/2014/main" val="2730912825"/>
                    </a:ext>
                  </a:extLst>
                </a:gridCol>
                <a:gridCol w="798146">
                  <a:extLst>
                    <a:ext uri="{9D8B030D-6E8A-4147-A177-3AD203B41FA5}">
                      <a16:colId xmlns:a16="http://schemas.microsoft.com/office/drawing/2014/main" val="2316221055"/>
                    </a:ext>
                  </a:extLst>
                </a:gridCol>
                <a:gridCol w="798146">
                  <a:extLst>
                    <a:ext uri="{9D8B030D-6E8A-4147-A177-3AD203B41FA5}">
                      <a16:colId xmlns:a16="http://schemas.microsoft.com/office/drawing/2014/main" val="353822449"/>
                    </a:ext>
                  </a:extLst>
                </a:gridCol>
                <a:gridCol w="798146">
                  <a:extLst>
                    <a:ext uri="{9D8B030D-6E8A-4147-A177-3AD203B41FA5}">
                      <a16:colId xmlns:a16="http://schemas.microsoft.com/office/drawing/2014/main" val="83721497"/>
                    </a:ext>
                  </a:extLst>
                </a:gridCol>
                <a:gridCol w="2286782">
                  <a:extLst>
                    <a:ext uri="{9D8B030D-6E8A-4147-A177-3AD203B41FA5}">
                      <a16:colId xmlns:a16="http://schemas.microsoft.com/office/drawing/2014/main" val="740623802"/>
                    </a:ext>
                  </a:extLst>
                </a:gridCol>
              </a:tblGrid>
              <a:tr h="271883">
                <a:tc rowSpan="2">
                  <a:txBody>
                    <a:bodyPr/>
                    <a:lstStyle/>
                    <a:p>
                      <a:r>
                        <a:rPr lang="zh-CN" altLang="en-US" sz="1200" dirty="0">
                          <a:latin typeface="Microsoft YaHei" panose="020B0503020204020204" pitchFamily="34" charset="-122"/>
                          <a:ea typeface="Microsoft YaHei" panose="020B0503020204020204" pitchFamily="34" charset="-122"/>
                        </a:rPr>
                        <a:t>周次</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1F497D"/>
                    </a:solidFill>
                  </a:tcPr>
                </a:tc>
                <a:tc gridSpan="2">
                  <a:txBody>
                    <a:bodyPr/>
                    <a:lstStyle/>
                    <a:p>
                      <a:pPr algn="ctr"/>
                      <a:r>
                        <a:rPr lang="zh-CN" altLang="en-US" sz="1200" dirty="0">
                          <a:latin typeface="Microsoft YaHei" panose="020B0503020204020204" pitchFamily="34" charset="-122"/>
                          <a:ea typeface="Microsoft YaHei" panose="020B0503020204020204" pitchFamily="34" charset="-122"/>
                        </a:rPr>
                        <a:t>上课时间</a:t>
                      </a:r>
                      <a:endParaRPr lang="en-US" altLang="zh-CN"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1F497D"/>
                    </a:solidFill>
                  </a:tcPr>
                </a:tc>
                <a:tc hMerge="1">
                  <a:txBody>
                    <a:bodyPr/>
                    <a:lstStyle/>
                    <a:p>
                      <a:endParaRPr lang="zh-CN" altLang="en-US" sz="1200" dirty="0"/>
                    </a:p>
                  </a:txBody>
                  <a:tcPr/>
                </a:tc>
                <a:tc rowSpan="2">
                  <a:txBody>
                    <a:bodyPr/>
                    <a:lstStyle/>
                    <a:p>
                      <a:r>
                        <a:rPr lang="zh-CN" altLang="en-US" sz="1200" dirty="0">
                          <a:latin typeface="Microsoft YaHei" panose="020B0503020204020204" pitchFamily="34" charset="-122"/>
                          <a:ea typeface="Microsoft YaHei" panose="020B0503020204020204" pitchFamily="34" charset="-122"/>
                        </a:rPr>
                        <a:t>上课地点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1F497D"/>
                    </a:solidFill>
                  </a:tcPr>
                </a:tc>
                <a:tc gridSpan="3">
                  <a:txBody>
                    <a:bodyPr/>
                    <a:lstStyle/>
                    <a:p>
                      <a:pPr algn="ctr"/>
                      <a:r>
                        <a:rPr lang="zh-CN" altLang="en-US" sz="1200" dirty="0">
                          <a:latin typeface="Microsoft YaHei" panose="020B0503020204020204" pitchFamily="34" charset="-122"/>
                          <a:ea typeface="Microsoft YaHei" panose="020B0503020204020204" pitchFamily="34" charset="-122"/>
                        </a:rPr>
                        <a:t>授课教师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1F497D"/>
                    </a:solidFill>
                  </a:tcPr>
                </a:tc>
                <a:tc hMerge="1">
                  <a:txBody>
                    <a:bodyPr/>
                    <a:lstStyle/>
                    <a:p>
                      <a:endParaRPr lang="zh-CN" altLang="en-US"/>
                    </a:p>
                  </a:txBody>
                  <a:tcPr/>
                </a:tc>
                <a:tc hMerge="1">
                  <a:txBody>
                    <a:bodyPr/>
                    <a:lstStyle/>
                    <a:p>
                      <a:endParaRPr lang="zh-CN" altLang="en-US"/>
                    </a:p>
                  </a:txBody>
                  <a:tcPr/>
                </a:tc>
                <a:tc rowSpan="2">
                  <a:txBody>
                    <a:bodyPr/>
                    <a:lstStyle/>
                    <a:p>
                      <a:pPr algn="ctr"/>
                      <a:r>
                        <a:rPr lang="zh-CN" altLang="en-US" sz="1200" dirty="0">
                          <a:latin typeface="Microsoft YaHei" panose="020B0503020204020204" pitchFamily="34" charset="-122"/>
                          <a:ea typeface="Microsoft YaHei" panose="020B0503020204020204" pitchFamily="34" charset="-122"/>
                        </a:rPr>
                        <a:t>授课内容</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1F497D"/>
                    </a:solidFill>
                  </a:tcPr>
                </a:tc>
                <a:extLst>
                  <a:ext uri="{0D108BD9-81ED-4DB2-BD59-A6C34878D82A}">
                    <a16:rowId xmlns:a16="http://schemas.microsoft.com/office/drawing/2014/main" val="2860169036"/>
                  </a:ext>
                </a:extLst>
              </a:tr>
              <a:tr h="271883">
                <a:tc vMerge="1">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r>
                        <a:rPr lang="zh-CN" altLang="en-US" sz="1200">
                          <a:latin typeface="Microsoft YaHei" panose="020B0503020204020204" pitchFamily="34" charset="-122"/>
                          <a:ea typeface="Microsoft YaHei" panose="020B0503020204020204" pitchFamily="34" charset="-122"/>
                        </a:rPr>
                        <a:t>周二 </a:t>
                      </a:r>
                      <a:r>
                        <a:rPr lang="en-US" altLang="zh-CN" sz="1200">
                          <a:latin typeface="Microsoft YaHei" panose="020B0503020204020204" pitchFamily="34" charset="-122"/>
                          <a:ea typeface="Microsoft YaHei" panose="020B0503020204020204" pitchFamily="34" charset="-122"/>
                        </a:rPr>
                        <a:t>9:50-11:25</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latin typeface="Microsoft YaHei" panose="020B0503020204020204" pitchFamily="34" charset="-122"/>
                          <a:ea typeface="Microsoft YaHei" panose="020B0503020204020204" pitchFamily="34" charset="-122"/>
                        </a:rPr>
                        <a:t>周五 </a:t>
                      </a:r>
                      <a:r>
                        <a:rPr lang="en-US" altLang="zh-CN" sz="1200" dirty="0">
                          <a:latin typeface="Microsoft YaHei" panose="020B0503020204020204" pitchFamily="34" charset="-122"/>
                          <a:ea typeface="Microsoft YaHei" panose="020B0503020204020204" pitchFamily="34" charset="-122"/>
                        </a:rPr>
                        <a:t>8:00-9:35</a:t>
                      </a:r>
                      <a:endParaRPr lang="zh-CN"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altLang="zh-CN" sz="1200" dirty="0">
                          <a:latin typeface="Microsoft YaHei" panose="020B0503020204020204" pitchFamily="34" charset="-122"/>
                          <a:ea typeface="Microsoft YaHei" panose="020B0503020204020204" pitchFamily="34" charset="-122"/>
                        </a:rPr>
                        <a:t>210191</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211191</a:t>
                      </a:r>
                      <a:endParaRPr lang="zh-CN"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211192</a:t>
                      </a:r>
                      <a:endParaRPr lang="zh-CN"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71798623"/>
                  </a:ext>
                </a:extLst>
              </a:tr>
              <a:tr h="453138">
                <a:tc>
                  <a:txBody>
                    <a:bodyPr/>
                    <a:lstStyle/>
                    <a:p>
                      <a:r>
                        <a:rPr lang="en-US" altLang="zh-CN" sz="1200" dirty="0">
                          <a:latin typeface="Microsoft YaHei" panose="020B0503020204020204" pitchFamily="34" charset="-122"/>
                          <a:ea typeface="Microsoft YaHei" panose="020B0503020204020204" pitchFamily="34" charset="-122"/>
                        </a:rPr>
                        <a:t>1</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3</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2</a:t>
                      </a:r>
                      <a:r>
                        <a:rPr lang="zh-CN" altLang="en-US" sz="1200" dirty="0">
                          <a:latin typeface="Microsoft YaHei" panose="020B0503020204020204" pitchFamily="34" charset="-122"/>
                          <a:ea typeface="Microsoft YaHei" panose="020B0503020204020204" pitchFamily="34" charset="-122"/>
                        </a:rPr>
                        <a:t>日 </a:t>
                      </a:r>
                      <a:endParaRPr lang="en-US" altLang="zh-CN"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3</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5</a:t>
                      </a:r>
                      <a:r>
                        <a:rPr lang="zh-CN" altLang="en-US" sz="1200" dirty="0">
                          <a:latin typeface="Microsoft YaHei" panose="020B0503020204020204" pitchFamily="34" charset="-122"/>
                          <a:ea typeface="Microsoft YaHei" panose="020B0503020204020204" pitchFamily="34" charset="-122"/>
                        </a:rPr>
                        <a:t>日</a:t>
                      </a:r>
                      <a:endParaRPr lang="en-US" altLang="zh-CN"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latin typeface="Microsoft YaHei" panose="020B0503020204020204" pitchFamily="34" charset="-122"/>
                          <a:ea typeface="Microsoft YaHei" panose="020B0503020204020204" pitchFamily="34" charset="-122"/>
                        </a:rPr>
                        <a:t>线上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sz="1200" dirty="0">
                          <a:latin typeface="Microsoft YaHei" panose="020B0503020204020204" pitchFamily="34" charset="-122"/>
                          <a:ea typeface="Microsoft YaHei" panose="020B0503020204020204" pitchFamily="34" charset="-122"/>
                        </a:rPr>
                        <a:t>刘志远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r>
                        <a:rPr lang="zh-CN" altLang="en-US" sz="1200" b="1" dirty="0">
                          <a:latin typeface="Microsoft YaHei" panose="020B0503020204020204" pitchFamily="34" charset="-122"/>
                          <a:ea typeface="Microsoft YaHei" panose="020B0503020204020204" pitchFamily="34" charset="-122"/>
                        </a:rPr>
                        <a:t>交通大数据概述</a:t>
                      </a:r>
                      <a:endParaRPr lang="en-US" altLang="zh-CN" sz="1200" b="1" dirty="0">
                        <a:latin typeface="Microsoft YaHei" panose="020B0503020204020204" pitchFamily="34" charset="-122"/>
                        <a:ea typeface="Microsoft YaHei" panose="020B0503020204020204" pitchFamily="34" charset="-122"/>
                      </a:endParaRPr>
                    </a:p>
                    <a:p>
                      <a:pPr marL="0" marR="0" lvl="0" indent="0" algn="l" defTabSz="914400" eaLnBrk="1" fontAlgn="base" latinLnBrk="0" hangingPunct="1">
                        <a:lnSpc>
                          <a:spcPct val="100000"/>
                        </a:lnSpc>
                        <a:spcBef>
                          <a:spcPct val="0"/>
                        </a:spcBef>
                        <a:spcAft>
                          <a:spcPct val="0"/>
                        </a:spcAft>
                        <a:buClrTx/>
                        <a:buSzTx/>
                        <a:buFont typeface="Arial" pitchFamily="34" charset="0"/>
                        <a:buNone/>
                        <a:tabLst/>
                        <a:defRPr/>
                      </a:pPr>
                      <a:r>
                        <a:rPr lang="en-US" altLang="zh-CN" sz="1200" b="1" dirty="0">
                          <a:latin typeface="Microsoft YaHei" panose="020B0503020204020204" pitchFamily="34" charset="-122"/>
                          <a:ea typeface="Microsoft YaHei" panose="020B0503020204020204" pitchFamily="34" charset="-122"/>
                        </a:rPr>
                        <a:t>Python</a:t>
                      </a:r>
                      <a:r>
                        <a:rPr lang="zh-CN" altLang="en-US" sz="1200" b="1" dirty="0">
                          <a:latin typeface="Microsoft YaHei" panose="020B0503020204020204" pitchFamily="34" charset="-122"/>
                          <a:ea typeface="Microsoft YaHei" panose="020B0503020204020204" pitchFamily="34" charset="-122"/>
                        </a:rPr>
                        <a:t>数据分析应用</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705420"/>
                  </a:ext>
                </a:extLst>
              </a:tr>
              <a:tr h="453138">
                <a:tc>
                  <a:txBody>
                    <a:bodyPr/>
                    <a:lstStyle/>
                    <a:p>
                      <a:r>
                        <a:rPr lang="en-US" altLang="zh-CN" sz="1200" dirty="0">
                          <a:latin typeface="Microsoft YaHei" panose="020B0503020204020204" pitchFamily="34" charset="-122"/>
                          <a:ea typeface="Microsoft YaHei" panose="020B0503020204020204" pitchFamily="34" charset="-122"/>
                        </a:rPr>
                        <a:t>2</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3</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9</a:t>
                      </a:r>
                      <a:r>
                        <a:rPr lang="zh-CN" altLang="en-US" sz="1200" dirty="0">
                          <a:latin typeface="Microsoft YaHei" panose="020B0503020204020204" pitchFamily="34" charset="-122"/>
                          <a:ea typeface="Microsoft YaHei" panose="020B0503020204020204" pitchFamily="34" charset="-122"/>
                        </a:rPr>
                        <a:t>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3</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12</a:t>
                      </a:r>
                      <a:r>
                        <a:rPr lang="zh-CN" altLang="en-US" sz="1200" dirty="0">
                          <a:latin typeface="Microsoft YaHei" panose="020B0503020204020204" pitchFamily="34" charset="-122"/>
                          <a:ea typeface="Microsoft YaHei" panose="020B0503020204020204" pitchFamily="34"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p>
                  </a:txBody>
                  <a:tcPr/>
                </a:tc>
                <a:tc gridSpan="3">
                  <a:txBody>
                    <a:bodyPr/>
                    <a:lstStyle/>
                    <a:p>
                      <a:pPr algn="ctr"/>
                      <a:r>
                        <a:rPr lang="zh-CN" altLang="en-US" sz="1200" dirty="0">
                          <a:latin typeface="Microsoft YaHei" panose="020B0503020204020204" pitchFamily="34" charset="-122"/>
                          <a:ea typeface="Microsoft YaHei" panose="020B0503020204020204" pitchFamily="34" charset="-122"/>
                        </a:rPr>
                        <a:t>郭延永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r>
                        <a:rPr lang="en-US" altLang="zh-CN" sz="1200" b="1" dirty="0">
                          <a:latin typeface="Microsoft YaHei" panose="020B0503020204020204" pitchFamily="34" charset="-122"/>
                          <a:ea typeface="Microsoft YaHei" panose="020B0503020204020204" pitchFamily="34" charset="-122"/>
                        </a:rPr>
                        <a:t>Python</a:t>
                      </a:r>
                      <a:r>
                        <a:rPr lang="zh-CN" altLang="en-US" sz="1200" b="1" dirty="0">
                          <a:latin typeface="Microsoft YaHei" panose="020B0503020204020204" pitchFamily="34" charset="-122"/>
                          <a:ea typeface="Microsoft YaHei" panose="020B0503020204020204" pitchFamily="34" charset="-122"/>
                        </a:rPr>
                        <a:t>高阶算法库介绍</a:t>
                      </a:r>
                      <a:endParaRPr lang="en-US" altLang="zh-CN" sz="1200" b="1" dirty="0">
                        <a:latin typeface="Microsoft YaHei" panose="020B0503020204020204" pitchFamily="34" charset="-122"/>
                        <a:ea typeface="Microsoft YaHei" panose="020B0503020204020204" pitchFamily="34" charset="-122"/>
                      </a:endParaRPr>
                    </a:p>
                    <a:p>
                      <a:r>
                        <a:rPr lang="zh-CN" altLang="en-US" sz="1200" b="1" dirty="0">
                          <a:latin typeface="Microsoft YaHei" panose="020B0503020204020204" pitchFamily="34" charset="-122"/>
                          <a:ea typeface="Microsoft YaHei" panose="020B0503020204020204" pitchFamily="34" charset="-122"/>
                        </a:rPr>
                        <a:t>数据预处理与探索性数据分析</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724110"/>
                  </a:ext>
                </a:extLst>
              </a:tr>
              <a:tr h="273600">
                <a:tc>
                  <a:txBody>
                    <a:bodyPr/>
                    <a:lstStyle/>
                    <a:p>
                      <a:r>
                        <a:rPr lang="en-US" altLang="zh-CN" sz="1200" dirty="0">
                          <a:latin typeface="Microsoft YaHei" panose="020B0503020204020204" pitchFamily="34" charset="-122"/>
                          <a:ea typeface="Microsoft YaHei" panose="020B0503020204020204" pitchFamily="34" charset="-122"/>
                        </a:rPr>
                        <a:t>3</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3</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16</a:t>
                      </a:r>
                      <a:r>
                        <a:rPr lang="zh-CN" altLang="en-US" sz="1200" dirty="0">
                          <a:latin typeface="Microsoft YaHei" panose="020B0503020204020204" pitchFamily="34" charset="-122"/>
                          <a:ea typeface="Microsoft YaHei" panose="020B0503020204020204" pitchFamily="34" charset="-122"/>
                        </a:rPr>
                        <a:t>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3</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19</a:t>
                      </a:r>
                      <a:r>
                        <a:rPr lang="zh-CN" altLang="en-US" sz="1200" dirty="0">
                          <a:latin typeface="Microsoft YaHei" panose="020B0503020204020204" pitchFamily="34" charset="-122"/>
                          <a:ea typeface="Microsoft YaHei" panose="020B0503020204020204" pitchFamily="34"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lgn="ctr"/>
                      <a:r>
                        <a:rPr lang="zh-CN" altLang="en-US" sz="1200" dirty="0">
                          <a:latin typeface="Microsoft YaHei" panose="020B0503020204020204" pitchFamily="34" charset="-122"/>
                          <a:ea typeface="Microsoft YaHei" panose="020B0503020204020204" pitchFamily="34" charset="-122"/>
                        </a:rPr>
                        <a:t>教七</a:t>
                      </a:r>
                      <a:r>
                        <a:rPr lang="en-US" altLang="zh-CN" sz="1200" dirty="0">
                          <a:latin typeface="Microsoft YaHei" panose="020B0503020204020204" pitchFamily="34" charset="-122"/>
                          <a:ea typeface="Microsoft YaHei" panose="020B0503020204020204" pitchFamily="34" charset="-122"/>
                        </a:rPr>
                        <a:t>-10B</a:t>
                      </a:r>
                      <a:endParaRPr lang="zh-CN"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latin typeface="Microsoft YaHei" panose="020B0503020204020204" pitchFamily="34" charset="-122"/>
                          <a:ea typeface="Microsoft YaHei" panose="020B0503020204020204" pitchFamily="34" charset="-122"/>
                        </a:rPr>
                        <a:t>李豪杰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lgn="ctr"/>
                      <a:r>
                        <a:rPr lang="zh-CN" altLang="en-US" sz="1200" dirty="0">
                          <a:latin typeface="Microsoft YaHei" panose="020B0503020204020204" pitchFamily="34" charset="-122"/>
                          <a:ea typeface="Microsoft YaHei" panose="020B0503020204020204" pitchFamily="34" charset="-122"/>
                        </a:rPr>
                        <a:t>顾子渊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r>
                        <a:rPr lang="zh-CN" altLang="en-US" sz="1200" dirty="0">
                          <a:latin typeface="Microsoft YaHei" panose="020B0503020204020204" pitchFamily="34" charset="-122"/>
                          <a:ea typeface="Microsoft YaHei" panose="020B0503020204020204" pitchFamily="34" charset="-122"/>
                        </a:rPr>
                        <a:t>郭延永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b="1" dirty="0">
                          <a:latin typeface="Microsoft YaHei" panose="020B0503020204020204" pitchFamily="34" charset="-122"/>
                          <a:ea typeface="Microsoft YaHei" panose="020B0503020204020204" pitchFamily="34" charset="-122"/>
                        </a:rPr>
                        <a:t>假设检验、线性回归</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7645630"/>
                  </a:ext>
                </a:extLst>
              </a:tr>
              <a:tr h="273600">
                <a:tc>
                  <a:txBody>
                    <a:bodyPr/>
                    <a:lstStyle/>
                    <a:p>
                      <a:r>
                        <a:rPr lang="en-US" altLang="zh-CN" sz="1200" dirty="0">
                          <a:latin typeface="Microsoft YaHei" panose="020B0503020204020204" pitchFamily="34" charset="-122"/>
                          <a:ea typeface="Microsoft YaHei" panose="020B0503020204020204" pitchFamily="34" charset="-122"/>
                        </a:rPr>
                        <a:t>4</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3</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23</a:t>
                      </a:r>
                      <a:r>
                        <a:rPr lang="zh-CN" altLang="en-US" sz="1200" dirty="0">
                          <a:latin typeface="Microsoft YaHei" panose="020B0503020204020204" pitchFamily="34" charset="-122"/>
                          <a:ea typeface="Microsoft YaHei" panose="020B0503020204020204" pitchFamily="34" charset="-122"/>
                        </a:rPr>
                        <a:t>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3</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26</a:t>
                      </a:r>
                      <a:r>
                        <a:rPr lang="zh-CN" altLang="en-US" sz="1200" dirty="0">
                          <a:latin typeface="Microsoft YaHei" panose="020B0503020204020204" pitchFamily="34" charset="-122"/>
                          <a:ea typeface="Microsoft YaHei" panose="020B0503020204020204" pitchFamily="34"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p>
                  </a:txBody>
                  <a:tcPr anchor="ctr"/>
                </a:tc>
                <a:tc vMerge="1">
                  <a:txBody>
                    <a:bodyPr/>
                    <a:lstStyle/>
                    <a:p>
                      <a:endParaRPr lang="zh-CN" altLang="en-US" sz="1200" dirty="0"/>
                    </a:p>
                  </a:txBody>
                  <a:tcPr anchor="ctr"/>
                </a:tc>
                <a:tc vMerge="1">
                  <a:txBody>
                    <a:bodyPr/>
                    <a:lstStyle/>
                    <a:p>
                      <a:endParaRPr lang="zh-CN" altLang="en-US"/>
                    </a:p>
                  </a:txBody>
                  <a:tcPr/>
                </a:tc>
                <a:tc vMerge="1">
                  <a:txBody>
                    <a:bodyPr/>
                    <a:lstStyle/>
                    <a:p>
                      <a:endParaRPr lang="zh-CN" altLang="en-US"/>
                    </a:p>
                  </a:txBody>
                  <a:tcPr/>
                </a:tc>
                <a:tc>
                  <a:txBody>
                    <a:bodyPr/>
                    <a:lstStyle/>
                    <a:p>
                      <a:r>
                        <a:rPr lang="zh-CN" altLang="en-US" sz="1200" b="1" dirty="0">
                          <a:latin typeface="Microsoft YaHei" panose="020B0503020204020204" pitchFamily="34" charset="-122"/>
                          <a:ea typeface="Microsoft YaHei" panose="020B0503020204020204" pitchFamily="34" charset="-122"/>
                        </a:rPr>
                        <a:t>线性回归</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8393555"/>
                  </a:ext>
                </a:extLst>
              </a:tr>
              <a:tr h="273600">
                <a:tc>
                  <a:txBody>
                    <a:bodyPr/>
                    <a:lstStyle/>
                    <a:p>
                      <a:r>
                        <a:rPr lang="en-US" altLang="zh-CN" sz="1200" dirty="0">
                          <a:latin typeface="Microsoft YaHei" panose="020B0503020204020204" pitchFamily="34" charset="-122"/>
                          <a:ea typeface="Microsoft YaHei" panose="020B0503020204020204" pitchFamily="34" charset="-122"/>
                        </a:rPr>
                        <a:t>5</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3</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30</a:t>
                      </a:r>
                      <a:r>
                        <a:rPr lang="zh-CN" altLang="en-US" sz="1200" dirty="0">
                          <a:latin typeface="Microsoft YaHei" panose="020B0503020204020204" pitchFamily="34" charset="-122"/>
                          <a:ea typeface="Microsoft YaHei" panose="020B0503020204020204" pitchFamily="34" charset="-122"/>
                        </a:rPr>
                        <a:t>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4</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2</a:t>
                      </a:r>
                      <a:r>
                        <a:rPr lang="zh-CN" altLang="en-US" sz="1200" dirty="0">
                          <a:latin typeface="Microsoft YaHei" panose="020B0503020204020204" pitchFamily="34" charset="-122"/>
                          <a:ea typeface="Microsoft YaHei" panose="020B0503020204020204" pitchFamily="34" charset="-122"/>
                        </a:rPr>
                        <a:t>日 </a:t>
                      </a:r>
                      <a:r>
                        <a:rPr lang="zh-CN" altLang="en-US" sz="1200" dirty="0">
                          <a:highlight>
                            <a:srgbClr val="FFFF00"/>
                          </a:highlight>
                          <a:latin typeface="Microsoft YaHei" panose="020B0503020204020204" pitchFamily="34" charset="-122"/>
                          <a:ea typeface="Microsoft YaHei" panose="020B0503020204020204" pitchFamily="34" charset="-122"/>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p>
                  </a:txBody>
                  <a:tcPr anchor="ctr"/>
                </a:tc>
                <a:tc rowSpan="4">
                  <a:txBody>
                    <a:bodyPr/>
                    <a:lstStyle/>
                    <a:p>
                      <a:pPr algn="ctr"/>
                      <a:r>
                        <a:rPr lang="zh-CN" altLang="en-US" sz="1200" dirty="0">
                          <a:latin typeface="Microsoft YaHei" panose="020B0503020204020204" pitchFamily="34" charset="-122"/>
                          <a:ea typeface="Microsoft YaHei" panose="020B0503020204020204" pitchFamily="34" charset="-122"/>
                        </a:rPr>
                        <a:t>徐铖铖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latin typeface="+mj-lt"/>
                      </a:endParaRPr>
                    </a:p>
                  </a:txBody>
                  <a:tcPr anchor="ctr"/>
                </a:tc>
                <a:tc vMerge="1">
                  <a:txBody>
                    <a:bodyPr/>
                    <a:lstStyle/>
                    <a:p>
                      <a:endParaRPr lang="zh-CN" altLang="en-US"/>
                    </a:p>
                  </a:txBody>
                  <a:tcPr/>
                </a:tc>
                <a:tc>
                  <a:txBody>
                    <a:bodyPr/>
                    <a:lstStyle/>
                    <a:p>
                      <a:r>
                        <a:rPr lang="zh-CN" altLang="en-US" sz="1200" b="1" dirty="0">
                          <a:latin typeface="Microsoft YaHei" panose="020B0503020204020204" pitchFamily="34" charset="-122"/>
                          <a:ea typeface="Microsoft YaHei" panose="020B0503020204020204" pitchFamily="34" charset="-122"/>
                        </a:rPr>
                        <a:t>计数回归</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6089987"/>
                  </a:ext>
                </a:extLst>
              </a:tr>
              <a:tr h="273600">
                <a:tc>
                  <a:txBody>
                    <a:bodyPr/>
                    <a:lstStyle/>
                    <a:p>
                      <a:r>
                        <a:rPr lang="en-US" altLang="zh-CN" sz="1200" dirty="0">
                          <a:latin typeface="Microsoft YaHei" panose="020B0503020204020204" pitchFamily="34" charset="-122"/>
                          <a:ea typeface="Microsoft YaHei" panose="020B0503020204020204" pitchFamily="34" charset="-122"/>
                        </a:rPr>
                        <a:t>6</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4</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6</a:t>
                      </a:r>
                      <a:r>
                        <a:rPr lang="zh-CN" altLang="en-US" sz="1200" dirty="0">
                          <a:latin typeface="Microsoft YaHei" panose="020B0503020204020204" pitchFamily="34" charset="-122"/>
                          <a:ea typeface="Microsoft YaHei" panose="020B0503020204020204" pitchFamily="34" charset="-122"/>
                        </a:rPr>
                        <a:t>日 </a:t>
                      </a:r>
                      <a:endParaRPr lang="en-US" altLang="zh-CN"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4</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9</a:t>
                      </a:r>
                      <a:r>
                        <a:rPr lang="zh-CN" altLang="en-US" sz="1200" dirty="0">
                          <a:latin typeface="Microsoft YaHei" panose="020B0503020204020204" pitchFamily="34" charset="-122"/>
                          <a:ea typeface="Microsoft YaHei" panose="020B0503020204020204" pitchFamily="34"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p>
                  </a:txBody>
                  <a:tcPr anchor="ctr"/>
                </a:tc>
                <a:tc vMerge="1">
                  <a:txBody>
                    <a:bodyPr/>
                    <a:lstStyle/>
                    <a:p>
                      <a:endParaRPr lang="zh-CN" altLang="en-US" sz="1200" dirty="0"/>
                    </a:p>
                  </a:txBody>
                  <a:tcPr anchor="ctr"/>
                </a:tc>
                <a:tc vMerge="1">
                  <a:txBody>
                    <a:bodyPr/>
                    <a:lstStyle/>
                    <a:p>
                      <a:endParaRPr lang="zh-CN" altLang="en-US"/>
                    </a:p>
                  </a:txBody>
                  <a:tcPr/>
                </a:tc>
                <a:tc vMerge="1">
                  <a:txBody>
                    <a:bodyPr/>
                    <a:lstStyle/>
                    <a:p>
                      <a:endParaRPr lang="zh-CN" altLang="en-US"/>
                    </a:p>
                  </a:txBody>
                  <a:tcPr/>
                </a:tc>
                <a:tc>
                  <a:txBody>
                    <a:bodyPr/>
                    <a:lstStyle/>
                    <a:p>
                      <a:r>
                        <a:rPr lang="zh-CN" altLang="en-US" sz="1200" b="1" dirty="0">
                          <a:latin typeface="Microsoft YaHei" panose="020B0503020204020204" pitchFamily="34" charset="-122"/>
                          <a:ea typeface="Microsoft YaHei" panose="020B0503020204020204" pitchFamily="34" charset="-122"/>
                        </a:rPr>
                        <a:t>计数回归、离散回归</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884986"/>
                  </a:ext>
                </a:extLst>
              </a:tr>
              <a:tr h="273600">
                <a:tc>
                  <a:txBody>
                    <a:bodyPr/>
                    <a:lstStyle/>
                    <a:p>
                      <a:r>
                        <a:rPr lang="en-US" altLang="zh-CN" sz="1200" dirty="0">
                          <a:latin typeface="Microsoft YaHei" panose="020B0503020204020204" pitchFamily="34" charset="-122"/>
                          <a:ea typeface="Microsoft YaHei" panose="020B0503020204020204" pitchFamily="34" charset="-122"/>
                        </a:rPr>
                        <a:t>7</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4</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13</a:t>
                      </a:r>
                      <a:r>
                        <a:rPr lang="zh-CN" altLang="en-US" sz="1200" dirty="0">
                          <a:latin typeface="Microsoft YaHei" panose="020B0503020204020204" pitchFamily="34" charset="-122"/>
                          <a:ea typeface="Microsoft YaHei" panose="020B0503020204020204" pitchFamily="34" charset="-122"/>
                        </a:rPr>
                        <a:t>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4</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16</a:t>
                      </a:r>
                      <a:r>
                        <a:rPr lang="zh-CN" altLang="en-US" sz="1200" dirty="0">
                          <a:latin typeface="Microsoft YaHei" panose="020B0503020204020204" pitchFamily="34" charset="-122"/>
                          <a:ea typeface="Microsoft YaHei" panose="020B0503020204020204" pitchFamily="34" charset="-122"/>
                        </a:rPr>
                        <a:t>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p>
                  </a:txBody>
                  <a:tcPr anchor="ctr"/>
                </a:tc>
                <a:tc vMerge="1">
                  <a:txBody>
                    <a:bodyPr/>
                    <a:lstStyle/>
                    <a:p>
                      <a:endParaRPr lang="zh-CN" altLang="en-US" sz="1200" dirty="0"/>
                    </a:p>
                  </a:txBody>
                  <a:tcPr anchor="ctr"/>
                </a:tc>
                <a:tc vMerge="1">
                  <a:txBody>
                    <a:bodyPr/>
                    <a:lstStyle/>
                    <a:p>
                      <a:endParaRPr lang="zh-CN" altLang="en-US"/>
                    </a:p>
                  </a:txBody>
                  <a:tcPr/>
                </a:tc>
                <a:tc vMerge="1">
                  <a:txBody>
                    <a:bodyPr/>
                    <a:lstStyle/>
                    <a:p>
                      <a:endParaRPr lang="zh-CN" altLang="en-US"/>
                    </a:p>
                  </a:txBody>
                  <a:tcPr/>
                </a:tc>
                <a:tc>
                  <a:txBody>
                    <a:bodyPr/>
                    <a:lstStyle/>
                    <a:p>
                      <a:r>
                        <a:rPr lang="zh-CN" altLang="en-US" sz="1200" b="1" dirty="0">
                          <a:latin typeface="Microsoft YaHei" panose="020B0503020204020204" pitchFamily="34" charset="-122"/>
                          <a:ea typeface="Microsoft YaHei" panose="020B0503020204020204" pitchFamily="34" charset="-122"/>
                        </a:rPr>
                        <a:t>因子分析与主成分分析</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426356"/>
                  </a:ext>
                </a:extLst>
              </a:tr>
              <a:tr h="273600">
                <a:tc>
                  <a:txBody>
                    <a:bodyPr/>
                    <a:lstStyle/>
                    <a:p>
                      <a:r>
                        <a:rPr lang="en-US" altLang="zh-CN" sz="1200" dirty="0">
                          <a:latin typeface="Microsoft YaHei" panose="020B0503020204020204" pitchFamily="34" charset="-122"/>
                          <a:ea typeface="Microsoft YaHei" panose="020B0503020204020204" pitchFamily="34" charset="-122"/>
                        </a:rPr>
                        <a:t>8</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4</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20</a:t>
                      </a:r>
                      <a:r>
                        <a:rPr lang="zh-CN" altLang="en-US" sz="1200" dirty="0">
                          <a:latin typeface="Microsoft YaHei" panose="020B0503020204020204" pitchFamily="34" charset="-122"/>
                          <a:ea typeface="Microsoft YaHei" panose="020B0503020204020204" pitchFamily="34" charset="-122"/>
                        </a:rPr>
                        <a:t>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4</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23</a:t>
                      </a:r>
                      <a:r>
                        <a:rPr lang="zh-CN" altLang="en-US" sz="1200" dirty="0">
                          <a:latin typeface="Microsoft YaHei" panose="020B0503020204020204" pitchFamily="34" charset="-122"/>
                          <a:ea typeface="Microsoft YaHei" panose="020B0503020204020204" pitchFamily="34" charset="-122"/>
                        </a:rPr>
                        <a:t>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p>
                  </a:txBody>
                  <a:tcPr anchor="ctr"/>
                </a:tc>
                <a:tc vMerge="1">
                  <a:txBody>
                    <a:bodyPr/>
                    <a:lstStyle/>
                    <a:p>
                      <a:endParaRPr lang="zh-CN" altLang="en-US" sz="1200" dirty="0"/>
                    </a:p>
                  </a:txBody>
                  <a:tcPr anchor="ctr"/>
                </a:tc>
                <a:tc vMerge="1">
                  <a:txBody>
                    <a:bodyPr/>
                    <a:lstStyle/>
                    <a:p>
                      <a:endParaRPr lang="zh-CN" altLang="en-US"/>
                    </a:p>
                  </a:txBody>
                  <a:tcPr/>
                </a:tc>
                <a:tc vMerge="1">
                  <a:txBody>
                    <a:bodyPr/>
                    <a:lstStyle/>
                    <a:p>
                      <a:endParaRPr lang="zh-CN" altLang="en-US"/>
                    </a:p>
                  </a:txBody>
                  <a:tcPr/>
                </a:tc>
                <a:tc>
                  <a:txBody>
                    <a:bodyPr/>
                    <a:lstStyle/>
                    <a:p>
                      <a:r>
                        <a:rPr lang="zh-CN" altLang="en-US" sz="1200" b="1" dirty="0">
                          <a:latin typeface="Microsoft YaHei" panose="020B0503020204020204" pitchFamily="34" charset="-122"/>
                          <a:ea typeface="Microsoft YaHei" panose="020B0503020204020204" pitchFamily="34" charset="-122"/>
                        </a:rPr>
                        <a:t>时间序列</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6726430"/>
                  </a:ext>
                </a:extLst>
              </a:tr>
              <a:tr h="271883">
                <a:tc>
                  <a:txBody>
                    <a:bodyPr/>
                    <a:lstStyle/>
                    <a:p>
                      <a:r>
                        <a:rPr lang="en-US" altLang="zh-CN" sz="1200" dirty="0">
                          <a:latin typeface="Microsoft YaHei" panose="020B0503020204020204" pitchFamily="34" charset="-122"/>
                          <a:ea typeface="Microsoft YaHei" panose="020B0503020204020204" pitchFamily="34" charset="-122"/>
                        </a:rPr>
                        <a:t>9</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4</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27</a:t>
                      </a:r>
                      <a:r>
                        <a:rPr lang="zh-CN" altLang="en-US" sz="1200" dirty="0">
                          <a:latin typeface="Microsoft YaHei" panose="020B0503020204020204" pitchFamily="34" charset="-122"/>
                          <a:ea typeface="Microsoft YaHei" panose="020B0503020204020204" pitchFamily="34" charset="-122"/>
                        </a:rPr>
                        <a:t>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4</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30</a:t>
                      </a:r>
                      <a:r>
                        <a:rPr lang="zh-CN" altLang="en-US" sz="1200" dirty="0">
                          <a:latin typeface="Microsoft YaHei" panose="020B0503020204020204" pitchFamily="34" charset="-122"/>
                          <a:ea typeface="Microsoft YaHei" panose="020B0503020204020204" pitchFamily="34" charset="-122"/>
                        </a:rPr>
                        <a:t>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8">
                  <a:txBody>
                    <a:bodyPr/>
                    <a:lstStyle/>
                    <a:p>
                      <a:pPr algn="ctr"/>
                      <a:r>
                        <a:rPr lang="zh-CN" altLang="en-US" sz="1200" dirty="0">
                          <a:latin typeface="Microsoft YaHei" panose="020B0503020204020204" pitchFamily="34" charset="-122"/>
                          <a:ea typeface="Microsoft YaHei" panose="020B0503020204020204" pitchFamily="34" charset="-122"/>
                        </a:rPr>
                        <a:t>教四</a:t>
                      </a:r>
                      <a:r>
                        <a:rPr lang="en-US" altLang="zh-CN" sz="1200" dirty="0">
                          <a:latin typeface="Microsoft YaHei" panose="020B0503020204020204" pitchFamily="34" charset="-122"/>
                          <a:ea typeface="Microsoft YaHei" panose="020B0503020204020204" pitchFamily="34" charset="-122"/>
                        </a:rPr>
                        <a:t>-304</a:t>
                      </a:r>
                      <a:endParaRPr lang="zh-CN" altLang="en-US"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3">
                  <a:txBody>
                    <a:bodyPr/>
                    <a:lstStyle/>
                    <a:p>
                      <a:pPr algn="ctr"/>
                      <a:r>
                        <a:rPr lang="zh-CN" altLang="en-US" sz="1200" dirty="0">
                          <a:latin typeface="Microsoft YaHei" panose="020B0503020204020204" pitchFamily="34" charset="-122"/>
                          <a:ea typeface="Microsoft YaHei" panose="020B0503020204020204" pitchFamily="34" charset="-122"/>
                        </a:rPr>
                        <a:t>郭延永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r>
                        <a:rPr lang="zh-CN" altLang="en-US" sz="1200" b="1" dirty="0">
                          <a:latin typeface="Microsoft YaHei" panose="020B0503020204020204" pitchFamily="34" charset="-122"/>
                          <a:ea typeface="Microsoft YaHei" panose="020B0503020204020204" pitchFamily="34" charset="-122"/>
                        </a:rPr>
                        <a:t>逻辑回归</a:t>
                      </a:r>
                      <a:endParaRPr lang="en-US" altLang="zh-CN" sz="1200" b="1"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5506462"/>
                  </a:ext>
                </a:extLst>
              </a:tr>
              <a:tr h="453138">
                <a:tc>
                  <a:txBody>
                    <a:bodyPr/>
                    <a:lstStyle/>
                    <a:p>
                      <a:r>
                        <a:rPr lang="en-US" altLang="zh-CN" sz="1200" dirty="0">
                          <a:latin typeface="Microsoft YaHei" panose="020B0503020204020204" pitchFamily="34" charset="-122"/>
                          <a:ea typeface="Microsoft YaHei" panose="020B0503020204020204" pitchFamily="34" charset="-122"/>
                        </a:rPr>
                        <a:t>10</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4</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25</a:t>
                      </a:r>
                      <a:r>
                        <a:rPr lang="zh-CN" altLang="en-US" sz="1200" dirty="0">
                          <a:latin typeface="Microsoft YaHei" panose="020B0503020204020204" pitchFamily="34" charset="-122"/>
                          <a:ea typeface="Microsoft YaHei" panose="020B0503020204020204" pitchFamily="34" charset="-122"/>
                        </a:rPr>
                        <a:t>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5</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7</a:t>
                      </a:r>
                      <a:r>
                        <a:rPr lang="zh-CN" altLang="en-US" sz="1200" dirty="0">
                          <a:latin typeface="Microsoft YaHei" panose="020B0503020204020204" pitchFamily="34" charset="-122"/>
                          <a:ea typeface="Microsoft YaHei" panose="020B0503020204020204" pitchFamily="34" charset="-122"/>
                        </a:rPr>
                        <a:t>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p>
                  </a:txBody>
                  <a:tcPr anchor="ctr"/>
                </a:tc>
                <a:tc rowSpan="3" gridSpan="3">
                  <a:txBody>
                    <a:bodyPr/>
                    <a:lstStyle/>
                    <a:p>
                      <a:pPr algn="ctr"/>
                      <a:r>
                        <a:rPr lang="zh-CN" altLang="en-US" sz="1200" dirty="0">
                          <a:latin typeface="Microsoft YaHei" panose="020B0503020204020204" pitchFamily="34" charset="-122"/>
                          <a:ea typeface="Microsoft YaHei" panose="020B0503020204020204" pitchFamily="34" charset="-122"/>
                        </a:rPr>
                        <a:t>刘志远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hMerge="1">
                  <a:txBody>
                    <a:bodyPr/>
                    <a:lstStyle/>
                    <a:p>
                      <a:endParaRPr lang="zh-CN" altLang="en-US"/>
                    </a:p>
                  </a:txBody>
                  <a:tcPr/>
                </a:tc>
                <a:tc rowSpan="3" hMerge="1">
                  <a:txBody>
                    <a:bodyPr/>
                    <a:lstStyle/>
                    <a:p>
                      <a:endParaRPr lang="zh-CN" altLang="en-US"/>
                    </a:p>
                  </a:txBody>
                  <a:tcPr/>
                </a:tc>
                <a:tc>
                  <a:txBody>
                    <a:bodyPr/>
                    <a:lstStyle/>
                    <a:p>
                      <a:r>
                        <a:rPr lang="zh-CN" altLang="en-US" sz="1200" b="1" dirty="0">
                          <a:latin typeface="Microsoft YaHei" panose="020B0503020204020204" pitchFamily="34" charset="-122"/>
                          <a:ea typeface="Microsoft YaHei" panose="020B0503020204020204" pitchFamily="34" charset="-122"/>
                        </a:rPr>
                        <a:t>机器学习概论</a:t>
                      </a:r>
                      <a:r>
                        <a:rPr lang="en-US" altLang="zh-CN" sz="1200" b="1" dirty="0">
                          <a:latin typeface="Microsoft YaHei" panose="020B0503020204020204" pitchFamily="34" charset="-122"/>
                          <a:ea typeface="Microsoft YaHei" panose="020B0503020204020204" pitchFamily="34" charset="-122"/>
                        </a:rPr>
                        <a:t>-</a:t>
                      </a:r>
                      <a:r>
                        <a:rPr lang="zh-CN" altLang="en-US" sz="1200" b="1" dirty="0">
                          <a:latin typeface="Microsoft YaHei" panose="020B0503020204020204" pitchFamily="34" charset="-122"/>
                          <a:ea typeface="Microsoft YaHei" panose="020B0503020204020204" pitchFamily="34" charset="-122"/>
                        </a:rPr>
                        <a:t>基础认知</a:t>
                      </a:r>
                      <a:endParaRPr lang="en-US" altLang="zh-CN" sz="1200" b="1" dirty="0">
                        <a:latin typeface="Microsoft YaHei" panose="020B0503020204020204" pitchFamily="34" charset="-122"/>
                        <a:ea typeface="Microsoft YaHei" panose="020B0503020204020204" pitchFamily="34" charset="-122"/>
                      </a:endParaRPr>
                    </a:p>
                    <a:p>
                      <a:r>
                        <a:rPr lang="zh-CN" altLang="en-US" sz="1200" b="1" dirty="0">
                          <a:latin typeface="Microsoft YaHei" panose="020B0503020204020204" pitchFamily="34" charset="-122"/>
                          <a:ea typeface="Microsoft YaHei" panose="020B0503020204020204" pitchFamily="34" charset="-122"/>
                        </a:rPr>
                        <a:t>机器学习概论</a:t>
                      </a:r>
                      <a:r>
                        <a:rPr lang="en-US" altLang="zh-CN" sz="1200" b="1" dirty="0">
                          <a:latin typeface="Microsoft YaHei" panose="020B0503020204020204" pitchFamily="34" charset="-122"/>
                          <a:ea typeface="Microsoft YaHei" panose="020B0503020204020204" pitchFamily="34" charset="-122"/>
                        </a:rPr>
                        <a:t>-</a:t>
                      </a:r>
                      <a:r>
                        <a:rPr lang="zh-CN" altLang="en-US" sz="1200" b="1" dirty="0">
                          <a:latin typeface="Microsoft YaHei" panose="020B0503020204020204" pitchFamily="34" charset="-122"/>
                          <a:ea typeface="Microsoft YaHei" panose="020B0503020204020204" pitchFamily="34" charset="-122"/>
                        </a:rPr>
                        <a:t>模型评估与改善</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6758939"/>
                  </a:ext>
                </a:extLst>
              </a:tr>
              <a:tr h="271883">
                <a:tc>
                  <a:txBody>
                    <a:bodyPr/>
                    <a:lstStyle/>
                    <a:p>
                      <a:r>
                        <a:rPr lang="en-US" altLang="zh-CN" sz="1200" dirty="0">
                          <a:latin typeface="Microsoft YaHei" panose="020B0503020204020204" pitchFamily="34" charset="-122"/>
                          <a:ea typeface="Microsoft YaHei" panose="020B0503020204020204" pitchFamily="34" charset="-122"/>
                        </a:rPr>
                        <a:t>11</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5</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11</a:t>
                      </a:r>
                      <a:r>
                        <a:rPr lang="zh-CN" altLang="en-US" sz="1200" dirty="0">
                          <a:latin typeface="Microsoft YaHei" panose="020B0503020204020204" pitchFamily="34" charset="-122"/>
                          <a:ea typeface="Microsoft YaHei" panose="020B0503020204020204" pitchFamily="34" charset="-122"/>
                        </a:rPr>
                        <a:t>日 </a:t>
                      </a:r>
                      <a:endParaRPr lang="en-US" altLang="zh-CN"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5</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14</a:t>
                      </a:r>
                      <a:r>
                        <a:rPr lang="zh-CN" altLang="en-US" sz="1200" dirty="0">
                          <a:latin typeface="Microsoft YaHei" panose="020B0503020204020204" pitchFamily="34" charset="-122"/>
                          <a:ea typeface="Microsoft YaHei" panose="020B0503020204020204" pitchFamily="34" charset="-122"/>
                        </a:rPr>
                        <a:t>日 </a:t>
                      </a:r>
                      <a:endParaRPr lang="en-US" altLang="zh-CN" sz="1200"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p>
                  </a:txBody>
                  <a:tcPr anchor="ctr"/>
                </a:tc>
                <a:tc gridSpan="3" vMerge="1">
                  <a:txBody>
                    <a:bodyPr/>
                    <a:lstStyle/>
                    <a:p>
                      <a:endParaRPr lang="zh-CN" altLang="en-US" sz="1200" dirty="0">
                        <a:latin typeface="+mj-lt"/>
                      </a:endParaRPr>
                    </a:p>
                  </a:txBody>
                  <a:tcPr anchor="ctr"/>
                </a:tc>
                <a:tc hMerge="1" vMerge="1">
                  <a:txBody>
                    <a:bodyPr/>
                    <a:lstStyle/>
                    <a:p>
                      <a:endParaRPr lang="zh-CN" altLang="en-US"/>
                    </a:p>
                  </a:txBody>
                  <a:tcPr/>
                </a:tc>
                <a:tc hMerge="1" vMerge="1">
                  <a:txBody>
                    <a:bodyPr/>
                    <a:lstStyle/>
                    <a:p>
                      <a:endParaRPr lang="zh-CN" altLang="en-US"/>
                    </a:p>
                  </a:txBody>
                  <a:tcPr/>
                </a:tc>
                <a:tc>
                  <a:txBody>
                    <a:bodyPr/>
                    <a:lstStyle/>
                    <a:p>
                      <a:r>
                        <a:rPr lang="zh-CN" altLang="en-US" sz="1200" b="1" dirty="0">
                          <a:latin typeface="Microsoft YaHei" panose="020B0503020204020204" pitchFamily="34" charset="-122"/>
                          <a:ea typeface="Microsoft YaHei" panose="020B0503020204020204" pitchFamily="34" charset="-122"/>
                        </a:rPr>
                        <a:t>分类</a:t>
                      </a:r>
                      <a:r>
                        <a:rPr lang="en-US" altLang="zh-CN" sz="1200" b="1" dirty="0">
                          <a:latin typeface="Microsoft YaHei" panose="020B0503020204020204" pitchFamily="34" charset="-122"/>
                          <a:ea typeface="Microsoft YaHei" panose="020B0503020204020204" pitchFamily="34" charset="-122"/>
                        </a:rPr>
                        <a:t>-</a:t>
                      </a:r>
                      <a:r>
                        <a:rPr lang="zh-CN" altLang="en-US" sz="1200" b="1" dirty="0">
                          <a:latin typeface="Microsoft YaHei" panose="020B0503020204020204" pitchFamily="34" charset="-122"/>
                          <a:ea typeface="Microsoft YaHei" panose="020B0503020204020204" pitchFamily="34" charset="-122"/>
                        </a:rPr>
                        <a:t>决策树</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264887"/>
                  </a:ext>
                </a:extLst>
              </a:tr>
              <a:tr h="271883">
                <a:tc>
                  <a:txBody>
                    <a:bodyPr/>
                    <a:lstStyle/>
                    <a:p>
                      <a:r>
                        <a:rPr lang="en-US" altLang="zh-CN" sz="1200" dirty="0">
                          <a:latin typeface="Microsoft YaHei" panose="020B0503020204020204" pitchFamily="34" charset="-122"/>
                          <a:ea typeface="Microsoft YaHei" panose="020B0503020204020204" pitchFamily="34" charset="-122"/>
                        </a:rPr>
                        <a:t>12</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5</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18</a:t>
                      </a:r>
                      <a:r>
                        <a:rPr lang="zh-CN" altLang="en-US" sz="1200" dirty="0">
                          <a:latin typeface="Microsoft YaHei" panose="020B0503020204020204" pitchFamily="34" charset="-122"/>
                          <a:ea typeface="Microsoft YaHei" panose="020B0503020204020204" pitchFamily="34"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5</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21</a:t>
                      </a:r>
                      <a:r>
                        <a:rPr lang="zh-CN" altLang="en-US" sz="1200" dirty="0">
                          <a:latin typeface="Microsoft YaHei" panose="020B0503020204020204" pitchFamily="34" charset="-122"/>
                          <a:ea typeface="Microsoft YaHei" panose="020B0503020204020204" pitchFamily="34"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p>
                  </a:txBody>
                  <a:tcPr anchor="ctr"/>
                </a:tc>
                <a:tc gridSpan="3" vMerge="1">
                  <a:txBody>
                    <a:bodyPr/>
                    <a:lstStyle/>
                    <a:p>
                      <a:endParaRPr lang="zh-CN" altLang="en-US" sz="1200" dirty="0">
                        <a:latin typeface="+mj-lt"/>
                      </a:endParaRPr>
                    </a:p>
                  </a:txBody>
                  <a:tcPr anchor="ctr"/>
                </a:tc>
                <a:tc hMerge="1" vMerge="1">
                  <a:txBody>
                    <a:bodyPr/>
                    <a:lstStyle/>
                    <a:p>
                      <a:endParaRPr lang="zh-CN" altLang="en-US"/>
                    </a:p>
                  </a:txBody>
                  <a:tcPr/>
                </a:tc>
                <a:tc hMerge="1" vMerge="1">
                  <a:txBody>
                    <a:bodyPr/>
                    <a:lstStyle/>
                    <a:p>
                      <a:endParaRPr lang="zh-CN" altLang="en-US"/>
                    </a:p>
                  </a:txBody>
                  <a:tcPr/>
                </a:tc>
                <a:tc>
                  <a:txBody>
                    <a:bodyPr/>
                    <a:lstStyle/>
                    <a:p>
                      <a:r>
                        <a:rPr lang="zh-CN" altLang="en-US" sz="1200" b="1" dirty="0">
                          <a:latin typeface="Microsoft YaHei" panose="020B0503020204020204" pitchFamily="34" charset="-122"/>
                          <a:ea typeface="Microsoft YaHei" panose="020B0503020204020204" pitchFamily="34" charset="-122"/>
                        </a:rPr>
                        <a:t>分类</a:t>
                      </a:r>
                      <a:r>
                        <a:rPr lang="en-US" altLang="zh-CN" sz="1200" b="1" dirty="0">
                          <a:latin typeface="Microsoft YaHei" panose="020B0503020204020204" pitchFamily="34" charset="-122"/>
                          <a:ea typeface="Microsoft YaHei" panose="020B0503020204020204" pitchFamily="34" charset="-122"/>
                        </a:rPr>
                        <a:t>-</a:t>
                      </a:r>
                      <a:r>
                        <a:rPr lang="zh-CN" altLang="en-US" sz="1200" b="1" dirty="0">
                          <a:latin typeface="Microsoft YaHei" panose="020B0503020204020204" pitchFamily="34" charset="-122"/>
                          <a:ea typeface="Microsoft YaHei" panose="020B0503020204020204" pitchFamily="34" charset="-122"/>
                        </a:rPr>
                        <a:t>支持向量机</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0708717"/>
                  </a:ext>
                </a:extLst>
              </a:tr>
              <a:tr h="453138">
                <a:tc>
                  <a:txBody>
                    <a:bodyPr/>
                    <a:lstStyle/>
                    <a:p>
                      <a:r>
                        <a:rPr lang="en-US" altLang="zh-CN" sz="1200" dirty="0">
                          <a:latin typeface="Microsoft YaHei" panose="020B0503020204020204" pitchFamily="34" charset="-122"/>
                          <a:ea typeface="Microsoft YaHei" panose="020B0503020204020204" pitchFamily="34" charset="-122"/>
                        </a:rPr>
                        <a:t>13</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5</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25</a:t>
                      </a:r>
                      <a:r>
                        <a:rPr lang="zh-CN" altLang="en-US" sz="1200" dirty="0">
                          <a:latin typeface="Microsoft YaHei" panose="020B0503020204020204" pitchFamily="34" charset="-122"/>
                          <a:ea typeface="Microsoft YaHei" panose="020B0503020204020204" pitchFamily="34"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5</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28</a:t>
                      </a:r>
                      <a:r>
                        <a:rPr lang="zh-CN" altLang="en-US" sz="1200" dirty="0">
                          <a:latin typeface="Microsoft YaHei" panose="020B0503020204020204" pitchFamily="34" charset="-122"/>
                          <a:ea typeface="Microsoft YaHei" panose="020B0503020204020204" pitchFamily="34"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p>
                  </a:txBody>
                  <a:tcPr anchor="ctr"/>
                </a:tc>
                <a:tc rowSpan="4" gridSpan="3">
                  <a:txBody>
                    <a:bodyPr/>
                    <a:lstStyle/>
                    <a:p>
                      <a:pPr algn="ctr"/>
                      <a:r>
                        <a:rPr lang="zh-CN" altLang="en-US" sz="1200" dirty="0">
                          <a:latin typeface="Microsoft YaHei" panose="020B0503020204020204" pitchFamily="34" charset="-122"/>
                          <a:ea typeface="Microsoft YaHei" panose="020B0503020204020204" pitchFamily="34" charset="-122"/>
                        </a:rPr>
                        <a:t>张文波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4" hMerge="1">
                  <a:txBody>
                    <a:bodyPr/>
                    <a:lstStyle/>
                    <a:p>
                      <a:endParaRPr lang="zh-CN" altLang="en-US"/>
                    </a:p>
                  </a:txBody>
                  <a:tcPr/>
                </a:tc>
                <a:tc rowSpan="4" hMerge="1">
                  <a:txBody>
                    <a:bodyPr/>
                    <a:lstStyle/>
                    <a:p>
                      <a:endParaRPr lang="zh-CN" altLang="en-US"/>
                    </a:p>
                  </a:txBody>
                  <a:tcPr/>
                </a:tc>
                <a:tc>
                  <a:txBody>
                    <a:bodyPr/>
                    <a:lstStyle/>
                    <a:p>
                      <a:r>
                        <a:rPr lang="zh-CN" altLang="en-US" sz="1200" b="1" dirty="0">
                          <a:latin typeface="Microsoft YaHei" panose="020B0503020204020204" pitchFamily="34" charset="-122"/>
                          <a:ea typeface="Microsoft YaHei" panose="020B0503020204020204" pitchFamily="34" charset="-122"/>
                        </a:rPr>
                        <a:t>集成</a:t>
                      </a:r>
                      <a:r>
                        <a:rPr lang="en-US" altLang="zh-CN" sz="1200" b="1" dirty="0">
                          <a:latin typeface="Microsoft YaHei" panose="020B0503020204020204" pitchFamily="34" charset="-122"/>
                          <a:ea typeface="Microsoft YaHei" panose="020B0503020204020204" pitchFamily="34" charset="-122"/>
                        </a:rPr>
                        <a:t>-boosting</a:t>
                      </a:r>
                    </a:p>
                    <a:p>
                      <a:r>
                        <a:rPr lang="zh-CN" altLang="en-US" sz="1200" b="1" dirty="0">
                          <a:latin typeface="Microsoft YaHei" panose="020B0503020204020204" pitchFamily="34" charset="-122"/>
                          <a:ea typeface="Microsoft YaHei" panose="020B0503020204020204" pitchFamily="34" charset="-122"/>
                        </a:rPr>
                        <a:t>集成</a:t>
                      </a:r>
                      <a:r>
                        <a:rPr lang="en-US" altLang="zh-CN" sz="1200" b="1" dirty="0">
                          <a:latin typeface="Microsoft YaHei" panose="020B0503020204020204" pitchFamily="34" charset="-122"/>
                          <a:ea typeface="Microsoft YaHei" panose="020B0503020204020204" pitchFamily="34" charset="-122"/>
                        </a:rPr>
                        <a:t>-bagging</a:t>
                      </a:r>
                      <a:endParaRPr lang="zh-CN" altLang="en-US" sz="1200" b="1"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9664387"/>
                  </a:ext>
                </a:extLst>
              </a:tr>
              <a:tr h="453138">
                <a:tc>
                  <a:txBody>
                    <a:bodyPr/>
                    <a:lstStyle/>
                    <a:p>
                      <a:r>
                        <a:rPr lang="en-US" altLang="zh-CN" sz="1200" dirty="0">
                          <a:latin typeface="Microsoft YaHei" panose="020B0503020204020204" pitchFamily="34" charset="-122"/>
                          <a:ea typeface="Microsoft YaHei" panose="020B0503020204020204" pitchFamily="34" charset="-122"/>
                        </a:rPr>
                        <a:t>14</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6</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1</a:t>
                      </a:r>
                      <a:r>
                        <a:rPr lang="zh-CN" altLang="en-US" sz="1200" dirty="0">
                          <a:latin typeface="Microsoft YaHei" panose="020B0503020204020204" pitchFamily="34" charset="-122"/>
                          <a:ea typeface="Microsoft YaHei" panose="020B0503020204020204" pitchFamily="34"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6</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4</a:t>
                      </a:r>
                      <a:r>
                        <a:rPr lang="zh-CN" altLang="en-US" sz="1200" dirty="0">
                          <a:latin typeface="Microsoft YaHei" panose="020B0503020204020204" pitchFamily="34" charset="-122"/>
                          <a:ea typeface="Microsoft YaHei" panose="020B0503020204020204" pitchFamily="34"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p>
                  </a:txBody>
                  <a:tcPr anchor="ctr"/>
                </a:tc>
                <a:tc gridSpan="3" vMerge="1">
                  <a:txBody>
                    <a:bodyPr/>
                    <a:lstStyle/>
                    <a:p>
                      <a:endParaRPr lang="zh-CN" altLang="en-US" sz="1200" dirty="0">
                        <a:latin typeface="+mj-lt"/>
                      </a:endParaRPr>
                    </a:p>
                  </a:txBody>
                  <a:tcPr anchor="ctr"/>
                </a:tc>
                <a:tc hMerge="1" vMerge="1">
                  <a:txBody>
                    <a:bodyPr/>
                    <a:lstStyle/>
                    <a:p>
                      <a:endParaRPr lang="zh-CN" altLang="en-US"/>
                    </a:p>
                  </a:txBody>
                  <a:tcPr/>
                </a:tc>
                <a:tc hMerge="1" vMerge="1">
                  <a:txBody>
                    <a:bodyPr/>
                    <a:lstStyle/>
                    <a:p>
                      <a:endParaRPr lang="zh-CN" altLang="en-US"/>
                    </a:p>
                  </a:txBody>
                  <a:tcPr/>
                </a:tc>
                <a:tc>
                  <a:txBody>
                    <a:bodyPr/>
                    <a:lstStyle/>
                    <a:p>
                      <a:r>
                        <a:rPr lang="zh-CN" altLang="en-US" sz="1200" b="1" dirty="0">
                          <a:latin typeface="Microsoft YaHei" panose="020B0503020204020204" pitchFamily="34" charset="-122"/>
                          <a:ea typeface="Microsoft YaHei" panose="020B0503020204020204" pitchFamily="34" charset="-122"/>
                        </a:rPr>
                        <a:t>聚类</a:t>
                      </a:r>
                      <a:r>
                        <a:rPr lang="en-US" altLang="zh-CN" sz="1200" b="1" dirty="0">
                          <a:latin typeface="Microsoft YaHei" panose="020B0503020204020204" pitchFamily="34" charset="-122"/>
                          <a:ea typeface="Microsoft YaHei" panose="020B0503020204020204" pitchFamily="34" charset="-122"/>
                        </a:rPr>
                        <a:t>-</a:t>
                      </a:r>
                      <a:r>
                        <a:rPr lang="zh-CN" altLang="en-US" sz="1200" b="1" dirty="0">
                          <a:latin typeface="Microsoft YaHei" panose="020B0503020204020204" pitchFamily="34" charset="-122"/>
                          <a:ea typeface="Microsoft YaHei" panose="020B0503020204020204" pitchFamily="34" charset="-122"/>
                        </a:rPr>
                        <a:t>层次、</a:t>
                      </a:r>
                      <a:r>
                        <a:rPr lang="en-US" altLang="zh-CN" sz="1200" b="1" dirty="0">
                          <a:latin typeface="Microsoft YaHei" panose="020B0503020204020204" pitchFamily="34" charset="-122"/>
                          <a:ea typeface="Microsoft YaHei" panose="020B0503020204020204" pitchFamily="34" charset="-122"/>
                        </a:rPr>
                        <a:t>k</a:t>
                      </a:r>
                      <a:r>
                        <a:rPr lang="zh-CN" altLang="en-US" sz="1200" b="1" dirty="0">
                          <a:latin typeface="Microsoft YaHei" panose="020B0503020204020204" pitchFamily="34" charset="-122"/>
                          <a:ea typeface="Microsoft YaHei" panose="020B0503020204020204" pitchFamily="34" charset="-122"/>
                        </a:rPr>
                        <a:t>均值</a:t>
                      </a:r>
                    </a:p>
                    <a:p>
                      <a:pPr marL="0" marR="0" lvl="0" indent="0" algn="l" defTabSz="914400" eaLnBrk="1" fontAlgn="base" latinLnBrk="0" hangingPunct="1">
                        <a:lnSpc>
                          <a:spcPct val="100000"/>
                        </a:lnSpc>
                        <a:spcBef>
                          <a:spcPct val="0"/>
                        </a:spcBef>
                        <a:spcAft>
                          <a:spcPct val="0"/>
                        </a:spcAft>
                        <a:buClrTx/>
                        <a:buSzTx/>
                        <a:buFont typeface="Arial" pitchFamily="34" charset="0"/>
                        <a:buNone/>
                        <a:tabLst/>
                        <a:defRPr/>
                      </a:pPr>
                      <a:r>
                        <a:rPr lang="zh-CN" altLang="en-US" sz="1200" b="1" u="none" kern="1200" baseline="0" dirty="0">
                          <a:solidFill>
                            <a:schemeClr val="dk1"/>
                          </a:solidFill>
                          <a:latin typeface="Microsoft YaHei" panose="020B0503020204020204" pitchFamily="34" charset="-122"/>
                          <a:ea typeface="Microsoft YaHei" panose="020B0503020204020204" pitchFamily="34" charset="-122"/>
                        </a:rPr>
                        <a:t>聚类</a:t>
                      </a:r>
                      <a:r>
                        <a:rPr lang="en-US" altLang="zh-CN" sz="1200" b="1" u="none" kern="1200" baseline="0" dirty="0">
                          <a:solidFill>
                            <a:schemeClr val="dk1"/>
                          </a:solidFill>
                          <a:latin typeface="Microsoft YaHei" panose="020B0503020204020204" pitchFamily="34" charset="-122"/>
                          <a:ea typeface="Microsoft YaHei" panose="020B0503020204020204" pitchFamily="34" charset="-122"/>
                        </a:rPr>
                        <a:t>-</a:t>
                      </a:r>
                      <a:r>
                        <a:rPr lang="zh-CN" altLang="en-US" sz="1200" b="1" u="none" kern="1200" baseline="0" dirty="0">
                          <a:solidFill>
                            <a:schemeClr val="dk1"/>
                          </a:solidFill>
                          <a:latin typeface="Microsoft YaHei" panose="020B0503020204020204" pitchFamily="34" charset="-122"/>
                          <a:ea typeface="Microsoft YaHei" panose="020B0503020204020204" pitchFamily="34" charset="-122"/>
                        </a:rPr>
                        <a:t>高斯混合、</a:t>
                      </a:r>
                      <a:r>
                        <a:rPr lang="en-US" altLang="zh-CN" sz="1200" b="1" u="none" kern="1200" baseline="0" dirty="0">
                          <a:solidFill>
                            <a:schemeClr val="dk1"/>
                          </a:solidFill>
                          <a:latin typeface="Microsoft YaHei" panose="020B0503020204020204" pitchFamily="34" charset="-122"/>
                          <a:ea typeface="Microsoft YaHei" panose="020B0503020204020204" pitchFamily="34" charset="-122"/>
                        </a:rPr>
                        <a:t>DBSCAN</a:t>
                      </a:r>
                      <a:endParaRPr lang="zh-CN" altLang="en-US" sz="1200" b="1" i="0" u="none" kern="1200" baseline="0" dirty="0">
                        <a:solidFill>
                          <a:schemeClr val="dk1"/>
                        </a:solidFill>
                        <a:latin typeface="Microsoft YaHei" panose="020B0503020204020204" pitchFamily="34" charset="-122"/>
                        <a:ea typeface="Microsoft YaHei" panose="020B0503020204020204" pitchFamily="34" charset="-122"/>
                        <a:cs typeface="+mn-cs"/>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199917"/>
                  </a:ext>
                </a:extLst>
              </a:tr>
              <a:tr h="453138">
                <a:tc>
                  <a:txBody>
                    <a:bodyPr/>
                    <a:lstStyle/>
                    <a:p>
                      <a:r>
                        <a:rPr lang="en-US" altLang="zh-CN" sz="1200" dirty="0">
                          <a:latin typeface="Microsoft YaHei" panose="020B0503020204020204" pitchFamily="34" charset="-122"/>
                          <a:ea typeface="Microsoft YaHei" panose="020B0503020204020204" pitchFamily="34" charset="-122"/>
                        </a:rPr>
                        <a:t>15</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6</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8</a:t>
                      </a:r>
                      <a:r>
                        <a:rPr lang="zh-CN" altLang="en-US" sz="1200" dirty="0">
                          <a:latin typeface="Microsoft YaHei" panose="020B0503020204020204" pitchFamily="34" charset="-122"/>
                          <a:ea typeface="Microsoft YaHei" panose="020B0503020204020204" pitchFamily="34"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latin typeface="Microsoft YaHei" panose="020B0503020204020204" pitchFamily="34" charset="-122"/>
                          <a:ea typeface="Microsoft YaHei" panose="020B0503020204020204" pitchFamily="34" charset="-122"/>
                        </a:rPr>
                        <a:t>6</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11</a:t>
                      </a:r>
                      <a:r>
                        <a:rPr lang="zh-CN" altLang="en-US" sz="1200" dirty="0">
                          <a:latin typeface="Microsoft YaHei" panose="020B0503020204020204" pitchFamily="34" charset="-122"/>
                          <a:ea typeface="Microsoft YaHei" panose="020B0503020204020204" pitchFamily="34"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p>
                  </a:txBody>
                  <a:tcPr anchor="ctr"/>
                </a:tc>
                <a:tc gridSpan="3" vMerge="1">
                  <a:txBody>
                    <a:bodyPr/>
                    <a:lstStyle/>
                    <a:p>
                      <a:endParaRPr lang="zh-CN" altLang="en-US" sz="1200" dirty="0">
                        <a:latin typeface="+mj-lt"/>
                      </a:endParaRPr>
                    </a:p>
                  </a:txBody>
                  <a:tcPr anchor="ctr"/>
                </a:tc>
                <a:tc hMerge="1" vMerge="1">
                  <a:txBody>
                    <a:bodyPr/>
                    <a:lstStyle/>
                    <a:p>
                      <a:endParaRPr lang="zh-CN" altLang="en-US"/>
                    </a:p>
                  </a:txBody>
                  <a:tcPr/>
                </a:tc>
                <a:tc hMerge="1" vMerge="1">
                  <a:txBody>
                    <a:bodyPr/>
                    <a:lstStyle/>
                    <a:p>
                      <a:endParaRPr lang="zh-CN" altLang="en-US"/>
                    </a:p>
                  </a:txBody>
                  <a:tcPr/>
                </a:tc>
                <a:tc>
                  <a:txBody>
                    <a:bodyPr/>
                    <a:lstStyle/>
                    <a:p>
                      <a:r>
                        <a:rPr lang="zh-CN" altLang="en-US" sz="1200" b="1" dirty="0">
                          <a:latin typeface="Microsoft YaHei" panose="020B0503020204020204" pitchFamily="34" charset="-122"/>
                          <a:ea typeface="Microsoft YaHei" panose="020B0503020204020204" pitchFamily="34" charset="-122"/>
                        </a:rPr>
                        <a:t>神经网络基础</a:t>
                      </a:r>
                      <a:endParaRPr lang="en-US" altLang="zh-CN" sz="1200" b="1" dirty="0">
                        <a:latin typeface="Microsoft YaHei" panose="020B0503020204020204" pitchFamily="34" charset="-122"/>
                        <a:ea typeface="Microsoft YaHei" panose="020B0503020204020204" pitchFamily="34" charset="-122"/>
                      </a:endParaRPr>
                    </a:p>
                    <a:p>
                      <a:r>
                        <a:rPr lang="zh-CN" altLang="en-US" sz="1200" b="1" dirty="0">
                          <a:latin typeface="Microsoft YaHei" panose="020B0503020204020204" pitchFamily="34" charset="-122"/>
                          <a:ea typeface="Microsoft YaHei" panose="020B0503020204020204" pitchFamily="34" charset="-122"/>
                        </a:rPr>
                        <a:t>深度学习</a:t>
                      </a:r>
                      <a:r>
                        <a:rPr lang="en-US" altLang="zh-CN" sz="1200" b="1" dirty="0">
                          <a:latin typeface="Microsoft YaHei" panose="020B0503020204020204" pitchFamily="34" charset="-122"/>
                          <a:ea typeface="Microsoft YaHei" panose="020B0503020204020204" pitchFamily="34" charset="-122"/>
                        </a:rPr>
                        <a:t>-</a:t>
                      </a:r>
                      <a:r>
                        <a:rPr lang="zh-CN" altLang="en-US" sz="1200" b="1" dirty="0">
                          <a:latin typeface="Microsoft YaHei" panose="020B0503020204020204" pitchFamily="34" charset="-122"/>
                          <a:ea typeface="Microsoft YaHei" panose="020B0503020204020204" pitchFamily="34" charset="-122"/>
                        </a:rPr>
                        <a:t>卷积与时间序列</a:t>
                      </a:r>
                      <a:endParaRPr lang="en-US" altLang="zh-CN" sz="1200" b="1" dirty="0">
                        <a:latin typeface="Microsoft YaHei" panose="020B0503020204020204" pitchFamily="34" charset="-122"/>
                        <a:ea typeface="Microsoft YaHei"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3638444"/>
                  </a:ext>
                </a:extLst>
              </a:tr>
              <a:tr h="453138">
                <a:tc>
                  <a:txBody>
                    <a:bodyPr/>
                    <a:lstStyle/>
                    <a:p>
                      <a:r>
                        <a:rPr lang="en-US" altLang="zh-CN" sz="1200" dirty="0">
                          <a:latin typeface="Microsoft YaHei" panose="020B0503020204020204" pitchFamily="34" charset="-122"/>
                          <a:ea typeface="Microsoft YaHei" panose="020B0503020204020204" pitchFamily="34" charset="-122"/>
                        </a:rPr>
                        <a:t>16</a:t>
                      </a:r>
                      <a:endParaRPr lang="zh-CN" altLang="en-US" sz="1200" dirty="0">
                        <a:latin typeface="Microsoft YaHei" panose="020B0503020204020204" pitchFamily="34" charset="-122"/>
                        <a:ea typeface="Microsoft YaHei" panose="020B0503020204020204" pitchFamily="34" charset="-122"/>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sz="1200" dirty="0">
                          <a:latin typeface="Microsoft YaHei" panose="020B0503020204020204" pitchFamily="34" charset="-122"/>
                          <a:ea typeface="Microsoft YaHei" panose="020B0503020204020204" pitchFamily="34" charset="-122"/>
                        </a:rPr>
                        <a:t>6</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15</a:t>
                      </a:r>
                      <a:r>
                        <a:rPr lang="zh-CN" altLang="en-US" sz="1200" dirty="0">
                          <a:latin typeface="Microsoft YaHei" panose="020B0503020204020204" pitchFamily="34" charset="-122"/>
                          <a:ea typeface="Microsoft YaHei" panose="020B0503020204020204" pitchFamily="34"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sz="1200" dirty="0">
                          <a:latin typeface="Microsoft YaHei" panose="020B0503020204020204" pitchFamily="34" charset="-122"/>
                          <a:ea typeface="Microsoft YaHei" panose="020B0503020204020204" pitchFamily="34" charset="-122"/>
                        </a:rPr>
                        <a:t>6</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18</a:t>
                      </a:r>
                      <a:r>
                        <a:rPr lang="zh-CN" altLang="en-US" sz="1200" dirty="0">
                          <a:latin typeface="Microsoft YaHei" panose="020B0503020204020204" pitchFamily="34" charset="-122"/>
                          <a:ea typeface="Microsoft YaHei" panose="020B0503020204020204" pitchFamily="34"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vMerge="1">
                  <a:txBody>
                    <a:bodyPr/>
                    <a:lstStyle/>
                    <a:p>
                      <a:endParaRPr lang="zh-CN" altLang="en-US" sz="1200" dirty="0"/>
                    </a:p>
                  </a:txBody>
                  <a:tcPr anchor="ctr"/>
                </a:tc>
                <a:tc gridSpan="3" vMerge="1">
                  <a:txBody>
                    <a:bodyPr/>
                    <a:lstStyle/>
                    <a:p>
                      <a:endParaRPr lang="zh-CN" altLang="en-US" sz="1200" dirty="0">
                        <a:latin typeface="+mj-lt"/>
                      </a:endParaRPr>
                    </a:p>
                  </a:txBody>
                  <a:tcPr anchor="ctr"/>
                </a:tc>
                <a:tc hMerge="1" vMerge="1">
                  <a:txBody>
                    <a:bodyPr/>
                    <a:lstStyle/>
                    <a:p>
                      <a:endParaRPr lang="zh-CN" altLang="en-US"/>
                    </a:p>
                  </a:txBody>
                  <a:tcPr/>
                </a:tc>
                <a:tc hMerge="1" vMerge="1">
                  <a:txBody>
                    <a:bodyPr/>
                    <a:lstStyle/>
                    <a:p>
                      <a:endParaRPr lang="zh-CN" altLang="en-US"/>
                    </a:p>
                  </a:txBody>
                  <a:tcPr/>
                </a:tc>
                <a:tc>
                  <a:txBody>
                    <a:bodyPr/>
                    <a:lstStyle/>
                    <a:p>
                      <a:pPr marL="0" marR="0" lvl="0" indent="0" algn="l" defTabSz="914400" eaLnBrk="1" fontAlgn="base" latinLnBrk="0" hangingPunct="1">
                        <a:lnSpc>
                          <a:spcPct val="100000"/>
                        </a:lnSpc>
                        <a:spcBef>
                          <a:spcPct val="0"/>
                        </a:spcBef>
                        <a:spcAft>
                          <a:spcPct val="0"/>
                        </a:spcAft>
                        <a:buClrTx/>
                        <a:buSzTx/>
                        <a:buFont typeface="Arial" pitchFamily="34" charset="0"/>
                        <a:buNone/>
                        <a:tabLst/>
                        <a:defRPr/>
                      </a:pPr>
                      <a:r>
                        <a:rPr lang="zh-CN" altLang="en-US" sz="1200" b="1" dirty="0">
                          <a:latin typeface="Microsoft YaHei" panose="020B0503020204020204" pitchFamily="34" charset="-122"/>
                          <a:ea typeface="Microsoft YaHei" panose="020B0503020204020204" pitchFamily="34" charset="-122"/>
                        </a:rPr>
                        <a:t>深度学习</a:t>
                      </a:r>
                      <a:r>
                        <a:rPr lang="en-US" altLang="zh-CN" sz="1200" b="1" dirty="0">
                          <a:latin typeface="Microsoft YaHei" panose="020B0503020204020204" pitchFamily="34" charset="-122"/>
                          <a:ea typeface="Microsoft YaHei" panose="020B0503020204020204" pitchFamily="34" charset="-122"/>
                        </a:rPr>
                        <a:t>-</a:t>
                      </a:r>
                      <a:r>
                        <a:rPr lang="zh-CN" altLang="en-US" sz="1200" b="1" dirty="0">
                          <a:latin typeface="Microsoft YaHei" panose="020B0503020204020204" pitchFamily="34" charset="-122"/>
                          <a:ea typeface="Microsoft YaHei" panose="020B0503020204020204" pitchFamily="34" charset="-122"/>
                        </a:rPr>
                        <a:t>时间序列与图</a:t>
                      </a:r>
                      <a:r>
                        <a:rPr lang="en-US" altLang="zh-CN" sz="1200" b="1" dirty="0">
                          <a:latin typeface="Microsoft YaHei" panose="020B0503020204020204" pitchFamily="34" charset="-122"/>
                          <a:ea typeface="Microsoft YaHei" panose="020B0503020204020204" pitchFamily="34" charset="-122"/>
                        </a:rPr>
                        <a:t>GCN</a:t>
                      </a:r>
                    </a:p>
                    <a:p>
                      <a:r>
                        <a:rPr lang="zh-CN" altLang="en-US" sz="1200" b="1" dirty="0">
                          <a:latin typeface="Microsoft YaHei" panose="020B0503020204020204" pitchFamily="34" charset="-122"/>
                          <a:ea typeface="Microsoft YaHei" panose="020B0503020204020204" pitchFamily="34" charset="-122"/>
                        </a:rPr>
                        <a:t>分布式计算</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16020182"/>
                  </a:ext>
                </a:extLst>
              </a:tr>
            </a:tbl>
          </a:graphicData>
        </a:graphic>
      </p:graphicFrame>
      <p:sp>
        <p:nvSpPr>
          <p:cNvPr id="53" name="矩形 52">
            <a:extLst>
              <a:ext uri="{FF2B5EF4-FFF2-40B4-BE49-F238E27FC236}">
                <a16:creationId xmlns:a16="http://schemas.microsoft.com/office/drawing/2014/main" id="{10398AC7-D180-3441-8FF3-ABB576AB6255}"/>
              </a:ext>
            </a:extLst>
          </p:cNvPr>
          <p:cNvSpPr/>
          <p:nvPr/>
        </p:nvSpPr>
        <p:spPr>
          <a:xfrm>
            <a:off x="81280" y="347663"/>
            <a:ext cx="3090911" cy="400110"/>
          </a:xfrm>
          <a:prstGeom prst="rect">
            <a:avLst/>
          </a:prstGeom>
        </p:spPr>
        <p:txBody>
          <a:bodyPr wrap="non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课时安排：</a:t>
            </a:r>
            <a:r>
              <a:rPr lang="en-US" altLang="zh-CN"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4</a:t>
            </a:r>
            <a:r>
              <a:rPr lang="zh-CN" altLang="en-US"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学分</a:t>
            </a:r>
            <a:r>
              <a:rPr lang="en-US" altLang="zh-CN"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/64</a:t>
            </a:r>
            <a:r>
              <a:rPr lang="zh-CN" altLang="en-US"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课时</a:t>
            </a:r>
          </a:p>
        </p:txBody>
      </p:sp>
    </p:spTree>
    <p:extLst>
      <p:ext uri="{BB962C8B-B14F-4D97-AF65-F5344CB8AC3E}">
        <p14:creationId xmlns:p14="http://schemas.microsoft.com/office/powerpoint/2010/main" val="142076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20</a:t>
            </a:fld>
            <a:endParaRPr lang="en-US" altLang="zh-CN" dirty="0"/>
          </a:p>
        </p:txBody>
      </p:sp>
      <p:sp>
        <p:nvSpPr>
          <p:cNvPr id="14" name="标题 1">
            <a:extLst>
              <a:ext uri="{FF2B5EF4-FFF2-40B4-BE49-F238E27FC236}">
                <a16:creationId xmlns:a16="http://schemas.microsoft.com/office/drawing/2014/main" id="{3162EEE9-9F29-CF4D-B325-DB95CC996E60}"/>
              </a:ext>
            </a:extLst>
          </p:cNvPr>
          <p:cNvSpPr>
            <a:spLocks noGrp="1"/>
          </p:cNvSpPr>
          <p:nvPr>
            <p:ph type="title"/>
          </p:nvPr>
        </p:nvSpPr>
        <p:spPr>
          <a:xfrm>
            <a:off x="457200" y="533400"/>
            <a:ext cx="8229600" cy="990600"/>
          </a:xfrm>
        </p:spPr>
        <p:txBody>
          <a:bodyPr/>
          <a:lstStyle/>
          <a:p>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课程大作业</a:t>
            </a:r>
          </a:p>
        </p:txBody>
      </p:sp>
      <p:sp>
        <p:nvSpPr>
          <p:cNvPr id="8" name="矩形 7">
            <a:extLst>
              <a:ext uri="{FF2B5EF4-FFF2-40B4-BE49-F238E27FC236}">
                <a16:creationId xmlns:a16="http://schemas.microsoft.com/office/drawing/2014/main" id="{D42DA703-C4D6-9C47-99CC-D2ED8AE59FCB}"/>
              </a:ext>
            </a:extLst>
          </p:cNvPr>
          <p:cNvSpPr/>
          <p:nvPr/>
        </p:nvSpPr>
        <p:spPr>
          <a:xfrm>
            <a:off x="457200" y="1709737"/>
            <a:ext cx="4996149" cy="3998018"/>
          </a:xfrm>
          <a:prstGeom prst="rect">
            <a:avLst/>
          </a:prstGeom>
        </p:spPr>
        <p:txBody>
          <a:bodyPr wrap="square">
            <a:spAutoFit/>
          </a:bodyPr>
          <a:lstStyle/>
          <a:p>
            <a:pPr marL="342900" indent="-342900" fontAlgn="base">
              <a:lnSpc>
                <a:spcPct val="120000"/>
              </a:lnSpc>
              <a:spcBef>
                <a:spcPct val="20000"/>
              </a:spcBef>
              <a:spcAft>
                <a:spcPts val="600"/>
              </a:spcAft>
              <a:buClr>
                <a:schemeClr val="accent1"/>
              </a:buClr>
              <a:buSzPct val="70000"/>
              <a:buFont typeface="Wingdings" pitchFamily="2" charset="2"/>
              <a:buChar char="p"/>
            </a:pPr>
            <a:r>
              <a:rPr lang="zh-CN" altLang="en-US" sz="2400"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数据说明</a:t>
            </a:r>
          </a:p>
          <a:p>
            <a:endParaRPr lang="en-US" altLang="zh-CN" sz="2000" b="1"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endParaRPr>
          </a:p>
          <a:p>
            <a:pPr marL="285750" lvl="0" indent="-285750">
              <a:buFont typeface="Wingdings" pitchFamily="2" charset="2"/>
              <a:buChar char="l"/>
            </a:pPr>
            <a:r>
              <a:rPr lang="zh-CN" altLang="en-US" sz="2000" dirty="0">
                <a:solidFill>
                  <a:srgbClr val="0070C0"/>
                </a:solidFill>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数据被划分为训练集（</a:t>
            </a:r>
            <a:r>
              <a:rPr lang="en" altLang="zh-CN" sz="2000" dirty="0" err="1">
                <a:latin typeface="Microsoft YaHei" panose="020B0503020204020204" pitchFamily="34" charset="-122"/>
                <a:ea typeface="Microsoft YaHei" panose="020B0503020204020204" pitchFamily="34" charset="-122"/>
              </a:rPr>
              <a:t>train.csv</a:t>
            </a:r>
            <a:r>
              <a:rPr lang="zh-CN" altLang="e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和测试集（</a:t>
            </a:r>
            <a:r>
              <a:rPr lang="en" altLang="zh-CN" sz="2000" dirty="0" err="1">
                <a:latin typeface="Microsoft YaHei" panose="020B0503020204020204" pitchFamily="34" charset="-122"/>
                <a:ea typeface="Microsoft YaHei" panose="020B0503020204020204" pitchFamily="34" charset="-122"/>
              </a:rPr>
              <a:t>test.csv</a:t>
            </a:r>
            <a:r>
              <a:rPr lang="zh-CN" altLang="e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。训练集数据包含</a:t>
            </a:r>
            <a:r>
              <a:rPr lang="en-US" altLang="zh-CN" sz="2000" dirty="0">
                <a:latin typeface="Microsoft YaHei" panose="020B0503020204020204" pitchFamily="34" charset="-122"/>
                <a:ea typeface="Microsoft YaHei" panose="020B0503020204020204" pitchFamily="34" charset="-122"/>
              </a:rPr>
              <a:t>24</a:t>
            </a:r>
            <a:r>
              <a:rPr lang="zh-CN" altLang="en-US" sz="2000" dirty="0">
                <a:latin typeface="Microsoft YaHei" panose="020B0503020204020204" pitchFamily="34" charset="-122"/>
                <a:ea typeface="Microsoft YaHei" panose="020B0503020204020204" pitchFamily="34" charset="-122"/>
              </a:rPr>
              <a:t>天全天的卡口流量数据，测试集包含</a:t>
            </a:r>
            <a:r>
              <a:rPr lang="en-US" altLang="zh-CN" sz="2000" dirty="0">
                <a:latin typeface="Microsoft YaHei" panose="020B0503020204020204" pitchFamily="34" charset="-122"/>
                <a:ea typeface="Microsoft YaHei" panose="020B0503020204020204" pitchFamily="34" charset="-122"/>
              </a:rPr>
              <a:t>7</a:t>
            </a:r>
            <a:r>
              <a:rPr lang="zh-CN" altLang="en-US" sz="2000" dirty="0">
                <a:latin typeface="Microsoft YaHei" panose="020B0503020204020204" pitchFamily="34" charset="-122"/>
                <a:ea typeface="Microsoft YaHei" panose="020B0503020204020204" pitchFamily="34" charset="-122"/>
              </a:rPr>
              <a:t>天</a:t>
            </a:r>
            <a:r>
              <a:rPr lang="en-US" altLang="zh-CN" sz="2000" dirty="0">
                <a:latin typeface="Microsoft YaHei" panose="020B0503020204020204" pitchFamily="34" charset="-122"/>
                <a:ea typeface="Microsoft YaHei" panose="020B0503020204020204" pitchFamily="34" charset="-122"/>
              </a:rPr>
              <a:t>6:00~14:55</a:t>
            </a:r>
            <a:r>
              <a:rPr lang="zh-CN" altLang="en-US" sz="2000" dirty="0">
                <a:latin typeface="Microsoft YaHei" panose="020B0503020204020204" pitchFamily="34" charset="-122"/>
                <a:ea typeface="Microsoft YaHei" panose="020B0503020204020204" pitchFamily="34" charset="-122"/>
              </a:rPr>
              <a:t>的卡口流量数据。</a:t>
            </a:r>
            <a:endParaRPr lang="en-US" altLang="zh-CN" sz="2000" dirty="0">
              <a:latin typeface="Microsoft YaHei" panose="020B0503020204020204" pitchFamily="34" charset="-122"/>
              <a:ea typeface="Microsoft YaHei" panose="020B0503020204020204" pitchFamily="34" charset="-122"/>
            </a:endParaRPr>
          </a:p>
          <a:p>
            <a:pPr marL="285750" lvl="0" indent="-285750">
              <a:buFont typeface="Wingdings" pitchFamily="2" charset="2"/>
              <a:buChar char="l"/>
            </a:pPr>
            <a:endParaRPr lang="zh-CN" altLang="en-US" sz="2000" dirty="0">
              <a:solidFill>
                <a:srgbClr val="0070C0"/>
              </a:solidFill>
              <a:latin typeface="Microsoft YaHei" panose="020B0503020204020204" pitchFamily="34" charset="-122"/>
              <a:ea typeface="Microsoft YaHei" panose="020B0503020204020204" pitchFamily="34" charset="-122"/>
            </a:endParaRPr>
          </a:p>
          <a:p>
            <a:pPr marL="285750" lvl="0" indent="-285750">
              <a:buFont typeface="Wingdings" pitchFamily="2" charset="2"/>
              <a:buChar char="l"/>
            </a:pPr>
            <a:r>
              <a:rPr lang="zh-CN" altLang="en-US" sz="2000" dirty="0">
                <a:solidFill>
                  <a:srgbClr val="0070C0"/>
                </a:solidFill>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参赛者需要对</a:t>
            </a:r>
            <a:r>
              <a:rPr lang="zh-CN" altLang="en-US" sz="2000" b="1" dirty="0">
                <a:latin typeface="Microsoft YaHei" panose="020B0503020204020204" pitchFamily="34" charset="-122"/>
                <a:ea typeface="Microsoft YaHei" panose="020B0503020204020204" pitchFamily="34" charset="-122"/>
              </a:rPr>
              <a:t>测试集中各天</a:t>
            </a:r>
            <a:r>
              <a:rPr lang="en-US" altLang="zh-CN" sz="2000" b="1" dirty="0">
                <a:latin typeface="Microsoft YaHei" panose="020B0503020204020204" pitchFamily="34" charset="-122"/>
                <a:ea typeface="Microsoft YaHei" panose="020B0503020204020204" pitchFamily="34" charset="-122"/>
              </a:rPr>
              <a:t>15:00~15:55</a:t>
            </a:r>
            <a:r>
              <a:rPr lang="zh-CN" altLang="en-US" sz="2000" b="1" dirty="0">
                <a:latin typeface="Microsoft YaHei" panose="020B0503020204020204" pitchFamily="34" charset="-122"/>
                <a:ea typeface="Microsoft YaHei" panose="020B0503020204020204" pitchFamily="34" charset="-122"/>
              </a:rPr>
              <a:t>的卡口流量进行预测</a:t>
            </a:r>
            <a:r>
              <a:rPr lang="zh-CN" altLang="en-US" sz="2000" dirty="0">
                <a:latin typeface="Microsoft YaHei" panose="020B0503020204020204" pitchFamily="34" charset="-122"/>
                <a:ea typeface="Microsoft YaHei" panose="020B0503020204020204" pitchFamily="34" charset="-122"/>
              </a:rPr>
              <a:t>，并提交预测结果。提交结果需与样例文件（</a:t>
            </a:r>
            <a:r>
              <a:rPr lang="en" altLang="zh-CN" sz="2000" dirty="0" err="1">
                <a:latin typeface="Microsoft YaHei" panose="020B0503020204020204" pitchFamily="34" charset="-122"/>
                <a:ea typeface="Microsoft YaHei" panose="020B0503020204020204" pitchFamily="34" charset="-122"/>
              </a:rPr>
              <a:t>submission_example.csv</a:t>
            </a:r>
            <a:r>
              <a:rPr lang="zh-CN" altLang="e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一致。</a:t>
            </a:r>
          </a:p>
          <a:p>
            <a:pPr marL="285750" indent="-285750">
              <a:buFont typeface="Wingdings" pitchFamily="2" charset="2"/>
              <a:buChar char="l"/>
            </a:pPr>
            <a:endParaRPr lang="zh-CN" altLang="zh-CN" sz="2000" dirty="0">
              <a:latin typeface="Microsoft YaHei" panose="020B0503020204020204" pitchFamily="34" charset="-122"/>
              <a:ea typeface="Microsoft YaHei" panose="020B0503020204020204" pitchFamily="34" charset="-122"/>
            </a:endParaRPr>
          </a:p>
          <a:p>
            <a:pPr marL="285750" indent="-285750">
              <a:buFont typeface="Wingdings" pitchFamily="2" charset="2"/>
              <a:buChar char="l"/>
            </a:pPr>
            <a:endParaRPr lang="zh-CN" altLang="zh-CN" sz="2000" dirty="0">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endParaRPr>
          </a:p>
        </p:txBody>
      </p:sp>
      <p:sp>
        <p:nvSpPr>
          <p:cNvPr id="3" name="文本框 2">
            <a:extLst>
              <a:ext uri="{FF2B5EF4-FFF2-40B4-BE49-F238E27FC236}">
                <a16:creationId xmlns:a16="http://schemas.microsoft.com/office/drawing/2014/main" id="{DCB6FF00-7A02-8745-83AA-DF19B035656D}"/>
              </a:ext>
            </a:extLst>
          </p:cNvPr>
          <p:cNvSpPr txBox="1"/>
          <p:nvPr/>
        </p:nvSpPr>
        <p:spPr>
          <a:xfrm>
            <a:off x="6693517" y="5654056"/>
            <a:ext cx="1569660"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提交结果样例</a:t>
            </a:r>
          </a:p>
        </p:txBody>
      </p:sp>
      <p:pic>
        <p:nvPicPr>
          <p:cNvPr id="11" name="图片 10">
            <a:extLst>
              <a:ext uri="{FF2B5EF4-FFF2-40B4-BE49-F238E27FC236}">
                <a16:creationId xmlns:a16="http://schemas.microsoft.com/office/drawing/2014/main" id="{F10517AD-184B-7940-B647-CDB0F42F0A15}"/>
              </a:ext>
            </a:extLst>
          </p:cNvPr>
          <p:cNvPicPr/>
          <p:nvPr/>
        </p:nvPicPr>
        <p:blipFill>
          <a:blip r:embed="rId3"/>
          <a:stretch>
            <a:fillRect/>
          </a:stretch>
        </p:blipFill>
        <p:spPr>
          <a:xfrm>
            <a:off x="5811340" y="1709737"/>
            <a:ext cx="2966798" cy="3798697"/>
          </a:xfrm>
          <a:prstGeom prst="rect">
            <a:avLst/>
          </a:prstGeom>
        </p:spPr>
      </p:pic>
    </p:spTree>
    <p:extLst>
      <p:ext uri="{BB962C8B-B14F-4D97-AF65-F5344CB8AC3E}">
        <p14:creationId xmlns:p14="http://schemas.microsoft.com/office/powerpoint/2010/main" val="1719736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21</a:t>
            </a:fld>
            <a:endParaRPr lang="en-US" altLang="zh-CN" dirty="0"/>
          </a:p>
        </p:txBody>
      </p:sp>
      <p:sp>
        <p:nvSpPr>
          <p:cNvPr id="14" name="标题 1">
            <a:extLst>
              <a:ext uri="{FF2B5EF4-FFF2-40B4-BE49-F238E27FC236}">
                <a16:creationId xmlns:a16="http://schemas.microsoft.com/office/drawing/2014/main" id="{3162EEE9-9F29-CF4D-B325-DB95CC996E60}"/>
              </a:ext>
            </a:extLst>
          </p:cNvPr>
          <p:cNvSpPr>
            <a:spLocks noGrp="1"/>
          </p:cNvSpPr>
          <p:nvPr>
            <p:ph type="title"/>
          </p:nvPr>
        </p:nvSpPr>
        <p:spPr>
          <a:xfrm>
            <a:off x="457200" y="533400"/>
            <a:ext cx="8229600" cy="990600"/>
          </a:xfrm>
        </p:spPr>
        <p:txBody>
          <a:bodyPr/>
          <a:lstStyle/>
          <a:p>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课程大作业</a:t>
            </a:r>
          </a:p>
        </p:txBody>
      </p:sp>
      <p:sp>
        <p:nvSpPr>
          <p:cNvPr id="8" name="矩形 7">
            <a:extLst>
              <a:ext uri="{FF2B5EF4-FFF2-40B4-BE49-F238E27FC236}">
                <a16:creationId xmlns:a16="http://schemas.microsoft.com/office/drawing/2014/main" id="{D42DA703-C4D6-9C47-99CC-D2ED8AE59FCB}"/>
              </a:ext>
            </a:extLst>
          </p:cNvPr>
          <p:cNvSpPr/>
          <p:nvPr/>
        </p:nvSpPr>
        <p:spPr>
          <a:xfrm>
            <a:off x="457200" y="1709737"/>
            <a:ext cx="8080872" cy="2766911"/>
          </a:xfrm>
          <a:prstGeom prst="rect">
            <a:avLst/>
          </a:prstGeom>
        </p:spPr>
        <p:txBody>
          <a:bodyPr wrap="square">
            <a:spAutoFit/>
          </a:bodyPr>
          <a:lstStyle/>
          <a:p>
            <a:pPr marL="342900" indent="-342900" fontAlgn="base">
              <a:lnSpc>
                <a:spcPct val="120000"/>
              </a:lnSpc>
              <a:spcBef>
                <a:spcPct val="20000"/>
              </a:spcBef>
              <a:spcAft>
                <a:spcPts val="600"/>
              </a:spcAft>
              <a:buClr>
                <a:schemeClr val="accent1"/>
              </a:buClr>
              <a:buSzPct val="70000"/>
              <a:buFont typeface="Wingdings" pitchFamily="2" charset="2"/>
              <a:buChar char="p"/>
            </a:pPr>
            <a:r>
              <a:rPr lang="zh-CN" altLang="en-US" sz="2400"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任务要求</a:t>
            </a:r>
            <a:endParaRPr lang="en-US" altLang="zh-CN" sz="2000" b="1"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endParaRPr>
          </a:p>
          <a:p>
            <a:pPr marL="285750" indent="-285750">
              <a:buFont typeface="Wingdings" pitchFamily="2" charset="2"/>
              <a:buChar char="l"/>
            </a:pPr>
            <a:endParaRPr lang="en-US" altLang="zh-CN" sz="2000" dirty="0">
              <a:solidFill>
                <a:srgbClr val="0070C0"/>
              </a:solidFill>
              <a:latin typeface="Microsoft YaHei" panose="020B0503020204020204" pitchFamily="34" charset="-122"/>
              <a:ea typeface="Microsoft YaHei" panose="020B0503020204020204" pitchFamily="34" charset="-122"/>
            </a:endParaRPr>
          </a:p>
          <a:p>
            <a:pPr marL="285750" indent="-285750">
              <a:buFont typeface="Wingdings" pitchFamily="2" charset="2"/>
              <a:buChar char="l"/>
            </a:pPr>
            <a:r>
              <a:rPr lang="zh-CN" altLang="en-US" sz="2000" dirty="0">
                <a:solidFill>
                  <a:srgbClr val="0070C0"/>
                </a:solidFill>
                <a:latin typeface="Microsoft YaHei" panose="020B0503020204020204" pitchFamily="34" charset="-122"/>
                <a:ea typeface="Microsoft YaHei" panose="020B0503020204020204" pitchFamily="34" charset="-122"/>
              </a:rPr>
              <a:t> </a:t>
            </a:r>
            <a:r>
              <a:rPr lang="zh-CN" altLang="zh-CN" sz="2000" dirty="0">
                <a:latin typeface="Microsoft YaHei" panose="020B0503020204020204" pitchFamily="34" charset="-122"/>
                <a:ea typeface="Microsoft YaHei" panose="020B0503020204020204" pitchFamily="34" charset="-122"/>
              </a:rPr>
              <a:t>基于给定的训练数据，借助</a:t>
            </a:r>
            <a:r>
              <a:rPr lang="zh-CN" altLang="zh-CN" sz="2000" b="1" dirty="0">
                <a:latin typeface="Microsoft YaHei" panose="020B0503020204020204" pitchFamily="34" charset="-122"/>
                <a:ea typeface="Microsoft YaHei" panose="020B0503020204020204" pitchFamily="34" charset="-122"/>
              </a:rPr>
              <a:t>探索性数据分析</a:t>
            </a:r>
            <a:r>
              <a:rPr lang="zh-CN" altLang="zh-CN" sz="2000" dirty="0">
                <a:latin typeface="Microsoft YaHei" panose="020B0503020204020204" pitchFamily="34" charset="-122"/>
                <a:ea typeface="Microsoft YaHei" panose="020B0503020204020204" pitchFamily="34" charset="-122"/>
              </a:rPr>
              <a:t>等手段，分析数据特点；针对数据中的潜在问题，对原始数据进行恰当的</a:t>
            </a:r>
            <a:r>
              <a:rPr lang="zh-CN" altLang="zh-CN" sz="2000" b="1" dirty="0">
                <a:latin typeface="Microsoft YaHei" panose="020B0503020204020204" pitchFamily="34" charset="-122"/>
                <a:ea typeface="Microsoft YaHei" panose="020B0503020204020204" pitchFamily="34" charset="-122"/>
              </a:rPr>
              <a:t>预处理</a:t>
            </a:r>
            <a:r>
              <a:rPr lang="zh-CN" altLang="zh-CN" sz="2000" dirty="0">
                <a:latin typeface="Microsoft YaHei" panose="020B0503020204020204" pitchFamily="34" charset="-122"/>
                <a:ea typeface="Microsoft YaHei" panose="020B0503020204020204" pitchFamily="34" charset="-122"/>
              </a:rPr>
              <a:t>；实施特征工程，构建</a:t>
            </a:r>
            <a:r>
              <a:rPr lang="zh-CN" altLang="zh-CN" sz="2000" b="1" dirty="0">
                <a:latin typeface="Microsoft YaHei" panose="020B0503020204020204" pitchFamily="34" charset="-122"/>
                <a:ea typeface="Microsoft YaHei" panose="020B0503020204020204" pitchFamily="34" charset="-122"/>
              </a:rPr>
              <a:t>交通流量预测模型</a:t>
            </a:r>
            <a:r>
              <a:rPr lang="zh-CN" altLang="zh-CN" sz="2000" dirty="0">
                <a:latin typeface="Microsoft YaHei" panose="020B0503020204020204" pitchFamily="34" charset="-122"/>
                <a:ea typeface="Microsoft YaHei" panose="020B0503020204020204" pitchFamily="34" charset="-122"/>
              </a:rPr>
              <a:t>，并对给定的测试数据进行预测。</a:t>
            </a:r>
            <a:endParaRPr lang="en-US" altLang="zh-CN" sz="2000" dirty="0">
              <a:latin typeface="Microsoft YaHei" panose="020B0503020204020204" pitchFamily="34" charset="-122"/>
              <a:ea typeface="Microsoft YaHei" panose="020B0503020204020204" pitchFamily="34" charset="-122"/>
            </a:endParaRPr>
          </a:p>
          <a:p>
            <a:pPr marL="285750" indent="-285750">
              <a:buFont typeface="Wingdings" pitchFamily="2" charset="2"/>
              <a:buChar char="l"/>
            </a:pPr>
            <a:endParaRPr lang="en-US" altLang="zh-CN" sz="2000" dirty="0">
              <a:latin typeface="Microsoft YaHei" panose="020B0503020204020204" pitchFamily="34" charset="-122"/>
              <a:ea typeface="Microsoft YaHei" panose="020B0503020204020204" pitchFamily="34" charset="-122"/>
            </a:endParaRPr>
          </a:p>
          <a:p>
            <a:pPr marL="285750" indent="-285750">
              <a:buFont typeface="Wingdings" pitchFamily="2" charset="2"/>
              <a:buChar char="l"/>
            </a:pPr>
            <a:r>
              <a:rPr lang="zh-CN" altLang="en-US" sz="2000" dirty="0">
                <a:solidFill>
                  <a:srgbClr val="0070C0"/>
                </a:solidFill>
                <a:latin typeface="Microsoft YaHei" panose="020B0503020204020204" pitchFamily="34" charset="-122"/>
                <a:ea typeface="Microsoft YaHei" panose="020B0503020204020204" pitchFamily="34" charset="-122"/>
              </a:rPr>
              <a:t> </a:t>
            </a:r>
            <a:r>
              <a:rPr lang="zh-CN" altLang="zh-CN" sz="2000" dirty="0">
                <a:latin typeface="Microsoft YaHei" panose="020B0503020204020204" pitchFamily="34" charset="-122"/>
                <a:ea typeface="Microsoft YaHei" panose="020B0503020204020204" pitchFamily="34" charset="-122"/>
              </a:rPr>
              <a:t>对建模流程进行归纳、提炼、总结，撰写一篇</a:t>
            </a:r>
            <a:r>
              <a:rPr lang="zh-CN" altLang="zh-CN" sz="2000" b="1" dirty="0">
                <a:latin typeface="Microsoft YaHei" panose="020B0503020204020204" pitchFamily="34" charset="-122"/>
                <a:ea typeface="Microsoft YaHei" panose="020B0503020204020204" pitchFamily="34" charset="-122"/>
              </a:rPr>
              <a:t>科技论文，长度约</a:t>
            </a:r>
            <a:r>
              <a:rPr lang="en-US" altLang="zh-CN" sz="2000" b="1" dirty="0">
                <a:latin typeface="Microsoft YaHei" panose="020B0503020204020204" pitchFamily="34" charset="-122"/>
                <a:ea typeface="Microsoft YaHei" panose="020B0503020204020204" pitchFamily="34" charset="-122"/>
              </a:rPr>
              <a:t>4-8</a:t>
            </a:r>
            <a:r>
              <a:rPr lang="zh-CN" altLang="zh-CN" sz="2000" b="1" dirty="0">
                <a:latin typeface="Microsoft YaHei" panose="020B0503020204020204" pitchFamily="34" charset="-122"/>
                <a:ea typeface="Microsoft YaHei" panose="020B0503020204020204" pitchFamily="34" charset="-122"/>
              </a:rPr>
              <a:t>页，中英文不限</a:t>
            </a:r>
            <a:endParaRPr lang="en-US" altLang="zh-CN" sz="20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7614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22</a:t>
            </a:fld>
            <a:endParaRPr lang="en-US" altLang="zh-CN" dirty="0"/>
          </a:p>
        </p:txBody>
      </p:sp>
      <p:sp>
        <p:nvSpPr>
          <p:cNvPr id="14" name="标题 1">
            <a:extLst>
              <a:ext uri="{FF2B5EF4-FFF2-40B4-BE49-F238E27FC236}">
                <a16:creationId xmlns:a16="http://schemas.microsoft.com/office/drawing/2014/main" id="{3162EEE9-9F29-CF4D-B325-DB95CC996E60}"/>
              </a:ext>
            </a:extLst>
          </p:cNvPr>
          <p:cNvSpPr>
            <a:spLocks noGrp="1"/>
          </p:cNvSpPr>
          <p:nvPr>
            <p:ph type="title"/>
          </p:nvPr>
        </p:nvSpPr>
        <p:spPr>
          <a:xfrm>
            <a:off x="457200" y="533400"/>
            <a:ext cx="8229600" cy="990600"/>
          </a:xfrm>
        </p:spPr>
        <p:txBody>
          <a:bodyPr/>
          <a:lstStyle/>
          <a:p>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课程大作业</a:t>
            </a:r>
          </a:p>
        </p:txBody>
      </p:sp>
      <p:sp>
        <p:nvSpPr>
          <p:cNvPr id="8" name="矩形 7">
            <a:extLst>
              <a:ext uri="{FF2B5EF4-FFF2-40B4-BE49-F238E27FC236}">
                <a16:creationId xmlns:a16="http://schemas.microsoft.com/office/drawing/2014/main" id="{D42DA703-C4D6-9C47-99CC-D2ED8AE59FCB}"/>
              </a:ext>
            </a:extLst>
          </p:cNvPr>
          <p:cNvSpPr/>
          <p:nvPr/>
        </p:nvSpPr>
        <p:spPr>
          <a:xfrm>
            <a:off x="457198" y="1709737"/>
            <a:ext cx="8565615" cy="3936462"/>
          </a:xfrm>
          <a:prstGeom prst="rect">
            <a:avLst/>
          </a:prstGeom>
        </p:spPr>
        <p:txBody>
          <a:bodyPr wrap="square">
            <a:spAutoFit/>
          </a:bodyPr>
          <a:lstStyle/>
          <a:p>
            <a:pPr marL="342900" indent="-342900" fontAlgn="base">
              <a:lnSpc>
                <a:spcPct val="120000"/>
              </a:lnSpc>
              <a:spcBef>
                <a:spcPct val="20000"/>
              </a:spcBef>
              <a:spcAft>
                <a:spcPts val="600"/>
              </a:spcAft>
              <a:buClr>
                <a:schemeClr val="accent1"/>
              </a:buClr>
              <a:buSzPct val="70000"/>
              <a:buFont typeface="Wingdings" pitchFamily="2" charset="2"/>
              <a:buChar char="p"/>
            </a:pPr>
            <a:r>
              <a:rPr lang="zh-CN" altLang="en-US" sz="2400"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提交要求</a:t>
            </a:r>
            <a:endParaRPr lang="en-US" altLang="zh-CN" sz="2000" b="1"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endParaRPr>
          </a:p>
          <a:p>
            <a:pPr marL="285750" indent="-285750">
              <a:buFont typeface="Wingdings" pitchFamily="2" charset="2"/>
              <a:buChar char="l"/>
            </a:pPr>
            <a:r>
              <a:rPr lang="zh-CN" altLang="en-US" sz="2000" b="1"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sz="2000" b="1" dirty="0">
                <a:latin typeface="Microsoft YaHei" panose="020B0503020204020204" pitchFamily="34" charset="-122"/>
                <a:ea typeface="Microsoft YaHei" panose="020B0503020204020204" pitchFamily="34" charset="-122"/>
                <a:cs typeface="Times New Roman" panose="02020603050405020304" pitchFamily="18" charset="0"/>
              </a:rPr>
              <a:t>论文以</a:t>
            </a:r>
            <a:r>
              <a:rPr lang="en-US" altLang="zh-CN" sz="2000" b="1" dirty="0">
                <a:latin typeface="Microsoft YaHei" panose="020B0503020204020204" pitchFamily="34" charset="-122"/>
                <a:ea typeface="Microsoft YaHei" panose="020B0503020204020204" pitchFamily="34" charset="-122"/>
                <a:cs typeface="Times New Roman" panose="02020603050405020304" pitchFamily="18" charset="0"/>
              </a:rPr>
              <a:t>PDF</a:t>
            </a:r>
            <a:r>
              <a:rPr lang="zh-CN" altLang="en-US" sz="2000" b="1" dirty="0">
                <a:latin typeface="Microsoft YaHei" panose="020B0503020204020204" pitchFamily="34" charset="-122"/>
                <a:ea typeface="Microsoft YaHei" panose="020B0503020204020204" pitchFamily="34" charset="-122"/>
                <a:cs typeface="Times New Roman" panose="02020603050405020304" pitchFamily="18" charset="0"/>
              </a:rPr>
              <a:t>格式提交</a:t>
            </a:r>
            <a:r>
              <a:rPr lang="en-US" altLang="zh-CN" sz="2000" dirty="0">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sz="2000" dirty="0">
                <a:latin typeface="Microsoft YaHei" panose="020B0503020204020204" pitchFamily="34" charset="-122"/>
                <a:ea typeface="Microsoft YaHei" panose="020B0503020204020204" pitchFamily="34" charset="-122"/>
                <a:cs typeface="Times New Roman" panose="02020603050405020304" pitchFamily="18" charset="0"/>
              </a:rPr>
              <a:t>注明姓名、学号和邮箱</a:t>
            </a:r>
            <a:endParaRPr lang="en-US" altLang="zh-CN" sz="2000" dirty="0">
              <a:solidFill>
                <a:srgbClr val="0070C0"/>
              </a:solidFill>
              <a:latin typeface="Microsoft YaHei" panose="020B0503020204020204" pitchFamily="34" charset="-122"/>
              <a:ea typeface="Microsoft YaHei" panose="020B0503020204020204" pitchFamily="34" charset="-122"/>
            </a:endParaRPr>
          </a:p>
          <a:p>
            <a:pPr marL="285750" indent="-285750">
              <a:buFont typeface="Wingdings" pitchFamily="2" charset="2"/>
              <a:buChar char="l"/>
            </a:pPr>
            <a:r>
              <a:rPr lang="zh-CN" altLang="en-US" sz="2000" dirty="0">
                <a:solidFill>
                  <a:srgbClr val="0070C0"/>
                </a:solidFill>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提交时间：</a:t>
            </a:r>
            <a:r>
              <a:rPr lang="zh-CN" altLang="zh-CN" sz="2000" dirty="0">
                <a:latin typeface="Microsoft YaHei" panose="020B0503020204020204" pitchFamily="34" charset="-122"/>
                <a:ea typeface="Microsoft YaHei" panose="020B0503020204020204" pitchFamily="34" charset="-122"/>
              </a:rPr>
              <a:t>开始时间为</a:t>
            </a:r>
            <a:r>
              <a:rPr lang="en-US" altLang="zh-CN" sz="2000" b="1" dirty="0">
                <a:solidFill>
                  <a:srgbClr val="FF0000"/>
                </a:solidFill>
                <a:latin typeface="Microsoft YaHei" panose="020B0503020204020204" pitchFamily="34" charset="-122"/>
                <a:ea typeface="Microsoft YaHei" panose="020B0503020204020204" pitchFamily="34" charset="-122"/>
              </a:rPr>
              <a:t>5</a:t>
            </a:r>
            <a:r>
              <a:rPr lang="zh-CN" altLang="zh-CN" sz="2000" b="1" dirty="0">
                <a:solidFill>
                  <a:srgbClr val="FF0000"/>
                </a:solidFill>
                <a:latin typeface="Microsoft YaHei" panose="020B0503020204020204" pitchFamily="34" charset="-122"/>
                <a:ea typeface="Microsoft YaHei" panose="020B0503020204020204" pitchFamily="34" charset="-122"/>
              </a:rPr>
              <a:t>月</a:t>
            </a:r>
            <a:r>
              <a:rPr lang="en-US" altLang="zh-CN" sz="2000" b="1" dirty="0">
                <a:solidFill>
                  <a:srgbClr val="FF0000"/>
                </a:solidFill>
                <a:latin typeface="Microsoft YaHei" panose="020B0503020204020204" pitchFamily="34" charset="-122"/>
                <a:ea typeface="Microsoft YaHei" panose="020B0503020204020204" pitchFamily="34" charset="-122"/>
              </a:rPr>
              <a:t>10</a:t>
            </a:r>
            <a:r>
              <a:rPr lang="zh-CN" altLang="zh-CN" sz="2000" b="1" dirty="0">
                <a:solidFill>
                  <a:srgbClr val="FF0000"/>
                </a:solidFill>
                <a:latin typeface="Microsoft YaHei" panose="020B0503020204020204" pitchFamily="34" charset="-122"/>
                <a:ea typeface="Microsoft YaHei" panose="020B0503020204020204" pitchFamily="34" charset="-122"/>
              </a:rPr>
              <a:t>日</a:t>
            </a:r>
            <a:r>
              <a:rPr lang="en-US" altLang="zh-CN" sz="2000" b="1" dirty="0">
                <a:solidFill>
                  <a:srgbClr val="FF0000"/>
                </a:solidFill>
                <a:latin typeface="Microsoft YaHei" panose="020B0503020204020204" pitchFamily="34" charset="-122"/>
                <a:ea typeface="Microsoft YaHei" panose="020B0503020204020204" pitchFamily="34" charset="-122"/>
              </a:rPr>
              <a:t>12:00</a:t>
            </a:r>
            <a:r>
              <a:rPr lang="zh-CN" altLang="zh-CN" sz="2000" dirty="0">
                <a:latin typeface="Microsoft YaHei" panose="020B0503020204020204" pitchFamily="34" charset="-122"/>
                <a:ea typeface="Microsoft YaHei" panose="020B0503020204020204" pitchFamily="34" charset="-122"/>
              </a:rPr>
              <a:t>，结束时间为</a:t>
            </a:r>
            <a:r>
              <a:rPr lang="en-US" altLang="zh-CN" sz="2000" b="1" dirty="0">
                <a:solidFill>
                  <a:srgbClr val="FF0000"/>
                </a:solidFill>
                <a:latin typeface="Microsoft YaHei" panose="020B0503020204020204" pitchFamily="34" charset="-122"/>
                <a:ea typeface="Microsoft YaHei" panose="020B0503020204020204" pitchFamily="34" charset="-122"/>
              </a:rPr>
              <a:t>6</a:t>
            </a:r>
            <a:r>
              <a:rPr lang="zh-CN" altLang="zh-CN" sz="2000" b="1" dirty="0">
                <a:solidFill>
                  <a:srgbClr val="FF0000"/>
                </a:solidFill>
                <a:latin typeface="Microsoft YaHei" panose="020B0503020204020204" pitchFamily="34" charset="-122"/>
                <a:ea typeface="Microsoft YaHei" panose="020B0503020204020204" pitchFamily="34" charset="-122"/>
              </a:rPr>
              <a:t>月</a:t>
            </a:r>
            <a:r>
              <a:rPr lang="en-US" altLang="zh-CN" sz="2000" b="1" dirty="0">
                <a:solidFill>
                  <a:srgbClr val="FF0000"/>
                </a:solidFill>
                <a:latin typeface="Microsoft YaHei" panose="020B0503020204020204" pitchFamily="34" charset="-122"/>
                <a:ea typeface="Microsoft YaHei" panose="020B0503020204020204" pitchFamily="34" charset="-122"/>
              </a:rPr>
              <a:t>20</a:t>
            </a:r>
            <a:r>
              <a:rPr lang="zh-CN" altLang="zh-CN" sz="2000" b="1" dirty="0">
                <a:solidFill>
                  <a:srgbClr val="FF0000"/>
                </a:solidFill>
                <a:latin typeface="Microsoft YaHei" panose="020B0503020204020204" pitchFamily="34" charset="-122"/>
                <a:ea typeface="Microsoft YaHei" panose="020B0503020204020204" pitchFamily="34" charset="-122"/>
              </a:rPr>
              <a:t>日中午</a:t>
            </a:r>
            <a:r>
              <a:rPr lang="en-US" altLang="zh-CN" sz="2000" b="1" dirty="0">
                <a:solidFill>
                  <a:srgbClr val="FF0000"/>
                </a:solidFill>
                <a:latin typeface="Microsoft YaHei" panose="020B0503020204020204" pitchFamily="34" charset="-122"/>
                <a:ea typeface="Microsoft YaHei" panose="020B0503020204020204" pitchFamily="34" charset="-122"/>
              </a:rPr>
              <a:t>12:00</a:t>
            </a:r>
            <a:endParaRPr lang="en-US" altLang="zh-CN" sz="2000" dirty="0">
              <a:latin typeface="Microsoft YaHei" panose="020B0503020204020204" pitchFamily="34" charset="-122"/>
              <a:ea typeface="Microsoft YaHei" panose="020B0503020204020204" pitchFamily="34" charset="-122"/>
            </a:endParaRPr>
          </a:p>
          <a:p>
            <a:pPr marL="285750" indent="-285750">
              <a:buFont typeface="Wingdings" pitchFamily="2" charset="2"/>
              <a:buChar char="l"/>
            </a:pPr>
            <a:r>
              <a:rPr lang="zh-CN" altLang="en-US" sz="2000" dirty="0">
                <a:solidFill>
                  <a:srgbClr val="0070C0"/>
                </a:solidFill>
                <a:latin typeface="Microsoft YaHei" panose="020B0503020204020204" pitchFamily="34" charset="-122"/>
                <a:ea typeface="Microsoft YaHei" panose="020B0503020204020204" pitchFamily="34" charset="-122"/>
              </a:rPr>
              <a:t> </a:t>
            </a:r>
            <a:r>
              <a:rPr lang="zh-CN" altLang="zh-CN" sz="2000" dirty="0">
                <a:latin typeface="Microsoft YaHei" panose="020B0503020204020204" pitchFamily="34" charset="-122"/>
                <a:ea typeface="Microsoft YaHei" panose="020B0503020204020204" pitchFamily="34" charset="-122"/>
              </a:rPr>
              <a:t>论文</a:t>
            </a:r>
            <a:r>
              <a:rPr lang="zh-CN" altLang="en-US" sz="2000" dirty="0">
                <a:latin typeface="Microsoft YaHei" panose="020B0503020204020204" pitchFamily="34" charset="-122"/>
                <a:ea typeface="Microsoft YaHei" panose="020B0503020204020204" pitchFamily="34" charset="-122"/>
              </a:rPr>
              <a:t>至少</a:t>
            </a:r>
            <a:r>
              <a:rPr lang="zh-CN" altLang="zh-CN" sz="2000" dirty="0">
                <a:latin typeface="Microsoft YaHei" panose="020B0503020204020204" pitchFamily="34" charset="-122"/>
                <a:ea typeface="Microsoft YaHei" panose="020B0503020204020204" pitchFamily="34" charset="-122"/>
              </a:rPr>
              <a:t>需</a:t>
            </a:r>
            <a:r>
              <a:rPr lang="zh-CN" altLang="en-US" sz="2000" dirty="0">
                <a:latin typeface="Microsoft YaHei" panose="020B0503020204020204" pitchFamily="34" charset="-122"/>
                <a:ea typeface="Microsoft YaHei" panose="020B0503020204020204" pitchFamily="34" charset="-122"/>
              </a:rPr>
              <a:t>要</a:t>
            </a:r>
            <a:r>
              <a:rPr lang="zh-CN" altLang="zh-CN" sz="2000" dirty="0">
                <a:latin typeface="Microsoft YaHei" panose="020B0503020204020204" pitchFamily="34" charset="-122"/>
                <a:ea typeface="Microsoft YaHei" panose="020B0503020204020204" pitchFamily="34" charset="-122"/>
              </a:rPr>
              <a:t>包含以下内容：</a:t>
            </a:r>
          </a:p>
          <a:p>
            <a:pPr marL="914400" lvl="1" indent="-457200">
              <a:buFont typeface="+mj-lt"/>
              <a:buAutoNum type="arabicPeriod"/>
            </a:pPr>
            <a:r>
              <a:rPr lang="zh-CN" altLang="zh-CN" sz="2000" dirty="0">
                <a:latin typeface="Microsoft YaHei" panose="020B0503020204020204" pitchFamily="34" charset="-122"/>
                <a:ea typeface="Microsoft YaHei" panose="020B0503020204020204" pitchFamily="34" charset="-122"/>
              </a:rPr>
              <a:t>引言。介绍研究的背景、动机、创新点</a:t>
            </a:r>
            <a:r>
              <a:rPr lang="en-US" altLang="zh-CN" sz="2000" dirty="0">
                <a:latin typeface="Microsoft YaHei" panose="020B0503020204020204" pitchFamily="34" charset="-122"/>
                <a:ea typeface="Microsoft YaHei" panose="020B0503020204020204" pitchFamily="34" charset="-122"/>
              </a:rPr>
              <a:t>/</a:t>
            </a:r>
            <a:r>
              <a:rPr lang="zh-CN" altLang="zh-CN" sz="2000" dirty="0">
                <a:latin typeface="Microsoft YaHei" panose="020B0503020204020204" pitchFamily="34" charset="-122"/>
                <a:ea typeface="Microsoft YaHei" panose="020B0503020204020204" pitchFamily="34" charset="-122"/>
              </a:rPr>
              <a:t>亮点</a:t>
            </a:r>
            <a:endParaRPr lang="en-US" altLang="zh-CN" sz="2000" dirty="0">
              <a:latin typeface="Microsoft YaHei" panose="020B0503020204020204" pitchFamily="34" charset="-122"/>
              <a:ea typeface="Microsoft YaHei" panose="020B0503020204020204" pitchFamily="34" charset="-122"/>
            </a:endParaRPr>
          </a:p>
          <a:p>
            <a:pPr marL="914400" lvl="1" indent="-457200">
              <a:buFont typeface="+mj-lt"/>
              <a:buAutoNum type="arabicPeriod"/>
            </a:pPr>
            <a:r>
              <a:rPr lang="zh-CN" altLang="zh-CN" sz="2000" dirty="0">
                <a:latin typeface="Microsoft YaHei" panose="020B0503020204020204" pitchFamily="34" charset="-122"/>
                <a:ea typeface="Microsoft YaHei" panose="020B0503020204020204" pitchFamily="34" charset="-122"/>
              </a:rPr>
              <a:t>文献综述。对现有研究进行归纳总结</a:t>
            </a:r>
            <a:endParaRPr lang="en-US" altLang="zh-CN" sz="2000" dirty="0">
              <a:latin typeface="Microsoft YaHei" panose="020B0503020204020204" pitchFamily="34" charset="-122"/>
              <a:ea typeface="Microsoft YaHei" panose="020B0503020204020204" pitchFamily="34" charset="-122"/>
            </a:endParaRPr>
          </a:p>
          <a:p>
            <a:pPr marL="914400" lvl="1" indent="-457200">
              <a:buFont typeface="+mj-lt"/>
              <a:buAutoNum type="arabicPeriod"/>
            </a:pPr>
            <a:r>
              <a:rPr lang="zh-CN" altLang="zh-CN" sz="2000" dirty="0">
                <a:latin typeface="Microsoft YaHei" panose="020B0503020204020204" pitchFamily="34" charset="-122"/>
                <a:ea typeface="Microsoft YaHei" panose="020B0503020204020204" pitchFamily="34" charset="-122"/>
              </a:rPr>
              <a:t>问题描述。对研究问题进行具体介绍</a:t>
            </a:r>
            <a:endParaRPr lang="en-US" altLang="zh-CN" sz="2000" dirty="0">
              <a:latin typeface="Microsoft YaHei" panose="020B0503020204020204" pitchFamily="34" charset="-122"/>
              <a:ea typeface="Microsoft YaHei" panose="020B0503020204020204" pitchFamily="34" charset="-122"/>
            </a:endParaRPr>
          </a:p>
          <a:p>
            <a:pPr marL="914400" lvl="1" indent="-457200">
              <a:buFont typeface="+mj-lt"/>
              <a:buAutoNum type="arabicPeriod"/>
            </a:pPr>
            <a:r>
              <a:rPr lang="zh-CN" altLang="zh-CN" sz="2000" dirty="0">
                <a:latin typeface="Microsoft YaHei" panose="020B0503020204020204" pitchFamily="34" charset="-122"/>
                <a:ea typeface="Microsoft YaHei" panose="020B0503020204020204" pitchFamily="34" charset="-122"/>
              </a:rPr>
              <a:t>建模方法。详细阐述</a:t>
            </a:r>
            <a:r>
              <a:rPr lang="zh-CN" altLang="en-US" sz="2000" dirty="0">
                <a:latin typeface="Microsoft YaHei" panose="020B0503020204020204" pitchFamily="34" charset="-122"/>
                <a:ea typeface="Microsoft YaHei" panose="020B0503020204020204" pitchFamily="34" charset="-122"/>
              </a:rPr>
              <a:t>整个数据分析</a:t>
            </a:r>
            <a:r>
              <a:rPr lang="zh-CN" altLang="zh-CN" sz="2000" dirty="0">
                <a:latin typeface="Microsoft YaHei" panose="020B0503020204020204" pitchFamily="34" charset="-122"/>
                <a:ea typeface="Microsoft YaHei" panose="020B0503020204020204" pitchFamily="34" charset="-122"/>
              </a:rPr>
              <a:t>流程</a:t>
            </a:r>
            <a:r>
              <a:rPr lang="zh-CN" altLang="en-US" sz="2000" dirty="0">
                <a:latin typeface="Microsoft YaHei" panose="020B0503020204020204" pitchFamily="34" charset="-122"/>
                <a:ea typeface="Microsoft YaHei" panose="020B0503020204020204" pitchFamily="34" charset="-122"/>
              </a:rPr>
              <a:t>（包含数据预处理、建模等）</a:t>
            </a:r>
            <a:endParaRPr lang="en-US" altLang="zh-CN" sz="2000" dirty="0">
              <a:latin typeface="Microsoft YaHei" panose="020B0503020204020204" pitchFamily="34" charset="-122"/>
              <a:ea typeface="Microsoft YaHei" panose="020B0503020204020204" pitchFamily="34" charset="-122"/>
            </a:endParaRPr>
          </a:p>
          <a:p>
            <a:pPr marL="914400" lvl="1" indent="-457200">
              <a:buFont typeface="+mj-lt"/>
              <a:buAutoNum type="arabicPeriod"/>
            </a:pPr>
            <a:r>
              <a:rPr lang="zh-CN" altLang="zh-CN" sz="2000" dirty="0">
                <a:latin typeface="Microsoft YaHei" panose="020B0503020204020204" pitchFamily="34" charset="-122"/>
                <a:ea typeface="Microsoft YaHei" panose="020B0503020204020204" pitchFamily="34" charset="-122"/>
              </a:rPr>
              <a:t>实验结果。介绍数据集概况，展示并分析实验结果</a:t>
            </a:r>
            <a:endParaRPr lang="en-US" altLang="zh-CN" sz="2000" dirty="0">
              <a:latin typeface="Microsoft YaHei" panose="020B0503020204020204" pitchFamily="34" charset="-122"/>
              <a:ea typeface="Microsoft YaHei" panose="020B0503020204020204" pitchFamily="34" charset="-122"/>
            </a:endParaRPr>
          </a:p>
          <a:p>
            <a:pPr marL="914400" lvl="1" indent="-457200">
              <a:buFont typeface="+mj-lt"/>
              <a:buAutoNum type="arabicPeriod"/>
            </a:pPr>
            <a:r>
              <a:rPr lang="zh-CN" altLang="zh-CN" sz="2000" dirty="0">
                <a:latin typeface="Microsoft YaHei" panose="020B0503020204020204" pitchFamily="34" charset="-122"/>
                <a:ea typeface="Microsoft YaHei" panose="020B0503020204020204" pitchFamily="34" charset="-122"/>
              </a:rPr>
              <a:t>总结。对研究工作做整体总结，并提出可进一步完善的方向</a:t>
            </a:r>
            <a:endParaRPr lang="en-US" altLang="zh-CN" sz="2000" dirty="0">
              <a:latin typeface="Microsoft YaHei" panose="020B0503020204020204" pitchFamily="34" charset="-122"/>
              <a:ea typeface="Microsoft YaHei" panose="020B0503020204020204" pitchFamily="34" charset="-122"/>
            </a:endParaRPr>
          </a:p>
          <a:p>
            <a:pPr marL="914400" lvl="1" indent="-457200">
              <a:buFont typeface="+mj-lt"/>
              <a:buAutoNum type="arabicPeriod"/>
            </a:pPr>
            <a:endParaRPr lang="en-US" altLang="zh-CN" sz="2000" dirty="0">
              <a:latin typeface="Microsoft YaHei" panose="020B0503020204020204" pitchFamily="34" charset="-122"/>
              <a:ea typeface="Microsoft YaHei" panose="020B0503020204020204" pitchFamily="34" charset="-122"/>
            </a:endParaRPr>
          </a:p>
          <a:p>
            <a:pPr marL="914400" lvl="1" indent="-457200">
              <a:buFont typeface="+mj-lt"/>
              <a:buAutoNum type="arabicPeriod"/>
            </a:pPr>
            <a:endParaRPr lang="zh-CN" altLang="zh-CN" sz="16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54406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23</a:t>
            </a:fld>
            <a:endParaRPr lang="en-US" altLang="zh-CN" dirty="0"/>
          </a:p>
        </p:txBody>
      </p:sp>
      <p:sp>
        <p:nvSpPr>
          <p:cNvPr id="14" name="标题 1">
            <a:extLst>
              <a:ext uri="{FF2B5EF4-FFF2-40B4-BE49-F238E27FC236}">
                <a16:creationId xmlns:a16="http://schemas.microsoft.com/office/drawing/2014/main" id="{3162EEE9-9F29-CF4D-B325-DB95CC996E60}"/>
              </a:ext>
            </a:extLst>
          </p:cNvPr>
          <p:cNvSpPr>
            <a:spLocks noGrp="1"/>
          </p:cNvSpPr>
          <p:nvPr>
            <p:ph type="title"/>
          </p:nvPr>
        </p:nvSpPr>
        <p:spPr>
          <a:xfrm>
            <a:off x="457200" y="533400"/>
            <a:ext cx="8229600" cy="990600"/>
          </a:xfrm>
        </p:spPr>
        <p:txBody>
          <a:bodyPr/>
          <a:lstStyle/>
          <a:p>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课程大作业</a:t>
            </a:r>
          </a:p>
        </p:txBody>
      </p:sp>
      <p:sp>
        <p:nvSpPr>
          <p:cNvPr id="8" name="矩形 7">
            <a:extLst>
              <a:ext uri="{FF2B5EF4-FFF2-40B4-BE49-F238E27FC236}">
                <a16:creationId xmlns:a16="http://schemas.microsoft.com/office/drawing/2014/main" id="{D42DA703-C4D6-9C47-99CC-D2ED8AE59FCB}"/>
              </a:ext>
            </a:extLst>
          </p:cNvPr>
          <p:cNvSpPr/>
          <p:nvPr/>
        </p:nvSpPr>
        <p:spPr>
          <a:xfrm>
            <a:off x="457198" y="1709737"/>
            <a:ext cx="8565615" cy="1166473"/>
          </a:xfrm>
          <a:prstGeom prst="rect">
            <a:avLst/>
          </a:prstGeom>
        </p:spPr>
        <p:txBody>
          <a:bodyPr wrap="square">
            <a:spAutoFit/>
          </a:bodyPr>
          <a:lstStyle/>
          <a:p>
            <a:pPr marL="342900" indent="-342900" fontAlgn="base">
              <a:lnSpc>
                <a:spcPct val="120000"/>
              </a:lnSpc>
              <a:spcBef>
                <a:spcPct val="20000"/>
              </a:spcBef>
              <a:spcAft>
                <a:spcPts val="600"/>
              </a:spcAft>
              <a:buClr>
                <a:schemeClr val="accent1"/>
              </a:buClr>
              <a:buSzPct val="70000"/>
              <a:buFont typeface="Wingdings" pitchFamily="2" charset="2"/>
              <a:buChar char="p"/>
            </a:pPr>
            <a:r>
              <a:rPr lang="zh-CN" altLang="en-US" sz="2400"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格式要求</a:t>
            </a:r>
            <a:endParaRPr lang="en-US" altLang="zh-CN" sz="2000" b="1"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endParaRPr>
          </a:p>
          <a:p>
            <a:pPr marL="914400" lvl="1" indent="-457200">
              <a:buFont typeface="+mj-lt"/>
              <a:buAutoNum type="arabicPeriod"/>
            </a:pPr>
            <a:endParaRPr lang="en-US" altLang="zh-CN" sz="2000" dirty="0">
              <a:latin typeface="Microsoft YaHei" panose="020B0503020204020204" pitchFamily="34" charset="-122"/>
              <a:ea typeface="Microsoft YaHei" panose="020B0503020204020204" pitchFamily="34" charset="-122"/>
            </a:endParaRPr>
          </a:p>
          <a:p>
            <a:pPr marL="914400" lvl="1" indent="-457200">
              <a:buFont typeface="+mj-lt"/>
              <a:buAutoNum type="arabicPeriod"/>
            </a:pPr>
            <a:endParaRPr lang="zh-CN" altLang="zh-CN" sz="1600" dirty="0">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B83E8035-7520-4C4B-9318-BFD5DDBBD2B6}"/>
              </a:ext>
            </a:extLst>
          </p:cNvPr>
          <p:cNvSpPr/>
          <p:nvPr/>
        </p:nvSpPr>
        <p:spPr>
          <a:xfrm>
            <a:off x="457198" y="2292973"/>
            <a:ext cx="8565615" cy="369332"/>
          </a:xfrm>
          <a:prstGeom prst="rect">
            <a:avLst/>
          </a:prstGeom>
        </p:spPr>
        <p:txBody>
          <a:bodyPr wrap="square">
            <a:spAutoFit/>
          </a:bodyPr>
          <a:lstStyle/>
          <a:p>
            <a:pPr marL="342900" indent="-342900">
              <a:buFont typeface="Wingdings" pitchFamily="2" charset="2"/>
              <a:buChar char="l"/>
            </a:pPr>
            <a:r>
              <a:rPr lang="zh-CN" altLang="en-US" dirty="0">
                <a:solidFill>
                  <a:srgbClr val="0070C0"/>
                </a:solidFill>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论文格式遵守</a:t>
            </a:r>
            <a:r>
              <a:rPr lang="en-US" altLang="zh-CN" dirty="0">
                <a:latin typeface="Microsoft YaHei" panose="020B0503020204020204" pitchFamily="34" charset="-122"/>
                <a:ea typeface="Microsoft YaHei" panose="020B0503020204020204" pitchFamily="34" charset="-122"/>
              </a:rPr>
              <a:t>QQ</a:t>
            </a:r>
            <a:r>
              <a:rPr lang="zh-CN" altLang="zh-CN" dirty="0">
                <a:latin typeface="Microsoft YaHei" panose="020B0503020204020204" pitchFamily="34" charset="-122"/>
                <a:ea typeface="Microsoft YaHei" panose="020B0503020204020204" pitchFamily="34" charset="-122"/>
              </a:rPr>
              <a:t>群发布的</a:t>
            </a:r>
            <a:r>
              <a:rPr lang="en-US" altLang="zh-CN" dirty="0">
                <a:latin typeface="Microsoft YaHei" panose="020B0503020204020204" pitchFamily="34" charset="-122"/>
                <a:ea typeface="Microsoft YaHei" panose="020B0503020204020204" pitchFamily="34" charset="-122"/>
              </a:rPr>
              <a:t>Word</a:t>
            </a:r>
            <a:r>
              <a:rPr lang="zh-CN" altLang="zh-CN" dirty="0">
                <a:latin typeface="Microsoft YaHei" panose="020B0503020204020204" pitchFamily="34" charset="-122"/>
                <a:ea typeface="Microsoft YaHei" panose="020B0503020204020204" pitchFamily="34" charset="-122"/>
              </a:rPr>
              <a:t>模板</a:t>
            </a:r>
            <a:r>
              <a:rPr lang="zh-CN" altLang="en-US" dirty="0">
                <a:latin typeface="Microsoft YaHei" panose="020B0503020204020204" pitchFamily="34" charset="-122"/>
                <a:ea typeface="Microsoft YaHei" panose="020B0503020204020204" pitchFamily="34" charset="-122"/>
              </a:rPr>
              <a:t>（中文</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英文）</a:t>
            </a:r>
            <a:r>
              <a:rPr lang="zh-CN" altLang="zh-CN" dirty="0">
                <a:latin typeface="Microsoft YaHei" panose="020B0503020204020204" pitchFamily="34" charset="-122"/>
                <a:ea typeface="Microsoft YaHei" panose="020B0503020204020204" pitchFamily="34" charset="-122"/>
              </a:rPr>
              <a:t>，内容可参考阅读材料</a:t>
            </a:r>
            <a:endParaRPr lang="zh-CN" altLang="en-US" dirty="0"/>
          </a:p>
        </p:txBody>
      </p:sp>
      <p:pic>
        <p:nvPicPr>
          <p:cNvPr id="10" name="图片 9">
            <a:extLst>
              <a:ext uri="{FF2B5EF4-FFF2-40B4-BE49-F238E27FC236}">
                <a16:creationId xmlns:a16="http://schemas.microsoft.com/office/drawing/2014/main" id="{FA4B2EF8-ED6B-674A-A15A-99AE0DCE5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810" y="2767320"/>
            <a:ext cx="2884999" cy="3832757"/>
          </a:xfrm>
          <a:prstGeom prst="rect">
            <a:avLst/>
          </a:prstGeom>
        </p:spPr>
      </p:pic>
      <p:pic>
        <p:nvPicPr>
          <p:cNvPr id="12" name="图片 11">
            <a:extLst>
              <a:ext uri="{FF2B5EF4-FFF2-40B4-BE49-F238E27FC236}">
                <a16:creationId xmlns:a16="http://schemas.microsoft.com/office/drawing/2014/main" id="{32FC8670-B7AE-BF4B-A7E5-FACC75EA31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2192" y="2767320"/>
            <a:ext cx="2800159" cy="3832757"/>
          </a:xfrm>
          <a:prstGeom prst="rect">
            <a:avLst/>
          </a:prstGeom>
        </p:spPr>
      </p:pic>
    </p:spTree>
    <p:extLst>
      <p:ext uri="{BB962C8B-B14F-4D97-AF65-F5344CB8AC3E}">
        <p14:creationId xmlns:p14="http://schemas.microsoft.com/office/powerpoint/2010/main" val="2070590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24</a:t>
            </a:fld>
            <a:endParaRPr lang="en-US" altLang="zh-CN" dirty="0"/>
          </a:p>
        </p:txBody>
      </p:sp>
      <p:sp>
        <p:nvSpPr>
          <p:cNvPr id="14" name="标题 1">
            <a:extLst>
              <a:ext uri="{FF2B5EF4-FFF2-40B4-BE49-F238E27FC236}">
                <a16:creationId xmlns:a16="http://schemas.microsoft.com/office/drawing/2014/main" id="{3162EEE9-9F29-CF4D-B325-DB95CC996E60}"/>
              </a:ext>
            </a:extLst>
          </p:cNvPr>
          <p:cNvSpPr>
            <a:spLocks noGrp="1"/>
          </p:cNvSpPr>
          <p:nvPr>
            <p:ph type="title"/>
          </p:nvPr>
        </p:nvSpPr>
        <p:spPr>
          <a:xfrm>
            <a:off x="457200" y="533400"/>
            <a:ext cx="8229600" cy="990600"/>
          </a:xfrm>
        </p:spPr>
        <p:txBody>
          <a:bodyPr/>
          <a:lstStyle/>
          <a:p>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课程大作业</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D42DA703-C4D6-9C47-99CC-D2ED8AE59FCB}"/>
                  </a:ext>
                </a:extLst>
              </p:cNvPr>
              <p:cNvSpPr/>
              <p:nvPr/>
            </p:nvSpPr>
            <p:spPr>
              <a:xfrm>
                <a:off x="457199" y="1709737"/>
                <a:ext cx="8418577" cy="2469907"/>
              </a:xfrm>
              <a:prstGeom prst="rect">
                <a:avLst/>
              </a:prstGeom>
            </p:spPr>
            <p:txBody>
              <a:bodyPr wrap="square">
                <a:spAutoFit/>
              </a:bodyPr>
              <a:lstStyle/>
              <a:p>
                <a:pPr marL="342900" indent="-342900" fontAlgn="base">
                  <a:lnSpc>
                    <a:spcPct val="120000"/>
                  </a:lnSpc>
                  <a:spcBef>
                    <a:spcPct val="20000"/>
                  </a:spcBef>
                  <a:spcAft>
                    <a:spcPts val="600"/>
                  </a:spcAft>
                  <a:buClr>
                    <a:schemeClr val="accent1"/>
                  </a:buClr>
                  <a:buSzPct val="70000"/>
                  <a:buFont typeface="Wingdings" pitchFamily="2" charset="2"/>
                  <a:buChar char="p"/>
                </a:pPr>
                <a:r>
                  <a:rPr lang="zh-CN" altLang="en-US" sz="2400"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评测方式</a:t>
                </a:r>
                <a:endParaRPr lang="en-US" altLang="zh-CN" sz="2000" b="1"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endParaRPr>
              </a:p>
              <a:p>
                <a:pPr marL="285750" indent="-285750">
                  <a:buFont typeface="Wingdings" pitchFamily="2" charset="2"/>
                  <a:buChar char="l"/>
                </a:pPr>
                <a:r>
                  <a:rPr lang="zh-CN" altLang="en-US" sz="2000" b="1"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sz="2000" dirty="0">
                    <a:latin typeface="Microsoft YaHei" panose="020B0503020204020204" pitchFamily="34" charset="-122"/>
                    <a:ea typeface="Microsoft YaHei" panose="020B0503020204020204" pitchFamily="34" charset="-122"/>
                    <a:cs typeface="Times New Roman" panose="02020603050405020304" pitchFamily="18" charset="0"/>
                  </a:rPr>
                  <a:t>竞赛结果成绩（</a:t>
                </a:r>
                <a:r>
                  <a:rPr lang="en-US" altLang="zh-CN" sz="2000" dirty="0">
                    <a:latin typeface="Microsoft YaHei" panose="020B0503020204020204" pitchFamily="34" charset="-122"/>
                    <a:ea typeface="Microsoft YaHei" panose="020B0503020204020204" pitchFamily="34" charset="-122"/>
                    <a:cs typeface="Times New Roman" panose="02020603050405020304" pitchFamily="18" charset="0"/>
                  </a:rPr>
                  <a:t>40%</a:t>
                </a:r>
                <a:r>
                  <a:rPr lang="zh-CN" altLang="en-US" sz="2000" dirty="0">
                    <a:latin typeface="Microsoft YaHei" panose="020B0503020204020204" pitchFamily="34" charset="-122"/>
                    <a:ea typeface="Microsoft YaHei" panose="020B0503020204020204" pitchFamily="34" charset="-122"/>
                    <a:cs typeface="Times New Roman" panose="02020603050405020304" pitchFamily="18" charset="0"/>
                  </a:rPr>
                  <a:t>），论文成绩（</a:t>
                </a:r>
                <a:r>
                  <a:rPr lang="en-US" altLang="zh-CN" sz="2000" dirty="0">
                    <a:latin typeface="Microsoft YaHei" panose="020B0503020204020204" pitchFamily="34" charset="-122"/>
                    <a:ea typeface="Microsoft YaHei" panose="020B0503020204020204" pitchFamily="34" charset="-122"/>
                    <a:cs typeface="Times New Roman" panose="02020603050405020304" pitchFamily="18" charset="0"/>
                  </a:rPr>
                  <a:t>60%</a:t>
                </a:r>
                <a:r>
                  <a:rPr lang="zh-CN" altLang="en-US" sz="2000" dirty="0">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CN" sz="2000" dirty="0">
                  <a:latin typeface="Microsoft YaHei" panose="020B0503020204020204" pitchFamily="34" charset="-122"/>
                  <a:ea typeface="Microsoft YaHei" panose="020B0503020204020204" pitchFamily="34" charset="-122"/>
                  <a:cs typeface="Times New Roman" panose="02020603050405020304" pitchFamily="18" charset="0"/>
                </a:endParaRPr>
              </a:p>
              <a:p>
                <a:pPr marL="285750" indent="-285750">
                  <a:buFont typeface="Wingdings" pitchFamily="2" charset="2"/>
                  <a:buChar char="l"/>
                </a:pPr>
                <a:r>
                  <a:rPr lang="zh-CN" altLang="en-US" sz="2000"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zh-CN" sz="2000" dirty="0">
                    <a:latin typeface="Microsoft YaHei" panose="020B0503020204020204" pitchFamily="34" charset="-122"/>
                    <a:ea typeface="Microsoft YaHei" panose="020B0503020204020204" pitchFamily="34" charset="-122"/>
                  </a:rPr>
                  <a:t>竞赛结果的评测函数为</a:t>
                </a:r>
                <a:r>
                  <a:rPr lang="zh-CN" altLang="zh-CN" sz="2000" b="1" dirty="0">
                    <a:latin typeface="Microsoft YaHei" panose="020B0503020204020204" pitchFamily="34" charset="-122"/>
                    <a:ea typeface="Microsoft YaHei" panose="020B0503020204020204" pitchFamily="34" charset="-122"/>
                  </a:rPr>
                  <a:t>均方根误差</a:t>
                </a:r>
                <a:r>
                  <a:rPr lang="zh-CN" altLang="zh-CN" sz="2000" dirty="0">
                    <a:latin typeface="Microsoft YaHei" panose="020B0503020204020204" pitchFamily="34" charset="-122"/>
                    <a:ea typeface="Microsoft YaHei" panose="020B0503020204020204" pitchFamily="34" charset="-122"/>
                  </a:rPr>
                  <a:t>，</a:t>
                </a:r>
                <a14:m>
                  <m:oMath xmlns:m="http://schemas.openxmlformats.org/officeDocument/2006/math">
                    <m:r>
                      <m:rPr>
                        <m:sty m:val="p"/>
                      </m:rPr>
                      <a:rPr lang="en-US" altLang="zh-CN" sz="2000">
                        <a:latin typeface="Cambria Math" panose="02040503050406030204" pitchFamily="18" charset="0"/>
                      </a:rPr>
                      <m:t>RMSE</m:t>
                    </m:r>
                    <m:r>
                      <a:rPr lang="en-US" altLang="zh-CN" sz="2000">
                        <a:latin typeface="Cambria Math" panose="02040503050406030204" pitchFamily="18" charset="0"/>
                      </a:rPr>
                      <m:t>=</m:t>
                    </m:r>
                    <m:rad>
                      <m:radPr>
                        <m:degHide m:val="on"/>
                        <m:ctrlPr>
                          <a:rPr lang="zh-CN" altLang="zh-CN" sz="2000" i="1">
                            <a:latin typeface="Cambria Math" panose="02040503050406030204" pitchFamily="18" charset="0"/>
                          </a:rPr>
                        </m:ctrlPr>
                      </m:radPr>
                      <m:deg/>
                      <m:e>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𝑛</m:t>
                            </m:r>
                          </m:den>
                        </m:f>
                        <m:nary>
                          <m:naryPr>
                            <m:chr m:val="∑"/>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p>
                              <m:sSupPr>
                                <m:ctrlPr>
                                  <a:rPr lang="zh-CN" altLang="zh-CN" sz="2000" i="1">
                                    <a:latin typeface="Cambria Math" panose="02040503050406030204" pitchFamily="18" charset="0"/>
                                  </a:rPr>
                                </m:ctrlPr>
                              </m:sSupPr>
                              <m:e>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acc>
                                      <m:accPr>
                                        <m:chr m:val="̂"/>
                                        <m:ctrlPr>
                                          <a:rPr lang="zh-CN" altLang="zh-CN" sz="2000" i="1">
                                            <a:latin typeface="Cambria Math" panose="02040503050406030204" pitchFamily="18" charset="0"/>
                                          </a:rPr>
                                        </m:ctrlPr>
                                      </m:accPr>
                                      <m:e>
                                        <m:r>
                                          <a:rPr lang="en-US" altLang="zh-CN" sz="2000" i="1">
                                            <a:latin typeface="Cambria Math" panose="02040503050406030204" pitchFamily="18" charset="0"/>
                                          </a:rPr>
                                          <m:t>𝑦</m:t>
                                        </m:r>
                                      </m:e>
                                    </m:acc>
                                  </m:e>
                                </m:d>
                              </m:e>
                              <m:sup>
                                <m:r>
                                  <a:rPr lang="en-US" altLang="zh-CN" sz="2000" i="1">
                                    <a:latin typeface="Cambria Math" panose="02040503050406030204" pitchFamily="18" charset="0"/>
                                  </a:rPr>
                                  <m:t>2</m:t>
                                </m:r>
                              </m:sup>
                            </m:sSup>
                          </m:e>
                        </m:nary>
                      </m:e>
                    </m:rad>
                  </m:oMath>
                </a14:m>
                <a:endParaRPr lang="en-US" altLang="zh-CN" sz="2000" dirty="0">
                  <a:latin typeface="Microsoft YaHei" panose="020B0503020204020204" pitchFamily="34" charset="-122"/>
                  <a:ea typeface="Microsoft YaHei" panose="020B0503020204020204" pitchFamily="34" charset="-122"/>
                </a:endParaRPr>
              </a:p>
              <a:p>
                <a:pPr marL="285750" indent="-285750">
                  <a:buFont typeface="Wingdings" pitchFamily="2" charset="2"/>
                  <a:buChar char="l"/>
                </a:pPr>
                <a:r>
                  <a:rPr lang="zh-CN" altLang="en-US" sz="2000" dirty="0">
                    <a:solidFill>
                      <a:srgbClr val="0070C0"/>
                    </a:solidFill>
                    <a:latin typeface="Microsoft YaHei" panose="020B0503020204020204" pitchFamily="34" charset="-122"/>
                    <a:ea typeface="Microsoft YaHei" panose="020B0503020204020204" pitchFamily="34" charset="-122"/>
                  </a:rPr>
                  <a:t> </a:t>
                </a:r>
                <a:r>
                  <a:rPr lang="zh-CN" altLang="zh-CN" sz="2000" dirty="0">
                    <a:latin typeface="Microsoft YaHei" panose="020B0503020204020204" pitchFamily="34" charset="-122"/>
                    <a:ea typeface="Microsoft YaHei" panose="020B0503020204020204" pitchFamily="34" charset="-122"/>
                  </a:rPr>
                  <a:t>每支队伍</a:t>
                </a:r>
                <a:r>
                  <a:rPr lang="zh-CN" altLang="zh-CN" sz="2000" b="1" dirty="0">
                    <a:latin typeface="Microsoft YaHei" panose="020B0503020204020204" pitchFamily="34" charset="-122"/>
                    <a:ea typeface="Microsoft YaHei" panose="020B0503020204020204" pitchFamily="34" charset="-122"/>
                  </a:rPr>
                  <a:t>每周</a:t>
                </a:r>
                <a:r>
                  <a:rPr lang="zh-CN" altLang="zh-CN" sz="2000" dirty="0">
                    <a:latin typeface="Microsoft YaHei" panose="020B0503020204020204" pitchFamily="34" charset="-122"/>
                    <a:ea typeface="Microsoft YaHei" panose="020B0503020204020204" pitchFamily="34" charset="-122"/>
                  </a:rPr>
                  <a:t>可以提交一次，可</a:t>
                </a:r>
                <a:r>
                  <a:rPr lang="zh-CN" altLang="en-US" sz="2000" dirty="0">
                    <a:latin typeface="Microsoft YaHei" panose="020B0503020204020204" pitchFamily="34" charset="-122"/>
                    <a:ea typeface="Microsoft YaHei" panose="020B0503020204020204" pitchFamily="34" charset="-122"/>
                  </a:rPr>
                  <a:t>最多</a:t>
                </a:r>
                <a:r>
                  <a:rPr lang="zh-CN" altLang="zh-CN" sz="2000" dirty="0">
                    <a:latin typeface="Microsoft YaHei" panose="020B0503020204020204" pitchFamily="34" charset="-122"/>
                    <a:ea typeface="Microsoft YaHei" panose="020B0503020204020204" pitchFamily="34" charset="-122"/>
                  </a:rPr>
                  <a:t>包含</a:t>
                </a:r>
                <a:r>
                  <a:rPr lang="en-US" altLang="zh-CN" sz="2000" dirty="0">
                    <a:latin typeface="Microsoft YaHei" panose="020B0503020204020204" pitchFamily="34" charset="-122"/>
                    <a:ea typeface="Microsoft YaHei" panose="020B0503020204020204" pitchFamily="34" charset="-122"/>
                  </a:rPr>
                  <a:t>5</a:t>
                </a:r>
                <a:r>
                  <a:rPr lang="zh-CN" altLang="zh-CN" sz="2000" dirty="0">
                    <a:latin typeface="Microsoft YaHei" panose="020B0503020204020204" pitchFamily="34" charset="-122"/>
                    <a:ea typeface="Microsoft YaHei" panose="020B0503020204020204" pitchFamily="34" charset="-122"/>
                  </a:rPr>
                  <a:t>份预测结果，由队长</a:t>
                </a:r>
                <a:r>
                  <a:rPr lang="zh-CN" altLang="en-US" sz="2000" dirty="0">
                    <a:latin typeface="Microsoft YaHei" panose="020B0503020204020204" pitchFamily="34" charset="-122"/>
                    <a:ea typeface="Microsoft YaHei" panose="020B0503020204020204" pitchFamily="34" charset="-122"/>
                  </a:rPr>
                  <a:t>提交（提交方式后续发布）</a:t>
                </a:r>
                <a:r>
                  <a:rPr lang="zh-CN" altLang="zh-CN" sz="2000" dirty="0">
                    <a:latin typeface="Microsoft YaHei" panose="020B0503020204020204" pitchFamily="34" charset="-122"/>
                    <a:ea typeface="Microsoft YaHei" panose="020B0503020204020204" pitchFamily="34" charset="-122"/>
                  </a:rPr>
                  <a:t>，取</a:t>
                </a:r>
                <a:r>
                  <a:rPr lang="zh-CN" altLang="zh-CN" sz="2000" b="1" dirty="0">
                    <a:latin typeface="Microsoft YaHei" panose="020B0503020204020204" pitchFamily="34" charset="-122"/>
                    <a:ea typeface="Microsoft YaHei" panose="020B0503020204020204" pitchFamily="34" charset="-122"/>
                  </a:rPr>
                  <a:t>最好成绩</a:t>
                </a:r>
                <a:r>
                  <a:rPr lang="zh-CN" altLang="zh-CN" sz="2000" dirty="0">
                    <a:latin typeface="Microsoft YaHei" panose="020B0503020204020204" pitchFamily="34" charset="-122"/>
                    <a:ea typeface="Microsoft YaHei" panose="020B0503020204020204" pitchFamily="34" charset="-122"/>
                  </a:rPr>
                  <a:t>更新竞赛排行榜，排行榜于</a:t>
                </a:r>
                <a:r>
                  <a:rPr lang="en-US" altLang="zh-CN" sz="2000" dirty="0">
                    <a:latin typeface="Microsoft YaHei" panose="020B0503020204020204" pitchFamily="34" charset="-122"/>
                    <a:ea typeface="Microsoft YaHei" panose="020B0503020204020204" pitchFamily="34" charset="-122"/>
                  </a:rPr>
                  <a:t>QQ</a:t>
                </a:r>
                <a:r>
                  <a:rPr lang="zh-CN" altLang="zh-CN" sz="2000" dirty="0">
                    <a:latin typeface="Microsoft YaHei" panose="020B0503020204020204" pitchFamily="34" charset="-122"/>
                    <a:ea typeface="Microsoft YaHei" panose="020B0503020204020204" pitchFamily="34" charset="-122"/>
                  </a:rPr>
                  <a:t>群发布，每周更新一次，取所有提交结果中最好的成绩作为竞赛最终成绩。</a:t>
                </a:r>
                <a:endParaRPr lang="en-US" altLang="zh-CN" sz="2000" dirty="0">
                  <a:latin typeface="Microsoft YaHei" panose="020B0503020204020204" pitchFamily="34" charset="-122"/>
                  <a:ea typeface="Microsoft YaHei" panose="020B0503020204020204" pitchFamily="34" charset="-122"/>
                </a:endParaRPr>
              </a:p>
            </p:txBody>
          </p:sp>
        </mc:Choice>
        <mc:Fallback xmlns="">
          <p:sp>
            <p:nvSpPr>
              <p:cNvPr id="8" name="矩形 7">
                <a:extLst>
                  <a:ext uri="{FF2B5EF4-FFF2-40B4-BE49-F238E27FC236}">
                    <a16:creationId xmlns:a16="http://schemas.microsoft.com/office/drawing/2014/main" id="{D42DA703-C4D6-9C47-99CC-D2ED8AE59FCB}"/>
                  </a:ext>
                </a:extLst>
              </p:cNvPr>
              <p:cNvSpPr>
                <a:spLocks noRot="1" noChangeAspect="1" noMove="1" noResize="1" noEditPoints="1" noAdjustHandles="1" noChangeArrowheads="1" noChangeShapeType="1" noTextEdit="1"/>
              </p:cNvSpPr>
              <p:nvPr/>
            </p:nvSpPr>
            <p:spPr>
              <a:xfrm>
                <a:off x="457199" y="1709737"/>
                <a:ext cx="8418577" cy="2469907"/>
              </a:xfrm>
              <a:prstGeom prst="rect">
                <a:avLst/>
              </a:prstGeom>
              <a:blipFill>
                <a:blip r:embed="rId3"/>
                <a:stretch>
                  <a:fillRect l="-603" t="-510" r="-3017" b="-3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252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E7E77643-E4A2-4E04-8FAD-A19B65D2AF17}"/>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授课教师简介</a:t>
            </a:r>
          </a:p>
        </p:txBody>
      </p:sp>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3</a:t>
            </a:fld>
            <a:endParaRPr lang="en-US" altLang="zh-CN" dirty="0"/>
          </a:p>
        </p:txBody>
      </p:sp>
      <p:sp>
        <p:nvSpPr>
          <p:cNvPr id="14" name="灯片编号占位符 3">
            <a:extLst>
              <a:ext uri="{FF2B5EF4-FFF2-40B4-BE49-F238E27FC236}">
                <a16:creationId xmlns:a16="http://schemas.microsoft.com/office/drawing/2014/main" id="{74A377DA-399D-5442-AF86-99525D90BE01}"/>
              </a:ext>
            </a:extLst>
          </p:cNvPr>
          <p:cNvSpPr txBox="1">
            <a:spLocks/>
          </p:cNvSpPr>
          <p:nvPr/>
        </p:nvSpPr>
        <p:spPr>
          <a:xfrm>
            <a:off x="7895770" y="6470650"/>
            <a:ext cx="1019629"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D1009943-BA82-4F6A-BD7C-764069224CD2}" type="slidenum">
              <a:rPr lang="zh-CN" altLang="en-US" smtClean="0"/>
              <a:pPr>
                <a:defRPr/>
              </a:pPr>
              <a:t>3</a:t>
            </a:fld>
            <a:endParaRPr lang="en-US" altLang="zh-CN" dirty="0"/>
          </a:p>
        </p:txBody>
      </p:sp>
      <p:grpSp>
        <p:nvGrpSpPr>
          <p:cNvPr id="23" name="组合 22">
            <a:extLst>
              <a:ext uri="{FF2B5EF4-FFF2-40B4-BE49-F238E27FC236}">
                <a16:creationId xmlns:a16="http://schemas.microsoft.com/office/drawing/2014/main" id="{E05B6501-3AA5-AA47-AFA0-327A62183144}"/>
              </a:ext>
            </a:extLst>
          </p:cNvPr>
          <p:cNvGrpSpPr/>
          <p:nvPr/>
        </p:nvGrpSpPr>
        <p:grpSpPr>
          <a:xfrm>
            <a:off x="6691314" y="3902741"/>
            <a:ext cx="2107454" cy="1992552"/>
            <a:chOff x="4993545" y="2997255"/>
            <a:chExt cx="1423210" cy="1345614"/>
          </a:xfrm>
        </p:grpSpPr>
        <p:grpSp>
          <p:nvGrpSpPr>
            <p:cNvPr id="24" name="组合 23">
              <a:extLst>
                <a:ext uri="{FF2B5EF4-FFF2-40B4-BE49-F238E27FC236}">
                  <a16:creationId xmlns:a16="http://schemas.microsoft.com/office/drawing/2014/main" id="{79825E1F-019E-634A-A6B3-D16668B41743}"/>
                </a:ext>
              </a:extLst>
            </p:cNvPr>
            <p:cNvGrpSpPr/>
            <p:nvPr/>
          </p:nvGrpSpPr>
          <p:grpSpPr>
            <a:xfrm>
              <a:off x="4993545" y="2997255"/>
              <a:ext cx="1423210" cy="1345614"/>
              <a:chOff x="2982686" y="1376426"/>
              <a:chExt cx="5486400" cy="5473531"/>
            </a:xfrm>
          </p:grpSpPr>
          <p:pic>
            <p:nvPicPr>
              <p:cNvPr id="26" name="Picture 2" descr="C:\Users\zhiyuanl\Desktop\Eastern_Hemisphere_LamAz.png">
                <a:extLst>
                  <a:ext uri="{FF2B5EF4-FFF2-40B4-BE49-F238E27FC236}">
                    <a16:creationId xmlns:a16="http://schemas.microsoft.com/office/drawing/2014/main" id="{C1E5EEB8-1A11-7549-B6D6-0C7896A76D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2686" y="1376426"/>
                <a:ext cx="5486400" cy="5473531"/>
              </a:xfrm>
              <a:prstGeom prst="ellipse">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7" name="5-Point Star 4">
                <a:extLst>
                  <a:ext uri="{FF2B5EF4-FFF2-40B4-BE49-F238E27FC236}">
                    <a16:creationId xmlns:a16="http://schemas.microsoft.com/office/drawing/2014/main" id="{FFB5F539-7AFA-1547-AF16-8AEB584E4C4B}"/>
                  </a:ext>
                </a:extLst>
              </p:cNvPr>
              <p:cNvSpPr/>
              <p:nvPr/>
            </p:nvSpPr>
            <p:spPr>
              <a:xfrm>
                <a:off x="6324601" y="2972873"/>
                <a:ext cx="76200" cy="76021"/>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346" tIns="45673" rIns="91346" bIns="45673" rtlCol="0" anchor="ctr"/>
              <a:lstStyle/>
              <a:p>
                <a:pPr algn="ctr"/>
                <a:endParaRPr lang="en-AU" sz="1621"/>
              </a:p>
            </p:txBody>
          </p:sp>
          <p:sp>
            <p:nvSpPr>
              <p:cNvPr id="28" name="4-Point Star 5">
                <a:extLst>
                  <a:ext uri="{FF2B5EF4-FFF2-40B4-BE49-F238E27FC236}">
                    <a16:creationId xmlns:a16="http://schemas.microsoft.com/office/drawing/2014/main" id="{84FA89E5-87B5-1A4D-A3B8-031F6861E525}"/>
                  </a:ext>
                </a:extLst>
              </p:cNvPr>
              <p:cNvSpPr/>
              <p:nvPr/>
            </p:nvSpPr>
            <p:spPr>
              <a:xfrm>
                <a:off x="7010401" y="5405553"/>
                <a:ext cx="76200" cy="76021"/>
              </a:xfrm>
              <a:prstGeom prst="star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346" tIns="45673" rIns="91346" bIns="45673" rtlCol="0" anchor="ctr"/>
              <a:lstStyle/>
              <a:p>
                <a:pPr algn="ctr"/>
                <a:endParaRPr lang="en-AU" sz="1621"/>
              </a:p>
            </p:txBody>
          </p:sp>
          <p:sp>
            <p:nvSpPr>
              <p:cNvPr id="29" name="6-Point Star 6">
                <a:extLst>
                  <a:ext uri="{FF2B5EF4-FFF2-40B4-BE49-F238E27FC236}">
                    <a16:creationId xmlns:a16="http://schemas.microsoft.com/office/drawing/2014/main" id="{EAA3EA54-268F-024D-9720-B475C2BC3F1C}"/>
                  </a:ext>
                </a:extLst>
              </p:cNvPr>
              <p:cNvSpPr/>
              <p:nvPr/>
            </p:nvSpPr>
            <p:spPr>
              <a:xfrm>
                <a:off x="6019803" y="3951464"/>
                <a:ext cx="152401" cy="152042"/>
              </a:xfrm>
              <a:prstGeom prst="star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346" tIns="45673" rIns="91346" bIns="45673" rtlCol="0" anchor="ctr"/>
              <a:lstStyle/>
              <a:p>
                <a:pPr algn="ctr"/>
                <a:endParaRPr lang="en-AU" sz="1621"/>
              </a:p>
            </p:txBody>
          </p:sp>
          <p:sp>
            <p:nvSpPr>
              <p:cNvPr id="30" name="Curved Right Arrow 7">
                <a:extLst>
                  <a:ext uri="{FF2B5EF4-FFF2-40B4-BE49-F238E27FC236}">
                    <a16:creationId xmlns:a16="http://schemas.microsoft.com/office/drawing/2014/main" id="{38D5A669-2CAA-884F-8044-1125D86739C6}"/>
                  </a:ext>
                </a:extLst>
              </p:cNvPr>
              <p:cNvSpPr/>
              <p:nvPr/>
            </p:nvSpPr>
            <p:spPr>
              <a:xfrm rot="985141">
                <a:off x="5802067" y="2918684"/>
                <a:ext cx="323465" cy="1035884"/>
              </a:xfrm>
              <a:prstGeom prst="curvedRightArrow">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lIns="91346" tIns="45673" rIns="91346" bIns="45673" rtlCol="0" anchor="ctr"/>
              <a:lstStyle/>
              <a:p>
                <a:pPr algn="ctr"/>
                <a:endParaRPr lang="en-AU" sz="1621">
                  <a:solidFill>
                    <a:schemeClr val="tx1"/>
                  </a:solidFill>
                </a:endParaRPr>
              </a:p>
            </p:txBody>
          </p:sp>
          <p:sp>
            <p:nvSpPr>
              <p:cNvPr id="31" name="Curved Right Arrow 10">
                <a:extLst>
                  <a:ext uri="{FF2B5EF4-FFF2-40B4-BE49-F238E27FC236}">
                    <a16:creationId xmlns:a16="http://schemas.microsoft.com/office/drawing/2014/main" id="{B3FFD1A3-A93E-034B-B06E-11916928CCD5}"/>
                  </a:ext>
                </a:extLst>
              </p:cNvPr>
              <p:cNvSpPr/>
              <p:nvPr/>
            </p:nvSpPr>
            <p:spPr>
              <a:xfrm rot="19463429">
                <a:off x="6020458" y="4074719"/>
                <a:ext cx="462609" cy="1807524"/>
              </a:xfrm>
              <a:prstGeom prst="curvedRightArrow">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lIns="91346" tIns="45673" rIns="91346" bIns="45673" rtlCol="0" anchor="ctr"/>
              <a:lstStyle/>
              <a:p>
                <a:pPr algn="ctr"/>
                <a:endParaRPr lang="en-AU" sz="1621">
                  <a:solidFill>
                    <a:schemeClr val="tx1"/>
                  </a:solidFill>
                </a:endParaRPr>
              </a:p>
            </p:txBody>
          </p:sp>
        </p:grpSp>
        <p:sp>
          <p:nvSpPr>
            <p:cNvPr id="25" name="Curved Right Arrow 10">
              <a:extLst>
                <a:ext uri="{FF2B5EF4-FFF2-40B4-BE49-F238E27FC236}">
                  <a16:creationId xmlns:a16="http://schemas.microsoft.com/office/drawing/2014/main" id="{0CD13FB9-6D9B-6D47-AD67-D1E4ACFCF0F2}"/>
                </a:ext>
              </a:extLst>
            </p:cNvPr>
            <p:cNvSpPr/>
            <p:nvPr/>
          </p:nvSpPr>
          <p:spPr>
            <a:xfrm rot="9778900">
              <a:off x="5977904" y="3328413"/>
              <a:ext cx="181611" cy="671818"/>
            </a:xfrm>
            <a:custGeom>
              <a:avLst/>
              <a:gdLst>
                <a:gd name="connsiteX0" fmla="*/ 0 w 115229"/>
                <a:gd name="connsiteY0" fmla="*/ 295828 h 649719"/>
                <a:gd name="connsiteX1" fmla="*/ 94588 w 115229"/>
                <a:gd name="connsiteY1" fmla="*/ 586871 h 649719"/>
                <a:gd name="connsiteX2" fmla="*/ 94588 w 115229"/>
                <a:gd name="connsiteY2" fmla="*/ 568186 h 649719"/>
                <a:gd name="connsiteX3" fmla="*/ 115229 w 115229"/>
                <a:gd name="connsiteY3" fmla="*/ 611345 h 649719"/>
                <a:gd name="connsiteX4" fmla="*/ 94588 w 115229"/>
                <a:gd name="connsiteY4" fmla="*/ 644934 h 649719"/>
                <a:gd name="connsiteX5" fmla="*/ 94588 w 115229"/>
                <a:gd name="connsiteY5" fmla="*/ 626249 h 649719"/>
                <a:gd name="connsiteX6" fmla="*/ 0 w 115229"/>
                <a:gd name="connsiteY6" fmla="*/ 335206 h 649719"/>
                <a:gd name="connsiteX7" fmla="*/ 0 w 115229"/>
                <a:gd name="connsiteY7" fmla="*/ 295828 h 649719"/>
                <a:gd name="connsiteX0" fmla="*/ 115229 w 115229"/>
                <a:gd name="connsiteY0" fmla="*/ 39378 h 649719"/>
                <a:gd name="connsiteX1" fmla="*/ 255 w 115229"/>
                <a:gd name="connsiteY1" fmla="*/ 315517 h 649719"/>
                <a:gd name="connsiteX2" fmla="*/ 5754 w 115229"/>
                <a:gd name="connsiteY2" fmla="*/ 203507 h 649719"/>
                <a:gd name="connsiteX3" fmla="*/ 115228 w 115229"/>
                <a:gd name="connsiteY3" fmla="*/ -1 h 649719"/>
                <a:gd name="connsiteX4" fmla="*/ 115229 w 115229"/>
                <a:gd name="connsiteY4" fmla="*/ 39378 h 649719"/>
                <a:gd name="connsiteX0" fmla="*/ 0 w 115229"/>
                <a:gd name="connsiteY0" fmla="*/ 295828 h 649719"/>
                <a:gd name="connsiteX1" fmla="*/ 94588 w 115229"/>
                <a:gd name="connsiteY1" fmla="*/ 586871 h 649719"/>
                <a:gd name="connsiteX2" fmla="*/ 94588 w 115229"/>
                <a:gd name="connsiteY2" fmla="*/ 568186 h 649719"/>
                <a:gd name="connsiteX3" fmla="*/ 115229 w 115229"/>
                <a:gd name="connsiteY3" fmla="*/ 611345 h 649719"/>
                <a:gd name="connsiteX4" fmla="*/ 94588 w 115229"/>
                <a:gd name="connsiteY4" fmla="*/ 644934 h 649719"/>
                <a:gd name="connsiteX5" fmla="*/ 94588 w 115229"/>
                <a:gd name="connsiteY5" fmla="*/ 626249 h 649719"/>
                <a:gd name="connsiteX6" fmla="*/ 0 w 115229"/>
                <a:gd name="connsiteY6" fmla="*/ 335206 h 649719"/>
                <a:gd name="connsiteX7" fmla="*/ 0 w 115229"/>
                <a:gd name="connsiteY7" fmla="*/ 295828 h 649719"/>
                <a:gd name="connsiteX8" fmla="*/ 115229 w 115229"/>
                <a:gd name="connsiteY8" fmla="*/ 0 h 649719"/>
                <a:gd name="connsiteX9" fmla="*/ 115229 w 115229"/>
                <a:gd name="connsiteY9" fmla="*/ 39378 h 649719"/>
                <a:gd name="connsiteX10" fmla="*/ 255 w 115229"/>
                <a:gd name="connsiteY10" fmla="*/ 315517 h 649719"/>
                <a:gd name="connsiteX0" fmla="*/ 0 w 134862"/>
                <a:gd name="connsiteY0" fmla="*/ 295829 h 644935"/>
                <a:gd name="connsiteX1" fmla="*/ 94588 w 134862"/>
                <a:gd name="connsiteY1" fmla="*/ 586872 h 644935"/>
                <a:gd name="connsiteX2" fmla="*/ 94588 w 134862"/>
                <a:gd name="connsiteY2" fmla="*/ 568187 h 644935"/>
                <a:gd name="connsiteX3" fmla="*/ 115229 w 134862"/>
                <a:gd name="connsiteY3" fmla="*/ 611346 h 644935"/>
                <a:gd name="connsiteX4" fmla="*/ 94588 w 134862"/>
                <a:gd name="connsiteY4" fmla="*/ 644935 h 644935"/>
                <a:gd name="connsiteX5" fmla="*/ 94588 w 134862"/>
                <a:gd name="connsiteY5" fmla="*/ 626250 h 644935"/>
                <a:gd name="connsiteX6" fmla="*/ 0 w 134862"/>
                <a:gd name="connsiteY6" fmla="*/ 335207 h 644935"/>
                <a:gd name="connsiteX7" fmla="*/ 0 w 134862"/>
                <a:gd name="connsiteY7" fmla="*/ 295829 h 644935"/>
                <a:gd name="connsiteX0" fmla="*/ 115229 w 134862"/>
                <a:gd name="connsiteY0" fmla="*/ 39379 h 644935"/>
                <a:gd name="connsiteX1" fmla="*/ 255 w 134862"/>
                <a:gd name="connsiteY1" fmla="*/ 315518 h 644935"/>
                <a:gd name="connsiteX2" fmla="*/ 5754 w 134862"/>
                <a:gd name="connsiteY2" fmla="*/ 203508 h 644935"/>
                <a:gd name="connsiteX3" fmla="*/ 115228 w 134862"/>
                <a:gd name="connsiteY3" fmla="*/ 0 h 644935"/>
                <a:gd name="connsiteX4" fmla="*/ 115229 w 134862"/>
                <a:gd name="connsiteY4" fmla="*/ 39379 h 644935"/>
                <a:gd name="connsiteX0" fmla="*/ 0 w 134862"/>
                <a:gd name="connsiteY0" fmla="*/ 295829 h 644935"/>
                <a:gd name="connsiteX1" fmla="*/ 94588 w 134862"/>
                <a:gd name="connsiteY1" fmla="*/ 586872 h 644935"/>
                <a:gd name="connsiteX2" fmla="*/ 94588 w 134862"/>
                <a:gd name="connsiteY2" fmla="*/ 568187 h 644935"/>
                <a:gd name="connsiteX3" fmla="*/ 134862 w 134862"/>
                <a:gd name="connsiteY3" fmla="*/ 610996 h 644935"/>
                <a:gd name="connsiteX4" fmla="*/ 94588 w 134862"/>
                <a:gd name="connsiteY4" fmla="*/ 644935 h 644935"/>
                <a:gd name="connsiteX5" fmla="*/ 94588 w 134862"/>
                <a:gd name="connsiteY5" fmla="*/ 626250 h 644935"/>
                <a:gd name="connsiteX6" fmla="*/ 0 w 134862"/>
                <a:gd name="connsiteY6" fmla="*/ 335207 h 644935"/>
                <a:gd name="connsiteX7" fmla="*/ 0 w 134862"/>
                <a:gd name="connsiteY7" fmla="*/ 295829 h 644935"/>
                <a:gd name="connsiteX8" fmla="*/ 115229 w 134862"/>
                <a:gd name="connsiteY8" fmla="*/ 1 h 644935"/>
                <a:gd name="connsiteX9" fmla="*/ 115229 w 134862"/>
                <a:gd name="connsiteY9" fmla="*/ 39379 h 644935"/>
                <a:gd name="connsiteX10" fmla="*/ 255 w 134862"/>
                <a:gd name="connsiteY10" fmla="*/ 315518 h 644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862" h="644935" stroke="0" extrusionOk="0">
                  <a:moveTo>
                    <a:pt x="0" y="295829"/>
                  </a:moveTo>
                  <a:cubicBezTo>
                    <a:pt x="0" y="438771"/>
                    <a:pt x="39811" y="561267"/>
                    <a:pt x="94588" y="586872"/>
                  </a:cubicBezTo>
                  <a:lnTo>
                    <a:pt x="94588" y="568187"/>
                  </a:lnTo>
                  <a:lnTo>
                    <a:pt x="115229" y="611346"/>
                  </a:lnTo>
                  <a:lnTo>
                    <a:pt x="94588" y="644935"/>
                  </a:lnTo>
                  <a:lnTo>
                    <a:pt x="94588" y="626250"/>
                  </a:lnTo>
                  <a:cubicBezTo>
                    <a:pt x="39811" y="600645"/>
                    <a:pt x="0" y="478149"/>
                    <a:pt x="0" y="335207"/>
                  </a:cubicBezTo>
                  <a:lnTo>
                    <a:pt x="0" y="295829"/>
                  </a:lnTo>
                  <a:close/>
                </a:path>
                <a:path w="134862" h="644935" fill="darkenLess" stroke="0" extrusionOk="0">
                  <a:moveTo>
                    <a:pt x="115229" y="39379"/>
                  </a:moveTo>
                  <a:cubicBezTo>
                    <a:pt x="54567" y="39379"/>
                    <a:pt x="4293" y="160125"/>
                    <a:pt x="255" y="315518"/>
                  </a:cubicBezTo>
                  <a:cubicBezTo>
                    <a:pt x="-730" y="277621"/>
                    <a:pt x="1137" y="239592"/>
                    <a:pt x="5754" y="203508"/>
                  </a:cubicBezTo>
                  <a:cubicBezTo>
                    <a:pt x="21290" y="82081"/>
                    <a:pt x="65445" y="0"/>
                    <a:pt x="115228" y="0"/>
                  </a:cubicBezTo>
                  <a:cubicBezTo>
                    <a:pt x="115228" y="13126"/>
                    <a:pt x="115229" y="26253"/>
                    <a:pt x="115229" y="39379"/>
                  </a:cubicBezTo>
                  <a:close/>
                </a:path>
                <a:path w="134862" h="644935" fill="none" extrusionOk="0">
                  <a:moveTo>
                    <a:pt x="0" y="295829"/>
                  </a:moveTo>
                  <a:cubicBezTo>
                    <a:pt x="0" y="438771"/>
                    <a:pt x="39811" y="561267"/>
                    <a:pt x="94588" y="586872"/>
                  </a:cubicBezTo>
                  <a:lnTo>
                    <a:pt x="94588" y="568187"/>
                  </a:lnTo>
                  <a:lnTo>
                    <a:pt x="134862" y="610996"/>
                  </a:lnTo>
                  <a:lnTo>
                    <a:pt x="94588" y="644935"/>
                  </a:lnTo>
                  <a:lnTo>
                    <a:pt x="94588" y="626250"/>
                  </a:lnTo>
                  <a:cubicBezTo>
                    <a:pt x="39811" y="600645"/>
                    <a:pt x="0" y="478149"/>
                    <a:pt x="0" y="335207"/>
                  </a:cubicBezTo>
                  <a:lnTo>
                    <a:pt x="0" y="295829"/>
                  </a:lnTo>
                  <a:cubicBezTo>
                    <a:pt x="0" y="132448"/>
                    <a:pt x="51590" y="1"/>
                    <a:pt x="115229" y="1"/>
                  </a:cubicBezTo>
                  <a:lnTo>
                    <a:pt x="115229" y="39379"/>
                  </a:lnTo>
                  <a:cubicBezTo>
                    <a:pt x="54567" y="39379"/>
                    <a:pt x="4293" y="160125"/>
                    <a:pt x="255" y="315518"/>
                  </a:cubicBezTo>
                </a:path>
              </a:pathLst>
            </a:cu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lIns="91346" tIns="45673" rIns="91346" bIns="45673" rtlCol="0" anchor="ctr"/>
            <a:lstStyle/>
            <a:p>
              <a:pPr algn="ctr"/>
              <a:endParaRPr lang="en-AU" sz="1621">
                <a:solidFill>
                  <a:schemeClr val="tx1"/>
                </a:solidFill>
              </a:endParaRPr>
            </a:p>
          </p:txBody>
        </p:sp>
      </p:grpSp>
      <p:sp>
        <p:nvSpPr>
          <p:cNvPr id="36" name="内容占位符 1">
            <a:extLst>
              <a:ext uri="{FF2B5EF4-FFF2-40B4-BE49-F238E27FC236}">
                <a16:creationId xmlns:a16="http://schemas.microsoft.com/office/drawing/2014/main" id="{DFA68A89-D2F6-CF45-B70F-075C348CF98A}"/>
              </a:ext>
            </a:extLst>
          </p:cNvPr>
          <p:cNvSpPr txBox="1">
            <a:spLocks/>
          </p:cNvSpPr>
          <p:nvPr/>
        </p:nvSpPr>
        <p:spPr>
          <a:xfrm>
            <a:off x="450925" y="1431364"/>
            <a:ext cx="6090515" cy="4942753"/>
          </a:xfrm>
          <a:prstGeom prst="rect">
            <a:avLst/>
          </a:prstGeom>
        </p:spPr>
        <p:txBody>
          <a:bodyPr vert="horz" lIns="91440" tIns="45720" rIns="91440" bIns="45720" rtlCol="0">
            <a:normAutofit/>
          </a:bodyPr>
          <a:lstStyle>
            <a:lvl1pPr marL="171450" indent="-171450" algn="l" defTabSz="685800" rtl="0" eaLnBrk="1" latinLnBrk="0" hangingPunct="1">
              <a:lnSpc>
                <a:spcPct val="125000"/>
              </a:lnSpc>
              <a:spcBef>
                <a:spcPts val="0"/>
              </a:spcBef>
              <a:buFont typeface="Wingdings" panose="05000000000000000000" pitchFamily="2" charset="2"/>
              <a:buChar char="p"/>
              <a:defRPr sz="2400" b="1" kern="1200">
                <a:solidFill>
                  <a:schemeClr val="accent5">
                    <a:lumMod val="50000"/>
                  </a:schemeClr>
                </a:solidFill>
                <a:latin typeface="微软雅黑" panose="020B0503020204020204" pitchFamily="34" charset="-122"/>
                <a:ea typeface="微软雅黑" panose="020B0503020204020204" pitchFamily="34" charset="-122"/>
                <a:cs typeface="+mn-cs"/>
              </a:defRPr>
            </a:lvl1pPr>
            <a:lvl2pPr marL="342900" indent="0" algn="l" defTabSz="685800" rtl="0" eaLnBrk="1" latinLnBrk="0" hangingPunct="1">
              <a:lnSpc>
                <a:spcPct val="150000"/>
              </a:lnSpc>
              <a:spcBef>
                <a:spcPts val="0"/>
              </a:spcBef>
              <a:buFontTx/>
              <a:buNone/>
              <a:defRPr sz="1800" kern="1200">
                <a:solidFill>
                  <a:schemeClr val="accent5">
                    <a:lumMod val="50000"/>
                  </a:schemeClr>
                </a:solidFill>
                <a:latin typeface="微软雅黑" panose="020B0503020204020204" pitchFamily="34" charset="-122"/>
                <a:ea typeface="微软雅黑" panose="020B0503020204020204" pitchFamily="34" charset="-122"/>
                <a:cs typeface="+mn-cs"/>
              </a:defRPr>
            </a:lvl2pPr>
            <a:lvl3pPr marL="685800" indent="0" algn="l" defTabSz="685800" rtl="0" eaLnBrk="1" latinLnBrk="0" hangingPunct="1">
              <a:lnSpc>
                <a:spcPct val="150000"/>
              </a:lnSpc>
              <a:spcBef>
                <a:spcPts val="0"/>
              </a:spcBef>
              <a:buFontTx/>
              <a:buNone/>
              <a:defRPr sz="1500" kern="1200">
                <a:solidFill>
                  <a:schemeClr val="accent5">
                    <a:lumMod val="50000"/>
                  </a:schemeClr>
                </a:solidFill>
                <a:latin typeface="微软雅黑" panose="020B0503020204020204" pitchFamily="34" charset="-122"/>
                <a:ea typeface="微软雅黑" panose="020B0503020204020204" pitchFamily="34" charset="-122"/>
                <a:cs typeface="+mn-cs"/>
              </a:defRPr>
            </a:lvl3pPr>
            <a:lvl4pPr marL="1028700" indent="0" algn="l" defTabSz="685800" rtl="0" eaLnBrk="1" latinLnBrk="0" hangingPunct="1">
              <a:lnSpc>
                <a:spcPct val="150000"/>
              </a:lnSpc>
              <a:spcBef>
                <a:spcPts val="0"/>
              </a:spcBef>
              <a:buFontTx/>
              <a:buNone/>
              <a:defRPr sz="1350" kern="1200">
                <a:solidFill>
                  <a:schemeClr val="accent5">
                    <a:lumMod val="50000"/>
                  </a:schemeClr>
                </a:solidFill>
                <a:latin typeface="微软雅黑" panose="020B0503020204020204" pitchFamily="34" charset="-122"/>
                <a:ea typeface="微软雅黑" panose="020B0503020204020204" pitchFamily="34" charset="-122"/>
                <a:cs typeface="+mn-cs"/>
              </a:defRPr>
            </a:lvl4pPr>
            <a:lvl5pPr marL="1371600" indent="0" algn="l" defTabSz="685800" rtl="0" eaLnBrk="1" latinLnBrk="0" hangingPunct="1">
              <a:lnSpc>
                <a:spcPct val="150000"/>
              </a:lnSpc>
              <a:spcBef>
                <a:spcPts val="0"/>
              </a:spcBef>
              <a:buFontTx/>
              <a:buNone/>
              <a:defRPr sz="1350" kern="1200">
                <a:solidFill>
                  <a:schemeClr val="accent5">
                    <a:lumMod val="50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defTabSz="457200" eaLnBrk="0" fontAlgn="base" latinLnBrk="0" hangingPunct="0">
              <a:lnSpc>
                <a:spcPct val="150000"/>
              </a:lnSpc>
              <a:spcBef>
                <a:spcPct val="20000"/>
              </a:spcBef>
              <a:spcAft>
                <a:spcPct val="0"/>
              </a:spcAft>
              <a:buClr>
                <a:schemeClr val="accent1"/>
              </a:buClr>
              <a:buSzPct val="85000"/>
              <a:buNone/>
              <a:tabLst/>
              <a:defRPr/>
            </a:pPr>
            <a:r>
              <a:rPr lang="zh-CN" altLang="en-US" sz="2600" dirty="0">
                <a:solidFill>
                  <a:srgbClr val="0070C0"/>
                </a:solidFill>
                <a:cs typeface="Times New Roman" panose="02020603050405020304" pitchFamily="18" charset="0"/>
                <a:sym typeface="Arial" panose="020B0604020202020204" pitchFamily="34" charset="0"/>
              </a:rPr>
              <a:t>刘志远</a:t>
            </a:r>
            <a:r>
              <a:rPr lang="zh-CN" altLang="en-US" sz="2600" b="0" dirty="0">
                <a:solidFill>
                  <a:srgbClr val="0070C0"/>
                </a:solidFill>
                <a:cs typeface="Times New Roman" panose="02020603050405020304" pitchFamily="18" charset="0"/>
                <a:sym typeface="Arial" panose="020B0604020202020204" pitchFamily="34" charset="0"/>
              </a:rPr>
              <a:t> </a:t>
            </a:r>
            <a:r>
              <a:rPr kumimoji="0" lang="zh-CN" altLang="en-US" sz="17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博士，教授，博士生导师</a:t>
            </a:r>
            <a:endParaRPr kumimoji="0" lang="en-US" altLang="zh-CN" sz="17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a:p>
            <a:pPr lvl="0" indent="-216000" algn="just" defTabSz="457200">
              <a:lnSpc>
                <a:spcPct val="120000"/>
              </a:lnSpc>
              <a:spcAft>
                <a:spcPts val="600"/>
              </a:spcAft>
              <a:buFont typeface="Wingdings" panose="05000000000000000000" pitchFamily="2" charset="2"/>
              <a:buChar char="Ø"/>
            </a:pPr>
            <a:endParaRPr lang="en-US" altLang="zh-CN" sz="1700" b="0" dirty="0">
              <a:solidFill>
                <a:sysClr val="windowText" lastClr="000000"/>
              </a:solidFill>
            </a:endParaRPr>
          </a:p>
          <a:p>
            <a:pPr lvl="0" indent="-216000" algn="just" defTabSz="457200">
              <a:lnSpc>
                <a:spcPct val="120000"/>
              </a:lnSpc>
              <a:spcAft>
                <a:spcPts val="600"/>
              </a:spcAft>
              <a:buFont typeface="Wingdings" panose="05000000000000000000" pitchFamily="2" charset="2"/>
              <a:buChar char="Ø"/>
            </a:pPr>
            <a:r>
              <a:rPr lang="zh-CN" altLang="en-US" sz="1700" b="0" dirty="0">
                <a:solidFill>
                  <a:sysClr val="windowText" lastClr="000000"/>
                </a:solidFill>
              </a:rPr>
              <a:t>本科毕业于</a:t>
            </a:r>
            <a:r>
              <a:rPr lang="zh-CN" altLang="en-US" sz="1700" dirty="0">
                <a:solidFill>
                  <a:sysClr val="windowText" lastClr="000000"/>
                </a:solidFill>
              </a:rPr>
              <a:t>东南大学</a:t>
            </a:r>
            <a:r>
              <a:rPr lang="zh-CN" altLang="en-US" sz="1700" b="0" dirty="0">
                <a:solidFill>
                  <a:sysClr val="windowText" lastClr="000000"/>
                </a:solidFill>
              </a:rPr>
              <a:t>交通工程专业，博士毕业于</a:t>
            </a:r>
            <a:r>
              <a:rPr lang="zh-CN" altLang="en-US" sz="1700" dirty="0">
                <a:solidFill>
                  <a:sysClr val="windowText" lastClr="000000"/>
                </a:solidFill>
              </a:rPr>
              <a:t>新加坡国立大学</a:t>
            </a:r>
            <a:r>
              <a:rPr lang="zh-CN" altLang="en-US" sz="1700" b="0" dirty="0">
                <a:solidFill>
                  <a:sysClr val="windowText" lastClr="000000"/>
                </a:solidFill>
              </a:rPr>
              <a:t>土木工程系，并随后留校进行博士后研究一年。</a:t>
            </a:r>
            <a:r>
              <a:rPr lang="en-US" altLang="zh-CN" sz="1700" b="0" dirty="0">
                <a:solidFill>
                  <a:sysClr val="windowText" lastClr="000000"/>
                </a:solidFill>
              </a:rPr>
              <a:t>2012-2015</a:t>
            </a:r>
            <a:r>
              <a:rPr lang="zh-CN" altLang="en-US" sz="1700" b="0" dirty="0">
                <a:solidFill>
                  <a:sysClr val="windowText" lastClr="000000"/>
                </a:solidFill>
              </a:rPr>
              <a:t>年就职于</a:t>
            </a:r>
            <a:r>
              <a:rPr lang="zh-CN" altLang="en-US" sz="1700" dirty="0">
                <a:solidFill>
                  <a:sysClr val="windowText" lastClr="000000"/>
                </a:solidFill>
              </a:rPr>
              <a:t>澳大利亚蒙纳士大学</a:t>
            </a:r>
            <a:r>
              <a:rPr lang="zh-CN" altLang="en-US" sz="1700" b="0" dirty="0">
                <a:solidFill>
                  <a:sysClr val="windowText" lastClr="000000"/>
                </a:solidFill>
              </a:rPr>
              <a:t>土木工程系，在澳期间作为主导师曾指导四名博士生、一名访问学者</a:t>
            </a:r>
            <a:endParaRPr lang="en-US" altLang="zh-CN" sz="1700" b="0" dirty="0">
              <a:solidFill>
                <a:sysClr val="windowText" lastClr="000000"/>
              </a:solidFill>
            </a:endParaRPr>
          </a:p>
          <a:p>
            <a:pPr lvl="0" indent="-216000" algn="just" defTabSz="457200">
              <a:lnSpc>
                <a:spcPct val="120000"/>
              </a:lnSpc>
              <a:spcAft>
                <a:spcPts val="600"/>
              </a:spcAft>
              <a:buFont typeface="Wingdings" panose="05000000000000000000" pitchFamily="2" charset="2"/>
              <a:buChar char="Ø"/>
            </a:pPr>
            <a:r>
              <a:rPr lang="zh-CN" altLang="en-US" sz="1700" b="0" dirty="0">
                <a:solidFill>
                  <a:sysClr val="windowText" lastClr="000000"/>
                </a:solidFill>
              </a:rPr>
              <a:t>入选国家海外特聘专家计划（青年），国家自科基金</a:t>
            </a:r>
            <a:r>
              <a:rPr lang="zh-CN" altLang="en-US" sz="1700" dirty="0">
                <a:solidFill>
                  <a:sysClr val="windowText" lastClr="000000"/>
                </a:solidFill>
              </a:rPr>
              <a:t>优青</a:t>
            </a:r>
            <a:r>
              <a:rPr lang="zh-CN" altLang="en-US" sz="1700" b="0" dirty="0">
                <a:solidFill>
                  <a:sysClr val="windowText" lastClr="000000"/>
                </a:solidFill>
              </a:rPr>
              <a:t>，江苏省</a:t>
            </a:r>
            <a:r>
              <a:rPr lang="zh-CN" altLang="en-US" sz="1700" dirty="0">
                <a:solidFill>
                  <a:sysClr val="windowText" lastClr="000000"/>
                </a:solidFill>
              </a:rPr>
              <a:t>双创人才</a:t>
            </a:r>
            <a:r>
              <a:rPr lang="zh-CN" altLang="en-US" sz="1700" b="0" dirty="0">
                <a:solidFill>
                  <a:sysClr val="windowText" lastClr="000000"/>
                </a:solidFill>
              </a:rPr>
              <a:t>、</a:t>
            </a:r>
            <a:r>
              <a:rPr lang="zh-CN" altLang="en-US" sz="1700" dirty="0">
                <a:solidFill>
                  <a:sysClr val="windowText" lastClr="000000"/>
                </a:solidFill>
              </a:rPr>
              <a:t>青年双创英才</a:t>
            </a:r>
            <a:r>
              <a:rPr lang="zh-CN" altLang="en-US" sz="1700" b="0" dirty="0">
                <a:solidFill>
                  <a:sysClr val="windowText" lastClr="000000"/>
                </a:solidFill>
              </a:rPr>
              <a:t>，东南大学</a:t>
            </a:r>
            <a:r>
              <a:rPr lang="zh-CN" altLang="en-US" sz="1700" dirty="0">
                <a:solidFill>
                  <a:sysClr val="windowText" lastClr="000000"/>
                </a:solidFill>
              </a:rPr>
              <a:t>青年首席教授</a:t>
            </a:r>
            <a:r>
              <a:rPr lang="zh-CN" altLang="en-US" sz="1700" b="0" dirty="0">
                <a:solidFill>
                  <a:sysClr val="windowText" lastClr="000000"/>
                </a:solidFill>
              </a:rPr>
              <a:t>、五四青年奖章</a:t>
            </a:r>
            <a:endParaRPr lang="en-US" altLang="zh-CN" sz="1700" b="0" dirty="0">
              <a:solidFill>
                <a:sysClr val="windowText" lastClr="000000"/>
              </a:solidFill>
            </a:endParaRPr>
          </a:p>
          <a:p>
            <a:pPr lvl="0" indent="-216000" algn="just" defTabSz="457200">
              <a:lnSpc>
                <a:spcPct val="120000"/>
              </a:lnSpc>
              <a:spcBef>
                <a:spcPts val="450"/>
              </a:spcBef>
              <a:spcAft>
                <a:spcPts val="450"/>
              </a:spcAft>
              <a:buFont typeface="Wingdings" panose="05000000000000000000" pitchFamily="2" charset="2"/>
              <a:buChar char="Ø"/>
            </a:pPr>
            <a:r>
              <a:rPr lang="en-US" altLang="zh-CN" sz="1700" b="0" dirty="0">
                <a:solidFill>
                  <a:sysClr val="windowText" lastClr="000000"/>
                </a:solidFill>
              </a:rPr>
              <a:t>2015</a:t>
            </a:r>
            <a:r>
              <a:rPr lang="zh-CN" altLang="en-US" sz="1700" b="0" dirty="0">
                <a:solidFill>
                  <a:sysClr val="windowText" lastClr="000000"/>
                </a:solidFill>
              </a:rPr>
              <a:t>年起到东南大学交通学院工作，担任</a:t>
            </a:r>
            <a:r>
              <a:rPr lang="zh-CN" altLang="en-US" sz="1700" dirty="0">
                <a:solidFill>
                  <a:sysClr val="windowText" lastClr="000000"/>
                </a:solidFill>
              </a:rPr>
              <a:t>副院长</a:t>
            </a:r>
            <a:r>
              <a:rPr lang="zh-CN" altLang="en-US" sz="1700" b="0" dirty="0">
                <a:solidFill>
                  <a:sysClr val="windowText" lastClr="000000"/>
                </a:solidFill>
              </a:rPr>
              <a:t>、复杂交通网络研究中心</a:t>
            </a:r>
            <a:r>
              <a:rPr lang="zh-CN" altLang="en-US" sz="1700" dirty="0">
                <a:solidFill>
                  <a:sysClr val="windowText" lastClr="000000"/>
                </a:solidFill>
              </a:rPr>
              <a:t>主任</a:t>
            </a:r>
            <a:r>
              <a:rPr lang="zh-CN" altLang="en-US" sz="1700" b="0" dirty="0">
                <a:solidFill>
                  <a:sysClr val="windowText" lastClr="000000"/>
                </a:solidFill>
              </a:rPr>
              <a:t>。澳大利亚蒙纳士大学客座教授</a:t>
            </a:r>
          </a:p>
        </p:txBody>
      </p:sp>
      <p:pic>
        <p:nvPicPr>
          <p:cNvPr id="38" name="图片 37">
            <a:extLst>
              <a:ext uri="{FF2B5EF4-FFF2-40B4-BE49-F238E27FC236}">
                <a16:creationId xmlns:a16="http://schemas.microsoft.com/office/drawing/2014/main" id="{F81F0589-4EF7-A848-904F-124DB1B9C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750" y="1683509"/>
            <a:ext cx="1350582" cy="1805834"/>
          </a:xfrm>
          <a:prstGeom prst="rect">
            <a:avLst/>
          </a:prstGeom>
        </p:spPr>
      </p:pic>
    </p:spTree>
    <p:extLst>
      <p:ext uri="{BB962C8B-B14F-4D97-AF65-F5344CB8AC3E}">
        <p14:creationId xmlns:p14="http://schemas.microsoft.com/office/powerpoint/2010/main" val="1394706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E7E77643-E4A2-4E04-8FAD-A19B65D2AF17}"/>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授课教师简介</a:t>
            </a:r>
          </a:p>
        </p:txBody>
      </p:sp>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刘志远教授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4</a:t>
            </a:fld>
            <a:endParaRPr lang="en-US" altLang="zh-CN" dirty="0"/>
          </a:p>
        </p:txBody>
      </p:sp>
      <p:sp>
        <p:nvSpPr>
          <p:cNvPr id="14" name="灯片编号占位符 3">
            <a:extLst>
              <a:ext uri="{FF2B5EF4-FFF2-40B4-BE49-F238E27FC236}">
                <a16:creationId xmlns:a16="http://schemas.microsoft.com/office/drawing/2014/main" id="{74A377DA-399D-5442-AF86-99525D90BE01}"/>
              </a:ext>
            </a:extLst>
          </p:cNvPr>
          <p:cNvSpPr txBox="1">
            <a:spLocks/>
          </p:cNvSpPr>
          <p:nvPr/>
        </p:nvSpPr>
        <p:spPr>
          <a:xfrm>
            <a:off x="7895770" y="6470650"/>
            <a:ext cx="1019629"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D1009943-BA82-4F6A-BD7C-764069224CD2}" type="slidenum">
              <a:rPr lang="zh-CN" altLang="en-US" smtClean="0"/>
              <a:pPr>
                <a:defRPr/>
              </a:pPr>
              <a:t>4</a:t>
            </a:fld>
            <a:endParaRPr lang="en-US" altLang="zh-CN" dirty="0"/>
          </a:p>
        </p:txBody>
      </p:sp>
      <p:sp>
        <p:nvSpPr>
          <p:cNvPr id="36" name="内容占位符 1">
            <a:extLst>
              <a:ext uri="{FF2B5EF4-FFF2-40B4-BE49-F238E27FC236}">
                <a16:creationId xmlns:a16="http://schemas.microsoft.com/office/drawing/2014/main" id="{DFA68A89-D2F6-CF45-B70F-075C348CF98A}"/>
              </a:ext>
            </a:extLst>
          </p:cNvPr>
          <p:cNvSpPr txBox="1">
            <a:spLocks/>
          </p:cNvSpPr>
          <p:nvPr/>
        </p:nvSpPr>
        <p:spPr>
          <a:xfrm>
            <a:off x="450925" y="1431364"/>
            <a:ext cx="6240389" cy="4942753"/>
          </a:xfrm>
          <a:prstGeom prst="rect">
            <a:avLst/>
          </a:prstGeom>
        </p:spPr>
        <p:txBody>
          <a:bodyPr vert="horz" lIns="91440" tIns="45720" rIns="91440" bIns="45720" rtlCol="0">
            <a:normAutofit fontScale="85000" lnSpcReduction="20000"/>
          </a:bodyPr>
          <a:lstStyle>
            <a:lvl1pPr marL="171450" indent="-171450" algn="l" defTabSz="685800" rtl="0" eaLnBrk="1" latinLnBrk="0" hangingPunct="1">
              <a:lnSpc>
                <a:spcPct val="125000"/>
              </a:lnSpc>
              <a:spcBef>
                <a:spcPts val="0"/>
              </a:spcBef>
              <a:buFont typeface="Wingdings" panose="05000000000000000000" pitchFamily="2" charset="2"/>
              <a:buChar char="p"/>
              <a:defRPr sz="2400" b="1" kern="1200">
                <a:solidFill>
                  <a:schemeClr val="accent5">
                    <a:lumMod val="50000"/>
                  </a:schemeClr>
                </a:solidFill>
                <a:latin typeface="微软雅黑" panose="020B0503020204020204" pitchFamily="34" charset="-122"/>
                <a:ea typeface="微软雅黑" panose="020B0503020204020204" pitchFamily="34" charset="-122"/>
                <a:cs typeface="+mn-cs"/>
              </a:defRPr>
            </a:lvl1pPr>
            <a:lvl2pPr marL="342900" indent="0" algn="l" defTabSz="685800" rtl="0" eaLnBrk="1" latinLnBrk="0" hangingPunct="1">
              <a:lnSpc>
                <a:spcPct val="150000"/>
              </a:lnSpc>
              <a:spcBef>
                <a:spcPts val="0"/>
              </a:spcBef>
              <a:buFontTx/>
              <a:buNone/>
              <a:defRPr sz="1800" kern="1200">
                <a:solidFill>
                  <a:schemeClr val="accent5">
                    <a:lumMod val="50000"/>
                  </a:schemeClr>
                </a:solidFill>
                <a:latin typeface="微软雅黑" panose="020B0503020204020204" pitchFamily="34" charset="-122"/>
                <a:ea typeface="微软雅黑" panose="020B0503020204020204" pitchFamily="34" charset="-122"/>
                <a:cs typeface="+mn-cs"/>
              </a:defRPr>
            </a:lvl2pPr>
            <a:lvl3pPr marL="685800" indent="0" algn="l" defTabSz="685800" rtl="0" eaLnBrk="1" latinLnBrk="0" hangingPunct="1">
              <a:lnSpc>
                <a:spcPct val="150000"/>
              </a:lnSpc>
              <a:spcBef>
                <a:spcPts val="0"/>
              </a:spcBef>
              <a:buFontTx/>
              <a:buNone/>
              <a:defRPr sz="1500" kern="1200">
                <a:solidFill>
                  <a:schemeClr val="accent5">
                    <a:lumMod val="50000"/>
                  </a:schemeClr>
                </a:solidFill>
                <a:latin typeface="微软雅黑" panose="020B0503020204020204" pitchFamily="34" charset="-122"/>
                <a:ea typeface="微软雅黑" panose="020B0503020204020204" pitchFamily="34" charset="-122"/>
                <a:cs typeface="+mn-cs"/>
              </a:defRPr>
            </a:lvl3pPr>
            <a:lvl4pPr marL="1028700" indent="0" algn="l" defTabSz="685800" rtl="0" eaLnBrk="1" latinLnBrk="0" hangingPunct="1">
              <a:lnSpc>
                <a:spcPct val="150000"/>
              </a:lnSpc>
              <a:spcBef>
                <a:spcPts val="0"/>
              </a:spcBef>
              <a:buFontTx/>
              <a:buNone/>
              <a:defRPr sz="1350" kern="1200">
                <a:solidFill>
                  <a:schemeClr val="accent5">
                    <a:lumMod val="50000"/>
                  </a:schemeClr>
                </a:solidFill>
                <a:latin typeface="微软雅黑" panose="020B0503020204020204" pitchFamily="34" charset="-122"/>
                <a:ea typeface="微软雅黑" panose="020B0503020204020204" pitchFamily="34" charset="-122"/>
                <a:cs typeface="+mn-cs"/>
              </a:defRPr>
            </a:lvl4pPr>
            <a:lvl5pPr marL="1371600" indent="0" algn="l" defTabSz="685800" rtl="0" eaLnBrk="1" latinLnBrk="0" hangingPunct="1">
              <a:lnSpc>
                <a:spcPct val="150000"/>
              </a:lnSpc>
              <a:spcBef>
                <a:spcPts val="0"/>
              </a:spcBef>
              <a:buFontTx/>
              <a:buNone/>
              <a:defRPr sz="1350" kern="1200">
                <a:solidFill>
                  <a:schemeClr val="accent5">
                    <a:lumMod val="50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defTabSz="457200" eaLnBrk="0" fontAlgn="base" latinLnBrk="0" hangingPunct="0">
              <a:lnSpc>
                <a:spcPct val="150000"/>
              </a:lnSpc>
              <a:spcBef>
                <a:spcPct val="20000"/>
              </a:spcBef>
              <a:spcAft>
                <a:spcPct val="0"/>
              </a:spcAft>
              <a:buClr>
                <a:schemeClr val="accent1"/>
              </a:buClr>
              <a:buSzPct val="85000"/>
              <a:buNone/>
              <a:tabLst/>
              <a:defRPr/>
            </a:pPr>
            <a:r>
              <a:rPr lang="zh-CN" altLang="en-US" sz="3100" dirty="0">
                <a:solidFill>
                  <a:srgbClr val="0070C0"/>
                </a:solidFill>
                <a:cs typeface="Times New Roman" panose="02020603050405020304" pitchFamily="18" charset="0"/>
                <a:sym typeface="Arial" panose="020B0604020202020204" pitchFamily="34" charset="0"/>
              </a:rPr>
              <a:t>刘志远</a:t>
            </a:r>
            <a:r>
              <a:rPr lang="zh-CN" altLang="en-US" sz="3100" b="0" dirty="0">
                <a:solidFill>
                  <a:srgbClr val="0070C0"/>
                </a:solidFill>
                <a:cs typeface="Times New Roman" panose="02020603050405020304" pitchFamily="18" charset="0"/>
                <a:sym typeface="Arial" panose="020B0604020202020204" pitchFamily="34" charset="0"/>
              </a:rPr>
              <a:t> </a:t>
            </a:r>
            <a:r>
              <a:rPr kumimoji="0" lang="zh-CN" altLang="en-US" sz="20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博士，教授，博士生导师</a:t>
            </a:r>
            <a:endParaRPr kumimoji="0" lang="en-US" altLang="zh-CN" sz="20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a:p>
            <a:pPr indent="-216000" algn="just" defTabSz="457200">
              <a:lnSpc>
                <a:spcPct val="120000"/>
              </a:lnSpc>
              <a:spcBef>
                <a:spcPts val="450"/>
              </a:spcBef>
              <a:spcAft>
                <a:spcPts val="450"/>
              </a:spcAft>
              <a:buFont typeface="Wingdings" panose="05000000000000000000" pitchFamily="2" charset="2"/>
              <a:buChar char="Ø"/>
            </a:pPr>
            <a:endParaRPr lang="en-US" altLang="zh-CN" sz="1700" dirty="0">
              <a:solidFill>
                <a:sysClr val="windowText" lastClr="000000"/>
              </a:solidFill>
            </a:endParaRPr>
          </a:p>
          <a:p>
            <a:pPr indent="-216000" algn="just" defTabSz="457200">
              <a:lnSpc>
                <a:spcPct val="120000"/>
              </a:lnSpc>
              <a:spcBef>
                <a:spcPts val="450"/>
              </a:spcBef>
              <a:spcAft>
                <a:spcPts val="450"/>
              </a:spcAft>
              <a:buFont typeface="Wingdings" panose="05000000000000000000" pitchFamily="2" charset="2"/>
              <a:buChar char="Ø"/>
            </a:pPr>
            <a:r>
              <a:rPr lang="zh-CN" altLang="en-US" sz="2000" dirty="0">
                <a:solidFill>
                  <a:sysClr val="windowText" lastClr="000000"/>
                </a:solidFill>
              </a:rPr>
              <a:t>研究领域：</a:t>
            </a:r>
            <a:r>
              <a:rPr lang="zh-CN" altLang="en-US" sz="2000" b="0" dirty="0">
                <a:solidFill>
                  <a:sysClr val="windowText" lastClr="000000"/>
                </a:solidFill>
              </a:rPr>
              <a:t>交通大数据分析、交通网络规划与管理、公共交通、多模式物流网络等</a:t>
            </a:r>
            <a:endParaRPr lang="en-US" altLang="zh-CN" sz="2000" b="0" dirty="0">
              <a:solidFill>
                <a:sysClr val="windowText" lastClr="000000"/>
              </a:solidFill>
            </a:endParaRPr>
          </a:p>
          <a:p>
            <a:pPr indent="-216000" algn="just" defTabSz="457200">
              <a:lnSpc>
                <a:spcPct val="120000"/>
              </a:lnSpc>
              <a:spcBef>
                <a:spcPts val="450"/>
              </a:spcBef>
              <a:spcAft>
                <a:spcPts val="450"/>
              </a:spcAft>
              <a:buFont typeface="Wingdings" panose="05000000000000000000" pitchFamily="2" charset="2"/>
              <a:buChar char="Ø"/>
            </a:pPr>
            <a:r>
              <a:rPr lang="zh-CN" altLang="en-US" sz="2000" b="0" dirty="0">
                <a:solidFill>
                  <a:sysClr val="windowText" lastClr="000000"/>
                </a:solidFill>
              </a:rPr>
              <a:t>迄今为止在这些领域中发表</a:t>
            </a:r>
            <a:r>
              <a:rPr lang="en" altLang="zh-CN" sz="2000" b="0" dirty="0">
                <a:solidFill>
                  <a:sysClr val="windowText" lastClr="000000"/>
                </a:solidFill>
              </a:rPr>
              <a:t>SCI/SSCI</a:t>
            </a:r>
            <a:r>
              <a:rPr lang="zh-CN" altLang="en-US" sz="2000" b="0" dirty="0">
                <a:solidFill>
                  <a:sysClr val="windowText" lastClr="000000"/>
                </a:solidFill>
              </a:rPr>
              <a:t>论文百余篇，其中第一或通讯作者</a:t>
            </a:r>
            <a:r>
              <a:rPr lang="en-US" altLang="zh-CN" sz="2000" b="0" dirty="0">
                <a:solidFill>
                  <a:sysClr val="windowText" lastClr="000000"/>
                </a:solidFill>
              </a:rPr>
              <a:t>70</a:t>
            </a:r>
            <a:r>
              <a:rPr lang="zh-CN" altLang="en-US" sz="2000" b="0" dirty="0">
                <a:solidFill>
                  <a:sysClr val="windowText" lastClr="000000"/>
                </a:solidFill>
              </a:rPr>
              <a:t>余篇，论文被引用</a:t>
            </a:r>
            <a:r>
              <a:rPr lang="en-US" altLang="zh-CN" sz="2000" b="0" dirty="0">
                <a:solidFill>
                  <a:sysClr val="windowText" lastClr="000000"/>
                </a:solidFill>
              </a:rPr>
              <a:t>2000</a:t>
            </a:r>
            <a:r>
              <a:rPr lang="zh-CN" altLang="en-US" sz="2000" b="0" dirty="0">
                <a:solidFill>
                  <a:sysClr val="windowText" lastClr="000000"/>
                </a:solidFill>
              </a:rPr>
              <a:t>余次。担任两个知名</a:t>
            </a:r>
            <a:r>
              <a:rPr lang="en" altLang="zh-CN" sz="2000" b="0" dirty="0">
                <a:solidFill>
                  <a:sysClr val="windowText" lastClr="000000"/>
                </a:solidFill>
              </a:rPr>
              <a:t>SCI</a:t>
            </a:r>
            <a:r>
              <a:rPr lang="zh-CN" altLang="en-US" sz="2000" b="0" dirty="0">
                <a:solidFill>
                  <a:sysClr val="windowText" lastClr="000000"/>
                </a:solidFill>
              </a:rPr>
              <a:t>期刊</a:t>
            </a:r>
            <a:r>
              <a:rPr lang="en" altLang="zh-CN" sz="2000" b="0" dirty="0">
                <a:solidFill>
                  <a:sysClr val="windowText" lastClr="000000"/>
                </a:solidFill>
              </a:rPr>
              <a:t>ASCE Journal of Transportation</a:t>
            </a:r>
            <a:r>
              <a:rPr lang="zh-CN" altLang="en-US" sz="2000" b="0" dirty="0">
                <a:solidFill>
                  <a:sysClr val="windowText" lastClr="000000"/>
                </a:solidFill>
              </a:rPr>
              <a:t>以及</a:t>
            </a:r>
            <a:r>
              <a:rPr lang="en" altLang="zh-CN" sz="2000" b="0" dirty="0">
                <a:solidFill>
                  <a:sysClr val="windowText" lastClr="000000"/>
                </a:solidFill>
              </a:rPr>
              <a:t>IET Intelligent Transport Systems</a:t>
            </a:r>
            <a:r>
              <a:rPr lang="zh-CN" altLang="en-US" sz="2000" b="0" dirty="0">
                <a:solidFill>
                  <a:sysClr val="windowText" lastClr="000000"/>
                </a:solidFill>
              </a:rPr>
              <a:t>副主编，三个</a:t>
            </a:r>
            <a:r>
              <a:rPr lang="en" altLang="zh-CN" sz="2000" b="0" dirty="0">
                <a:solidFill>
                  <a:sysClr val="windowText" lastClr="000000"/>
                </a:solidFill>
              </a:rPr>
              <a:t>SCI</a:t>
            </a:r>
            <a:r>
              <a:rPr lang="zh-CN" altLang="en-US" sz="2000" b="0" dirty="0">
                <a:solidFill>
                  <a:sysClr val="windowText" lastClr="000000"/>
                </a:solidFill>
              </a:rPr>
              <a:t>期刊</a:t>
            </a:r>
            <a:r>
              <a:rPr lang="en" altLang="zh-CN" sz="2000" b="0" dirty="0">
                <a:solidFill>
                  <a:sysClr val="windowText" lastClr="000000"/>
                </a:solidFill>
              </a:rPr>
              <a:t>Transportation Research Part E; Transportation Research Record; Journal of Transport and Land Use </a:t>
            </a:r>
            <a:r>
              <a:rPr lang="zh-CN" altLang="en-US" sz="2000" b="0" dirty="0">
                <a:solidFill>
                  <a:sysClr val="windowText" lastClr="000000"/>
                </a:solidFill>
              </a:rPr>
              <a:t>编委</a:t>
            </a:r>
            <a:endParaRPr lang="en-US" altLang="zh-CN" sz="2000" b="0" dirty="0">
              <a:solidFill>
                <a:sysClr val="windowText" lastClr="000000"/>
              </a:solidFill>
            </a:endParaRPr>
          </a:p>
          <a:p>
            <a:pPr indent="-216000" algn="just" defTabSz="457200">
              <a:lnSpc>
                <a:spcPct val="120000"/>
              </a:lnSpc>
              <a:spcBef>
                <a:spcPts val="450"/>
              </a:spcBef>
              <a:spcAft>
                <a:spcPts val="450"/>
              </a:spcAft>
              <a:buFont typeface="Wingdings" panose="05000000000000000000" pitchFamily="2" charset="2"/>
              <a:buChar char="Ø"/>
            </a:pPr>
            <a:r>
              <a:rPr lang="zh-CN" altLang="en-US" sz="2000" b="0" dirty="0">
                <a:solidFill>
                  <a:sysClr val="windowText" lastClr="000000"/>
                </a:solidFill>
              </a:rPr>
              <a:t>过去</a:t>
            </a:r>
            <a:r>
              <a:rPr lang="en-US" altLang="zh-CN" sz="2000" b="0" dirty="0">
                <a:solidFill>
                  <a:sysClr val="windowText" lastClr="000000"/>
                </a:solidFill>
              </a:rPr>
              <a:t>5</a:t>
            </a:r>
            <a:r>
              <a:rPr lang="zh-CN" altLang="en-US" sz="2000" b="0" dirty="0">
                <a:solidFill>
                  <a:sysClr val="windowText" lastClr="000000"/>
                </a:solidFill>
              </a:rPr>
              <a:t>年来，指导学生获得了</a:t>
            </a:r>
            <a:r>
              <a:rPr lang="en-US" altLang="zh-CN" sz="2000" b="0" dirty="0">
                <a:solidFill>
                  <a:schemeClr val="tx1"/>
                </a:solidFill>
              </a:rPr>
              <a:t>2020</a:t>
            </a:r>
            <a:r>
              <a:rPr lang="zh-CN" altLang="en-US" sz="2000" b="0" dirty="0">
                <a:solidFill>
                  <a:schemeClr val="tx1"/>
                </a:solidFill>
              </a:rPr>
              <a:t>年</a:t>
            </a:r>
            <a:r>
              <a:rPr lang="en-US" altLang="zh-CN" sz="2000" dirty="0">
                <a:solidFill>
                  <a:schemeClr val="tx1"/>
                </a:solidFill>
              </a:rPr>
              <a:t>KDD CUP</a:t>
            </a:r>
            <a:r>
              <a:rPr lang="zh-CN" altLang="en-US" sz="2000" b="0" dirty="0">
                <a:solidFill>
                  <a:schemeClr val="tx1"/>
                </a:solidFill>
              </a:rPr>
              <a:t>冠军，</a:t>
            </a:r>
            <a:r>
              <a:rPr lang="en-US" altLang="zh-CN" sz="2000" b="0" dirty="0">
                <a:solidFill>
                  <a:schemeClr val="tx1"/>
                </a:solidFill>
              </a:rPr>
              <a:t>2019</a:t>
            </a:r>
            <a:r>
              <a:rPr lang="zh-CN" altLang="en-US" sz="2000" b="0" dirty="0">
                <a:solidFill>
                  <a:schemeClr val="tx1"/>
                </a:solidFill>
              </a:rPr>
              <a:t>年</a:t>
            </a:r>
            <a:r>
              <a:rPr lang="en-US" altLang="zh-CN" sz="2000" dirty="0">
                <a:solidFill>
                  <a:schemeClr val="tx1"/>
                </a:solidFill>
              </a:rPr>
              <a:t>IJICAI</a:t>
            </a:r>
            <a:r>
              <a:rPr lang="zh-CN" altLang="en-US" sz="2000" b="0" dirty="0">
                <a:solidFill>
                  <a:schemeClr val="tx1"/>
                </a:solidFill>
              </a:rPr>
              <a:t>数据分析比赛冠军，</a:t>
            </a:r>
            <a:r>
              <a:rPr lang="en-US" altLang="zh-CN" sz="2000" b="0" dirty="0">
                <a:solidFill>
                  <a:schemeClr val="tx1"/>
                </a:solidFill>
              </a:rPr>
              <a:t>2017</a:t>
            </a:r>
            <a:r>
              <a:rPr lang="zh-CN" altLang="en-US" sz="2000" b="0" dirty="0">
                <a:solidFill>
                  <a:schemeClr val="tx1"/>
                </a:solidFill>
              </a:rPr>
              <a:t>年</a:t>
            </a:r>
            <a:r>
              <a:rPr lang="zh-CN" altLang="en-US" sz="2000" dirty="0">
                <a:solidFill>
                  <a:schemeClr val="tx1"/>
                </a:solidFill>
              </a:rPr>
              <a:t>美国</a:t>
            </a:r>
            <a:r>
              <a:rPr lang="en-US" altLang="zh-CN" sz="2000" dirty="0">
                <a:solidFill>
                  <a:schemeClr val="tx1"/>
                </a:solidFill>
              </a:rPr>
              <a:t>TRB</a:t>
            </a:r>
            <a:r>
              <a:rPr lang="zh-CN" altLang="en-US" sz="2000" dirty="0">
                <a:solidFill>
                  <a:schemeClr val="tx1"/>
                </a:solidFill>
              </a:rPr>
              <a:t>大会</a:t>
            </a:r>
            <a:r>
              <a:rPr lang="zh-CN" altLang="en-US" sz="2000" b="0" dirty="0">
                <a:solidFill>
                  <a:schemeClr val="tx1"/>
                </a:solidFill>
              </a:rPr>
              <a:t>数据分析比赛优秀论文奖，</a:t>
            </a:r>
            <a:r>
              <a:rPr lang="zh-CN" altLang="en-US" sz="2000" dirty="0">
                <a:solidFill>
                  <a:schemeClr val="tx1"/>
                </a:solidFill>
              </a:rPr>
              <a:t>阿里巴巴天池大赛</a:t>
            </a:r>
            <a:r>
              <a:rPr lang="en-US" altLang="zh-CN" sz="2000" b="0" dirty="0">
                <a:solidFill>
                  <a:schemeClr val="tx1"/>
                </a:solidFill>
              </a:rPr>
              <a:t>-</a:t>
            </a:r>
            <a:r>
              <a:rPr lang="zh-CN" altLang="en-US" sz="2000" b="0" dirty="0">
                <a:solidFill>
                  <a:schemeClr val="tx1"/>
                </a:solidFill>
              </a:rPr>
              <a:t>算法挑战赛（两次冠军、两次亚军），</a:t>
            </a:r>
            <a:r>
              <a:rPr lang="en-US" altLang="zh-CN" sz="2000" b="0" dirty="0">
                <a:solidFill>
                  <a:schemeClr val="tx1"/>
                </a:solidFill>
              </a:rPr>
              <a:t>2016</a:t>
            </a:r>
            <a:r>
              <a:rPr lang="zh-CN" altLang="en-US" sz="2000" b="0" dirty="0">
                <a:solidFill>
                  <a:schemeClr val="tx1"/>
                </a:solidFill>
              </a:rPr>
              <a:t>年第一届</a:t>
            </a:r>
            <a:r>
              <a:rPr lang="zh-CN" altLang="en-US" sz="2000" dirty="0">
                <a:solidFill>
                  <a:schemeClr val="tx1"/>
                </a:solidFill>
              </a:rPr>
              <a:t>滴滴算法大赛</a:t>
            </a:r>
            <a:r>
              <a:rPr lang="zh-CN" altLang="en-US" sz="2000" b="0" dirty="0">
                <a:solidFill>
                  <a:schemeClr val="tx1"/>
                </a:solidFill>
              </a:rPr>
              <a:t>亚军等</a:t>
            </a:r>
            <a:endParaRPr lang="en-US" altLang="zh-CN" sz="2000" b="0" dirty="0">
              <a:solidFill>
                <a:schemeClr val="tx1"/>
              </a:solidFill>
            </a:endParaRPr>
          </a:p>
          <a:p>
            <a:pPr indent="-216000" algn="just" defTabSz="457200">
              <a:lnSpc>
                <a:spcPct val="120000"/>
              </a:lnSpc>
              <a:spcBef>
                <a:spcPts val="450"/>
              </a:spcBef>
              <a:spcAft>
                <a:spcPts val="450"/>
              </a:spcAft>
              <a:buFont typeface="Wingdings" panose="05000000000000000000" pitchFamily="2" charset="2"/>
              <a:buChar char="Ø"/>
            </a:pPr>
            <a:r>
              <a:rPr lang="zh-CN" altLang="en" sz="2000" dirty="0">
                <a:solidFill>
                  <a:sysClr val="windowText" lastClr="000000"/>
                </a:solidFill>
              </a:rPr>
              <a:t>邮箱</a:t>
            </a:r>
            <a:r>
              <a:rPr lang="zh-CN" altLang="en-US" sz="2000" dirty="0">
                <a:solidFill>
                  <a:sysClr val="windowText" lastClr="000000"/>
                </a:solidFill>
              </a:rPr>
              <a:t>：</a:t>
            </a:r>
            <a:r>
              <a:rPr lang="en" altLang="zh-CN" sz="2000" b="0" dirty="0" err="1">
                <a:solidFill>
                  <a:sysClr val="windowText" lastClr="000000"/>
                </a:solidFill>
              </a:rPr>
              <a:t>zhiyuanl@seu.edu.cn</a:t>
            </a:r>
            <a:endParaRPr lang="zh-CN" altLang="en-US" sz="2000" b="0" dirty="0">
              <a:solidFill>
                <a:sysClr val="windowText" lastClr="000000"/>
              </a:solidFill>
            </a:endParaRPr>
          </a:p>
        </p:txBody>
      </p:sp>
      <p:pic>
        <p:nvPicPr>
          <p:cNvPr id="38" name="图片 37">
            <a:extLst>
              <a:ext uri="{FF2B5EF4-FFF2-40B4-BE49-F238E27FC236}">
                <a16:creationId xmlns:a16="http://schemas.microsoft.com/office/drawing/2014/main" id="{F81F0589-4EF7-A848-904F-124DB1B9C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750" y="1683509"/>
            <a:ext cx="1350582" cy="1805834"/>
          </a:xfrm>
          <a:prstGeom prst="rect">
            <a:avLst/>
          </a:prstGeom>
        </p:spPr>
      </p:pic>
    </p:spTree>
    <p:extLst>
      <p:ext uri="{BB962C8B-B14F-4D97-AF65-F5344CB8AC3E}">
        <p14:creationId xmlns:p14="http://schemas.microsoft.com/office/powerpoint/2010/main" val="399561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E7E77643-E4A2-4E04-8FAD-A19B65D2AF17}"/>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授课教师简介</a:t>
            </a:r>
          </a:p>
        </p:txBody>
      </p:sp>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徐铖铖教授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5</a:t>
            </a:fld>
            <a:endParaRPr lang="en-US" altLang="zh-CN" dirty="0"/>
          </a:p>
        </p:txBody>
      </p:sp>
      <p:sp>
        <p:nvSpPr>
          <p:cNvPr id="14" name="灯片编号占位符 3">
            <a:extLst>
              <a:ext uri="{FF2B5EF4-FFF2-40B4-BE49-F238E27FC236}">
                <a16:creationId xmlns:a16="http://schemas.microsoft.com/office/drawing/2014/main" id="{74A377DA-399D-5442-AF86-99525D90BE01}"/>
              </a:ext>
            </a:extLst>
          </p:cNvPr>
          <p:cNvSpPr txBox="1">
            <a:spLocks/>
          </p:cNvSpPr>
          <p:nvPr/>
        </p:nvSpPr>
        <p:spPr>
          <a:xfrm>
            <a:off x="7895770" y="6470650"/>
            <a:ext cx="1019629"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D1009943-BA82-4F6A-BD7C-764069224CD2}" type="slidenum">
              <a:rPr lang="zh-CN" altLang="en-US" smtClean="0"/>
              <a:pPr>
                <a:defRPr/>
              </a:pPr>
              <a:t>5</a:t>
            </a:fld>
            <a:endParaRPr lang="en-US" altLang="zh-CN" dirty="0"/>
          </a:p>
        </p:txBody>
      </p:sp>
      <p:sp>
        <p:nvSpPr>
          <p:cNvPr id="36" name="内容占位符 1">
            <a:extLst>
              <a:ext uri="{FF2B5EF4-FFF2-40B4-BE49-F238E27FC236}">
                <a16:creationId xmlns:a16="http://schemas.microsoft.com/office/drawing/2014/main" id="{DFA68A89-D2F6-CF45-B70F-075C348CF98A}"/>
              </a:ext>
            </a:extLst>
          </p:cNvPr>
          <p:cNvSpPr txBox="1">
            <a:spLocks/>
          </p:cNvSpPr>
          <p:nvPr/>
        </p:nvSpPr>
        <p:spPr>
          <a:xfrm>
            <a:off x="450925" y="1431364"/>
            <a:ext cx="6300939" cy="5124557"/>
          </a:xfrm>
          <a:prstGeom prst="rect">
            <a:avLst/>
          </a:prstGeom>
        </p:spPr>
        <p:txBody>
          <a:bodyPr vert="horz" lIns="91440" tIns="45720" rIns="91440" bIns="45720" rtlCol="0">
            <a:normAutofit/>
          </a:bodyPr>
          <a:lstStyle>
            <a:lvl1pPr marL="171450" indent="-171450" algn="l" defTabSz="685800" rtl="0" eaLnBrk="1" latinLnBrk="0" hangingPunct="1">
              <a:lnSpc>
                <a:spcPct val="125000"/>
              </a:lnSpc>
              <a:spcBef>
                <a:spcPts val="0"/>
              </a:spcBef>
              <a:buFont typeface="Wingdings" panose="05000000000000000000" pitchFamily="2" charset="2"/>
              <a:buChar char="p"/>
              <a:defRPr sz="2400" b="1" kern="1200">
                <a:solidFill>
                  <a:schemeClr val="accent5">
                    <a:lumMod val="50000"/>
                  </a:schemeClr>
                </a:solidFill>
                <a:latin typeface="微软雅黑" panose="020B0503020204020204" pitchFamily="34" charset="-122"/>
                <a:ea typeface="微软雅黑" panose="020B0503020204020204" pitchFamily="34" charset="-122"/>
                <a:cs typeface="+mn-cs"/>
              </a:defRPr>
            </a:lvl1pPr>
            <a:lvl2pPr marL="342900" indent="0" algn="l" defTabSz="685800" rtl="0" eaLnBrk="1" latinLnBrk="0" hangingPunct="1">
              <a:lnSpc>
                <a:spcPct val="150000"/>
              </a:lnSpc>
              <a:spcBef>
                <a:spcPts val="0"/>
              </a:spcBef>
              <a:buFontTx/>
              <a:buNone/>
              <a:defRPr sz="1800" kern="1200">
                <a:solidFill>
                  <a:schemeClr val="accent5">
                    <a:lumMod val="50000"/>
                  </a:schemeClr>
                </a:solidFill>
                <a:latin typeface="微软雅黑" panose="020B0503020204020204" pitchFamily="34" charset="-122"/>
                <a:ea typeface="微软雅黑" panose="020B0503020204020204" pitchFamily="34" charset="-122"/>
                <a:cs typeface="+mn-cs"/>
              </a:defRPr>
            </a:lvl2pPr>
            <a:lvl3pPr marL="685800" indent="0" algn="l" defTabSz="685800" rtl="0" eaLnBrk="1" latinLnBrk="0" hangingPunct="1">
              <a:lnSpc>
                <a:spcPct val="150000"/>
              </a:lnSpc>
              <a:spcBef>
                <a:spcPts val="0"/>
              </a:spcBef>
              <a:buFontTx/>
              <a:buNone/>
              <a:defRPr sz="1500" kern="1200">
                <a:solidFill>
                  <a:schemeClr val="accent5">
                    <a:lumMod val="50000"/>
                  </a:schemeClr>
                </a:solidFill>
                <a:latin typeface="微软雅黑" panose="020B0503020204020204" pitchFamily="34" charset="-122"/>
                <a:ea typeface="微软雅黑" panose="020B0503020204020204" pitchFamily="34" charset="-122"/>
                <a:cs typeface="+mn-cs"/>
              </a:defRPr>
            </a:lvl3pPr>
            <a:lvl4pPr marL="1028700" indent="0" algn="l" defTabSz="685800" rtl="0" eaLnBrk="1" latinLnBrk="0" hangingPunct="1">
              <a:lnSpc>
                <a:spcPct val="150000"/>
              </a:lnSpc>
              <a:spcBef>
                <a:spcPts val="0"/>
              </a:spcBef>
              <a:buFontTx/>
              <a:buNone/>
              <a:defRPr sz="1350" kern="1200">
                <a:solidFill>
                  <a:schemeClr val="accent5">
                    <a:lumMod val="50000"/>
                  </a:schemeClr>
                </a:solidFill>
                <a:latin typeface="微软雅黑" panose="020B0503020204020204" pitchFamily="34" charset="-122"/>
                <a:ea typeface="微软雅黑" panose="020B0503020204020204" pitchFamily="34" charset="-122"/>
                <a:cs typeface="+mn-cs"/>
              </a:defRPr>
            </a:lvl4pPr>
            <a:lvl5pPr marL="1371600" indent="0" algn="l" defTabSz="685800" rtl="0" eaLnBrk="1" latinLnBrk="0" hangingPunct="1">
              <a:lnSpc>
                <a:spcPct val="150000"/>
              </a:lnSpc>
              <a:spcBef>
                <a:spcPts val="0"/>
              </a:spcBef>
              <a:buFontTx/>
              <a:buNone/>
              <a:defRPr sz="1350" kern="1200">
                <a:solidFill>
                  <a:schemeClr val="accent5">
                    <a:lumMod val="50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defTabSz="457200" eaLnBrk="0" fontAlgn="base" latinLnBrk="0" hangingPunct="0">
              <a:lnSpc>
                <a:spcPct val="150000"/>
              </a:lnSpc>
              <a:spcBef>
                <a:spcPct val="20000"/>
              </a:spcBef>
              <a:spcAft>
                <a:spcPct val="0"/>
              </a:spcAft>
              <a:buClr>
                <a:schemeClr val="accent1"/>
              </a:buClr>
              <a:buSzPct val="85000"/>
              <a:buNone/>
              <a:tabLst/>
              <a:defRPr/>
            </a:pPr>
            <a:r>
              <a:rPr lang="zh-CN" altLang="en-US" sz="2600" dirty="0">
                <a:solidFill>
                  <a:srgbClr val="0070C0"/>
                </a:solidFill>
                <a:cs typeface="Times New Roman" panose="02020603050405020304" pitchFamily="18" charset="0"/>
                <a:sym typeface="Arial" panose="020B0604020202020204" pitchFamily="34" charset="0"/>
              </a:rPr>
              <a:t>徐铖铖</a:t>
            </a:r>
            <a:r>
              <a:rPr lang="zh-CN" altLang="en-US" sz="2600" b="0" dirty="0">
                <a:solidFill>
                  <a:srgbClr val="0070C0"/>
                </a:solidFill>
                <a:cs typeface="Times New Roman" panose="02020603050405020304" pitchFamily="18" charset="0"/>
                <a:sym typeface="Arial" panose="020B0604020202020204" pitchFamily="34" charset="0"/>
              </a:rPr>
              <a:t> </a:t>
            </a:r>
            <a:r>
              <a:rPr kumimoji="0" lang="zh-CN" altLang="en-US" sz="17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博士，教授，博士生导师</a:t>
            </a:r>
            <a:endParaRPr kumimoji="0" lang="en-US" altLang="zh-CN" sz="17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a:p>
            <a:pPr lvl="0" indent="-216000" algn="just" defTabSz="457200">
              <a:lnSpc>
                <a:spcPct val="120000"/>
              </a:lnSpc>
              <a:spcAft>
                <a:spcPts val="600"/>
              </a:spcAft>
              <a:buFont typeface="Wingdings" panose="05000000000000000000" pitchFamily="2" charset="2"/>
              <a:buChar char="Ø"/>
            </a:pPr>
            <a:endParaRPr lang="en-US" altLang="zh-CN" sz="1700" b="0" dirty="0">
              <a:solidFill>
                <a:sysClr val="windowText" lastClr="000000"/>
              </a:solidFill>
            </a:endParaRPr>
          </a:p>
          <a:p>
            <a:pPr lvl="0" indent="-216000" algn="just" defTabSz="457200">
              <a:lnSpc>
                <a:spcPct val="120000"/>
              </a:lnSpc>
              <a:spcAft>
                <a:spcPts val="600"/>
              </a:spcAft>
              <a:buFont typeface="Wingdings" panose="05000000000000000000" pitchFamily="2" charset="2"/>
              <a:buChar char="Ø"/>
            </a:pPr>
            <a:r>
              <a:rPr lang="zh-CN" altLang="en-US" sz="1700" b="0" dirty="0">
                <a:solidFill>
                  <a:sysClr val="windowText" lastClr="000000"/>
                </a:solidFill>
              </a:rPr>
              <a:t>本科毕业于</a:t>
            </a:r>
            <a:r>
              <a:rPr lang="zh-CN" altLang="en-US" sz="1700" dirty="0">
                <a:solidFill>
                  <a:sysClr val="windowText" lastClr="000000"/>
                </a:solidFill>
              </a:rPr>
              <a:t>东南大学</a:t>
            </a:r>
            <a:r>
              <a:rPr lang="zh-CN" altLang="en-US" sz="1700" b="0" dirty="0">
                <a:solidFill>
                  <a:sysClr val="windowText" lastClr="000000"/>
                </a:solidFill>
              </a:rPr>
              <a:t>交通工程专业，硕士和博士毕业于</a:t>
            </a:r>
            <a:r>
              <a:rPr lang="zh-CN" altLang="en-US" sz="1700" dirty="0">
                <a:solidFill>
                  <a:sysClr val="windowText" lastClr="000000"/>
                </a:solidFill>
              </a:rPr>
              <a:t>东南大学</a:t>
            </a:r>
            <a:r>
              <a:rPr lang="zh-CN" altLang="en-US" sz="1700" b="0" dirty="0">
                <a:solidFill>
                  <a:sysClr val="windowText" lastClr="000000"/>
                </a:solidFill>
              </a:rPr>
              <a:t>交通运输规划与管理专业。</a:t>
            </a:r>
            <a:r>
              <a:rPr lang="en-US" altLang="zh-CN" sz="1700" b="0" dirty="0">
                <a:solidFill>
                  <a:sysClr val="windowText" lastClr="000000"/>
                </a:solidFill>
              </a:rPr>
              <a:t>2011-2012</a:t>
            </a:r>
            <a:r>
              <a:rPr lang="zh-CN" altLang="en-US" sz="1700" b="0" dirty="0">
                <a:solidFill>
                  <a:sysClr val="windowText" lastClr="000000"/>
                </a:solidFill>
              </a:rPr>
              <a:t>年美国普渡大学土木学院联合培养博士</a:t>
            </a:r>
            <a:endParaRPr lang="en-US" altLang="zh-CN" sz="1700" b="0" dirty="0">
              <a:solidFill>
                <a:sysClr val="windowText" lastClr="000000"/>
              </a:solidFill>
            </a:endParaRPr>
          </a:p>
          <a:p>
            <a:pPr lvl="0" indent="-216000" algn="just" defTabSz="457200">
              <a:lnSpc>
                <a:spcPct val="120000"/>
              </a:lnSpc>
              <a:spcBef>
                <a:spcPts val="450"/>
              </a:spcBef>
              <a:spcAft>
                <a:spcPts val="450"/>
              </a:spcAft>
              <a:buFont typeface="Wingdings" panose="05000000000000000000" pitchFamily="2" charset="2"/>
              <a:buChar char="Ø"/>
            </a:pPr>
            <a:r>
              <a:rPr lang="en-US" altLang="zh-CN" sz="1700" b="0" dirty="0">
                <a:solidFill>
                  <a:sysClr val="windowText" lastClr="000000"/>
                </a:solidFill>
              </a:rPr>
              <a:t>2014</a:t>
            </a:r>
            <a:r>
              <a:rPr lang="zh-CN" altLang="en-US" sz="1700" b="0" dirty="0">
                <a:solidFill>
                  <a:sysClr val="windowText" lastClr="000000"/>
                </a:solidFill>
              </a:rPr>
              <a:t>年至今东南大学交通运输工程专业</a:t>
            </a:r>
          </a:p>
          <a:p>
            <a:pPr indent="-216000" algn="just" defTabSz="457200">
              <a:lnSpc>
                <a:spcPct val="120000"/>
              </a:lnSpc>
              <a:spcBef>
                <a:spcPts val="450"/>
              </a:spcBef>
              <a:spcAft>
                <a:spcPts val="450"/>
              </a:spcAft>
              <a:buFont typeface="Wingdings" panose="05000000000000000000" pitchFamily="2" charset="2"/>
              <a:buChar char="Ø"/>
            </a:pPr>
            <a:r>
              <a:rPr lang="zh-CN" altLang="en-US" sz="1700" dirty="0">
                <a:solidFill>
                  <a:sysClr val="windowText" lastClr="000000"/>
                </a:solidFill>
              </a:rPr>
              <a:t>研究领域：</a:t>
            </a:r>
            <a:r>
              <a:rPr lang="zh-CN" altLang="en-US" sz="1700" b="0" dirty="0">
                <a:solidFill>
                  <a:sysClr val="windowText" lastClr="000000"/>
                </a:solidFill>
              </a:rPr>
              <a:t>交通安全、交通设计、交通大数据、智能交通系统等</a:t>
            </a:r>
            <a:endParaRPr lang="en-US" altLang="zh-CN" sz="1700" b="0" dirty="0">
              <a:solidFill>
                <a:sysClr val="windowText" lastClr="000000"/>
              </a:solidFill>
            </a:endParaRPr>
          </a:p>
          <a:p>
            <a:pPr indent="-216000" algn="just" defTabSz="457200">
              <a:lnSpc>
                <a:spcPct val="120000"/>
              </a:lnSpc>
              <a:spcBef>
                <a:spcPts val="450"/>
              </a:spcBef>
              <a:spcAft>
                <a:spcPts val="450"/>
              </a:spcAft>
              <a:buFont typeface="Wingdings" panose="05000000000000000000" pitchFamily="2" charset="2"/>
              <a:buChar char="Ø"/>
            </a:pPr>
            <a:r>
              <a:rPr lang="zh-CN" altLang="en-US" sz="1700" b="0" dirty="0">
                <a:solidFill>
                  <a:sysClr val="windowText" lastClr="000000"/>
                </a:solidFill>
              </a:rPr>
              <a:t>在这些领域中发表</a:t>
            </a:r>
            <a:r>
              <a:rPr lang="en" altLang="zh-CN" sz="1700" b="0" dirty="0">
                <a:solidFill>
                  <a:sysClr val="windowText" lastClr="000000"/>
                </a:solidFill>
              </a:rPr>
              <a:t>SCI/SSCI</a:t>
            </a:r>
            <a:r>
              <a:rPr lang="zh-CN" altLang="en-US" sz="1700" b="0" dirty="0">
                <a:solidFill>
                  <a:sysClr val="windowText" lastClr="000000"/>
                </a:solidFill>
              </a:rPr>
              <a:t>论文</a:t>
            </a:r>
            <a:r>
              <a:rPr lang="en-US" altLang="zh-CN" sz="1700" b="0" dirty="0">
                <a:solidFill>
                  <a:sysClr val="windowText" lastClr="000000"/>
                </a:solidFill>
              </a:rPr>
              <a:t>80</a:t>
            </a:r>
            <a:r>
              <a:rPr lang="zh-CN" altLang="en-US" sz="1700" b="0" dirty="0">
                <a:solidFill>
                  <a:sysClr val="windowText" lastClr="000000"/>
                </a:solidFill>
              </a:rPr>
              <a:t>余篇，其中第一或通讯作者</a:t>
            </a:r>
            <a:r>
              <a:rPr lang="en-US" altLang="zh-CN" sz="1700" b="0" dirty="0">
                <a:solidFill>
                  <a:sysClr val="windowText" lastClr="000000"/>
                </a:solidFill>
              </a:rPr>
              <a:t>40</a:t>
            </a:r>
            <a:r>
              <a:rPr lang="zh-CN" altLang="en-US" sz="1700" b="0" dirty="0">
                <a:solidFill>
                  <a:sysClr val="windowText" lastClr="000000"/>
                </a:solidFill>
              </a:rPr>
              <a:t>余篇，论文被引用</a:t>
            </a:r>
            <a:r>
              <a:rPr lang="en-US" altLang="zh-CN" sz="1700" b="0" dirty="0">
                <a:solidFill>
                  <a:sysClr val="windowText" lastClr="000000"/>
                </a:solidFill>
              </a:rPr>
              <a:t>2000</a:t>
            </a:r>
            <a:r>
              <a:rPr lang="zh-CN" altLang="en-US" sz="1700" b="0" dirty="0">
                <a:solidFill>
                  <a:sysClr val="windowText" lastClr="000000"/>
                </a:solidFill>
              </a:rPr>
              <a:t>余次。授权发明专利</a:t>
            </a:r>
            <a:r>
              <a:rPr lang="en-US" altLang="zh-CN" sz="1700" b="0" dirty="0">
                <a:solidFill>
                  <a:sysClr val="windowText" lastClr="000000"/>
                </a:solidFill>
              </a:rPr>
              <a:t>20</a:t>
            </a:r>
            <a:r>
              <a:rPr lang="zh-CN" altLang="en-US" sz="1700" b="0" dirty="0">
                <a:solidFill>
                  <a:sysClr val="windowText" lastClr="000000"/>
                </a:solidFill>
              </a:rPr>
              <a:t>项，软件著作权</a:t>
            </a:r>
            <a:r>
              <a:rPr lang="en-US" altLang="zh-CN" sz="1700" b="0" dirty="0">
                <a:solidFill>
                  <a:sysClr val="windowText" lastClr="000000"/>
                </a:solidFill>
              </a:rPr>
              <a:t>3</a:t>
            </a:r>
            <a:r>
              <a:rPr lang="zh-CN" altLang="en-US" sz="1700" b="0" dirty="0">
                <a:solidFill>
                  <a:sysClr val="windowText" lastClr="000000"/>
                </a:solidFill>
              </a:rPr>
              <a:t>项。获得教育部技术发明奖、中国公路学会奖等科研奖励多项。</a:t>
            </a:r>
            <a:endParaRPr lang="en-US" altLang="zh-CN" sz="1700" b="0" dirty="0">
              <a:solidFill>
                <a:sysClr val="windowText" lastClr="000000"/>
              </a:solidFill>
            </a:endParaRPr>
          </a:p>
          <a:p>
            <a:pPr indent="-216000" algn="just" defTabSz="457200">
              <a:lnSpc>
                <a:spcPct val="120000"/>
              </a:lnSpc>
              <a:spcBef>
                <a:spcPts val="450"/>
              </a:spcBef>
              <a:spcAft>
                <a:spcPts val="450"/>
              </a:spcAft>
              <a:buFont typeface="Wingdings" panose="05000000000000000000" pitchFamily="2" charset="2"/>
              <a:buChar char="Ø"/>
            </a:pPr>
            <a:r>
              <a:rPr lang="zh-CN" altLang="en" sz="1700" dirty="0">
                <a:solidFill>
                  <a:sysClr val="windowText" lastClr="000000"/>
                </a:solidFill>
              </a:rPr>
              <a:t>邮箱</a:t>
            </a:r>
            <a:r>
              <a:rPr lang="zh-CN" altLang="en-US" sz="1700" dirty="0">
                <a:solidFill>
                  <a:sysClr val="windowText" lastClr="000000"/>
                </a:solidFill>
              </a:rPr>
              <a:t>：</a:t>
            </a:r>
            <a:r>
              <a:rPr lang="en" altLang="zh-CN" sz="1700" b="0" dirty="0">
                <a:solidFill>
                  <a:sysClr val="windowText" lastClr="000000"/>
                </a:solidFill>
              </a:rPr>
              <a:t>xuchengcheng@seu.edu.cn</a:t>
            </a:r>
            <a:endParaRPr lang="zh-CN" altLang="en-US" sz="1700" b="0" dirty="0">
              <a:solidFill>
                <a:sysClr val="windowText" lastClr="000000"/>
              </a:solidFill>
            </a:endParaRPr>
          </a:p>
          <a:p>
            <a:pPr indent="-216000" algn="just" defTabSz="457200">
              <a:lnSpc>
                <a:spcPct val="120000"/>
              </a:lnSpc>
              <a:spcBef>
                <a:spcPts val="450"/>
              </a:spcBef>
              <a:spcAft>
                <a:spcPts val="450"/>
              </a:spcAft>
              <a:buFont typeface="Wingdings" panose="05000000000000000000" pitchFamily="2" charset="2"/>
              <a:buChar char="Ø"/>
            </a:pPr>
            <a:endParaRPr lang="en-US" altLang="zh-CN" sz="1800" b="0" dirty="0">
              <a:solidFill>
                <a:sysClr val="windowText" lastClr="000000"/>
              </a:solidFill>
            </a:endParaRPr>
          </a:p>
          <a:p>
            <a:pPr lvl="0" indent="-216000" algn="just" defTabSz="457200">
              <a:lnSpc>
                <a:spcPct val="120000"/>
              </a:lnSpc>
              <a:spcBef>
                <a:spcPts val="450"/>
              </a:spcBef>
              <a:spcAft>
                <a:spcPts val="450"/>
              </a:spcAft>
              <a:buFont typeface="Wingdings" panose="05000000000000000000" pitchFamily="2" charset="2"/>
              <a:buChar char="Ø"/>
            </a:pPr>
            <a:endParaRPr lang="zh-CN" altLang="en-US" sz="1700" b="0" dirty="0">
              <a:solidFill>
                <a:sysClr val="windowText" lastClr="000000"/>
              </a:solidFill>
            </a:endParaRPr>
          </a:p>
        </p:txBody>
      </p:sp>
      <p:pic>
        <p:nvPicPr>
          <p:cNvPr id="18" name="Picture 2" descr="DSC_0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213" y="1714831"/>
            <a:ext cx="1336120" cy="190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1601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授课教师简介</a:t>
            </a:r>
          </a:p>
        </p:txBody>
      </p:sp>
      <p:sp>
        <p:nvSpPr>
          <p:cNvPr id="4" name="日期占位符 3"/>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李豪杰副教授</a:t>
            </a:r>
            <a:endParaRPr lang="en-US" altLang="zh-CN" dirty="0"/>
          </a:p>
        </p:txBody>
      </p:sp>
      <p:sp>
        <p:nvSpPr>
          <p:cNvPr id="6" name="灯片编号占位符 5"/>
          <p:cNvSpPr>
            <a:spLocks noGrp="1"/>
          </p:cNvSpPr>
          <p:nvPr>
            <p:ph type="sldNum" sz="quarter" idx="4"/>
          </p:nvPr>
        </p:nvSpPr>
        <p:spPr/>
        <p:txBody>
          <a:bodyPr/>
          <a:lstStyle/>
          <a:p>
            <a:pPr>
              <a:defRPr/>
            </a:pPr>
            <a:fld id="{B637DA7A-EB76-4203-8E69-29EB9F37D3B8}" type="slidenum">
              <a:rPr lang="zh-CN" altLang="en-US" smtClean="0"/>
              <a:t>6</a:t>
            </a:fld>
            <a:endParaRPr lang="en-US" altLang="zh-CN" dirty="0"/>
          </a:p>
        </p:txBody>
      </p:sp>
      <p:sp>
        <p:nvSpPr>
          <p:cNvPr id="14" name="灯片编号占位符 3"/>
          <p:cNvSpPr txBox="1"/>
          <p:nvPr/>
        </p:nvSpPr>
        <p:spPr>
          <a:xfrm>
            <a:off x="7895770" y="6470650"/>
            <a:ext cx="1019629"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D1009943-BA82-4F6A-BD7C-764069224CD2}" type="slidenum">
              <a:rPr lang="zh-CN" altLang="en-US" smtClean="0"/>
              <a:t>6</a:t>
            </a:fld>
            <a:endParaRPr lang="en-US" altLang="zh-CN" dirty="0"/>
          </a:p>
        </p:txBody>
      </p:sp>
      <p:sp>
        <p:nvSpPr>
          <p:cNvPr id="36" name="内容占位符 1"/>
          <p:cNvSpPr txBox="1"/>
          <p:nvPr/>
        </p:nvSpPr>
        <p:spPr>
          <a:xfrm>
            <a:off x="450925" y="1474603"/>
            <a:ext cx="6270625" cy="4942840"/>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125000"/>
              </a:lnSpc>
              <a:spcBef>
                <a:spcPts val="0"/>
              </a:spcBef>
              <a:buFont typeface="Wingdings" panose="05000000000000000000" pitchFamily="2" charset="2"/>
              <a:buChar char="p"/>
              <a:defRPr sz="2400" b="1" kern="1200">
                <a:solidFill>
                  <a:schemeClr val="accent5">
                    <a:lumMod val="50000"/>
                  </a:schemeClr>
                </a:solidFill>
                <a:latin typeface="微软雅黑" panose="020B0503020204020204" pitchFamily="34" charset="-122"/>
                <a:ea typeface="微软雅黑" panose="020B0503020204020204" pitchFamily="34" charset="-122"/>
                <a:cs typeface="+mn-cs"/>
              </a:defRPr>
            </a:lvl1pPr>
            <a:lvl2pPr marL="342900" indent="0" algn="l" defTabSz="685800" rtl="0" eaLnBrk="1" latinLnBrk="0" hangingPunct="1">
              <a:lnSpc>
                <a:spcPct val="150000"/>
              </a:lnSpc>
              <a:spcBef>
                <a:spcPts val="0"/>
              </a:spcBef>
              <a:buFontTx/>
              <a:buNone/>
              <a:defRPr sz="1800" kern="1200">
                <a:solidFill>
                  <a:schemeClr val="accent5">
                    <a:lumMod val="50000"/>
                  </a:schemeClr>
                </a:solidFill>
                <a:latin typeface="微软雅黑" panose="020B0503020204020204" pitchFamily="34" charset="-122"/>
                <a:ea typeface="微软雅黑" panose="020B0503020204020204" pitchFamily="34" charset="-122"/>
                <a:cs typeface="+mn-cs"/>
              </a:defRPr>
            </a:lvl2pPr>
            <a:lvl3pPr marL="685800" indent="0" algn="l" defTabSz="685800" rtl="0" eaLnBrk="1" latinLnBrk="0" hangingPunct="1">
              <a:lnSpc>
                <a:spcPct val="150000"/>
              </a:lnSpc>
              <a:spcBef>
                <a:spcPts val="0"/>
              </a:spcBef>
              <a:buFontTx/>
              <a:buNone/>
              <a:defRPr sz="1500" kern="1200">
                <a:solidFill>
                  <a:schemeClr val="accent5">
                    <a:lumMod val="50000"/>
                  </a:schemeClr>
                </a:solidFill>
                <a:latin typeface="微软雅黑" panose="020B0503020204020204" pitchFamily="34" charset="-122"/>
                <a:ea typeface="微软雅黑" panose="020B0503020204020204" pitchFamily="34" charset="-122"/>
                <a:cs typeface="+mn-cs"/>
              </a:defRPr>
            </a:lvl3pPr>
            <a:lvl4pPr marL="1028700" indent="0" algn="l" defTabSz="685800" rtl="0" eaLnBrk="1" latinLnBrk="0" hangingPunct="1">
              <a:lnSpc>
                <a:spcPct val="150000"/>
              </a:lnSpc>
              <a:spcBef>
                <a:spcPts val="0"/>
              </a:spcBef>
              <a:buFontTx/>
              <a:buNone/>
              <a:defRPr sz="1350" kern="1200">
                <a:solidFill>
                  <a:schemeClr val="accent5">
                    <a:lumMod val="50000"/>
                  </a:schemeClr>
                </a:solidFill>
                <a:latin typeface="微软雅黑" panose="020B0503020204020204" pitchFamily="34" charset="-122"/>
                <a:ea typeface="微软雅黑" panose="020B0503020204020204" pitchFamily="34" charset="-122"/>
                <a:cs typeface="+mn-cs"/>
              </a:defRPr>
            </a:lvl4pPr>
            <a:lvl5pPr marL="1371600" indent="0" algn="l" defTabSz="685800" rtl="0" eaLnBrk="1" latinLnBrk="0" hangingPunct="1">
              <a:lnSpc>
                <a:spcPct val="150000"/>
              </a:lnSpc>
              <a:spcBef>
                <a:spcPts val="0"/>
              </a:spcBef>
              <a:buFontTx/>
              <a:buNone/>
              <a:defRPr sz="1350" kern="1200">
                <a:solidFill>
                  <a:schemeClr val="accent5">
                    <a:lumMod val="50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defTabSz="457200" eaLnBrk="0" fontAlgn="base" latinLnBrk="0" hangingPunct="0">
              <a:lnSpc>
                <a:spcPct val="150000"/>
              </a:lnSpc>
              <a:spcBef>
                <a:spcPct val="20000"/>
              </a:spcBef>
              <a:spcAft>
                <a:spcPct val="0"/>
              </a:spcAft>
              <a:buClr>
                <a:schemeClr val="accent1"/>
              </a:buClr>
              <a:buSzPct val="85000"/>
              <a:buNone/>
              <a:defRPr/>
            </a:pPr>
            <a:r>
              <a:rPr lang="zh-CN" altLang="en-US" sz="2800" dirty="0">
                <a:solidFill>
                  <a:srgbClr val="0070C0"/>
                </a:solidFill>
                <a:cs typeface="Times New Roman" panose="02020603050405020304" pitchFamily="18" charset="0"/>
                <a:sym typeface="Arial" panose="020B0604020202020204" pitchFamily="34" charset="0"/>
              </a:rPr>
              <a:t>李豪杰</a:t>
            </a:r>
            <a:r>
              <a:rPr lang="zh-CN" altLang="en-US" sz="2800" b="0" dirty="0">
                <a:solidFill>
                  <a:srgbClr val="0070C0"/>
                </a:solidFill>
                <a:cs typeface="Times New Roman" panose="02020603050405020304" pitchFamily="18" charset="0"/>
                <a:sym typeface="Arial" panose="020B0604020202020204" pitchFamily="34" charset="0"/>
              </a:rPr>
              <a:t> </a:t>
            </a:r>
            <a:r>
              <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博士，副教授，博士生导师</a:t>
            </a:r>
            <a:endParaRPr kumimoji="0" lang="en-US" altLang="zh-CN"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a:p>
            <a:pPr lvl="0" indent="-215900" algn="just" defTabSz="457200">
              <a:lnSpc>
                <a:spcPct val="120000"/>
              </a:lnSpc>
              <a:spcAft>
                <a:spcPts val="600"/>
              </a:spcAft>
              <a:buFont typeface="Wingdings" panose="05000000000000000000" pitchFamily="2" charset="2"/>
              <a:buChar char="Ø"/>
            </a:pPr>
            <a:endParaRPr lang="en-US" altLang="zh-CN" sz="1700" b="0" dirty="0">
              <a:solidFill>
                <a:sysClr val="windowText" lastClr="000000"/>
              </a:solidFill>
            </a:endParaRPr>
          </a:p>
          <a:p>
            <a:pPr lvl="0" indent="-215900" algn="just" defTabSz="457200">
              <a:lnSpc>
                <a:spcPct val="120000"/>
              </a:lnSpc>
              <a:spcAft>
                <a:spcPts val="600"/>
              </a:spcAft>
              <a:buFont typeface="Wingdings" panose="05000000000000000000" pitchFamily="2" charset="2"/>
              <a:buChar char="Ø"/>
            </a:pPr>
            <a:r>
              <a:rPr lang="zh-CN" altLang="en-US" sz="1800" b="0" dirty="0">
                <a:solidFill>
                  <a:sysClr val="windowText" lastClr="000000"/>
                </a:solidFill>
              </a:rPr>
              <a:t>本科毕业于</a:t>
            </a:r>
            <a:r>
              <a:rPr lang="zh-CN" altLang="en-US" sz="1800" dirty="0">
                <a:solidFill>
                  <a:sysClr val="windowText" lastClr="000000"/>
                </a:solidFill>
              </a:rPr>
              <a:t>东南大学</a:t>
            </a:r>
            <a:r>
              <a:rPr lang="zh-CN" altLang="en-US" sz="1800" b="0" dirty="0">
                <a:solidFill>
                  <a:sysClr val="windowText" lastClr="000000"/>
                </a:solidFill>
              </a:rPr>
              <a:t>交通工程专业，博士毕业于</a:t>
            </a:r>
            <a:r>
              <a:rPr lang="zh-CN" altLang="en-US" sz="1800" dirty="0">
                <a:solidFill>
                  <a:sysClr val="windowText" lastClr="000000"/>
                </a:solidFill>
              </a:rPr>
              <a:t>英国伦敦帝国理工学院</a:t>
            </a:r>
            <a:r>
              <a:rPr lang="zh-CN" altLang="en-US" sz="1800" b="0" dirty="0">
                <a:solidFill>
                  <a:sysClr val="windowText" lastClr="000000"/>
                </a:solidFill>
              </a:rPr>
              <a:t>土木环境工程系，2013年7月受聘于英国帝国理工学院轨道交通策略研究中心担任助理研究员</a:t>
            </a:r>
            <a:r>
              <a:rPr lang="zh-CN" sz="1800" b="0" dirty="0">
                <a:solidFill>
                  <a:sysClr val="windowText" lastClr="000000"/>
                </a:solidFill>
              </a:rPr>
              <a:t>，</a:t>
            </a:r>
            <a:r>
              <a:rPr lang="en-US" altLang="zh-CN" sz="1800" b="0" dirty="0">
                <a:solidFill>
                  <a:sysClr val="windowText" lastClr="000000"/>
                </a:solidFill>
              </a:rPr>
              <a:t>2015</a:t>
            </a:r>
            <a:r>
              <a:rPr lang="zh-CN" altLang="en-US" sz="1800" b="0" dirty="0">
                <a:solidFill>
                  <a:sysClr val="windowText" lastClr="000000"/>
                </a:solidFill>
              </a:rPr>
              <a:t>年入选江苏省</a:t>
            </a:r>
            <a:r>
              <a:rPr lang="zh-CN" altLang="en-US" sz="1800" dirty="0">
                <a:solidFill>
                  <a:sysClr val="windowText" lastClr="000000"/>
                </a:solidFill>
              </a:rPr>
              <a:t>双创人才</a:t>
            </a:r>
            <a:r>
              <a:rPr lang="zh-CN" altLang="en-US" sz="1800" b="0" dirty="0">
                <a:solidFill>
                  <a:sysClr val="windowText" lastClr="000000"/>
                </a:solidFill>
              </a:rPr>
              <a:t>。</a:t>
            </a:r>
            <a:endParaRPr lang="en-US" altLang="zh-CN" sz="1800" b="0" dirty="0">
              <a:solidFill>
                <a:sysClr val="windowText" lastClr="000000"/>
              </a:solidFill>
            </a:endParaRPr>
          </a:p>
          <a:p>
            <a:pPr lvl="0" indent="-215900" algn="just" defTabSz="457200">
              <a:lnSpc>
                <a:spcPct val="120000"/>
              </a:lnSpc>
              <a:spcBef>
                <a:spcPts val="450"/>
              </a:spcBef>
              <a:spcAft>
                <a:spcPts val="450"/>
              </a:spcAft>
              <a:buFont typeface="Wingdings" panose="05000000000000000000" pitchFamily="2" charset="2"/>
              <a:buChar char="Ø"/>
            </a:pPr>
            <a:r>
              <a:rPr lang="en-US" altLang="zh-CN" sz="1800" b="0" dirty="0">
                <a:solidFill>
                  <a:sysClr val="windowText" lastClr="000000"/>
                </a:solidFill>
              </a:rPr>
              <a:t>2015</a:t>
            </a:r>
            <a:r>
              <a:rPr lang="zh-CN" altLang="en-US" sz="1800" b="0" dirty="0">
                <a:solidFill>
                  <a:sysClr val="windowText" lastClr="000000"/>
                </a:solidFill>
              </a:rPr>
              <a:t>年起到东南大学交通学院工作，</a:t>
            </a:r>
            <a:r>
              <a:rPr lang="zh-CN" sz="1800" b="0" dirty="0">
                <a:solidFill>
                  <a:sysClr val="windowText" lastClr="000000"/>
                </a:solidFill>
                <a:sym typeface="+mn-ea"/>
              </a:rPr>
              <a:t>兼任英国伦敦帝国理工学院客座研究员。</a:t>
            </a:r>
          </a:p>
          <a:p>
            <a:pPr lvl="0" indent="-215900" algn="just" defTabSz="457200">
              <a:lnSpc>
                <a:spcPct val="120000"/>
              </a:lnSpc>
              <a:spcBef>
                <a:spcPts val="450"/>
              </a:spcBef>
              <a:spcAft>
                <a:spcPts val="450"/>
              </a:spcAft>
              <a:buFont typeface="Wingdings" panose="05000000000000000000" pitchFamily="2" charset="2"/>
              <a:buChar char="Ø"/>
            </a:pPr>
            <a:r>
              <a:rPr lang="zh-CN" altLang="en-US" sz="1800" dirty="0">
                <a:solidFill>
                  <a:sysClr val="windowText" lastClr="000000"/>
                </a:solidFill>
                <a:sym typeface="+mn-ea"/>
              </a:rPr>
              <a:t>研究领域：</a:t>
            </a:r>
            <a:r>
              <a:rPr lang="zh-CN" altLang="en-US" sz="1800" b="0" dirty="0">
                <a:solidFill>
                  <a:sysClr val="windowText" lastClr="000000"/>
                </a:solidFill>
                <a:sym typeface="+mn-ea"/>
              </a:rPr>
              <a:t>交通安全、慢行交通、公共交通大数据分析、因果关系分析模型等</a:t>
            </a:r>
          </a:p>
          <a:p>
            <a:pPr lvl="0" indent="-215900" algn="just" defTabSz="457200">
              <a:lnSpc>
                <a:spcPct val="120000"/>
              </a:lnSpc>
              <a:spcBef>
                <a:spcPts val="450"/>
              </a:spcBef>
              <a:spcAft>
                <a:spcPts val="450"/>
              </a:spcAft>
              <a:buFont typeface="Wingdings" panose="05000000000000000000" pitchFamily="2" charset="2"/>
              <a:buChar char="Ø"/>
            </a:pPr>
            <a:r>
              <a:rPr lang="zh-CN" altLang="en-US" sz="1800" b="0" dirty="0">
                <a:solidFill>
                  <a:sysClr val="windowText" lastClr="000000"/>
                </a:solidFill>
                <a:sym typeface="+mn-ea"/>
              </a:rPr>
              <a:t>迄今为止在</a:t>
            </a:r>
            <a:r>
              <a:rPr lang="en-US" altLang="zh-CN" sz="1800" b="0" dirty="0">
                <a:solidFill>
                  <a:sysClr val="windowText" lastClr="000000"/>
                </a:solidFill>
                <a:sym typeface="+mn-ea"/>
              </a:rPr>
              <a:t>Transportation Research Part A</a:t>
            </a:r>
            <a:r>
              <a:rPr lang="zh-CN" altLang="en-US" sz="1800" b="0" dirty="0">
                <a:solidFill>
                  <a:sysClr val="windowText" lastClr="000000"/>
                </a:solidFill>
                <a:sym typeface="+mn-ea"/>
              </a:rPr>
              <a:t>及</a:t>
            </a:r>
            <a:r>
              <a:rPr lang="en-US" altLang="zh-CN" sz="1800" b="0" dirty="0">
                <a:solidFill>
                  <a:sysClr val="windowText" lastClr="000000"/>
                </a:solidFill>
                <a:sym typeface="+mn-ea"/>
              </a:rPr>
              <a:t>Accident Analysis and Prevention</a:t>
            </a:r>
            <a:r>
              <a:rPr lang="zh-CN" altLang="en-US" sz="1800" b="0" dirty="0">
                <a:solidFill>
                  <a:sysClr val="windowText" lastClr="000000"/>
                </a:solidFill>
                <a:sym typeface="+mn-ea"/>
              </a:rPr>
              <a:t>等高水平期刊发表论文</a:t>
            </a:r>
            <a:r>
              <a:rPr lang="en-US" altLang="zh-CN" sz="1800" b="0" dirty="0">
                <a:solidFill>
                  <a:sysClr val="windowText" lastClr="000000"/>
                </a:solidFill>
                <a:sym typeface="+mn-ea"/>
              </a:rPr>
              <a:t>40</a:t>
            </a:r>
            <a:r>
              <a:rPr lang="zh-CN" altLang="en-US" sz="1800" b="0" dirty="0">
                <a:solidFill>
                  <a:sysClr val="windowText" lastClr="000000"/>
                </a:solidFill>
                <a:sym typeface="+mn-ea"/>
              </a:rPr>
              <a:t>余篇，其中第一作者</a:t>
            </a:r>
            <a:r>
              <a:rPr lang="en-US" altLang="zh-CN" sz="1800" b="0" dirty="0">
                <a:solidFill>
                  <a:sysClr val="windowText" lastClr="000000"/>
                </a:solidFill>
                <a:sym typeface="+mn-ea"/>
              </a:rPr>
              <a:t>JCR</a:t>
            </a:r>
            <a:r>
              <a:rPr lang="zh-CN" altLang="en-US" sz="1800" b="0" dirty="0">
                <a:solidFill>
                  <a:sysClr val="windowText" lastClr="000000"/>
                </a:solidFill>
                <a:sym typeface="+mn-ea"/>
              </a:rPr>
              <a:t>一区论文近</a:t>
            </a:r>
            <a:r>
              <a:rPr lang="en-US" altLang="zh-CN" sz="1800" b="0" dirty="0">
                <a:solidFill>
                  <a:sysClr val="windowText" lastClr="000000"/>
                </a:solidFill>
                <a:sym typeface="+mn-ea"/>
              </a:rPr>
              <a:t>20</a:t>
            </a:r>
            <a:r>
              <a:rPr lang="zh-CN" altLang="en-US" sz="1800" b="0" dirty="0">
                <a:solidFill>
                  <a:sysClr val="windowText" lastClr="000000"/>
                </a:solidFill>
                <a:sym typeface="+mn-ea"/>
              </a:rPr>
              <a:t>篇。担任</a:t>
            </a:r>
            <a:r>
              <a:rPr lang="en-US" altLang="zh-CN" sz="1800" b="0" dirty="0">
                <a:solidFill>
                  <a:sysClr val="windowText" lastClr="000000"/>
                </a:solidFill>
                <a:sym typeface="+mn-ea"/>
              </a:rPr>
              <a:t>Journal of Traffic &amp; Transportation</a:t>
            </a:r>
            <a:r>
              <a:rPr lang="zh-CN" altLang="en-US" sz="1800" b="0" dirty="0">
                <a:solidFill>
                  <a:sysClr val="windowText" lastClr="000000"/>
                </a:solidFill>
                <a:sym typeface="+mn-ea"/>
              </a:rPr>
              <a:t>编委</a:t>
            </a:r>
            <a:r>
              <a:rPr lang="en-US" altLang="zh-CN" sz="1800" b="0" dirty="0">
                <a:solidFill>
                  <a:sysClr val="windowText" lastClr="000000"/>
                </a:solidFill>
                <a:sym typeface="+mn-ea"/>
              </a:rPr>
              <a:t> </a:t>
            </a:r>
            <a:r>
              <a:rPr lang="zh-CN" altLang="en-US" sz="1800" b="0" dirty="0">
                <a:solidFill>
                  <a:sysClr val="windowText" lastClr="000000"/>
                </a:solidFill>
                <a:sym typeface="+mn-ea"/>
              </a:rPr>
              <a:t>。</a:t>
            </a:r>
          </a:p>
          <a:p>
            <a:pPr lvl="0" indent="-215900" algn="just" defTabSz="457200">
              <a:lnSpc>
                <a:spcPct val="120000"/>
              </a:lnSpc>
              <a:spcBef>
                <a:spcPts val="450"/>
              </a:spcBef>
              <a:spcAft>
                <a:spcPts val="450"/>
              </a:spcAft>
              <a:buFont typeface="Wingdings" panose="05000000000000000000" pitchFamily="2" charset="2"/>
              <a:buChar char="Ø"/>
            </a:pPr>
            <a:r>
              <a:rPr lang="zh-CN" altLang="en-US" sz="1800" dirty="0">
                <a:solidFill>
                  <a:sysClr val="windowText" lastClr="000000"/>
                </a:solidFill>
                <a:sym typeface="+mn-ea"/>
              </a:rPr>
              <a:t>邮箱：</a:t>
            </a:r>
            <a:r>
              <a:rPr lang="en-US" altLang="zh-CN" sz="1800" b="0" dirty="0">
                <a:solidFill>
                  <a:sysClr val="windowText" lastClr="000000"/>
                </a:solidFill>
                <a:sym typeface="+mn-ea"/>
              </a:rPr>
              <a:t>h.li@seu.edu.cn</a:t>
            </a:r>
            <a:endParaRPr lang="en-US" altLang="zh-CN" sz="1800" b="0" dirty="0">
              <a:solidFill>
                <a:sysClr val="windowText" lastClr="000000"/>
              </a:solidFill>
            </a:endParaRPr>
          </a:p>
          <a:p>
            <a:pPr lvl="0" indent="-215900" algn="just" defTabSz="457200">
              <a:lnSpc>
                <a:spcPct val="120000"/>
              </a:lnSpc>
              <a:spcBef>
                <a:spcPts val="450"/>
              </a:spcBef>
              <a:spcAft>
                <a:spcPts val="450"/>
              </a:spcAft>
              <a:buFont typeface="Wingdings" panose="05000000000000000000" pitchFamily="2" charset="2"/>
              <a:buChar char="Ø"/>
            </a:pPr>
            <a:endParaRPr lang="zh-CN" sz="1700" b="0" dirty="0">
              <a:solidFill>
                <a:sysClr val="windowText" lastClr="000000"/>
              </a:solidFill>
            </a:endParaRPr>
          </a:p>
          <a:p>
            <a:pPr lvl="0" indent="-215900" algn="just" defTabSz="457200">
              <a:lnSpc>
                <a:spcPct val="120000"/>
              </a:lnSpc>
              <a:spcBef>
                <a:spcPts val="450"/>
              </a:spcBef>
              <a:spcAft>
                <a:spcPts val="450"/>
              </a:spcAft>
              <a:buFont typeface="Wingdings" panose="05000000000000000000" pitchFamily="2" charset="2"/>
              <a:buChar char="Ø"/>
            </a:pPr>
            <a:endParaRPr lang="zh-CN" altLang="en-US" sz="1700" b="0" dirty="0">
              <a:solidFill>
                <a:sysClr val="windowText" lastClr="000000"/>
              </a:solidFill>
            </a:endParaRPr>
          </a:p>
        </p:txBody>
      </p:sp>
      <p:pic>
        <p:nvPicPr>
          <p:cNvPr id="2" name="图片 1" descr="ea75be4d-f8e2-4860-9f04-0bf631d49d55[1]"/>
          <p:cNvPicPr>
            <a:picLocks noChangeAspect="1"/>
          </p:cNvPicPr>
          <p:nvPr/>
        </p:nvPicPr>
        <p:blipFill>
          <a:blip r:embed="rId2"/>
          <a:stretch>
            <a:fillRect/>
          </a:stretch>
        </p:blipFill>
        <p:spPr>
          <a:xfrm>
            <a:off x="7087659" y="1709737"/>
            <a:ext cx="1332674" cy="1999011"/>
          </a:xfrm>
          <a:prstGeom prst="rect">
            <a:avLst/>
          </a:prstGeom>
        </p:spPr>
      </p:pic>
    </p:spTree>
    <p:extLst>
      <p:ext uri="{BB962C8B-B14F-4D97-AF65-F5344CB8AC3E}">
        <p14:creationId xmlns:p14="http://schemas.microsoft.com/office/powerpoint/2010/main" val="307140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E7E77643-E4A2-4E04-8FAD-A19B65D2AF17}"/>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授课教师简介</a:t>
            </a:r>
          </a:p>
        </p:txBody>
      </p:sp>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郭延永教授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7</a:t>
            </a:fld>
            <a:endParaRPr lang="en-US" altLang="zh-CN" dirty="0"/>
          </a:p>
        </p:txBody>
      </p:sp>
      <p:sp>
        <p:nvSpPr>
          <p:cNvPr id="14" name="灯片编号占位符 3">
            <a:extLst>
              <a:ext uri="{FF2B5EF4-FFF2-40B4-BE49-F238E27FC236}">
                <a16:creationId xmlns:a16="http://schemas.microsoft.com/office/drawing/2014/main" id="{74A377DA-399D-5442-AF86-99525D90BE01}"/>
              </a:ext>
            </a:extLst>
          </p:cNvPr>
          <p:cNvSpPr txBox="1">
            <a:spLocks/>
          </p:cNvSpPr>
          <p:nvPr/>
        </p:nvSpPr>
        <p:spPr>
          <a:xfrm>
            <a:off x="7895770" y="6470650"/>
            <a:ext cx="1019629"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D1009943-BA82-4F6A-BD7C-764069224CD2}" type="slidenum">
              <a:rPr lang="zh-CN" altLang="en-US" smtClean="0"/>
              <a:pPr>
                <a:defRPr/>
              </a:pPr>
              <a:t>7</a:t>
            </a:fld>
            <a:endParaRPr lang="en-US" altLang="zh-CN" dirty="0"/>
          </a:p>
        </p:txBody>
      </p:sp>
      <p:sp>
        <p:nvSpPr>
          <p:cNvPr id="36" name="内容占位符 1">
            <a:extLst>
              <a:ext uri="{FF2B5EF4-FFF2-40B4-BE49-F238E27FC236}">
                <a16:creationId xmlns:a16="http://schemas.microsoft.com/office/drawing/2014/main" id="{DFA68A89-D2F6-CF45-B70F-075C348CF98A}"/>
              </a:ext>
            </a:extLst>
          </p:cNvPr>
          <p:cNvSpPr txBox="1">
            <a:spLocks/>
          </p:cNvSpPr>
          <p:nvPr/>
        </p:nvSpPr>
        <p:spPr>
          <a:xfrm>
            <a:off x="450925" y="1431364"/>
            <a:ext cx="6300939" cy="5124557"/>
          </a:xfrm>
          <a:prstGeom prst="rect">
            <a:avLst/>
          </a:prstGeom>
        </p:spPr>
        <p:txBody>
          <a:bodyPr vert="horz" lIns="91440" tIns="45720" rIns="91440" bIns="45720" rtlCol="0">
            <a:normAutofit/>
          </a:bodyPr>
          <a:lstStyle>
            <a:lvl1pPr marL="171450" indent="-171450" algn="l" defTabSz="685800" rtl="0" eaLnBrk="1" latinLnBrk="0" hangingPunct="1">
              <a:lnSpc>
                <a:spcPct val="125000"/>
              </a:lnSpc>
              <a:spcBef>
                <a:spcPts val="0"/>
              </a:spcBef>
              <a:buFont typeface="Wingdings" panose="05000000000000000000" pitchFamily="2" charset="2"/>
              <a:buChar char="p"/>
              <a:defRPr sz="2400" b="1" kern="1200">
                <a:solidFill>
                  <a:schemeClr val="accent5">
                    <a:lumMod val="50000"/>
                  </a:schemeClr>
                </a:solidFill>
                <a:latin typeface="微软雅黑" panose="020B0503020204020204" pitchFamily="34" charset="-122"/>
                <a:ea typeface="微软雅黑" panose="020B0503020204020204" pitchFamily="34" charset="-122"/>
                <a:cs typeface="+mn-cs"/>
              </a:defRPr>
            </a:lvl1pPr>
            <a:lvl2pPr marL="342900" indent="0" algn="l" defTabSz="685800" rtl="0" eaLnBrk="1" latinLnBrk="0" hangingPunct="1">
              <a:lnSpc>
                <a:spcPct val="150000"/>
              </a:lnSpc>
              <a:spcBef>
                <a:spcPts val="0"/>
              </a:spcBef>
              <a:buFontTx/>
              <a:buNone/>
              <a:defRPr sz="1800" kern="1200">
                <a:solidFill>
                  <a:schemeClr val="accent5">
                    <a:lumMod val="50000"/>
                  </a:schemeClr>
                </a:solidFill>
                <a:latin typeface="微软雅黑" panose="020B0503020204020204" pitchFamily="34" charset="-122"/>
                <a:ea typeface="微软雅黑" panose="020B0503020204020204" pitchFamily="34" charset="-122"/>
                <a:cs typeface="+mn-cs"/>
              </a:defRPr>
            </a:lvl2pPr>
            <a:lvl3pPr marL="685800" indent="0" algn="l" defTabSz="685800" rtl="0" eaLnBrk="1" latinLnBrk="0" hangingPunct="1">
              <a:lnSpc>
                <a:spcPct val="150000"/>
              </a:lnSpc>
              <a:spcBef>
                <a:spcPts val="0"/>
              </a:spcBef>
              <a:buFontTx/>
              <a:buNone/>
              <a:defRPr sz="1500" kern="1200">
                <a:solidFill>
                  <a:schemeClr val="accent5">
                    <a:lumMod val="50000"/>
                  </a:schemeClr>
                </a:solidFill>
                <a:latin typeface="微软雅黑" panose="020B0503020204020204" pitchFamily="34" charset="-122"/>
                <a:ea typeface="微软雅黑" panose="020B0503020204020204" pitchFamily="34" charset="-122"/>
                <a:cs typeface="+mn-cs"/>
              </a:defRPr>
            </a:lvl3pPr>
            <a:lvl4pPr marL="1028700" indent="0" algn="l" defTabSz="685800" rtl="0" eaLnBrk="1" latinLnBrk="0" hangingPunct="1">
              <a:lnSpc>
                <a:spcPct val="150000"/>
              </a:lnSpc>
              <a:spcBef>
                <a:spcPts val="0"/>
              </a:spcBef>
              <a:buFontTx/>
              <a:buNone/>
              <a:defRPr sz="1350" kern="1200">
                <a:solidFill>
                  <a:schemeClr val="accent5">
                    <a:lumMod val="50000"/>
                  </a:schemeClr>
                </a:solidFill>
                <a:latin typeface="微软雅黑" panose="020B0503020204020204" pitchFamily="34" charset="-122"/>
                <a:ea typeface="微软雅黑" panose="020B0503020204020204" pitchFamily="34" charset="-122"/>
                <a:cs typeface="+mn-cs"/>
              </a:defRPr>
            </a:lvl4pPr>
            <a:lvl5pPr marL="1371600" indent="0" algn="l" defTabSz="685800" rtl="0" eaLnBrk="1" latinLnBrk="0" hangingPunct="1">
              <a:lnSpc>
                <a:spcPct val="150000"/>
              </a:lnSpc>
              <a:spcBef>
                <a:spcPts val="0"/>
              </a:spcBef>
              <a:buFontTx/>
              <a:buNone/>
              <a:defRPr sz="1350" kern="1200">
                <a:solidFill>
                  <a:schemeClr val="accent5">
                    <a:lumMod val="50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defTabSz="457200" eaLnBrk="0" fontAlgn="base" latinLnBrk="0" hangingPunct="0">
              <a:lnSpc>
                <a:spcPct val="150000"/>
              </a:lnSpc>
              <a:spcBef>
                <a:spcPct val="20000"/>
              </a:spcBef>
              <a:spcAft>
                <a:spcPct val="0"/>
              </a:spcAft>
              <a:buClr>
                <a:schemeClr val="accent1"/>
              </a:buClr>
              <a:buSzPct val="85000"/>
              <a:buNone/>
              <a:tabLst/>
              <a:defRPr/>
            </a:pPr>
            <a:r>
              <a:rPr lang="zh-CN" altLang="en-US" sz="2800" dirty="0">
                <a:solidFill>
                  <a:srgbClr val="0070C0"/>
                </a:solidFill>
                <a:cs typeface="Times New Roman" panose="02020603050405020304" pitchFamily="18" charset="0"/>
                <a:sym typeface="Arial" panose="020B0604020202020204" pitchFamily="34" charset="0"/>
              </a:rPr>
              <a:t>郭延永</a:t>
            </a:r>
            <a:r>
              <a:rPr lang="zh-CN" altLang="en-US" sz="2800" b="0" dirty="0">
                <a:solidFill>
                  <a:srgbClr val="0070C0"/>
                </a:solidFill>
                <a:cs typeface="Times New Roman" panose="02020603050405020304" pitchFamily="18" charset="0"/>
                <a:sym typeface="Arial" panose="020B0604020202020204" pitchFamily="34" charset="0"/>
              </a:rPr>
              <a:t> </a:t>
            </a:r>
            <a:r>
              <a:rPr kumimoji="0" lang="zh-CN" altLang="en-US" sz="17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博士，教授</a:t>
            </a:r>
            <a:endParaRPr kumimoji="0" lang="en-US" altLang="zh-CN" sz="17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a:p>
            <a:pPr lvl="0" indent="-216000" algn="just" defTabSz="457200">
              <a:lnSpc>
                <a:spcPct val="120000"/>
              </a:lnSpc>
              <a:spcAft>
                <a:spcPts val="600"/>
              </a:spcAft>
              <a:buFont typeface="Wingdings" panose="05000000000000000000" pitchFamily="2" charset="2"/>
              <a:buChar char="Ø"/>
            </a:pPr>
            <a:endParaRPr lang="en-US" altLang="zh-CN" sz="1700" b="0" dirty="0">
              <a:solidFill>
                <a:sysClr val="windowText" lastClr="000000"/>
              </a:solidFill>
            </a:endParaRPr>
          </a:p>
          <a:p>
            <a:pPr indent="-216000" algn="just" defTabSz="457200">
              <a:lnSpc>
                <a:spcPct val="120000"/>
              </a:lnSpc>
              <a:spcAft>
                <a:spcPts val="600"/>
              </a:spcAft>
              <a:buFont typeface="Wingdings" panose="05000000000000000000" pitchFamily="2" charset="2"/>
              <a:buChar char="Ø"/>
            </a:pPr>
            <a:r>
              <a:rPr lang="en-US" altLang="zh-CN" sz="1700" b="0" dirty="0">
                <a:solidFill>
                  <a:sysClr val="windowText" lastClr="000000"/>
                </a:solidFill>
              </a:rPr>
              <a:t>2016</a:t>
            </a:r>
            <a:r>
              <a:rPr lang="zh-CN" altLang="en-US" sz="1700" b="0" dirty="0">
                <a:solidFill>
                  <a:sysClr val="windowText" lastClr="000000"/>
                </a:solidFill>
              </a:rPr>
              <a:t>年博士毕业于</a:t>
            </a:r>
            <a:r>
              <a:rPr lang="zh-CN" altLang="en-US" sz="1700" dirty="0">
                <a:solidFill>
                  <a:sysClr val="windowText" lastClr="000000"/>
                </a:solidFill>
              </a:rPr>
              <a:t>东南大学</a:t>
            </a:r>
            <a:r>
              <a:rPr lang="zh-CN" altLang="en-US" sz="1700" b="0" dirty="0">
                <a:solidFill>
                  <a:sysClr val="windowText" lastClr="000000"/>
                </a:solidFill>
              </a:rPr>
              <a:t>交通运输规划与管理专业。</a:t>
            </a:r>
            <a:r>
              <a:rPr lang="en-US" altLang="zh-CN" sz="1700" b="0" dirty="0">
                <a:solidFill>
                  <a:sysClr val="windowText" lastClr="000000"/>
                </a:solidFill>
              </a:rPr>
              <a:t>2016-2020</a:t>
            </a:r>
            <a:r>
              <a:rPr lang="zh-CN" altLang="en-US" sz="1700" b="0" dirty="0">
                <a:solidFill>
                  <a:sysClr val="windowText" lastClr="000000"/>
                </a:solidFill>
              </a:rPr>
              <a:t>年在</a:t>
            </a:r>
            <a:r>
              <a:rPr lang="zh-CN" altLang="en-US" sz="1700" dirty="0">
                <a:solidFill>
                  <a:sysClr val="windowText" lastClr="000000"/>
                </a:solidFill>
              </a:rPr>
              <a:t>加拿大英属哥伦比亚大学（</a:t>
            </a:r>
            <a:r>
              <a:rPr lang="en-US" altLang="zh-CN" sz="1700" dirty="0">
                <a:solidFill>
                  <a:sysClr val="windowText" lastClr="000000"/>
                </a:solidFill>
              </a:rPr>
              <a:t>UBC</a:t>
            </a:r>
            <a:r>
              <a:rPr lang="zh-CN" altLang="en-US" sz="1700" dirty="0">
                <a:solidFill>
                  <a:sysClr val="windowText" lastClr="000000"/>
                </a:solidFill>
              </a:rPr>
              <a:t>）</a:t>
            </a:r>
            <a:r>
              <a:rPr lang="zh-CN" altLang="en-US" sz="1700" b="0" dirty="0">
                <a:solidFill>
                  <a:sysClr val="windowText" lastClr="000000"/>
                </a:solidFill>
              </a:rPr>
              <a:t>担任博士后和副研究员</a:t>
            </a:r>
            <a:endParaRPr lang="en-US" altLang="zh-CN" sz="1700" b="0" dirty="0">
              <a:solidFill>
                <a:sysClr val="windowText" lastClr="000000"/>
              </a:solidFill>
            </a:endParaRPr>
          </a:p>
          <a:p>
            <a:pPr lvl="0" indent="-216000" algn="just" defTabSz="457200">
              <a:lnSpc>
                <a:spcPct val="120000"/>
              </a:lnSpc>
              <a:spcBef>
                <a:spcPts val="450"/>
              </a:spcBef>
              <a:spcAft>
                <a:spcPts val="450"/>
              </a:spcAft>
              <a:buFont typeface="Wingdings" panose="05000000000000000000" pitchFamily="2" charset="2"/>
              <a:buChar char="Ø"/>
            </a:pPr>
            <a:r>
              <a:rPr lang="en-US" altLang="zh-CN" sz="1700" b="0" dirty="0">
                <a:solidFill>
                  <a:sysClr val="windowText" lastClr="000000"/>
                </a:solidFill>
              </a:rPr>
              <a:t>2020</a:t>
            </a:r>
            <a:r>
              <a:rPr lang="zh-CN" altLang="en-US" sz="1700" b="0" dirty="0">
                <a:solidFill>
                  <a:sysClr val="windowText" lastClr="000000"/>
                </a:solidFill>
              </a:rPr>
              <a:t>年起到东南大学交通学院工作</a:t>
            </a:r>
            <a:endParaRPr lang="en-US" altLang="zh-CN" sz="1700" b="0" dirty="0">
              <a:solidFill>
                <a:sysClr val="windowText" lastClr="000000"/>
              </a:solidFill>
            </a:endParaRPr>
          </a:p>
          <a:p>
            <a:pPr indent="-216000" algn="just" defTabSz="457200">
              <a:lnSpc>
                <a:spcPct val="120000"/>
              </a:lnSpc>
              <a:spcBef>
                <a:spcPts val="450"/>
              </a:spcBef>
              <a:spcAft>
                <a:spcPts val="450"/>
              </a:spcAft>
              <a:buFont typeface="Wingdings" panose="05000000000000000000" pitchFamily="2" charset="2"/>
              <a:buChar char="Ø"/>
            </a:pPr>
            <a:r>
              <a:rPr lang="zh-CN" altLang="en-US" sz="1800" dirty="0">
                <a:solidFill>
                  <a:sysClr val="windowText" lastClr="000000"/>
                </a:solidFill>
              </a:rPr>
              <a:t>研究领域：</a:t>
            </a:r>
            <a:r>
              <a:rPr lang="zh-CN" altLang="en-US" sz="1800" b="0" dirty="0">
                <a:solidFill>
                  <a:sysClr val="windowText" lastClr="000000"/>
                </a:solidFill>
              </a:rPr>
              <a:t>交通安全、交通仿真、交通控制、智能交通</a:t>
            </a:r>
            <a:endParaRPr lang="en-US" altLang="zh-CN" sz="1800" b="0" dirty="0">
              <a:solidFill>
                <a:sysClr val="windowText" lastClr="000000"/>
              </a:solidFill>
            </a:endParaRPr>
          </a:p>
          <a:p>
            <a:pPr indent="-216000" algn="just" defTabSz="457200">
              <a:lnSpc>
                <a:spcPct val="120000"/>
              </a:lnSpc>
              <a:spcBef>
                <a:spcPts val="450"/>
              </a:spcBef>
              <a:spcAft>
                <a:spcPts val="450"/>
              </a:spcAft>
              <a:buFont typeface="Wingdings" panose="05000000000000000000" pitchFamily="2" charset="2"/>
              <a:buChar char="Ø"/>
            </a:pPr>
            <a:r>
              <a:rPr lang="zh-CN" altLang="en-US" sz="1800" b="0" dirty="0">
                <a:solidFill>
                  <a:sysClr val="windowText" lastClr="000000"/>
                </a:solidFill>
              </a:rPr>
              <a:t>发表</a:t>
            </a:r>
            <a:r>
              <a:rPr lang="en" altLang="zh-CN" sz="1800" b="0" dirty="0">
                <a:solidFill>
                  <a:sysClr val="windowText" lastClr="000000"/>
                </a:solidFill>
              </a:rPr>
              <a:t>SCI/SSCI</a:t>
            </a:r>
            <a:r>
              <a:rPr lang="zh-CN" altLang="en-US" sz="1800" b="0" dirty="0">
                <a:solidFill>
                  <a:sysClr val="windowText" lastClr="000000"/>
                </a:solidFill>
              </a:rPr>
              <a:t>论文</a:t>
            </a:r>
            <a:r>
              <a:rPr lang="en-US" altLang="zh-CN" sz="1800" b="0" dirty="0">
                <a:solidFill>
                  <a:sysClr val="windowText" lastClr="000000"/>
                </a:solidFill>
              </a:rPr>
              <a:t>40</a:t>
            </a:r>
            <a:r>
              <a:rPr lang="zh-CN" altLang="en-US" sz="1800" b="0" dirty="0">
                <a:solidFill>
                  <a:sysClr val="windowText" lastClr="000000"/>
                </a:solidFill>
              </a:rPr>
              <a:t>余篇，其中第一或通讯作者</a:t>
            </a:r>
            <a:r>
              <a:rPr lang="en-US" altLang="zh-CN" sz="1800" b="0" dirty="0">
                <a:solidFill>
                  <a:sysClr val="windowText" lastClr="000000"/>
                </a:solidFill>
              </a:rPr>
              <a:t>28</a:t>
            </a:r>
            <a:r>
              <a:rPr lang="zh-CN" altLang="en-US" sz="1800" b="0" dirty="0">
                <a:solidFill>
                  <a:sysClr val="windowText" lastClr="000000"/>
                </a:solidFill>
              </a:rPr>
              <a:t>篇，论文被引用</a:t>
            </a:r>
            <a:r>
              <a:rPr lang="en-US" altLang="zh-CN" sz="1800" b="0" dirty="0">
                <a:solidFill>
                  <a:sysClr val="windowText" lastClr="000000"/>
                </a:solidFill>
              </a:rPr>
              <a:t>800</a:t>
            </a:r>
            <a:r>
              <a:rPr lang="zh-CN" altLang="en-US" sz="1800" b="0" dirty="0">
                <a:solidFill>
                  <a:sysClr val="windowText" lastClr="000000"/>
                </a:solidFill>
              </a:rPr>
              <a:t>余次。授权发明专利</a:t>
            </a:r>
            <a:r>
              <a:rPr lang="en-US" altLang="zh-CN" sz="1800" b="0" dirty="0">
                <a:solidFill>
                  <a:sysClr val="windowText" lastClr="000000"/>
                </a:solidFill>
              </a:rPr>
              <a:t>20</a:t>
            </a:r>
            <a:r>
              <a:rPr lang="zh-CN" altLang="en-US" sz="1800" b="0" dirty="0">
                <a:solidFill>
                  <a:sysClr val="windowText" lastClr="000000"/>
                </a:solidFill>
              </a:rPr>
              <a:t>余项，软件著作权</a:t>
            </a:r>
            <a:r>
              <a:rPr lang="en-US" altLang="zh-CN" sz="1800" b="0" dirty="0">
                <a:solidFill>
                  <a:sysClr val="windowText" lastClr="000000"/>
                </a:solidFill>
              </a:rPr>
              <a:t>2</a:t>
            </a:r>
            <a:r>
              <a:rPr lang="zh-CN" altLang="en-US" sz="1800" b="0" dirty="0">
                <a:solidFill>
                  <a:sysClr val="windowText" lastClr="000000"/>
                </a:solidFill>
              </a:rPr>
              <a:t>项。</a:t>
            </a:r>
            <a:endParaRPr lang="en-US" altLang="zh-CN" sz="1800" b="0" dirty="0">
              <a:solidFill>
                <a:sysClr val="windowText" lastClr="000000"/>
              </a:solidFill>
            </a:endParaRPr>
          </a:p>
          <a:p>
            <a:pPr indent="-216000" algn="just" defTabSz="457200">
              <a:lnSpc>
                <a:spcPct val="120000"/>
              </a:lnSpc>
              <a:spcBef>
                <a:spcPts val="450"/>
              </a:spcBef>
              <a:spcAft>
                <a:spcPts val="450"/>
              </a:spcAft>
              <a:buFont typeface="Wingdings" panose="05000000000000000000" pitchFamily="2" charset="2"/>
              <a:buChar char="Ø"/>
            </a:pPr>
            <a:r>
              <a:rPr lang="zh-CN" altLang="en" sz="1800" dirty="0">
                <a:solidFill>
                  <a:sysClr val="windowText" lastClr="000000"/>
                </a:solidFill>
              </a:rPr>
              <a:t>邮箱</a:t>
            </a:r>
            <a:r>
              <a:rPr lang="zh-CN" altLang="en-US" sz="1800" dirty="0">
                <a:solidFill>
                  <a:sysClr val="windowText" lastClr="000000"/>
                </a:solidFill>
              </a:rPr>
              <a:t>：</a:t>
            </a:r>
            <a:r>
              <a:rPr lang="en-US" altLang="zh-CN" sz="1800" b="0" dirty="0" err="1">
                <a:solidFill>
                  <a:sysClr val="windowText" lastClr="000000"/>
                </a:solidFill>
              </a:rPr>
              <a:t>guoyanyong</a:t>
            </a:r>
            <a:r>
              <a:rPr lang="en" altLang="zh-CN" sz="1800" b="0" dirty="0">
                <a:solidFill>
                  <a:sysClr val="windowText" lastClr="000000"/>
                </a:solidFill>
              </a:rPr>
              <a:t>@seu.edu.cn</a:t>
            </a:r>
            <a:endParaRPr lang="zh-CN" altLang="en-US" sz="1800" b="0" dirty="0">
              <a:solidFill>
                <a:sysClr val="windowText" lastClr="000000"/>
              </a:solidFill>
            </a:endParaRPr>
          </a:p>
          <a:p>
            <a:pPr indent="-216000" algn="just" defTabSz="457200">
              <a:lnSpc>
                <a:spcPct val="120000"/>
              </a:lnSpc>
              <a:spcBef>
                <a:spcPts val="450"/>
              </a:spcBef>
              <a:spcAft>
                <a:spcPts val="450"/>
              </a:spcAft>
              <a:buFont typeface="Wingdings" panose="05000000000000000000" pitchFamily="2" charset="2"/>
              <a:buChar char="Ø"/>
            </a:pPr>
            <a:endParaRPr lang="en-US" altLang="zh-CN" sz="1800" b="0" dirty="0">
              <a:solidFill>
                <a:sysClr val="windowText" lastClr="000000"/>
              </a:solidFill>
            </a:endParaRPr>
          </a:p>
          <a:p>
            <a:pPr lvl="0" indent="-216000" algn="just" defTabSz="457200">
              <a:lnSpc>
                <a:spcPct val="120000"/>
              </a:lnSpc>
              <a:spcBef>
                <a:spcPts val="450"/>
              </a:spcBef>
              <a:spcAft>
                <a:spcPts val="450"/>
              </a:spcAft>
              <a:buFont typeface="Wingdings" panose="05000000000000000000" pitchFamily="2" charset="2"/>
              <a:buChar char="Ø"/>
            </a:pPr>
            <a:endParaRPr lang="zh-CN" altLang="en-US" sz="1700" b="0" dirty="0">
              <a:solidFill>
                <a:sysClr val="windowText" lastClr="000000"/>
              </a:solidFill>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4213" y="1709737"/>
            <a:ext cx="1336120" cy="1944735"/>
          </a:xfrm>
          <a:prstGeom prst="rect">
            <a:avLst/>
          </a:prstGeom>
        </p:spPr>
      </p:pic>
    </p:spTree>
    <p:extLst>
      <p:ext uri="{BB962C8B-B14F-4D97-AF65-F5344CB8AC3E}">
        <p14:creationId xmlns:p14="http://schemas.microsoft.com/office/powerpoint/2010/main" val="211206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E7E77643-E4A2-4E04-8FAD-A19B65D2AF17}"/>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授课教师简介</a:t>
            </a:r>
          </a:p>
        </p:txBody>
      </p:sp>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张文波讲师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8</a:t>
            </a:fld>
            <a:endParaRPr lang="en-US" altLang="zh-CN" dirty="0"/>
          </a:p>
        </p:txBody>
      </p:sp>
      <p:sp>
        <p:nvSpPr>
          <p:cNvPr id="14" name="灯片编号占位符 3">
            <a:extLst>
              <a:ext uri="{FF2B5EF4-FFF2-40B4-BE49-F238E27FC236}">
                <a16:creationId xmlns:a16="http://schemas.microsoft.com/office/drawing/2014/main" id="{74A377DA-399D-5442-AF86-99525D90BE01}"/>
              </a:ext>
            </a:extLst>
          </p:cNvPr>
          <p:cNvSpPr txBox="1">
            <a:spLocks/>
          </p:cNvSpPr>
          <p:nvPr/>
        </p:nvSpPr>
        <p:spPr>
          <a:xfrm>
            <a:off x="7895770" y="6470650"/>
            <a:ext cx="1019629"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D1009943-BA82-4F6A-BD7C-764069224CD2}" type="slidenum">
              <a:rPr lang="zh-CN" altLang="en-US" smtClean="0"/>
              <a:pPr>
                <a:defRPr/>
              </a:pPr>
              <a:t>8</a:t>
            </a:fld>
            <a:endParaRPr lang="en-US" altLang="zh-CN" dirty="0"/>
          </a:p>
        </p:txBody>
      </p:sp>
      <p:sp>
        <p:nvSpPr>
          <p:cNvPr id="36" name="内容占位符 1">
            <a:extLst>
              <a:ext uri="{FF2B5EF4-FFF2-40B4-BE49-F238E27FC236}">
                <a16:creationId xmlns:a16="http://schemas.microsoft.com/office/drawing/2014/main" id="{DFA68A89-D2F6-CF45-B70F-075C348CF98A}"/>
              </a:ext>
            </a:extLst>
          </p:cNvPr>
          <p:cNvSpPr txBox="1">
            <a:spLocks/>
          </p:cNvSpPr>
          <p:nvPr/>
        </p:nvSpPr>
        <p:spPr>
          <a:xfrm>
            <a:off x="450925" y="1431364"/>
            <a:ext cx="6396189" cy="5124557"/>
          </a:xfrm>
          <a:prstGeom prst="rect">
            <a:avLst/>
          </a:prstGeom>
        </p:spPr>
        <p:txBody>
          <a:bodyPr vert="horz" lIns="91440" tIns="45720" rIns="91440" bIns="45720" rtlCol="0">
            <a:normAutofit/>
          </a:bodyPr>
          <a:lstStyle>
            <a:lvl1pPr marL="171450" indent="-171450" algn="l" defTabSz="685800" rtl="0" eaLnBrk="1" latinLnBrk="0" hangingPunct="1">
              <a:lnSpc>
                <a:spcPct val="125000"/>
              </a:lnSpc>
              <a:spcBef>
                <a:spcPts val="0"/>
              </a:spcBef>
              <a:buFont typeface="Wingdings" panose="05000000000000000000" pitchFamily="2" charset="2"/>
              <a:buChar char="p"/>
              <a:defRPr sz="2400" b="1" kern="1200">
                <a:solidFill>
                  <a:schemeClr val="accent5">
                    <a:lumMod val="50000"/>
                  </a:schemeClr>
                </a:solidFill>
                <a:latin typeface="微软雅黑" panose="020B0503020204020204" pitchFamily="34" charset="-122"/>
                <a:ea typeface="微软雅黑" panose="020B0503020204020204" pitchFamily="34" charset="-122"/>
                <a:cs typeface="+mn-cs"/>
              </a:defRPr>
            </a:lvl1pPr>
            <a:lvl2pPr marL="342900" indent="0" algn="l" defTabSz="685800" rtl="0" eaLnBrk="1" latinLnBrk="0" hangingPunct="1">
              <a:lnSpc>
                <a:spcPct val="150000"/>
              </a:lnSpc>
              <a:spcBef>
                <a:spcPts val="0"/>
              </a:spcBef>
              <a:buFontTx/>
              <a:buNone/>
              <a:defRPr sz="1800" kern="1200">
                <a:solidFill>
                  <a:schemeClr val="accent5">
                    <a:lumMod val="50000"/>
                  </a:schemeClr>
                </a:solidFill>
                <a:latin typeface="微软雅黑" panose="020B0503020204020204" pitchFamily="34" charset="-122"/>
                <a:ea typeface="微软雅黑" panose="020B0503020204020204" pitchFamily="34" charset="-122"/>
                <a:cs typeface="+mn-cs"/>
              </a:defRPr>
            </a:lvl2pPr>
            <a:lvl3pPr marL="685800" indent="0" algn="l" defTabSz="685800" rtl="0" eaLnBrk="1" latinLnBrk="0" hangingPunct="1">
              <a:lnSpc>
                <a:spcPct val="150000"/>
              </a:lnSpc>
              <a:spcBef>
                <a:spcPts val="0"/>
              </a:spcBef>
              <a:buFontTx/>
              <a:buNone/>
              <a:defRPr sz="1500" kern="1200">
                <a:solidFill>
                  <a:schemeClr val="accent5">
                    <a:lumMod val="50000"/>
                  </a:schemeClr>
                </a:solidFill>
                <a:latin typeface="微软雅黑" panose="020B0503020204020204" pitchFamily="34" charset="-122"/>
                <a:ea typeface="微软雅黑" panose="020B0503020204020204" pitchFamily="34" charset="-122"/>
                <a:cs typeface="+mn-cs"/>
              </a:defRPr>
            </a:lvl3pPr>
            <a:lvl4pPr marL="1028700" indent="0" algn="l" defTabSz="685800" rtl="0" eaLnBrk="1" latinLnBrk="0" hangingPunct="1">
              <a:lnSpc>
                <a:spcPct val="150000"/>
              </a:lnSpc>
              <a:spcBef>
                <a:spcPts val="0"/>
              </a:spcBef>
              <a:buFontTx/>
              <a:buNone/>
              <a:defRPr sz="1350" kern="1200">
                <a:solidFill>
                  <a:schemeClr val="accent5">
                    <a:lumMod val="50000"/>
                  </a:schemeClr>
                </a:solidFill>
                <a:latin typeface="微软雅黑" panose="020B0503020204020204" pitchFamily="34" charset="-122"/>
                <a:ea typeface="微软雅黑" panose="020B0503020204020204" pitchFamily="34" charset="-122"/>
                <a:cs typeface="+mn-cs"/>
              </a:defRPr>
            </a:lvl4pPr>
            <a:lvl5pPr marL="1371600" indent="0" algn="l" defTabSz="685800" rtl="0" eaLnBrk="1" latinLnBrk="0" hangingPunct="1">
              <a:lnSpc>
                <a:spcPct val="150000"/>
              </a:lnSpc>
              <a:spcBef>
                <a:spcPts val="0"/>
              </a:spcBef>
              <a:buFontTx/>
              <a:buNone/>
              <a:defRPr sz="1350" kern="1200">
                <a:solidFill>
                  <a:schemeClr val="accent5">
                    <a:lumMod val="50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defTabSz="457200" eaLnBrk="0" fontAlgn="base" latinLnBrk="0" hangingPunct="0">
              <a:lnSpc>
                <a:spcPct val="150000"/>
              </a:lnSpc>
              <a:spcBef>
                <a:spcPct val="20000"/>
              </a:spcBef>
              <a:spcAft>
                <a:spcPct val="0"/>
              </a:spcAft>
              <a:buClr>
                <a:schemeClr val="accent1"/>
              </a:buClr>
              <a:buSzPct val="85000"/>
              <a:buNone/>
              <a:tabLst/>
              <a:defRPr/>
            </a:pPr>
            <a:r>
              <a:rPr lang="zh-CN" altLang="en-US" sz="2600" dirty="0">
                <a:solidFill>
                  <a:srgbClr val="0070C0"/>
                </a:solidFill>
                <a:cs typeface="Times New Roman" panose="02020603050405020304" pitchFamily="18" charset="0"/>
                <a:sym typeface="Arial" panose="020B0604020202020204" pitchFamily="34" charset="0"/>
              </a:rPr>
              <a:t>张文波</a:t>
            </a:r>
            <a:r>
              <a:rPr lang="zh-CN" altLang="en-US" sz="2600" b="0" dirty="0">
                <a:solidFill>
                  <a:srgbClr val="0070C0"/>
                </a:solidFill>
                <a:cs typeface="Times New Roman" panose="02020603050405020304" pitchFamily="18" charset="0"/>
                <a:sym typeface="Arial" panose="020B0604020202020204" pitchFamily="34" charset="0"/>
              </a:rPr>
              <a:t> </a:t>
            </a:r>
            <a:r>
              <a:rPr kumimoji="0" lang="zh-CN" altLang="en-US" sz="17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博士，讲师</a:t>
            </a:r>
            <a:endParaRPr kumimoji="0" lang="en-US" altLang="zh-CN" sz="17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a:p>
            <a:pPr lvl="0" indent="-216000" algn="just" defTabSz="457200">
              <a:lnSpc>
                <a:spcPct val="120000"/>
              </a:lnSpc>
              <a:spcAft>
                <a:spcPts val="600"/>
              </a:spcAft>
              <a:buFont typeface="Wingdings" panose="05000000000000000000" pitchFamily="2" charset="2"/>
              <a:buChar char="Ø"/>
            </a:pPr>
            <a:endParaRPr lang="en-US" altLang="zh-CN" sz="1700" b="0" dirty="0">
              <a:solidFill>
                <a:sysClr val="windowText" lastClr="000000"/>
              </a:solidFill>
            </a:endParaRPr>
          </a:p>
          <a:p>
            <a:pPr lvl="0" indent="-216000" algn="just" defTabSz="457200">
              <a:lnSpc>
                <a:spcPct val="120000"/>
              </a:lnSpc>
              <a:spcAft>
                <a:spcPts val="600"/>
              </a:spcAft>
              <a:buFont typeface="Wingdings" panose="05000000000000000000" pitchFamily="2" charset="2"/>
              <a:buChar char="Ø"/>
            </a:pPr>
            <a:r>
              <a:rPr lang="zh-CN" altLang="en-US" sz="1700" b="0" dirty="0">
                <a:solidFill>
                  <a:sysClr val="windowText" lastClr="000000"/>
                </a:solidFill>
              </a:rPr>
              <a:t>本科毕业于</a:t>
            </a:r>
            <a:r>
              <a:rPr lang="zh-CN" altLang="en-US" sz="1700" dirty="0">
                <a:solidFill>
                  <a:sysClr val="windowText" lastClr="000000"/>
                </a:solidFill>
              </a:rPr>
              <a:t>中国矿业大学</a:t>
            </a:r>
            <a:r>
              <a:rPr lang="zh-CN" altLang="en-US" sz="1700" b="0" dirty="0">
                <a:solidFill>
                  <a:sysClr val="windowText" lastClr="000000"/>
                </a:solidFill>
              </a:rPr>
              <a:t>交通运输专业，硕士毕业于</a:t>
            </a:r>
            <a:r>
              <a:rPr lang="zh-CN" altLang="en-US" sz="1700" dirty="0">
                <a:solidFill>
                  <a:sysClr val="windowText" lastClr="000000"/>
                </a:solidFill>
              </a:rPr>
              <a:t>东南大学</a:t>
            </a:r>
            <a:r>
              <a:rPr lang="zh-CN" altLang="en-US" sz="1700" b="0" dirty="0">
                <a:solidFill>
                  <a:sysClr val="windowText" lastClr="000000"/>
                </a:solidFill>
              </a:rPr>
              <a:t>交通运输规划与管理专业，博士毕业于美国普渡大学莱尔斯土木工程学院。瑞士洛桑联邦理工大学访问博士。</a:t>
            </a:r>
            <a:endParaRPr lang="en-US" altLang="zh-CN" sz="1700" b="0" dirty="0">
              <a:solidFill>
                <a:sysClr val="windowText" lastClr="000000"/>
              </a:solidFill>
            </a:endParaRPr>
          </a:p>
          <a:p>
            <a:pPr lvl="0" indent="-216000" algn="just" defTabSz="457200">
              <a:lnSpc>
                <a:spcPct val="120000"/>
              </a:lnSpc>
              <a:spcBef>
                <a:spcPts val="450"/>
              </a:spcBef>
              <a:spcAft>
                <a:spcPts val="450"/>
              </a:spcAft>
              <a:buFont typeface="Wingdings" panose="05000000000000000000" pitchFamily="2" charset="2"/>
              <a:buChar char="Ø"/>
            </a:pPr>
            <a:r>
              <a:rPr lang="en-US" altLang="zh-CN" sz="1700" b="0" dirty="0">
                <a:solidFill>
                  <a:sysClr val="windowText" lastClr="000000"/>
                </a:solidFill>
              </a:rPr>
              <a:t>2019</a:t>
            </a:r>
            <a:r>
              <a:rPr lang="zh-CN" altLang="en-US" sz="1700" b="0" dirty="0">
                <a:solidFill>
                  <a:sysClr val="windowText" lastClr="000000"/>
                </a:solidFill>
              </a:rPr>
              <a:t>年至今 东南大学交通工程系 专任教师 （东南大学至善青年学者、江苏省双创博士）</a:t>
            </a:r>
          </a:p>
          <a:p>
            <a:pPr indent="-216000" algn="just" defTabSz="457200">
              <a:lnSpc>
                <a:spcPct val="120000"/>
              </a:lnSpc>
              <a:spcBef>
                <a:spcPts val="450"/>
              </a:spcBef>
              <a:spcAft>
                <a:spcPts val="450"/>
              </a:spcAft>
              <a:buFont typeface="Wingdings" panose="05000000000000000000" pitchFamily="2" charset="2"/>
              <a:buChar char="Ø"/>
            </a:pPr>
            <a:r>
              <a:rPr lang="zh-CN" altLang="en-US" sz="1800" dirty="0">
                <a:solidFill>
                  <a:sysClr val="windowText" lastClr="000000"/>
                </a:solidFill>
              </a:rPr>
              <a:t>研究领域：</a:t>
            </a:r>
            <a:r>
              <a:rPr lang="zh-CN" altLang="en-US" sz="1800" b="0" dirty="0">
                <a:solidFill>
                  <a:sysClr val="windowText" lastClr="000000"/>
                </a:solidFill>
              </a:rPr>
              <a:t>智慧出行、交通大数据、智能交通系统等</a:t>
            </a:r>
            <a:endParaRPr lang="en-US" altLang="zh-CN" sz="1800" b="0" dirty="0">
              <a:solidFill>
                <a:sysClr val="windowText" lastClr="000000"/>
              </a:solidFill>
            </a:endParaRPr>
          </a:p>
          <a:p>
            <a:pPr indent="-216000" algn="just" defTabSz="457200">
              <a:lnSpc>
                <a:spcPct val="120000"/>
              </a:lnSpc>
              <a:spcBef>
                <a:spcPts val="450"/>
              </a:spcBef>
              <a:spcAft>
                <a:spcPts val="450"/>
              </a:spcAft>
              <a:buFont typeface="Wingdings" panose="05000000000000000000" pitchFamily="2" charset="2"/>
              <a:buChar char="Ø"/>
            </a:pPr>
            <a:r>
              <a:rPr lang="zh-CN" altLang="en-US" sz="1800" b="0" dirty="0">
                <a:solidFill>
                  <a:sysClr val="windowText" lastClr="000000"/>
                </a:solidFill>
              </a:rPr>
              <a:t>在这些领域中发表高水平论文</a:t>
            </a:r>
            <a:r>
              <a:rPr lang="en-US" altLang="zh-CN" sz="1800" b="0" dirty="0">
                <a:solidFill>
                  <a:sysClr val="windowText" lastClr="000000"/>
                </a:solidFill>
              </a:rPr>
              <a:t>20</a:t>
            </a:r>
            <a:r>
              <a:rPr lang="zh-CN" altLang="en-US" sz="1800" b="0" dirty="0">
                <a:solidFill>
                  <a:sysClr val="windowText" lastClr="000000"/>
                </a:solidFill>
              </a:rPr>
              <a:t>余篇，其中第一或通讯作者</a:t>
            </a:r>
            <a:r>
              <a:rPr lang="en-US" altLang="zh-CN" sz="1800" b="0" dirty="0">
                <a:solidFill>
                  <a:sysClr val="windowText" lastClr="000000"/>
                </a:solidFill>
              </a:rPr>
              <a:t>10</a:t>
            </a:r>
            <a:r>
              <a:rPr lang="zh-CN" altLang="en-US" sz="1800" b="0" dirty="0">
                <a:solidFill>
                  <a:sysClr val="windowText" lastClr="000000"/>
                </a:solidFill>
              </a:rPr>
              <a:t>余篇。申请发明专利</a:t>
            </a:r>
            <a:r>
              <a:rPr lang="en-US" altLang="zh-CN" sz="1800" b="0" dirty="0">
                <a:solidFill>
                  <a:sysClr val="windowText" lastClr="000000"/>
                </a:solidFill>
              </a:rPr>
              <a:t>5</a:t>
            </a:r>
            <a:r>
              <a:rPr lang="zh-CN" altLang="en-US" sz="1800" b="0" dirty="0">
                <a:solidFill>
                  <a:sysClr val="windowText" lastClr="000000"/>
                </a:solidFill>
              </a:rPr>
              <a:t>项。</a:t>
            </a:r>
            <a:endParaRPr lang="en-US" altLang="zh-CN" sz="1800" b="0" dirty="0">
              <a:solidFill>
                <a:sysClr val="windowText" lastClr="000000"/>
              </a:solidFill>
            </a:endParaRPr>
          </a:p>
          <a:p>
            <a:pPr indent="-216000" algn="just" defTabSz="457200">
              <a:lnSpc>
                <a:spcPct val="120000"/>
              </a:lnSpc>
              <a:spcBef>
                <a:spcPts val="450"/>
              </a:spcBef>
              <a:spcAft>
                <a:spcPts val="450"/>
              </a:spcAft>
              <a:buFont typeface="Wingdings" panose="05000000000000000000" pitchFamily="2" charset="2"/>
              <a:buChar char="Ø"/>
            </a:pPr>
            <a:r>
              <a:rPr lang="zh-CN" altLang="en" sz="1800" dirty="0">
                <a:solidFill>
                  <a:sysClr val="windowText" lastClr="000000"/>
                </a:solidFill>
              </a:rPr>
              <a:t>邮箱</a:t>
            </a:r>
            <a:r>
              <a:rPr lang="zh-CN" altLang="en-US" sz="1800" dirty="0">
                <a:solidFill>
                  <a:sysClr val="windowText" lastClr="000000"/>
                </a:solidFill>
              </a:rPr>
              <a:t>：</a:t>
            </a:r>
            <a:r>
              <a:rPr lang="en-US" altLang="zh-CN" sz="1800" b="0" dirty="0" err="1">
                <a:solidFill>
                  <a:sysClr val="windowText" lastClr="000000"/>
                </a:solidFill>
              </a:rPr>
              <a:t>wenbozhang</a:t>
            </a:r>
            <a:r>
              <a:rPr lang="en" altLang="zh-CN" sz="1800" b="0" dirty="0">
                <a:solidFill>
                  <a:sysClr val="windowText" lastClr="000000"/>
                </a:solidFill>
              </a:rPr>
              <a:t>@seu.edu.cn</a:t>
            </a:r>
            <a:endParaRPr lang="zh-CN" altLang="en-US" sz="1800" b="0" dirty="0">
              <a:solidFill>
                <a:sysClr val="windowText" lastClr="000000"/>
              </a:solidFill>
            </a:endParaRPr>
          </a:p>
          <a:p>
            <a:pPr indent="-216000" algn="just" defTabSz="457200">
              <a:lnSpc>
                <a:spcPct val="120000"/>
              </a:lnSpc>
              <a:spcBef>
                <a:spcPts val="450"/>
              </a:spcBef>
              <a:spcAft>
                <a:spcPts val="450"/>
              </a:spcAft>
              <a:buFont typeface="Wingdings" panose="05000000000000000000" pitchFamily="2" charset="2"/>
              <a:buChar char="Ø"/>
            </a:pPr>
            <a:endParaRPr lang="en-US" altLang="zh-CN" sz="1800" b="0" dirty="0">
              <a:solidFill>
                <a:sysClr val="windowText" lastClr="000000"/>
              </a:solidFill>
            </a:endParaRPr>
          </a:p>
          <a:p>
            <a:pPr lvl="0" indent="-216000" algn="just" defTabSz="457200">
              <a:lnSpc>
                <a:spcPct val="120000"/>
              </a:lnSpc>
              <a:spcBef>
                <a:spcPts val="450"/>
              </a:spcBef>
              <a:spcAft>
                <a:spcPts val="450"/>
              </a:spcAft>
              <a:buFont typeface="Wingdings" panose="05000000000000000000" pitchFamily="2" charset="2"/>
              <a:buChar char="Ø"/>
            </a:pPr>
            <a:endParaRPr lang="zh-CN" altLang="en-US" sz="1700" b="0" dirty="0">
              <a:solidFill>
                <a:sysClr val="windowText" lastClr="000000"/>
              </a:solidFill>
            </a:endParaRPr>
          </a:p>
        </p:txBody>
      </p:sp>
      <p:pic>
        <p:nvPicPr>
          <p:cNvPr id="3" name="图片 2">
            <a:extLst>
              <a:ext uri="{FF2B5EF4-FFF2-40B4-BE49-F238E27FC236}">
                <a16:creationId xmlns:a16="http://schemas.microsoft.com/office/drawing/2014/main" id="{383EE021-D618-4AC0-8F1F-29EE575EA4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7660" y="1709737"/>
            <a:ext cx="1332674" cy="1999011"/>
          </a:xfrm>
          <a:prstGeom prst="rect">
            <a:avLst/>
          </a:prstGeom>
        </p:spPr>
      </p:pic>
    </p:spTree>
    <p:extLst>
      <p:ext uri="{BB962C8B-B14F-4D97-AF65-F5344CB8AC3E}">
        <p14:creationId xmlns:p14="http://schemas.microsoft.com/office/powerpoint/2010/main" val="385908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E7E77643-E4A2-4E04-8FAD-A19B65D2AF17}"/>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授课教师简介</a:t>
            </a:r>
          </a:p>
        </p:txBody>
      </p:sp>
      <p:sp>
        <p:nvSpPr>
          <p:cNvPr id="4" name="日期占位符 3">
            <a:extLst>
              <a:ext uri="{FF2B5EF4-FFF2-40B4-BE49-F238E27FC236}">
                <a16:creationId xmlns:a16="http://schemas.microsoft.com/office/drawing/2014/main" id="{3FF018CF-F20E-4E26-924C-FED3626DDA63}"/>
              </a:ext>
            </a:extLst>
          </p:cNvPr>
          <p:cNvSpPr>
            <a:spLocks noGrp="1"/>
          </p:cNvSpPr>
          <p:nvPr>
            <p:ph type="dt" sz="half" idx="2"/>
          </p:nvPr>
        </p:nvSpPr>
        <p:spPr/>
        <p:txBody>
          <a:bodyPr/>
          <a:lstStyle/>
          <a:p>
            <a:pPr>
              <a:defRPr/>
            </a:pPr>
            <a:fld id="{6E2D4AB0-441C-42B1-813F-D0D36EDB80B8}" type="datetime1">
              <a:rPr lang="en-US" altLang="zh-CN" smtClean="0"/>
              <a:t>5/6/21</a:t>
            </a:fld>
            <a:endParaRPr lang="en-US" altLang="zh-CN" dirty="0"/>
          </a:p>
        </p:txBody>
      </p:sp>
      <p:sp>
        <p:nvSpPr>
          <p:cNvPr id="5" name="页脚占位符 4">
            <a:extLst>
              <a:ext uri="{FF2B5EF4-FFF2-40B4-BE49-F238E27FC236}">
                <a16:creationId xmlns:a16="http://schemas.microsoft.com/office/drawing/2014/main" id="{0D1EDF51-4307-4B3E-B14A-93826410B08E}"/>
              </a:ext>
            </a:extLst>
          </p:cNvPr>
          <p:cNvSpPr>
            <a:spLocks noGrp="1"/>
          </p:cNvSpPr>
          <p:nvPr>
            <p:ph type="ftr" sz="quarter" idx="3"/>
          </p:nvPr>
        </p:nvSpPr>
        <p:spPr/>
        <p:txBody>
          <a:bodyPr/>
          <a:lstStyle/>
          <a:p>
            <a:pPr algn="r">
              <a:defRPr/>
            </a:pPr>
            <a:r>
              <a:rPr lang="zh-CN" altLang="en-US" dirty="0"/>
              <a:t>交通大数据 </a:t>
            </a:r>
            <a:r>
              <a:rPr lang="en-US" altLang="zh-CN" dirty="0"/>
              <a:t>· </a:t>
            </a:r>
            <a:r>
              <a:rPr lang="zh-CN" altLang="en-US" dirty="0"/>
              <a:t>东南大学 </a:t>
            </a:r>
            <a:r>
              <a:rPr lang="en-US" altLang="zh-CN" dirty="0"/>
              <a:t>· </a:t>
            </a:r>
            <a:r>
              <a:rPr lang="zh-CN" altLang="en-US" dirty="0"/>
              <a:t>顾子渊副教授</a:t>
            </a:r>
            <a:endParaRPr lang="en-US" altLang="zh-CN" dirty="0"/>
          </a:p>
        </p:txBody>
      </p:sp>
      <p:sp>
        <p:nvSpPr>
          <p:cNvPr id="6" name="灯片编号占位符 5">
            <a:extLst>
              <a:ext uri="{FF2B5EF4-FFF2-40B4-BE49-F238E27FC236}">
                <a16:creationId xmlns:a16="http://schemas.microsoft.com/office/drawing/2014/main" id="{A3136122-946A-41FE-8914-CEDC7295B7B9}"/>
              </a:ext>
            </a:extLst>
          </p:cNvPr>
          <p:cNvSpPr>
            <a:spLocks noGrp="1"/>
          </p:cNvSpPr>
          <p:nvPr>
            <p:ph type="sldNum" sz="quarter" idx="4"/>
          </p:nvPr>
        </p:nvSpPr>
        <p:spPr/>
        <p:txBody>
          <a:bodyPr/>
          <a:lstStyle/>
          <a:p>
            <a:pPr>
              <a:defRPr/>
            </a:pPr>
            <a:fld id="{B637DA7A-EB76-4203-8E69-29EB9F37D3B8}" type="slidenum">
              <a:rPr lang="zh-CN" altLang="en-US" smtClean="0"/>
              <a:pPr>
                <a:defRPr/>
              </a:pPr>
              <a:t>9</a:t>
            </a:fld>
            <a:endParaRPr lang="en-US" altLang="zh-CN" dirty="0"/>
          </a:p>
        </p:txBody>
      </p:sp>
      <p:sp>
        <p:nvSpPr>
          <p:cNvPr id="14" name="灯片编号占位符 3">
            <a:extLst>
              <a:ext uri="{FF2B5EF4-FFF2-40B4-BE49-F238E27FC236}">
                <a16:creationId xmlns:a16="http://schemas.microsoft.com/office/drawing/2014/main" id="{74A377DA-399D-5442-AF86-99525D90BE01}"/>
              </a:ext>
            </a:extLst>
          </p:cNvPr>
          <p:cNvSpPr txBox="1">
            <a:spLocks/>
          </p:cNvSpPr>
          <p:nvPr/>
        </p:nvSpPr>
        <p:spPr>
          <a:xfrm>
            <a:off x="7895770" y="6470650"/>
            <a:ext cx="1019629"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D1009943-BA82-4F6A-BD7C-764069224CD2}" type="slidenum">
              <a:rPr lang="zh-CN" altLang="en-US" smtClean="0"/>
              <a:pPr>
                <a:defRPr/>
              </a:pPr>
              <a:t>9</a:t>
            </a:fld>
            <a:endParaRPr lang="en-US" altLang="zh-CN" dirty="0"/>
          </a:p>
        </p:txBody>
      </p:sp>
      <p:sp>
        <p:nvSpPr>
          <p:cNvPr id="36" name="内容占位符 1">
            <a:extLst>
              <a:ext uri="{FF2B5EF4-FFF2-40B4-BE49-F238E27FC236}">
                <a16:creationId xmlns:a16="http://schemas.microsoft.com/office/drawing/2014/main" id="{DFA68A89-D2F6-CF45-B70F-075C348CF98A}"/>
              </a:ext>
            </a:extLst>
          </p:cNvPr>
          <p:cNvSpPr txBox="1">
            <a:spLocks/>
          </p:cNvSpPr>
          <p:nvPr/>
        </p:nvSpPr>
        <p:spPr>
          <a:xfrm>
            <a:off x="450925" y="1431364"/>
            <a:ext cx="6090515" cy="4942753"/>
          </a:xfrm>
          <a:prstGeom prst="rect">
            <a:avLst/>
          </a:prstGeom>
        </p:spPr>
        <p:txBody>
          <a:bodyPr vert="horz" lIns="91440" tIns="45720" rIns="91440" bIns="45720" rtlCol="0">
            <a:noAutofit/>
          </a:bodyPr>
          <a:lstStyle>
            <a:lvl1pPr marL="171450" indent="-171450" algn="l" defTabSz="685800" rtl="0" eaLnBrk="1" latinLnBrk="0" hangingPunct="1">
              <a:lnSpc>
                <a:spcPct val="125000"/>
              </a:lnSpc>
              <a:spcBef>
                <a:spcPts val="0"/>
              </a:spcBef>
              <a:buFont typeface="Wingdings" panose="05000000000000000000" pitchFamily="2" charset="2"/>
              <a:buChar char="p"/>
              <a:defRPr sz="2400" b="1" kern="1200">
                <a:solidFill>
                  <a:schemeClr val="accent5">
                    <a:lumMod val="50000"/>
                  </a:schemeClr>
                </a:solidFill>
                <a:latin typeface="微软雅黑" panose="020B0503020204020204" pitchFamily="34" charset="-122"/>
                <a:ea typeface="微软雅黑" panose="020B0503020204020204" pitchFamily="34" charset="-122"/>
                <a:cs typeface="+mn-cs"/>
              </a:defRPr>
            </a:lvl1pPr>
            <a:lvl2pPr marL="342900" indent="0" algn="l" defTabSz="685800" rtl="0" eaLnBrk="1" latinLnBrk="0" hangingPunct="1">
              <a:lnSpc>
                <a:spcPct val="150000"/>
              </a:lnSpc>
              <a:spcBef>
                <a:spcPts val="0"/>
              </a:spcBef>
              <a:buFontTx/>
              <a:buNone/>
              <a:defRPr sz="1800" kern="1200">
                <a:solidFill>
                  <a:schemeClr val="accent5">
                    <a:lumMod val="50000"/>
                  </a:schemeClr>
                </a:solidFill>
                <a:latin typeface="微软雅黑" panose="020B0503020204020204" pitchFamily="34" charset="-122"/>
                <a:ea typeface="微软雅黑" panose="020B0503020204020204" pitchFamily="34" charset="-122"/>
                <a:cs typeface="+mn-cs"/>
              </a:defRPr>
            </a:lvl2pPr>
            <a:lvl3pPr marL="685800" indent="0" algn="l" defTabSz="685800" rtl="0" eaLnBrk="1" latinLnBrk="0" hangingPunct="1">
              <a:lnSpc>
                <a:spcPct val="150000"/>
              </a:lnSpc>
              <a:spcBef>
                <a:spcPts val="0"/>
              </a:spcBef>
              <a:buFontTx/>
              <a:buNone/>
              <a:defRPr sz="1500" kern="1200">
                <a:solidFill>
                  <a:schemeClr val="accent5">
                    <a:lumMod val="50000"/>
                  </a:schemeClr>
                </a:solidFill>
                <a:latin typeface="微软雅黑" panose="020B0503020204020204" pitchFamily="34" charset="-122"/>
                <a:ea typeface="微软雅黑" panose="020B0503020204020204" pitchFamily="34" charset="-122"/>
                <a:cs typeface="+mn-cs"/>
              </a:defRPr>
            </a:lvl3pPr>
            <a:lvl4pPr marL="1028700" indent="0" algn="l" defTabSz="685800" rtl="0" eaLnBrk="1" latinLnBrk="0" hangingPunct="1">
              <a:lnSpc>
                <a:spcPct val="150000"/>
              </a:lnSpc>
              <a:spcBef>
                <a:spcPts val="0"/>
              </a:spcBef>
              <a:buFontTx/>
              <a:buNone/>
              <a:defRPr sz="1350" kern="1200">
                <a:solidFill>
                  <a:schemeClr val="accent5">
                    <a:lumMod val="50000"/>
                  </a:schemeClr>
                </a:solidFill>
                <a:latin typeface="微软雅黑" panose="020B0503020204020204" pitchFamily="34" charset="-122"/>
                <a:ea typeface="微软雅黑" panose="020B0503020204020204" pitchFamily="34" charset="-122"/>
                <a:cs typeface="+mn-cs"/>
              </a:defRPr>
            </a:lvl4pPr>
            <a:lvl5pPr marL="1371600" indent="0" algn="l" defTabSz="685800" rtl="0" eaLnBrk="1" latinLnBrk="0" hangingPunct="1">
              <a:lnSpc>
                <a:spcPct val="150000"/>
              </a:lnSpc>
              <a:spcBef>
                <a:spcPts val="0"/>
              </a:spcBef>
              <a:buFontTx/>
              <a:buNone/>
              <a:defRPr sz="1350" kern="1200">
                <a:solidFill>
                  <a:schemeClr val="accent5">
                    <a:lumMod val="50000"/>
                  </a:schemeClr>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defTabSz="457200" eaLnBrk="0" fontAlgn="base" latinLnBrk="0" hangingPunct="0">
              <a:lnSpc>
                <a:spcPct val="150000"/>
              </a:lnSpc>
              <a:spcBef>
                <a:spcPct val="20000"/>
              </a:spcBef>
              <a:spcAft>
                <a:spcPct val="0"/>
              </a:spcAft>
              <a:buClr>
                <a:schemeClr val="accent1"/>
              </a:buClr>
              <a:buSzPct val="85000"/>
              <a:buNone/>
              <a:tabLst/>
              <a:defRPr/>
            </a:pPr>
            <a:r>
              <a:rPr lang="zh-CN" altLang="en-US" sz="2600" dirty="0">
                <a:solidFill>
                  <a:srgbClr val="0070C0"/>
                </a:solidFill>
                <a:latin typeface="Microsoft YaHei" panose="020B0503020204020204" pitchFamily="34" charset="-122"/>
                <a:ea typeface="Microsoft YaHei" panose="020B0503020204020204" pitchFamily="34" charset="-122"/>
                <a:cs typeface="Times New Roman" panose="02020603050405020304" pitchFamily="18" charset="0"/>
                <a:sym typeface="Arial" panose="020B0604020202020204" pitchFamily="34" charset="0"/>
              </a:rPr>
              <a:t>顾子渊 </a:t>
            </a:r>
            <a:r>
              <a:rPr kumimoji="0" lang="zh-CN" altLang="en-US" sz="1700" b="0" i="0" u="none" strike="noStrike" kern="120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rPr>
              <a:t>博士，副教授</a:t>
            </a:r>
            <a:endParaRPr kumimoji="0" lang="en-US" altLang="zh-CN" sz="1700" b="0" i="0" u="none" strike="noStrike" kern="120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endParaRPr>
          </a:p>
          <a:p>
            <a:pPr lvl="0" indent="-216000" algn="just" defTabSz="457200">
              <a:lnSpc>
                <a:spcPct val="120000"/>
              </a:lnSpc>
              <a:spcAft>
                <a:spcPts val="600"/>
              </a:spcAft>
              <a:buFont typeface="Wingdings" panose="05000000000000000000" pitchFamily="2" charset="2"/>
              <a:buChar char="Ø"/>
            </a:pPr>
            <a:endParaRPr lang="en-US" altLang="zh-CN" sz="1700" b="0" dirty="0">
              <a:solidFill>
                <a:sysClr val="windowText" lastClr="000000"/>
              </a:solidFill>
              <a:latin typeface="Microsoft YaHei" panose="020B0503020204020204" pitchFamily="34" charset="-122"/>
              <a:ea typeface="Microsoft YaHei" panose="020B0503020204020204" pitchFamily="34" charset="-122"/>
            </a:endParaRPr>
          </a:p>
          <a:p>
            <a:pPr lvl="0" indent="-216000" algn="just" defTabSz="457200">
              <a:lnSpc>
                <a:spcPct val="120000"/>
              </a:lnSpc>
              <a:spcAft>
                <a:spcPts val="600"/>
              </a:spcAft>
              <a:buFont typeface="Wingdings" panose="05000000000000000000" pitchFamily="2" charset="2"/>
              <a:buChar char="Ø"/>
            </a:pPr>
            <a:r>
              <a:rPr lang="zh-CN" altLang="en-US" sz="1700" b="0" dirty="0">
                <a:solidFill>
                  <a:sysClr val="windowText" lastClr="000000"/>
                </a:solidFill>
                <a:latin typeface="Microsoft YaHei" panose="020B0503020204020204" pitchFamily="34" charset="-122"/>
                <a:ea typeface="Microsoft YaHei" panose="020B0503020204020204" pitchFamily="34" charset="-122"/>
              </a:rPr>
              <a:t>本科毕业于</a:t>
            </a:r>
            <a:r>
              <a:rPr lang="zh-CN" altLang="en-US" sz="1700" dirty="0">
                <a:solidFill>
                  <a:sysClr val="windowText" lastClr="000000"/>
                </a:solidFill>
                <a:latin typeface="Microsoft YaHei" panose="020B0503020204020204" pitchFamily="34" charset="-122"/>
                <a:ea typeface="Microsoft YaHei" panose="020B0503020204020204" pitchFamily="34" charset="-122"/>
              </a:rPr>
              <a:t>南京工业大学</a:t>
            </a:r>
            <a:r>
              <a:rPr lang="zh-CN" altLang="en-US" sz="1700" b="0" dirty="0">
                <a:solidFill>
                  <a:sysClr val="windowText" lastClr="000000"/>
                </a:solidFill>
                <a:latin typeface="Microsoft YaHei" panose="020B0503020204020204" pitchFamily="34" charset="-122"/>
                <a:ea typeface="Microsoft YaHei" panose="020B0503020204020204" pitchFamily="34" charset="-122"/>
              </a:rPr>
              <a:t>土木工程专业，硕士毕业于</a:t>
            </a:r>
            <a:r>
              <a:rPr lang="zh-CN" altLang="en-US" sz="1700" dirty="0">
                <a:solidFill>
                  <a:sysClr val="windowText" lastClr="000000"/>
                </a:solidFill>
                <a:latin typeface="Microsoft YaHei" panose="020B0503020204020204" pitchFamily="34" charset="-122"/>
                <a:ea typeface="Microsoft YaHei" panose="020B0503020204020204" pitchFamily="34" charset="-122"/>
              </a:rPr>
              <a:t>东南大学</a:t>
            </a:r>
            <a:r>
              <a:rPr lang="en-US" altLang="zh-CN" sz="1700" dirty="0">
                <a:solidFill>
                  <a:sysClr val="windowText" lastClr="000000"/>
                </a:solidFill>
                <a:latin typeface="Microsoft YaHei" panose="020B0503020204020204" pitchFamily="34" charset="-122"/>
                <a:ea typeface="Microsoft YaHei" panose="020B0503020204020204" pitchFamily="34" charset="-122"/>
              </a:rPr>
              <a:t>-</a:t>
            </a:r>
            <a:r>
              <a:rPr lang="zh-CN" altLang="en-US" sz="1700" dirty="0">
                <a:solidFill>
                  <a:sysClr val="windowText" lastClr="000000"/>
                </a:solidFill>
                <a:latin typeface="Microsoft YaHei" panose="020B0503020204020204" pitchFamily="34" charset="-122"/>
                <a:ea typeface="Microsoft YaHei" panose="020B0503020204020204" pitchFamily="34" charset="-122"/>
              </a:rPr>
              <a:t>蒙纳士大学苏州联合研究生院</a:t>
            </a:r>
            <a:r>
              <a:rPr lang="zh-CN" altLang="en-US" sz="1700" b="0" dirty="0">
                <a:solidFill>
                  <a:sysClr val="windowText" lastClr="000000"/>
                </a:solidFill>
                <a:latin typeface="Microsoft YaHei" panose="020B0503020204020204" pitchFamily="34" charset="-122"/>
                <a:ea typeface="Microsoft YaHei" panose="020B0503020204020204" pitchFamily="34" charset="-122"/>
              </a:rPr>
              <a:t>交通工程专业，博士毕业于澳大利亚</a:t>
            </a:r>
            <a:r>
              <a:rPr lang="zh-CN" altLang="en-US" sz="1700" dirty="0">
                <a:solidFill>
                  <a:sysClr val="windowText" lastClr="000000"/>
                </a:solidFill>
                <a:latin typeface="Microsoft YaHei" panose="020B0503020204020204" pitchFamily="34" charset="-122"/>
                <a:ea typeface="Microsoft YaHei" panose="020B0503020204020204" pitchFamily="34" charset="-122"/>
              </a:rPr>
              <a:t>新南威尔士大学</a:t>
            </a:r>
            <a:r>
              <a:rPr lang="zh-CN" altLang="en-US" sz="1700" b="0" dirty="0">
                <a:solidFill>
                  <a:sysClr val="windowText" lastClr="000000"/>
                </a:solidFill>
                <a:latin typeface="Microsoft YaHei" panose="020B0503020204020204" pitchFamily="34" charset="-122"/>
                <a:ea typeface="Microsoft YaHei" panose="020B0503020204020204" pitchFamily="34" charset="-122"/>
              </a:rPr>
              <a:t>土木与环境工程学院，并随后留校进行博士后研究两年。在澳期间作为主导师曾指导三名硕士生、一名本科生</a:t>
            </a:r>
            <a:endParaRPr lang="en-US" altLang="zh-CN" sz="1700" b="0" dirty="0">
              <a:solidFill>
                <a:sysClr val="windowText" lastClr="000000"/>
              </a:solidFill>
              <a:latin typeface="Microsoft YaHei" panose="020B0503020204020204" pitchFamily="34" charset="-122"/>
              <a:ea typeface="Microsoft YaHei" panose="020B0503020204020204" pitchFamily="34" charset="-122"/>
            </a:endParaRPr>
          </a:p>
          <a:p>
            <a:pPr lvl="0" indent="-216000" algn="just" defTabSz="457200">
              <a:lnSpc>
                <a:spcPct val="120000"/>
              </a:lnSpc>
              <a:spcBef>
                <a:spcPts val="450"/>
              </a:spcBef>
              <a:spcAft>
                <a:spcPts val="450"/>
              </a:spcAft>
              <a:buFont typeface="Wingdings" panose="05000000000000000000" pitchFamily="2" charset="2"/>
              <a:buChar char="Ø"/>
            </a:pPr>
            <a:r>
              <a:rPr lang="en-US" altLang="zh-CN" sz="1700" b="0" dirty="0">
                <a:solidFill>
                  <a:sysClr val="windowText" lastClr="000000"/>
                </a:solidFill>
                <a:latin typeface="Microsoft YaHei" panose="020B0503020204020204" pitchFamily="34" charset="-122"/>
                <a:ea typeface="Microsoft YaHei" panose="020B0503020204020204" pitchFamily="34" charset="-122"/>
              </a:rPr>
              <a:t>2021</a:t>
            </a:r>
            <a:r>
              <a:rPr lang="zh-CN" altLang="en-US" sz="1700" b="0" dirty="0">
                <a:solidFill>
                  <a:sysClr val="windowText" lastClr="000000"/>
                </a:solidFill>
                <a:latin typeface="Microsoft YaHei" panose="020B0503020204020204" pitchFamily="34" charset="-122"/>
                <a:ea typeface="Microsoft YaHei" panose="020B0503020204020204" pitchFamily="34" charset="-122"/>
              </a:rPr>
              <a:t>年起到东南大学交通学院工作</a:t>
            </a:r>
            <a:endParaRPr lang="en-US" altLang="zh-CN" sz="1700" b="0" dirty="0">
              <a:solidFill>
                <a:sysClr val="windowText" lastClr="000000"/>
              </a:solidFill>
              <a:latin typeface="Microsoft YaHei" panose="020B0503020204020204" pitchFamily="34" charset="-122"/>
              <a:ea typeface="Microsoft YaHei" panose="020B0503020204020204" pitchFamily="34" charset="-122"/>
            </a:endParaRPr>
          </a:p>
          <a:p>
            <a:pPr indent="-216000" algn="just" defTabSz="457200">
              <a:lnSpc>
                <a:spcPct val="120000"/>
              </a:lnSpc>
              <a:spcBef>
                <a:spcPts val="450"/>
              </a:spcBef>
              <a:spcAft>
                <a:spcPts val="450"/>
              </a:spcAft>
              <a:buFont typeface="Wingdings" panose="05000000000000000000" pitchFamily="2" charset="2"/>
              <a:buChar char="Ø"/>
            </a:pPr>
            <a:r>
              <a:rPr lang="zh-CN" altLang="en-US" sz="1700" dirty="0">
                <a:solidFill>
                  <a:sysClr val="windowText" lastClr="000000"/>
                </a:solidFill>
                <a:latin typeface="Microsoft YaHei" panose="020B0503020204020204" pitchFamily="34" charset="-122"/>
                <a:ea typeface="Microsoft YaHei" panose="020B0503020204020204" pitchFamily="34" charset="-122"/>
              </a:rPr>
              <a:t>研究领域：</a:t>
            </a:r>
            <a:r>
              <a:rPr lang="zh-CN" altLang="en-US" sz="1700" b="0" dirty="0">
                <a:solidFill>
                  <a:sysClr val="windowText" lastClr="000000"/>
                </a:solidFill>
                <a:latin typeface="Microsoft YaHei" panose="020B0503020204020204" pitchFamily="34" charset="-122"/>
                <a:ea typeface="Microsoft YaHei" panose="020B0503020204020204" pitchFamily="34" charset="-122"/>
              </a:rPr>
              <a:t>交通网络建模、宏观交通流理论、交通仿真、仿真优化等</a:t>
            </a:r>
            <a:endParaRPr lang="en-US" altLang="zh-CN" sz="1700" b="0" dirty="0">
              <a:solidFill>
                <a:sysClr val="windowText" lastClr="000000"/>
              </a:solidFill>
              <a:latin typeface="Microsoft YaHei" panose="020B0503020204020204" pitchFamily="34" charset="-122"/>
              <a:ea typeface="Microsoft YaHei" panose="020B0503020204020204" pitchFamily="34" charset="-122"/>
            </a:endParaRPr>
          </a:p>
          <a:p>
            <a:pPr indent="-216000" algn="just" defTabSz="457200">
              <a:lnSpc>
                <a:spcPct val="120000"/>
              </a:lnSpc>
              <a:spcBef>
                <a:spcPts val="450"/>
              </a:spcBef>
              <a:spcAft>
                <a:spcPts val="450"/>
              </a:spcAft>
              <a:buFont typeface="Wingdings" panose="05000000000000000000" pitchFamily="2" charset="2"/>
              <a:buChar char="Ø"/>
            </a:pPr>
            <a:r>
              <a:rPr lang="zh-CN" altLang="en-US" sz="1700" b="0" dirty="0">
                <a:solidFill>
                  <a:sysClr val="windowText" lastClr="000000"/>
                </a:solidFill>
                <a:latin typeface="Microsoft YaHei" panose="020B0503020204020204" pitchFamily="34" charset="-122"/>
                <a:ea typeface="Microsoft YaHei" panose="020B0503020204020204" pitchFamily="34" charset="-122"/>
              </a:rPr>
              <a:t>迄今为止在这些领域中发表学术论文近</a:t>
            </a:r>
            <a:r>
              <a:rPr lang="en-US" altLang="zh-CN" sz="1700" b="0" dirty="0">
                <a:solidFill>
                  <a:sysClr val="windowText" lastClr="000000"/>
                </a:solidFill>
                <a:latin typeface="Microsoft YaHei" panose="020B0503020204020204" pitchFamily="34" charset="-122"/>
                <a:ea typeface="Microsoft YaHei" panose="020B0503020204020204" pitchFamily="34" charset="-122"/>
              </a:rPr>
              <a:t>20</a:t>
            </a:r>
            <a:r>
              <a:rPr lang="zh-CN" altLang="en-US" sz="1700" b="0" dirty="0">
                <a:solidFill>
                  <a:sysClr val="windowText" lastClr="000000"/>
                </a:solidFill>
                <a:latin typeface="Microsoft YaHei" panose="020B0503020204020204" pitchFamily="34" charset="-122"/>
                <a:ea typeface="Microsoft YaHei" panose="020B0503020204020204" pitchFamily="34" charset="-122"/>
              </a:rPr>
              <a:t>篇，其中第一作者</a:t>
            </a:r>
            <a:r>
              <a:rPr lang="en-US" altLang="zh-CN" sz="1700" b="0" dirty="0">
                <a:solidFill>
                  <a:sysClr val="windowText" lastClr="000000"/>
                </a:solidFill>
                <a:latin typeface="Microsoft YaHei" panose="020B0503020204020204" pitchFamily="34" charset="-122"/>
                <a:ea typeface="Microsoft YaHei" panose="020B0503020204020204" pitchFamily="34" charset="-122"/>
              </a:rPr>
              <a:t>SCI</a:t>
            </a:r>
            <a:r>
              <a:rPr lang="zh-CN" altLang="en-US" sz="1700" b="0" dirty="0">
                <a:solidFill>
                  <a:sysClr val="windowText" lastClr="000000"/>
                </a:solidFill>
                <a:latin typeface="Microsoft YaHei" panose="020B0503020204020204" pitchFamily="34" charset="-122"/>
                <a:ea typeface="Microsoft YaHei" panose="020B0503020204020204" pitchFamily="34" charset="-122"/>
              </a:rPr>
              <a:t>论文</a:t>
            </a:r>
            <a:r>
              <a:rPr lang="en-US" altLang="zh-CN" sz="1700" b="0" dirty="0">
                <a:solidFill>
                  <a:sysClr val="windowText" lastClr="000000"/>
                </a:solidFill>
                <a:latin typeface="Microsoft YaHei" panose="020B0503020204020204" pitchFamily="34" charset="-122"/>
                <a:ea typeface="Microsoft YaHei" panose="020B0503020204020204" pitchFamily="34" charset="-122"/>
              </a:rPr>
              <a:t>7</a:t>
            </a:r>
            <a:r>
              <a:rPr lang="zh-CN" altLang="en-US" sz="1700" b="0" dirty="0">
                <a:solidFill>
                  <a:sysClr val="windowText" lastClr="000000"/>
                </a:solidFill>
                <a:latin typeface="Microsoft YaHei" panose="020B0503020204020204" pitchFamily="34" charset="-122"/>
                <a:ea typeface="Microsoft YaHei" panose="020B0503020204020204" pitchFamily="34" charset="-122"/>
              </a:rPr>
              <a:t>篇</a:t>
            </a:r>
            <a:endParaRPr lang="en-US" altLang="zh-CN" sz="1700" b="0" dirty="0">
              <a:solidFill>
                <a:sysClr val="windowText" lastClr="000000"/>
              </a:solidFill>
              <a:latin typeface="Microsoft YaHei" panose="020B0503020204020204" pitchFamily="34" charset="-122"/>
              <a:ea typeface="Microsoft YaHei" panose="020B0503020204020204" pitchFamily="34" charset="-122"/>
            </a:endParaRPr>
          </a:p>
          <a:p>
            <a:pPr indent="-216000" algn="just" defTabSz="457200">
              <a:lnSpc>
                <a:spcPct val="120000"/>
              </a:lnSpc>
              <a:spcBef>
                <a:spcPts val="450"/>
              </a:spcBef>
              <a:spcAft>
                <a:spcPts val="450"/>
              </a:spcAft>
              <a:buFont typeface="Wingdings" panose="05000000000000000000" pitchFamily="2" charset="2"/>
              <a:buChar char="Ø"/>
            </a:pPr>
            <a:r>
              <a:rPr lang="zh-CN" altLang="en" sz="1700" dirty="0">
                <a:solidFill>
                  <a:sysClr val="windowText" lastClr="000000"/>
                </a:solidFill>
                <a:latin typeface="Microsoft YaHei" panose="020B0503020204020204" pitchFamily="34" charset="-122"/>
                <a:ea typeface="Microsoft YaHei" panose="020B0503020204020204" pitchFamily="34" charset="-122"/>
              </a:rPr>
              <a:t>邮箱</a:t>
            </a:r>
            <a:r>
              <a:rPr lang="zh-CN" altLang="en-US" sz="1700" dirty="0">
                <a:solidFill>
                  <a:sysClr val="windowText" lastClr="000000"/>
                </a:solidFill>
                <a:latin typeface="Microsoft YaHei" panose="020B0503020204020204" pitchFamily="34" charset="-122"/>
                <a:ea typeface="Microsoft YaHei" panose="020B0503020204020204" pitchFamily="34" charset="-122"/>
              </a:rPr>
              <a:t>：</a:t>
            </a:r>
            <a:r>
              <a:rPr lang="en-US" altLang="zh-CN" sz="1700" b="0" dirty="0" err="1">
                <a:solidFill>
                  <a:sysClr val="windowText" lastClr="000000"/>
                </a:solidFill>
                <a:latin typeface="Microsoft YaHei" panose="020B0503020204020204" pitchFamily="34" charset="-122"/>
                <a:ea typeface="Microsoft YaHei" panose="020B0503020204020204" pitchFamily="34" charset="-122"/>
              </a:rPr>
              <a:t>gzysqy</a:t>
            </a:r>
            <a:r>
              <a:rPr lang="en" altLang="zh-CN" sz="1700" b="0" dirty="0">
                <a:solidFill>
                  <a:sysClr val="windowText" lastClr="000000"/>
                </a:solidFill>
                <a:latin typeface="Microsoft YaHei" panose="020B0503020204020204" pitchFamily="34" charset="-122"/>
                <a:ea typeface="Microsoft YaHei" panose="020B0503020204020204" pitchFamily="34" charset="-122"/>
              </a:rPr>
              <a:t>@163.</a:t>
            </a:r>
            <a:r>
              <a:rPr lang="en-US" altLang="zh-CN" sz="1700" b="0" dirty="0">
                <a:solidFill>
                  <a:sysClr val="windowText" lastClr="000000"/>
                </a:solidFill>
                <a:latin typeface="Microsoft YaHei" panose="020B0503020204020204" pitchFamily="34" charset="-122"/>
                <a:ea typeface="Microsoft YaHei" panose="020B0503020204020204" pitchFamily="34" charset="-122"/>
              </a:rPr>
              <a:t>com</a:t>
            </a:r>
          </a:p>
          <a:p>
            <a:pPr indent="-216000" algn="just" defTabSz="457200">
              <a:lnSpc>
                <a:spcPct val="120000"/>
              </a:lnSpc>
              <a:spcBef>
                <a:spcPts val="450"/>
              </a:spcBef>
              <a:spcAft>
                <a:spcPts val="450"/>
              </a:spcAft>
              <a:buFont typeface="Wingdings" panose="05000000000000000000" pitchFamily="2" charset="2"/>
              <a:buChar char="Ø"/>
            </a:pPr>
            <a:endParaRPr lang="zh-CN" altLang="en-US" sz="1700" b="0" dirty="0">
              <a:solidFill>
                <a:sysClr val="windowText" lastClr="000000"/>
              </a:solidFill>
              <a:latin typeface="Microsoft YaHei" panose="020B0503020204020204" pitchFamily="34" charset="-122"/>
              <a:ea typeface="Microsoft YaHei" panose="020B0503020204020204" pitchFamily="34" charset="-122"/>
            </a:endParaRPr>
          </a:p>
        </p:txBody>
      </p:sp>
      <p:pic>
        <p:nvPicPr>
          <p:cNvPr id="3" name="图片 2" descr="穿着黑色衣服的男人&#10;&#10;描述已自动生成">
            <a:extLst>
              <a:ext uri="{FF2B5EF4-FFF2-40B4-BE49-F238E27FC236}">
                <a16:creationId xmlns:a16="http://schemas.microsoft.com/office/drawing/2014/main" id="{33C44763-26D5-4387-86B0-175E2751F0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2640" y="1683508"/>
            <a:ext cx="1336119" cy="2004179"/>
          </a:xfrm>
          <a:prstGeom prst="rect">
            <a:avLst/>
          </a:prstGeom>
        </p:spPr>
      </p:pic>
    </p:spTree>
    <p:extLst>
      <p:ext uri="{BB962C8B-B14F-4D97-AF65-F5344CB8AC3E}">
        <p14:creationId xmlns:p14="http://schemas.microsoft.com/office/powerpoint/2010/main" val="788394079"/>
      </p:ext>
    </p:extLst>
  </p:cSld>
  <p:clrMapOvr>
    <a:masterClrMapping/>
  </p:clrMapOvr>
</p:sld>
</file>

<file path=ppt/theme/theme1.xml><?xml version="1.0" encoding="utf-8"?>
<a:theme xmlns:a="http://schemas.openxmlformats.org/drawingml/2006/main" name="Clarity">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1948</TotalTime>
  <Words>2821</Words>
  <Application>Microsoft Macintosh PowerPoint</Application>
  <PresentationFormat>全屏显示(4:3)</PresentationFormat>
  <Paragraphs>368</Paragraphs>
  <Slides>24</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等线</vt:lpstr>
      <vt:lpstr>Microsoft YaHei</vt:lpstr>
      <vt:lpstr>Microsoft YaHei</vt:lpstr>
      <vt:lpstr>Arial (Headings)</vt:lpstr>
      <vt:lpstr>Arial</vt:lpstr>
      <vt:lpstr>Cambria Math</vt:lpstr>
      <vt:lpstr>Wingdings</vt:lpstr>
      <vt:lpstr>Clarity</vt:lpstr>
      <vt:lpstr>PowerPoint 演示文稿</vt:lpstr>
      <vt:lpstr>PowerPoint 演示文稿</vt:lpstr>
      <vt:lpstr>授课教师简介</vt:lpstr>
      <vt:lpstr>授课教师简介</vt:lpstr>
      <vt:lpstr>授课教师简介</vt:lpstr>
      <vt:lpstr>授课教师简介</vt:lpstr>
      <vt:lpstr>授课教师简介</vt:lpstr>
      <vt:lpstr>授课教师简介</vt:lpstr>
      <vt:lpstr>授课教师简介</vt:lpstr>
      <vt:lpstr>Teaching and Learning</vt:lpstr>
      <vt:lpstr>Key Skills of Graduate Studies</vt:lpstr>
      <vt:lpstr>推荐书目</vt:lpstr>
      <vt:lpstr>推荐书目</vt:lpstr>
      <vt:lpstr>考核要求</vt:lpstr>
      <vt:lpstr>PowerPoint 演示文稿</vt:lpstr>
      <vt:lpstr>课程大作业</vt:lpstr>
      <vt:lpstr>课程大作业</vt:lpstr>
      <vt:lpstr>课程大作业</vt:lpstr>
      <vt:lpstr>课程大作业</vt:lpstr>
      <vt:lpstr>课程大作业</vt:lpstr>
      <vt:lpstr>课程大作业</vt:lpstr>
      <vt:lpstr>课程大作业</vt:lpstr>
      <vt:lpstr>课程大作业</vt:lpstr>
      <vt:lpstr>课程大作业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 Huang</dc:creator>
  <cp:lastModifiedBy>刘 昕</cp:lastModifiedBy>
  <cp:revision>377</cp:revision>
  <dcterms:created xsi:type="dcterms:W3CDTF">2016-02-16T07:55:59Z</dcterms:created>
  <dcterms:modified xsi:type="dcterms:W3CDTF">2021-05-06T07:12:01Z</dcterms:modified>
</cp:coreProperties>
</file>