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59" r:id="rId5"/>
    <p:sldId id="267" r:id="rId6"/>
    <p:sldId id="262" r:id="rId7"/>
    <p:sldId id="263" r:id="rId8"/>
    <p:sldId id="264" r:id="rId9"/>
    <p:sldId id="265" r:id="rId10"/>
    <p:sldId id="268" r:id="rId11"/>
    <p:sldId id="269" r:id="rId12"/>
    <p:sldId id="270" r:id="rId13"/>
    <p:sldId id="271" r:id="rId14"/>
    <p:sldId id="272" r:id="rId15"/>
    <p:sldId id="273" r:id="rId16"/>
    <p:sldId id="266"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tha Hernández" initials="SH" lastIdx="1" clrIdx="0">
    <p:extLst>
      <p:ext uri="{19B8F6BF-5375-455C-9EA6-DF929625EA0E}">
        <p15:presenceInfo xmlns:p15="http://schemas.microsoft.com/office/powerpoint/2012/main" userId="570a15d291d219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0T14:45:50.410" idx="1">
    <p:pos x="7680" y="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XHTML" TargetMode="External"/><Relationship Id="rId13" Type="http://schemas.openxmlformats.org/officeDocument/2006/relationships/hyperlink" Target="https://en.wikipedia.org/wiki/Span_and_div" TargetMode="External"/><Relationship Id="rId18" Type="http://schemas.openxmlformats.org/officeDocument/2006/relationships/hyperlink" Target="https://en.wikipedia.org/wiki/Unicode_and_HTML" TargetMode="External"/><Relationship Id="rId26" Type="http://schemas.openxmlformats.org/officeDocument/2006/relationships/hyperlink" Target="https://en.wikipedia.org/wiki/HTML_scripting" TargetMode="External"/><Relationship Id="rId3" Type="http://schemas.openxmlformats.org/officeDocument/2006/relationships/hyperlink" Target="https://en.wikipedia.org/wiki/Dynamic_HTML" TargetMode="External"/><Relationship Id="rId21" Type="http://schemas.openxmlformats.org/officeDocument/2006/relationships/hyperlink" Target="https://en.wikipedia.org/wiki/Browser_Object_Model" TargetMode="External"/><Relationship Id="rId34" Type="http://schemas.openxmlformats.org/officeDocument/2006/relationships/hyperlink" Target="https://en.wikipedia.org/wiki/Web_storage" TargetMode="External"/><Relationship Id="rId7" Type="http://schemas.openxmlformats.org/officeDocument/2006/relationships/hyperlink" Target="https://en.wikipedia.org/wiki/HTML5_video" TargetMode="External"/><Relationship Id="rId12" Type="http://schemas.openxmlformats.org/officeDocument/2006/relationships/hyperlink" Target="https://en.wikipedia.org/wiki/HTML_element" TargetMode="External"/><Relationship Id="rId17" Type="http://schemas.openxmlformats.org/officeDocument/2006/relationships/hyperlink" Target="https://en.wikipedia.org/wiki/Character_encodings_in_HTML" TargetMode="External"/><Relationship Id="rId25" Type="http://schemas.openxmlformats.org/officeDocument/2006/relationships/hyperlink" Target="https://en.wikipedia.org/wiki/Web_colors" TargetMode="External"/><Relationship Id="rId33" Type="http://schemas.openxmlformats.org/officeDocument/2006/relationships/hyperlink" Target="https://en.wikipedia.org/wiki/Quirks_mode" TargetMode="External"/><Relationship Id="rId2" Type="http://schemas.openxmlformats.org/officeDocument/2006/relationships/image" Target="../media/image18.png"/><Relationship Id="rId16" Type="http://schemas.openxmlformats.org/officeDocument/2006/relationships/hyperlink" Target="https://en.wikipedia.org/wiki/HTML_editor" TargetMode="External"/><Relationship Id="rId20" Type="http://schemas.openxmlformats.org/officeDocument/2006/relationships/hyperlink" Target="https://en.wikipedia.org/wiki/Document_Object_Model" TargetMode="External"/><Relationship Id="rId29" Type="http://schemas.openxmlformats.org/officeDocument/2006/relationships/hyperlink" Target="https://en.wikipedia.org/wiki/WebCL" TargetMode="External"/><Relationship Id="rId1" Type="http://schemas.openxmlformats.org/officeDocument/2006/relationships/slideLayout" Target="../slideLayouts/slideLayout2.xml"/><Relationship Id="rId6" Type="http://schemas.openxmlformats.org/officeDocument/2006/relationships/hyperlink" Target="https://en.wikipedia.org/wiki/Canvas_element" TargetMode="External"/><Relationship Id="rId11" Type="http://schemas.openxmlformats.org/officeDocument/2006/relationships/hyperlink" Target="https://en.wikipedia.org/wiki/C-HTML" TargetMode="External"/><Relationship Id="rId24" Type="http://schemas.openxmlformats.org/officeDocument/2006/relationships/hyperlink" Target="https://en.wikipedia.org/wiki/Font_family_(HTML)" TargetMode="External"/><Relationship Id="rId32" Type="http://schemas.openxmlformats.org/officeDocument/2006/relationships/hyperlink" Target="https://en.wikipedia.org/wiki/WHATWG" TargetMode="External"/><Relationship Id="rId5" Type="http://schemas.openxmlformats.org/officeDocument/2006/relationships/hyperlink" Target="https://en.wikipedia.org/wiki/HTML5_audio" TargetMode="External"/><Relationship Id="rId15" Type="http://schemas.openxmlformats.org/officeDocument/2006/relationships/hyperlink" Target="https://en.wikipedia.org/wiki/Framing_(World_Wide_Web)" TargetMode="External"/><Relationship Id="rId23" Type="http://schemas.openxmlformats.org/officeDocument/2006/relationships/hyperlink" Target="https://en.wikipedia.org/wiki/Cascading_Style_Sheets" TargetMode="External"/><Relationship Id="rId28" Type="http://schemas.openxmlformats.org/officeDocument/2006/relationships/hyperlink" Target="https://en.wikipedia.org/wiki/WebGL" TargetMode="External"/><Relationship Id="rId36" Type="http://schemas.openxmlformats.org/officeDocument/2006/relationships/comments" Target="../comments/comment1.xml"/><Relationship Id="rId10" Type="http://schemas.openxmlformats.org/officeDocument/2006/relationships/hyperlink" Target="https://en.wikipedia.org/wiki/XHTML_Mobile_Profile" TargetMode="External"/><Relationship Id="rId19" Type="http://schemas.openxmlformats.org/officeDocument/2006/relationships/hyperlink" Target="https://en.wikipedia.org/wiki/Language_code" TargetMode="External"/><Relationship Id="rId31" Type="http://schemas.openxmlformats.org/officeDocument/2006/relationships/hyperlink" Target="https://en.wikipedia.org/wiki/W3C_Markup_Validation_Service" TargetMode="External"/><Relationship Id="rId4" Type="http://schemas.openxmlformats.org/officeDocument/2006/relationships/hyperlink" Target="https://en.wikipedia.org/wiki/HTML5" TargetMode="External"/><Relationship Id="rId9" Type="http://schemas.openxmlformats.org/officeDocument/2006/relationships/hyperlink" Target="https://en.wikipedia.org/wiki/XHTML_Basic" TargetMode="External"/><Relationship Id="rId14" Type="http://schemas.openxmlformats.org/officeDocument/2006/relationships/hyperlink" Target="https://en.wikipedia.org/wiki/HTML_attribute" TargetMode="External"/><Relationship Id="rId22" Type="http://schemas.openxmlformats.org/officeDocument/2006/relationships/hyperlink" Target="https://en.wikipedia.org/wiki/Style_sheet_(web_development)" TargetMode="External"/><Relationship Id="rId27" Type="http://schemas.openxmlformats.org/officeDocument/2006/relationships/hyperlink" Target="https://en.wikipedia.org/wiki/JavaScript" TargetMode="External"/><Relationship Id="rId30" Type="http://schemas.openxmlformats.org/officeDocument/2006/relationships/hyperlink" Target="https://en.wikipedia.org/wiki/World_Wide_Web_Consortium" TargetMode="External"/><Relationship Id="rId35" Type="http://schemas.openxmlformats.org/officeDocument/2006/relationships/hyperlink" Target="https://en.wikipedia.org/wiki/Browser_engin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215C3-E576-48D1-A201-52662C696B41}"/>
              </a:ext>
            </a:extLst>
          </p:cNvPr>
          <p:cNvSpPr>
            <a:spLocks noGrp="1"/>
          </p:cNvSpPr>
          <p:nvPr>
            <p:ph type="ctrTitle"/>
          </p:nvPr>
        </p:nvSpPr>
        <p:spPr>
          <a:xfrm>
            <a:off x="-2994233" y="-735517"/>
            <a:ext cx="7197726" cy="2421464"/>
          </a:xfrm>
        </p:spPr>
        <p:txBody>
          <a:bodyPr/>
          <a:lstStyle/>
          <a:p>
            <a:r>
              <a:rPr lang="es-MX" dirty="0"/>
              <a:t>Lenguaje XML</a:t>
            </a:r>
          </a:p>
        </p:txBody>
      </p:sp>
      <p:sp>
        <p:nvSpPr>
          <p:cNvPr id="3" name="Subtítulo 2">
            <a:extLst>
              <a:ext uri="{FF2B5EF4-FFF2-40B4-BE49-F238E27FC236}">
                <a16:creationId xmlns:a16="http://schemas.microsoft.com/office/drawing/2014/main" id="{056D7CFF-F3F7-4DEC-86B4-2EDD41DD3567}"/>
              </a:ext>
            </a:extLst>
          </p:cNvPr>
          <p:cNvSpPr>
            <a:spLocks noGrp="1"/>
          </p:cNvSpPr>
          <p:nvPr>
            <p:ph type="subTitle" idx="1"/>
          </p:nvPr>
        </p:nvSpPr>
        <p:spPr>
          <a:xfrm>
            <a:off x="-1694750" y="3745769"/>
            <a:ext cx="7197726" cy="1405467"/>
          </a:xfrm>
        </p:spPr>
        <p:txBody>
          <a:bodyPr/>
          <a:lstStyle/>
          <a:p>
            <a:r>
              <a:rPr lang="es-MX" sz="2000" dirty="0"/>
              <a:t>Elaborado por samantha Gabriela</a:t>
            </a:r>
          </a:p>
          <a:p>
            <a:r>
              <a:rPr lang="es-MX" sz="2000" dirty="0"/>
              <a:t> Zamora hernandez</a:t>
            </a:r>
            <a:endParaRPr lang="es-MX" dirty="0"/>
          </a:p>
        </p:txBody>
      </p:sp>
      <p:pic>
        <p:nvPicPr>
          <p:cNvPr id="1026" name="Picture 2" descr="Qué es XML? ¿Para qué sirve? Características y ventajas - Tecnología Fácil">
            <a:extLst>
              <a:ext uri="{FF2B5EF4-FFF2-40B4-BE49-F238E27FC236}">
                <a16:creationId xmlns:a16="http://schemas.microsoft.com/office/drawing/2014/main" id="{8E765BF0-CD91-495D-BAB9-ECB4C5185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630" y="4571332"/>
            <a:ext cx="3859281" cy="23155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ómo Convertir un Archivo XML a Documento de Texto Word, Excel o TXT | Mira  Cómo Se Hace">
            <a:extLst>
              <a:ext uri="{FF2B5EF4-FFF2-40B4-BE49-F238E27FC236}">
                <a16:creationId xmlns:a16="http://schemas.microsoft.com/office/drawing/2014/main" id="{780F9A2D-4AB4-4E62-84D9-86F4ED612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764" y="0"/>
            <a:ext cx="6487236" cy="6805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hefull World! : Convertir XML a Hash en Harbour ( update II )">
            <a:extLst>
              <a:ext uri="{FF2B5EF4-FFF2-40B4-BE49-F238E27FC236}">
                <a16:creationId xmlns:a16="http://schemas.microsoft.com/office/drawing/2014/main" id="{29098383-24D4-4DEE-929E-3ED0BD451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044" y="3650143"/>
            <a:ext cx="3606888" cy="259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81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67372-165F-4184-8F43-2FC04F7A494C}"/>
              </a:ext>
            </a:extLst>
          </p:cNvPr>
          <p:cNvSpPr>
            <a:spLocks noGrp="1"/>
          </p:cNvSpPr>
          <p:nvPr>
            <p:ph type="title"/>
          </p:nvPr>
        </p:nvSpPr>
        <p:spPr>
          <a:xfrm>
            <a:off x="556591" y="122789"/>
            <a:ext cx="10131425" cy="1456267"/>
          </a:xfrm>
        </p:spPr>
        <p:txBody>
          <a:bodyPr>
            <a:normAutofit/>
          </a:bodyPr>
          <a:lstStyle/>
          <a:p>
            <a:r>
              <a:rPr lang="es-MX" sz="4400" b="1" dirty="0">
                <a:solidFill>
                  <a:srgbClr val="FFFF00"/>
                </a:solidFill>
              </a:rPr>
              <a:t>XML</a:t>
            </a:r>
          </a:p>
        </p:txBody>
      </p:sp>
      <p:sp>
        <p:nvSpPr>
          <p:cNvPr id="3" name="Marcador de contenido 2">
            <a:extLst>
              <a:ext uri="{FF2B5EF4-FFF2-40B4-BE49-F238E27FC236}">
                <a16:creationId xmlns:a16="http://schemas.microsoft.com/office/drawing/2014/main" id="{2CAB4E90-AAED-4ADC-881E-CAE168CC725B}"/>
              </a:ext>
            </a:extLst>
          </p:cNvPr>
          <p:cNvSpPr>
            <a:spLocks noGrp="1"/>
          </p:cNvSpPr>
          <p:nvPr>
            <p:ph idx="1"/>
          </p:nvPr>
        </p:nvSpPr>
        <p:spPr>
          <a:xfrm>
            <a:off x="147499" y="657824"/>
            <a:ext cx="10949608" cy="3649133"/>
          </a:xfrm>
        </p:spPr>
        <p:txBody>
          <a:bodyPr/>
          <a:lstStyle/>
          <a:p>
            <a:r>
              <a:rPr lang="es-MX" dirty="0"/>
              <a:t> XML es un metalenguaje, es decir, puede ser empleado para definir otros lenguajes, llamados dialectos XML. Algunos lenguajes basados en XML son: </a:t>
            </a:r>
          </a:p>
          <a:p>
            <a:r>
              <a:rPr lang="es-MX" dirty="0"/>
              <a:t>GML (</a:t>
            </a:r>
            <a:r>
              <a:rPr lang="es-MX" dirty="0" err="1"/>
              <a:t>Geography</a:t>
            </a:r>
            <a:r>
              <a:rPr lang="es-MX" dirty="0"/>
              <a:t> </a:t>
            </a:r>
            <a:r>
              <a:rPr lang="es-MX" dirty="0" err="1"/>
              <a:t>Markup</a:t>
            </a:r>
            <a:r>
              <a:rPr lang="es-MX" dirty="0"/>
              <a:t> </a:t>
            </a:r>
            <a:r>
              <a:rPr lang="es-MX" dirty="0" err="1"/>
              <a:t>Language</a:t>
            </a:r>
            <a:r>
              <a:rPr lang="es-MX" dirty="0"/>
              <a:t>, Lenguaje de Marcado Geográfico). </a:t>
            </a:r>
          </a:p>
          <a:p>
            <a:r>
              <a:rPr lang="es-MX" dirty="0"/>
              <a:t>MathML (</a:t>
            </a:r>
            <a:r>
              <a:rPr lang="es-MX" dirty="0" err="1"/>
              <a:t>Mathematical</a:t>
            </a:r>
            <a:r>
              <a:rPr lang="es-MX" dirty="0"/>
              <a:t> </a:t>
            </a:r>
            <a:r>
              <a:rPr lang="es-MX" dirty="0" err="1"/>
              <a:t>Markup</a:t>
            </a:r>
            <a:r>
              <a:rPr lang="es-MX" dirty="0"/>
              <a:t> </a:t>
            </a:r>
            <a:r>
              <a:rPr lang="es-MX" dirty="0" err="1"/>
              <a:t>Language</a:t>
            </a:r>
            <a:r>
              <a:rPr lang="es-MX" dirty="0"/>
              <a:t>, Lenguaje de Marcado Matemático). </a:t>
            </a:r>
          </a:p>
          <a:p>
            <a:r>
              <a:rPr lang="es-MX" dirty="0"/>
              <a:t>RSS (</a:t>
            </a:r>
            <a:r>
              <a:rPr lang="es-MX" dirty="0" err="1"/>
              <a:t>Really</a:t>
            </a:r>
            <a:r>
              <a:rPr lang="es-MX" dirty="0"/>
              <a:t> Simple </a:t>
            </a:r>
            <a:r>
              <a:rPr lang="es-MX" dirty="0" err="1"/>
              <a:t>Syndication</a:t>
            </a:r>
            <a:r>
              <a:rPr lang="es-MX" dirty="0"/>
              <a:t>, Sindicación Realmente Simple). </a:t>
            </a:r>
          </a:p>
          <a:p>
            <a:r>
              <a:rPr lang="es-MX" dirty="0"/>
              <a:t>SVG (</a:t>
            </a:r>
            <a:r>
              <a:rPr lang="es-MX" dirty="0" err="1"/>
              <a:t>Scalable</a:t>
            </a:r>
            <a:r>
              <a:rPr lang="es-MX" dirty="0"/>
              <a:t> Vector </a:t>
            </a:r>
            <a:r>
              <a:rPr lang="es-MX" dirty="0" err="1"/>
              <a:t>Graphics</a:t>
            </a:r>
            <a:r>
              <a:rPr lang="es-MX" dirty="0"/>
              <a:t>, Gráficos Vectoriales Escalables). </a:t>
            </a:r>
          </a:p>
          <a:p>
            <a:r>
              <a:rPr lang="es-MX" dirty="0"/>
              <a:t>XHTML (</a:t>
            </a:r>
            <a:r>
              <a:rPr lang="es-MX" dirty="0" err="1"/>
              <a:t>eXtensible</a:t>
            </a:r>
            <a:r>
              <a:rPr lang="es-MX" dirty="0"/>
              <a:t> </a:t>
            </a:r>
            <a:r>
              <a:rPr lang="es-MX" dirty="0" err="1"/>
              <a:t>HyperText</a:t>
            </a:r>
            <a:r>
              <a:rPr lang="es-MX" dirty="0"/>
              <a:t> </a:t>
            </a:r>
            <a:r>
              <a:rPr lang="es-MX" dirty="0" err="1"/>
              <a:t>Markup</a:t>
            </a:r>
            <a:r>
              <a:rPr lang="es-MX" dirty="0"/>
              <a:t> </a:t>
            </a:r>
            <a:r>
              <a:rPr lang="es-MX" dirty="0" err="1"/>
              <a:t>Language</a:t>
            </a:r>
            <a:r>
              <a:rPr lang="es-MX" dirty="0"/>
              <a:t>, Lenguaje de Marcado de Hipertexto </a:t>
            </a:r>
            <a:r>
              <a:rPr lang="es-MX" dirty="0" err="1"/>
              <a:t>eXtensible</a:t>
            </a:r>
            <a:r>
              <a:rPr lang="es-MX" dirty="0"/>
              <a:t>).</a:t>
            </a:r>
          </a:p>
        </p:txBody>
      </p:sp>
      <p:pic>
        <p:nvPicPr>
          <p:cNvPr id="12292" name="Picture 4" descr="Jorge Sánchez. Manual de XML. Fundamentos de XML">
            <a:extLst>
              <a:ext uri="{FF2B5EF4-FFF2-40B4-BE49-F238E27FC236}">
                <a16:creationId xmlns:a16="http://schemas.microsoft.com/office/drawing/2014/main" id="{AE61AAA6-4B46-4130-8F95-F37278ADD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815" y="3753886"/>
            <a:ext cx="83439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57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650A6-C325-4B02-8EC7-722EC9EBCB36}"/>
              </a:ext>
            </a:extLst>
          </p:cNvPr>
          <p:cNvSpPr>
            <a:spLocks noGrp="1"/>
          </p:cNvSpPr>
          <p:nvPr>
            <p:ph type="title"/>
          </p:nvPr>
        </p:nvSpPr>
        <p:spPr/>
        <p:txBody>
          <a:bodyPr>
            <a:normAutofit/>
          </a:bodyPr>
          <a:lstStyle/>
          <a:p>
            <a:r>
              <a:rPr lang="es-MX" sz="4400" b="1" dirty="0">
                <a:solidFill>
                  <a:srgbClr val="FFFF00"/>
                </a:solidFill>
              </a:rPr>
              <a:t>TERMINOLOGIA</a:t>
            </a:r>
          </a:p>
        </p:txBody>
      </p:sp>
      <p:pic>
        <p:nvPicPr>
          <p:cNvPr id="13314" name="Picture 2" descr="OrtizOL - Experiencias Construcción Software (xCSw): XML con C# (C1A3):  Validación de Documentos XML con Esquemas y Definición de Tipo de Documentos">
            <a:extLst>
              <a:ext uri="{FF2B5EF4-FFF2-40B4-BE49-F238E27FC236}">
                <a16:creationId xmlns:a16="http://schemas.microsoft.com/office/drawing/2014/main" id="{CE45B0CD-616F-4C39-9E6A-C480485739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1029" y="23284"/>
            <a:ext cx="50101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iferencias entre XML y HTML">
            <a:extLst>
              <a:ext uri="{FF2B5EF4-FFF2-40B4-BE49-F238E27FC236}">
                <a16:creationId xmlns:a16="http://schemas.microsoft.com/office/drawing/2014/main" id="{BEB3786C-40BA-4891-9ABF-535A33653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21" y="2065867"/>
            <a:ext cx="6076950" cy="456247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187E961-3D0E-42EC-86D9-12B0E572D6B4}"/>
              </a:ext>
            </a:extLst>
          </p:cNvPr>
          <p:cNvSpPr txBox="1"/>
          <p:nvPr/>
        </p:nvSpPr>
        <p:spPr>
          <a:xfrm>
            <a:off x="6652591" y="2828835"/>
            <a:ext cx="5600425" cy="923330"/>
          </a:xfrm>
          <a:prstGeom prst="rect">
            <a:avLst/>
          </a:prstGeom>
          <a:noFill/>
        </p:spPr>
        <p:txBody>
          <a:bodyPr wrap="square">
            <a:spAutoFit/>
          </a:bodyPr>
          <a:lstStyle/>
          <a:p>
            <a:r>
              <a:rPr lang="es-MX" dirty="0" err="1"/>
              <a:t>DTD's</a:t>
            </a:r>
            <a:r>
              <a:rPr lang="es-MX" dirty="0"/>
              <a:t> (Data </a:t>
            </a:r>
            <a:r>
              <a:rPr lang="es-MX" dirty="0" err="1"/>
              <a:t>Type</a:t>
            </a:r>
            <a:r>
              <a:rPr lang="es-MX" dirty="0"/>
              <a:t> </a:t>
            </a:r>
            <a:r>
              <a:rPr lang="es-MX" dirty="0" err="1"/>
              <a:t>Definition</a:t>
            </a:r>
            <a:r>
              <a:rPr lang="es-MX" dirty="0"/>
              <a:t> o </a:t>
            </a:r>
            <a:r>
              <a:rPr lang="es-MX" dirty="0" err="1"/>
              <a:t>Document</a:t>
            </a:r>
            <a:r>
              <a:rPr lang="es-MX" dirty="0"/>
              <a:t> </a:t>
            </a:r>
            <a:r>
              <a:rPr lang="es-MX" dirty="0" err="1"/>
              <a:t>Type</a:t>
            </a:r>
            <a:r>
              <a:rPr lang="es-MX" dirty="0"/>
              <a:t> </a:t>
            </a:r>
            <a:r>
              <a:rPr lang="es-MX" dirty="0" err="1"/>
              <a:t>Definition</a:t>
            </a:r>
            <a:r>
              <a:rPr lang="es-MX" dirty="0"/>
              <a:t>): Definen como serán utilizados e interpretados los elementos de un documento XML,</a:t>
            </a:r>
          </a:p>
        </p:txBody>
      </p:sp>
      <p:sp>
        <p:nvSpPr>
          <p:cNvPr id="11" name="CuadroTexto 10">
            <a:extLst>
              <a:ext uri="{FF2B5EF4-FFF2-40B4-BE49-F238E27FC236}">
                <a16:creationId xmlns:a16="http://schemas.microsoft.com/office/drawing/2014/main" id="{13820464-2FA0-409F-B6DB-BDC94FF0E2E6}"/>
              </a:ext>
            </a:extLst>
          </p:cNvPr>
          <p:cNvSpPr txBox="1"/>
          <p:nvPr/>
        </p:nvSpPr>
        <p:spPr>
          <a:xfrm>
            <a:off x="6652590" y="3746940"/>
            <a:ext cx="5420139" cy="923330"/>
          </a:xfrm>
          <a:prstGeom prst="rect">
            <a:avLst/>
          </a:prstGeom>
          <a:noFill/>
        </p:spPr>
        <p:txBody>
          <a:bodyPr wrap="square">
            <a:spAutoFit/>
          </a:bodyPr>
          <a:lstStyle/>
          <a:p>
            <a:r>
              <a:rPr lang="es-MX" dirty="0"/>
              <a:t>DOM (</a:t>
            </a:r>
            <a:r>
              <a:rPr lang="es-MX" dirty="0" err="1"/>
              <a:t>Document</a:t>
            </a:r>
            <a:r>
              <a:rPr lang="es-MX" dirty="0"/>
              <a:t> </a:t>
            </a:r>
            <a:r>
              <a:rPr lang="es-MX" dirty="0" err="1"/>
              <a:t>Object</a:t>
            </a:r>
            <a:r>
              <a:rPr lang="es-MX" dirty="0"/>
              <a:t> </a:t>
            </a:r>
            <a:r>
              <a:rPr lang="es-MX" dirty="0" err="1"/>
              <a:t>Model</a:t>
            </a:r>
            <a:r>
              <a:rPr lang="es-MX" dirty="0"/>
              <a:t>): Es una especificación desarrollada por el "</a:t>
            </a:r>
            <a:r>
              <a:rPr lang="es-MX" dirty="0" err="1"/>
              <a:t>World</a:t>
            </a:r>
            <a:r>
              <a:rPr lang="es-MX" dirty="0"/>
              <a:t> Wide Web </a:t>
            </a:r>
            <a:r>
              <a:rPr lang="es-MX" dirty="0" err="1"/>
              <a:t>Consortium</a:t>
            </a:r>
            <a:r>
              <a:rPr lang="es-MX" dirty="0"/>
              <a:t>" que define como procesar ("</a:t>
            </a:r>
            <a:r>
              <a:rPr lang="es-MX" dirty="0" err="1"/>
              <a:t>parse</a:t>
            </a:r>
            <a:r>
              <a:rPr lang="es-MX" dirty="0"/>
              <a:t>") documentos en XML; </a:t>
            </a:r>
          </a:p>
        </p:txBody>
      </p:sp>
      <p:sp>
        <p:nvSpPr>
          <p:cNvPr id="15" name="CuadroTexto 14">
            <a:extLst>
              <a:ext uri="{FF2B5EF4-FFF2-40B4-BE49-F238E27FC236}">
                <a16:creationId xmlns:a16="http://schemas.microsoft.com/office/drawing/2014/main" id="{CD3103D6-3648-486C-A1D6-B267F21B794F}"/>
              </a:ext>
            </a:extLst>
          </p:cNvPr>
          <p:cNvSpPr txBox="1"/>
          <p:nvPr/>
        </p:nvSpPr>
        <p:spPr>
          <a:xfrm>
            <a:off x="6679096" y="4665045"/>
            <a:ext cx="5393633" cy="923330"/>
          </a:xfrm>
          <a:prstGeom prst="rect">
            <a:avLst/>
          </a:prstGeom>
          <a:noFill/>
        </p:spPr>
        <p:txBody>
          <a:bodyPr wrap="square">
            <a:spAutoFit/>
          </a:bodyPr>
          <a:lstStyle/>
          <a:p>
            <a:r>
              <a:rPr lang="es-MX" dirty="0"/>
              <a:t>JAXP (Java API </a:t>
            </a:r>
            <a:r>
              <a:rPr lang="es-MX" dirty="0" err="1"/>
              <a:t>for</a:t>
            </a:r>
            <a:r>
              <a:rPr lang="es-MX" dirty="0"/>
              <a:t> XML Processing): Es una iniciativa de </a:t>
            </a:r>
            <a:r>
              <a:rPr lang="es-MX" dirty="0" err="1"/>
              <a:t>Sun</a:t>
            </a:r>
            <a:r>
              <a:rPr lang="es-MX" dirty="0"/>
              <a:t> Microsystems para uniformizar el desarrollo de aplicaciones Java con XML</a:t>
            </a:r>
          </a:p>
        </p:txBody>
      </p:sp>
      <p:sp>
        <p:nvSpPr>
          <p:cNvPr id="19" name="CuadroTexto 18">
            <a:extLst>
              <a:ext uri="{FF2B5EF4-FFF2-40B4-BE49-F238E27FC236}">
                <a16:creationId xmlns:a16="http://schemas.microsoft.com/office/drawing/2014/main" id="{534F498A-831E-4CC6-84ED-F6798CE1F604}"/>
              </a:ext>
            </a:extLst>
          </p:cNvPr>
          <p:cNvSpPr txBox="1"/>
          <p:nvPr/>
        </p:nvSpPr>
        <p:spPr>
          <a:xfrm>
            <a:off x="6652590" y="5539968"/>
            <a:ext cx="6142382" cy="646331"/>
          </a:xfrm>
          <a:prstGeom prst="rect">
            <a:avLst/>
          </a:prstGeom>
          <a:noFill/>
        </p:spPr>
        <p:txBody>
          <a:bodyPr wrap="square">
            <a:spAutoFit/>
          </a:bodyPr>
          <a:lstStyle/>
          <a:p>
            <a:r>
              <a:rPr lang="es-MX" dirty="0" err="1"/>
              <a:t>Namespaces</a:t>
            </a:r>
            <a:r>
              <a:rPr lang="es-MX" dirty="0"/>
              <a:t> : Mediante "</a:t>
            </a:r>
            <a:r>
              <a:rPr lang="es-MX" dirty="0" err="1"/>
              <a:t>Namespaces</a:t>
            </a:r>
            <a:r>
              <a:rPr lang="es-MX" dirty="0"/>
              <a:t>" es posible mezclar diversos elementos (vocabularios) </a:t>
            </a:r>
          </a:p>
        </p:txBody>
      </p:sp>
    </p:spTree>
    <p:extLst>
      <p:ext uri="{BB962C8B-B14F-4D97-AF65-F5344CB8AC3E}">
        <p14:creationId xmlns:p14="http://schemas.microsoft.com/office/powerpoint/2010/main" val="21519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on DTDs estandarizados para distintas aplicaciones podríamos programar buscadores Web que recuperen información sobre un ...">
            <a:extLst>
              <a:ext uri="{FF2B5EF4-FFF2-40B4-BE49-F238E27FC236}">
                <a16:creationId xmlns:a16="http://schemas.microsoft.com/office/drawing/2014/main" id="{3F4707B1-8935-4EE0-9E93-05ABFAE12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922"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06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LGO DE HISTORIA SOBRE:&#10;Desarrollado a partir&#10;de 1996, como un&#10;sub-conjunto de&#10;SGML.&#10;Adoptado como&#10;estándar en Febrero&#10;d...">
            <a:extLst>
              <a:ext uri="{FF2B5EF4-FFF2-40B4-BE49-F238E27FC236}">
                <a16:creationId xmlns:a16="http://schemas.microsoft.com/office/drawing/2014/main" id="{634A614C-FD92-468C-AAE3-7019FAFA6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525"/>
            <a:ext cx="12170827"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57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VENTAJAS DEL XML. 1. Un documento en XML, puede tener&#10;varias formas de presentación.&#10;2. Formato ideal para transacciones&#10;B...">
            <a:extLst>
              <a:ext uri="{FF2B5EF4-FFF2-40B4-BE49-F238E27FC236}">
                <a16:creationId xmlns:a16="http://schemas.microsoft.com/office/drawing/2014/main" id="{4E0334B2-F535-418E-BA1A-1BD971DB7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 y="0"/>
            <a:ext cx="12187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1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E0186-788C-4B40-AC4B-038314921DBD}"/>
              </a:ext>
            </a:extLst>
          </p:cNvPr>
          <p:cNvSpPr>
            <a:spLocks noGrp="1"/>
          </p:cNvSpPr>
          <p:nvPr>
            <p:ph type="title"/>
          </p:nvPr>
        </p:nvSpPr>
        <p:spPr/>
        <p:txBody>
          <a:bodyPr>
            <a:normAutofit/>
          </a:bodyPr>
          <a:lstStyle/>
          <a:p>
            <a:r>
              <a:rPr lang="es-MX" sz="4400" b="1" dirty="0">
                <a:solidFill>
                  <a:srgbClr val="FFFF00"/>
                </a:solidFill>
              </a:rPr>
              <a:t>PARA QUÉ SIRVE EL XML.</a:t>
            </a:r>
          </a:p>
        </p:txBody>
      </p:sp>
      <p:sp>
        <p:nvSpPr>
          <p:cNvPr id="3" name="Marcador de contenido 2">
            <a:extLst>
              <a:ext uri="{FF2B5EF4-FFF2-40B4-BE49-F238E27FC236}">
                <a16:creationId xmlns:a16="http://schemas.microsoft.com/office/drawing/2014/main" id="{752C93C5-9EF5-454D-9300-CC41B8A14BAC}"/>
              </a:ext>
            </a:extLst>
          </p:cNvPr>
          <p:cNvSpPr>
            <a:spLocks noGrp="1"/>
          </p:cNvSpPr>
          <p:nvPr>
            <p:ph idx="1"/>
          </p:nvPr>
        </p:nvSpPr>
        <p:spPr>
          <a:xfrm>
            <a:off x="685801" y="1418167"/>
            <a:ext cx="10131425" cy="3649133"/>
          </a:xfrm>
        </p:spPr>
        <p:txBody>
          <a:bodyPr/>
          <a:lstStyle/>
          <a:p>
            <a:r>
              <a:rPr lang="es-MX" dirty="0"/>
              <a:t>1. Hacer publicaciones electrónicas independiente del medio</a:t>
            </a:r>
          </a:p>
          <a:p>
            <a:r>
              <a:rPr lang="es-MX" dirty="0"/>
              <a:t> 2. Crear protocolos para el intercambio de datos entre miembros de una industria. </a:t>
            </a:r>
          </a:p>
          <a:p>
            <a:r>
              <a:rPr lang="es-MX" dirty="0"/>
              <a:t>3. Facilitar el procesamiento de datos usando software barato. </a:t>
            </a:r>
          </a:p>
          <a:p>
            <a:r>
              <a:rPr lang="es-MX" dirty="0"/>
              <a:t>4. Permite a las personas visualizar la información de la manera que quieran. </a:t>
            </a:r>
          </a:p>
          <a:p>
            <a:r>
              <a:rPr lang="es-MX" dirty="0"/>
              <a:t>5. Proporcionar metadatos que mejoran la calidad de la búsqueda de información.</a:t>
            </a:r>
          </a:p>
        </p:txBody>
      </p:sp>
      <p:pic>
        <p:nvPicPr>
          <p:cNvPr id="17410" name="Picture 2" descr="Qué es XML? ¿Para qué sirve? Características y ventajas - Tecnología Fácil">
            <a:extLst>
              <a:ext uri="{FF2B5EF4-FFF2-40B4-BE49-F238E27FC236}">
                <a16:creationId xmlns:a16="http://schemas.microsoft.com/office/drawing/2014/main" id="{83C5ECE5-DFF4-47BD-A407-0266FCC90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565" y="4242002"/>
            <a:ext cx="4277968" cy="2395662"/>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Qué es XML? - Culturación">
            <a:extLst>
              <a:ext uri="{FF2B5EF4-FFF2-40B4-BE49-F238E27FC236}">
                <a16:creationId xmlns:a16="http://schemas.microsoft.com/office/drawing/2014/main" id="{09097172-4BFC-40EB-9D02-F358A041D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938" y="368323"/>
            <a:ext cx="3419061" cy="269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14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66994-A8F8-477D-8F56-D04BF29C9472}"/>
              </a:ext>
            </a:extLst>
          </p:cNvPr>
          <p:cNvSpPr>
            <a:spLocks noGrp="1"/>
          </p:cNvSpPr>
          <p:nvPr>
            <p:ph type="title"/>
          </p:nvPr>
        </p:nvSpPr>
        <p:spPr/>
        <p:txBody>
          <a:bodyPr/>
          <a:lstStyle/>
          <a:p>
            <a:r>
              <a:rPr lang="es-MX" sz="4400" b="1" dirty="0">
                <a:solidFill>
                  <a:srgbClr val="FFFF00"/>
                </a:solidFill>
              </a:rPr>
              <a:t>XML + HTML = XHTML</a:t>
            </a:r>
            <a:br>
              <a:rPr lang="es-MX" dirty="0"/>
            </a:br>
            <a:endParaRPr lang="es-MX" dirty="0"/>
          </a:p>
        </p:txBody>
      </p:sp>
      <p:sp>
        <p:nvSpPr>
          <p:cNvPr id="3" name="Marcador de contenido 2">
            <a:extLst>
              <a:ext uri="{FF2B5EF4-FFF2-40B4-BE49-F238E27FC236}">
                <a16:creationId xmlns:a16="http://schemas.microsoft.com/office/drawing/2014/main" id="{E90AEBC5-F2E6-4447-A0CC-502BCE41A285}"/>
              </a:ext>
            </a:extLst>
          </p:cNvPr>
          <p:cNvSpPr>
            <a:spLocks noGrp="1"/>
          </p:cNvSpPr>
          <p:nvPr>
            <p:ph idx="1"/>
          </p:nvPr>
        </p:nvSpPr>
        <p:spPr>
          <a:xfrm>
            <a:off x="566532" y="1337733"/>
            <a:ext cx="10131425" cy="3649133"/>
          </a:xfrm>
        </p:spPr>
        <p:txBody>
          <a:bodyPr/>
          <a:lstStyle/>
          <a:p>
            <a:r>
              <a:rPr lang="es-MX" dirty="0"/>
              <a:t>Siglas del inglés </a:t>
            </a:r>
            <a:r>
              <a:rPr lang="es-MX" dirty="0" err="1"/>
              <a:t>eXtensible</a:t>
            </a:r>
            <a:r>
              <a:rPr lang="es-MX" dirty="0"/>
              <a:t> </a:t>
            </a:r>
            <a:r>
              <a:rPr lang="es-MX" dirty="0" err="1"/>
              <a:t>HyperText</a:t>
            </a:r>
            <a:r>
              <a:rPr lang="es-MX" dirty="0"/>
              <a:t> </a:t>
            </a:r>
            <a:r>
              <a:rPr lang="es-MX" dirty="0" err="1"/>
              <a:t>Markup</a:t>
            </a:r>
            <a:r>
              <a:rPr lang="es-MX" dirty="0"/>
              <a:t> </a:t>
            </a:r>
            <a:r>
              <a:rPr lang="es-MX" dirty="0" err="1"/>
              <a:t>Language</a:t>
            </a:r>
            <a:r>
              <a:rPr lang="es-MX" dirty="0"/>
              <a:t>. XHTML es básicamente HTML expresado como XML válido.</a:t>
            </a:r>
          </a:p>
          <a:p>
            <a:r>
              <a:rPr lang="es-MX" dirty="0"/>
              <a:t>&lt;!DOCTYPE </a:t>
            </a:r>
            <a:r>
              <a:rPr lang="es-MX" dirty="0" err="1"/>
              <a:t>html</a:t>
            </a:r>
            <a:r>
              <a:rPr lang="es-MX" dirty="0"/>
              <a:t> PUBLIC "-//W3C//DTD XHTML 1.0 </a:t>
            </a:r>
            <a:r>
              <a:rPr lang="es-MX" dirty="0" err="1"/>
              <a:t>Strict</a:t>
            </a:r>
            <a:r>
              <a:rPr lang="es-MX" dirty="0"/>
              <a:t>//EN" " strict.dtd"</a:t>
            </a:r>
          </a:p>
        </p:txBody>
      </p:sp>
      <p:pic>
        <p:nvPicPr>
          <p:cNvPr id="10242" name="Picture 2" descr="XHTML">
            <a:extLst>
              <a:ext uri="{FF2B5EF4-FFF2-40B4-BE49-F238E27FC236}">
                <a16:creationId xmlns:a16="http://schemas.microsoft.com/office/drawing/2014/main" id="{B3C55970-C683-4E97-BBFA-7803D0478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493" y="3108114"/>
            <a:ext cx="3251859" cy="195111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1E5AD536-FBCA-4CAC-B6D6-ECEF00628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574" y="236856"/>
            <a:ext cx="6096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43B3F9AA-67D7-4F2A-A739-176E2D7FED01}"/>
              </a:ext>
            </a:extLst>
          </p:cNvPr>
          <p:cNvPicPr>
            <a:picLocks noChangeAspect="1"/>
          </p:cNvPicPr>
          <p:nvPr/>
        </p:nvPicPr>
        <p:blipFill rotWithShape="1">
          <a:blip r:embed="rId4"/>
          <a:srcRect l="2139" t="19251" b="10343"/>
          <a:stretch/>
        </p:blipFill>
        <p:spPr>
          <a:xfrm>
            <a:off x="1387822" y="3880549"/>
            <a:ext cx="5023331" cy="2713354"/>
          </a:xfrm>
          <a:prstGeom prst="rect">
            <a:avLst/>
          </a:prstGeom>
        </p:spPr>
      </p:pic>
    </p:spTree>
    <p:extLst>
      <p:ext uri="{BB962C8B-B14F-4D97-AF65-F5344CB8AC3E}">
        <p14:creationId xmlns:p14="http://schemas.microsoft.com/office/powerpoint/2010/main" val="2779215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IS 228 The Internet 9/20/11 XHTML ppt download">
            <a:extLst>
              <a:ext uri="{FF2B5EF4-FFF2-40B4-BE49-F238E27FC236}">
                <a16:creationId xmlns:a16="http://schemas.microsoft.com/office/drawing/2014/main" id="{3F70C704-3774-4A49-BBEA-B52861EA72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0936" y="2795937"/>
            <a:ext cx="3121152" cy="23408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P 1 New Perspectives on XML Tutorial 1 – Creating an XML Document Jason C.  H. Chen, Ph.D. Professor of MIS School of Business Administration Gonzaga  University. - ppt download">
            <a:extLst>
              <a:ext uri="{FF2B5EF4-FFF2-40B4-BE49-F238E27FC236}">
                <a16:creationId xmlns:a16="http://schemas.microsoft.com/office/drawing/2014/main" id="{33062163-D5CA-4AA1-B422-FC81FAE63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939"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13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5CB57-7908-423F-AC26-1C67E3C57D31}"/>
              </a:ext>
            </a:extLst>
          </p:cNvPr>
          <p:cNvSpPr>
            <a:spLocks noGrp="1"/>
          </p:cNvSpPr>
          <p:nvPr>
            <p:ph type="title"/>
          </p:nvPr>
        </p:nvSpPr>
        <p:spPr>
          <a:xfrm>
            <a:off x="0" y="90924"/>
            <a:ext cx="10131425" cy="1456267"/>
          </a:xfrm>
        </p:spPr>
        <p:txBody>
          <a:bodyPr/>
          <a:lstStyle/>
          <a:p>
            <a:r>
              <a:rPr lang="es-MX" sz="4400" dirty="0"/>
              <a:t>Lenguaje de marcas</a:t>
            </a:r>
            <a:br>
              <a:rPr lang="es-MX" dirty="0"/>
            </a:br>
            <a:endParaRPr lang="es-MX" dirty="0"/>
          </a:p>
        </p:txBody>
      </p:sp>
      <p:sp>
        <p:nvSpPr>
          <p:cNvPr id="3" name="Marcador de contenido 2">
            <a:extLst>
              <a:ext uri="{FF2B5EF4-FFF2-40B4-BE49-F238E27FC236}">
                <a16:creationId xmlns:a16="http://schemas.microsoft.com/office/drawing/2014/main" id="{53F95F2F-9248-4702-8CD2-8003821A9980}"/>
              </a:ext>
            </a:extLst>
          </p:cNvPr>
          <p:cNvSpPr>
            <a:spLocks noGrp="1"/>
          </p:cNvSpPr>
          <p:nvPr>
            <p:ph idx="1"/>
          </p:nvPr>
        </p:nvSpPr>
        <p:spPr>
          <a:xfrm>
            <a:off x="685802" y="2142067"/>
            <a:ext cx="4416286" cy="3649133"/>
          </a:xfrm>
        </p:spPr>
        <p:txBody>
          <a:bodyPr>
            <a:normAutofit fontScale="92500"/>
          </a:bodyPr>
          <a:lstStyle/>
          <a:p>
            <a:r>
              <a:rPr lang="es-MX" sz="2400" dirty="0"/>
              <a:t>Un lenguaje de marcas es una forma de codificar un documento incorporando etiquetas o marcas que contienen información adicional acerca de la estructura del texto o su presentación.</a:t>
            </a:r>
          </a:p>
          <a:p>
            <a:r>
              <a:rPr lang="es-MX" sz="2400" dirty="0"/>
              <a:t>Su principal innovación era permitir separar presentación de estructura del texto.</a:t>
            </a:r>
          </a:p>
          <a:p>
            <a:endParaRPr lang="es-MX" dirty="0"/>
          </a:p>
        </p:txBody>
      </p:sp>
      <p:pic>
        <p:nvPicPr>
          <p:cNvPr id="6146" name="Picture 2" descr="Qué son los lenguajes de marcas">
            <a:extLst>
              <a:ext uri="{FF2B5EF4-FFF2-40B4-BE49-F238E27FC236}">
                <a16:creationId xmlns:a16="http://schemas.microsoft.com/office/drawing/2014/main" id="{CF486E33-5420-4987-AFD2-6D1140A29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513" y="47562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jercicios resueltos de Lenguaje de marcas | Grado Superior DAM">
            <a:extLst>
              <a:ext uri="{FF2B5EF4-FFF2-40B4-BE49-F238E27FC236}">
                <a16:creationId xmlns:a16="http://schemas.microsoft.com/office/drawing/2014/main" id="{C4BED882-AF24-416D-ADCF-5A9D2F242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67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4456E0-7B1D-45C8-9D09-45E8AB2BB5BA}"/>
              </a:ext>
            </a:extLst>
          </p:cNvPr>
          <p:cNvSpPr>
            <a:spLocks noGrp="1"/>
          </p:cNvSpPr>
          <p:nvPr>
            <p:ph idx="1"/>
          </p:nvPr>
        </p:nvSpPr>
        <p:spPr>
          <a:xfrm>
            <a:off x="208723" y="193997"/>
            <a:ext cx="10131425" cy="3649133"/>
          </a:xfrm>
        </p:spPr>
        <p:txBody>
          <a:bodyPr/>
          <a:lstStyle/>
          <a:p>
            <a:r>
              <a:rPr lang="es-MX" dirty="0"/>
              <a:t>El intercambio de Información siempre ha sido un grave problema cuando se utilizan lenguajes y sistemas operativos incongruentes, esto se ha dado desde los niveles de procesadores de palabras (WYSIWYG) hasta la utilización de bases de datos que utilizan diferentes dialectos SQL.</a:t>
            </a:r>
          </a:p>
          <a:p>
            <a:endParaRPr lang="es-MX" dirty="0"/>
          </a:p>
          <a:p>
            <a:endParaRPr lang="es-MX" dirty="0"/>
          </a:p>
          <a:p>
            <a:r>
              <a:rPr lang="es-MX" dirty="0"/>
              <a:t>Este problema solo se agudizo con la aparición de Internet; donde antes era posible limitar o controlar la utilización de diferentes sistemas para intercambiar información, en Internet este no es el caso, inclusive previa aparición de Internet fueron creados mecanismos para lograr el intercambio fluido de información entre diferentes sistemas, el primero método fue </a:t>
            </a:r>
            <a:r>
              <a:rPr lang="es-MX" dirty="0" err="1"/>
              <a:t>GML,posteriormente</a:t>
            </a:r>
            <a:r>
              <a:rPr lang="es-MX" dirty="0"/>
              <a:t> SGML y actualmente XML, todos estos mecanismos son llamados lenguajes de marcación o meta-lenguajes</a:t>
            </a:r>
          </a:p>
        </p:txBody>
      </p:sp>
      <p:pic>
        <p:nvPicPr>
          <p:cNvPr id="3074" name="Picture 2" descr="Qué es Procesador de Texto? » Su Definición y Significado [2021]">
            <a:extLst>
              <a:ext uri="{FF2B5EF4-FFF2-40B4-BE49-F238E27FC236}">
                <a16:creationId xmlns:a16="http://schemas.microsoft.com/office/drawing/2014/main" id="{269CE833-46AC-407C-91BB-948EC8CB3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3150" y="0"/>
            <a:ext cx="22288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L PROCESADOR DE TEXTO - Juegos Gratis Online en Puzzle Factory">
            <a:extLst>
              <a:ext uri="{FF2B5EF4-FFF2-40B4-BE49-F238E27FC236}">
                <a16:creationId xmlns:a16="http://schemas.microsoft.com/office/drawing/2014/main" id="{92AF2A53-D708-4F54-9570-38B70E284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112" y="3939622"/>
            <a:ext cx="5578958" cy="23609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s siete mejores procesadores de texto gratuitos">
            <a:extLst>
              <a:ext uri="{FF2B5EF4-FFF2-40B4-BE49-F238E27FC236}">
                <a16:creationId xmlns:a16="http://schemas.microsoft.com/office/drawing/2014/main" id="{C34EFAD1-BAB7-4F98-9373-B04A79265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100" y="4157040"/>
            <a:ext cx="30861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1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AAB0F-7289-45CA-897D-46562F05EF9E}"/>
              </a:ext>
            </a:extLst>
          </p:cNvPr>
          <p:cNvSpPr>
            <a:spLocks noGrp="1"/>
          </p:cNvSpPr>
          <p:nvPr>
            <p:ph type="title"/>
          </p:nvPr>
        </p:nvSpPr>
        <p:spPr/>
        <p:txBody>
          <a:bodyPr/>
          <a:lstStyle/>
          <a:p>
            <a:r>
              <a:rPr lang="es-MX" sz="4400" b="1" dirty="0">
                <a:solidFill>
                  <a:srgbClr val="FFFF00"/>
                </a:solidFill>
              </a:rPr>
              <a:t>GML y SGML</a:t>
            </a:r>
            <a:br>
              <a:rPr lang="es-MX" dirty="0"/>
            </a:br>
            <a:endParaRPr lang="es-MX" dirty="0"/>
          </a:p>
        </p:txBody>
      </p:sp>
      <p:sp>
        <p:nvSpPr>
          <p:cNvPr id="3" name="Marcador de contenido 2">
            <a:extLst>
              <a:ext uri="{FF2B5EF4-FFF2-40B4-BE49-F238E27FC236}">
                <a16:creationId xmlns:a16="http://schemas.microsoft.com/office/drawing/2014/main" id="{6FF718BF-8169-4D6A-B9AD-917639016942}"/>
              </a:ext>
            </a:extLst>
          </p:cNvPr>
          <p:cNvSpPr>
            <a:spLocks noGrp="1"/>
          </p:cNvSpPr>
          <p:nvPr>
            <p:ph idx="1"/>
          </p:nvPr>
        </p:nvSpPr>
        <p:spPr>
          <a:xfrm>
            <a:off x="685802" y="2142067"/>
            <a:ext cx="7000460" cy="3649133"/>
          </a:xfrm>
        </p:spPr>
        <p:txBody>
          <a:bodyPr>
            <a:normAutofit fontScale="92500" lnSpcReduction="10000"/>
          </a:bodyPr>
          <a:lstStyle/>
          <a:p>
            <a:r>
              <a:rPr lang="es-MX" dirty="0"/>
              <a:t>GML ("General </a:t>
            </a:r>
            <a:r>
              <a:rPr lang="es-MX" dirty="0" err="1"/>
              <a:t>Markup</a:t>
            </a:r>
            <a:r>
              <a:rPr lang="es-MX" dirty="0"/>
              <a:t> </a:t>
            </a:r>
            <a:r>
              <a:rPr lang="es-MX" dirty="0" err="1"/>
              <a:t>Language</a:t>
            </a:r>
            <a:r>
              <a:rPr lang="es-MX" dirty="0"/>
              <a:t>") fue uno de los primeros lenguajes de marcación que fue diseñado para componer estructuras de datos descriptivas, esto es, un meta-lenguaje , estructuras de datos describiendo otras estructuras de datos. GML eventualmente se convirtió en SGML ("Standard </a:t>
            </a:r>
            <a:r>
              <a:rPr lang="es-MX" dirty="0" err="1"/>
              <a:t>Generalized</a:t>
            </a:r>
            <a:r>
              <a:rPr lang="es-MX" dirty="0"/>
              <a:t> </a:t>
            </a:r>
            <a:r>
              <a:rPr lang="es-MX" dirty="0" err="1"/>
              <a:t>Markup</a:t>
            </a:r>
            <a:r>
              <a:rPr lang="es-MX" dirty="0"/>
              <a:t> </a:t>
            </a:r>
            <a:r>
              <a:rPr lang="es-MX" dirty="0" err="1"/>
              <a:t>Language</a:t>
            </a:r>
            <a:r>
              <a:rPr lang="es-MX" dirty="0"/>
              <a:t>") y fue en 1986 que fue adoptado como un "Standard Internacional para el Intercambio y Almacenaje de Información" (ISO 8879). Aunque SGML fue adoptado y aún es utilizado en varios proyectos por ser un lenguaje de marcación muy poderoso , su forma es un tanto compleja y por ende costosa de desarrollar.</a:t>
            </a:r>
          </a:p>
          <a:p>
            <a:endParaRPr lang="es-MX" dirty="0"/>
          </a:p>
          <a:p>
            <a:r>
              <a:rPr lang="es-MX" dirty="0"/>
              <a:t>Este lenguaje de marcación (SGML) ha encontrado uso en proyectos gubernamentales, industrias manufactureras, publicistas...inclusive es utilizado todos los días por nuestro navegador ("Explorer" o "Netscape").</a:t>
            </a:r>
          </a:p>
        </p:txBody>
      </p:sp>
      <p:pic>
        <p:nvPicPr>
          <p:cNvPr id="4098" name="Picture 2" descr="The relationship between XML, HTML, SGML? - Programmer Sought">
            <a:extLst>
              <a:ext uri="{FF2B5EF4-FFF2-40B4-BE49-F238E27FC236}">
                <a16:creationId xmlns:a16="http://schemas.microsoft.com/office/drawing/2014/main" id="{F82C6324-1DBE-4B86-9850-8EAD027D8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550" y="0"/>
            <a:ext cx="43624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6E80A52-212D-4E38-8EFE-899EFED83DB3}"/>
              </a:ext>
            </a:extLst>
          </p:cNvPr>
          <p:cNvSpPr txBox="1"/>
          <p:nvPr/>
        </p:nvSpPr>
        <p:spPr>
          <a:xfrm>
            <a:off x="7829550" y="3044451"/>
            <a:ext cx="4308155" cy="646331"/>
          </a:xfrm>
          <a:prstGeom prst="rect">
            <a:avLst/>
          </a:prstGeom>
          <a:noFill/>
        </p:spPr>
        <p:txBody>
          <a:bodyPr wrap="square">
            <a:spAutoFit/>
          </a:bodyPr>
          <a:lstStyle/>
          <a:p>
            <a:r>
              <a:rPr lang="es-MX" dirty="0"/>
              <a:t>1970s GML (IBM) – </a:t>
            </a:r>
            <a:r>
              <a:rPr lang="es-MX" dirty="0" err="1"/>
              <a:t>Generalized</a:t>
            </a:r>
            <a:r>
              <a:rPr lang="es-MX" dirty="0"/>
              <a:t> </a:t>
            </a:r>
            <a:r>
              <a:rPr lang="es-MX" dirty="0" err="1"/>
              <a:t>Markup</a:t>
            </a:r>
            <a:r>
              <a:rPr lang="es-MX" dirty="0"/>
              <a:t> </a:t>
            </a:r>
            <a:r>
              <a:rPr lang="es-MX" dirty="0" err="1"/>
              <a:t>Language</a:t>
            </a:r>
            <a:r>
              <a:rPr lang="es-MX" dirty="0"/>
              <a:t> (</a:t>
            </a:r>
            <a:r>
              <a:rPr lang="es-MX" dirty="0" err="1"/>
              <a:t>Goldfarb</a:t>
            </a:r>
            <a:r>
              <a:rPr lang="es-MX" dirty="0"/>
              <a:t>, </a:t>
            </a:r>
            <a:r>
              <a:rPr lang="es-MX" dirty="0" err="1"/>
              <a:t>Mosher</a:t>
            </a:r>
            <a:r>
              <a:rPr lang="es-MX" dirty="0"/>
              <a:t>, </a:t>
            </a:r>
            <a:r>
              <a:rPr lang="es-MX" dirty="0" err="1"/>
              <a:t>Lorie</a:t>
            </a:r>
            <a:r>
              <a:rPr lang="es-MX" dirty="0"/>
              <a:t>) </a:t>
            </a:r>
          </a:p>
        </p:txBody>
      </p:sp>
      <p:pic>
        <p:nvPicPr>
          <p:cNvPr id="7" name="Picture 4" descr="Charles Goldfarb - interview at 40th anniversary of TCP/IP, May 10th, 2014  in Palo Alto, CA. - video Dailymotion">
            <a:extLst>
              <a:ext uri="{FF2B5EF4-FFF2-40B4-BE49-F238E27FC236}">
                <a16:creationId xmlns:a16="http://schemas.microsoft.com/office/drawing/2014/main" id="{3DAB582C-EDE9-4BBF-A668-CF5EDCCC5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29" y="3801533"/>
            <a:ext cx="3083203" cy="174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08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C7B04-2E5D-4ADF-BA6C-E1CDA8AB07C7}"/>
              </a:ext>
            </a:extLst>
          </p:cNvPr>
          <p:cNvSpPr>
            <a:spLocks noGrp="1"/>
          </p:cNvSpPr>
          <p:nvPr>
            <p:ph type="title"/>
          </p:nvPr>
        </p:nvSpPr>
        <p:spPr>
          <a:xfrm>
            <a:off x="685801" y="209374"/>
            <a:ext cx="10131425" cy="1456267"/>
          </a:xfrm>
        </p:spPr>
        <p:txBody>
          <a:bodyPr>
            <a:normAutofit/>
          </a:bodyPr>
          <a:lstStyle/>
          <a:p>
            <a:r>
              <a:rPr lang="es-MX" sz="4400" b="1" i="1" dirty="0">
                <a:solidFill>
                  <a:srgbClr val="FFFF00"/>
                </a:solidFill>
              </a:rPr>
              <a:t>Internet Explorer y Netscape utilizan SGML ?, Como ?</a:t>
            </a:r>
          </a:p>
        </p:txBody>
      </p:sp>
      <p:sp>
        <p:nvSpPr>
          <p:cNvPr id="3" name="Marcador de contenido 2">
            <a:extLst>
              <a:ext uri="{FF2B5EF4-FFF2-40B4-BE49-F238E27FC236}">
                <a16:creationId xmlns:a16="http://schemas.microsoft.com/office/drawing/2014/main" id="{B88495E5-68AD-4908-A085-A08BAD802A46}"/>
              </a:ext>
            </a:extLst>
          </p:cNvPr>
          <p:cNvSpPr>
            <a:spLocks noGrp="1"/>
          </p:cNvSpPr>
          <p:nvPr>
            <p:ph idx="1"/>
          </p:nvPr>
        </p:nvSpPr>
        <p:spPr>
          <a:xfrm>
            <a:off x="685801" y="1665641"/>
            <a:ext cx="11121886" cy="5192359"/>
          </a:xfrm>
        </p:spPr>
        <p:txBody>
          <a:bodyPr>
            <a:normAutofit/>
          </a:bodyPr>
          <a:lstStyle/>
          <a:p>
            <a:r>
              <a:rPr lang="es-MX" dirty="0"/>
              <a:t>Toda información que recibe nuestro navegador como fue mencionado en aplicaciones de cliente generalmente es HTML , el detalle es que HTML es parte de SGML. Lo siguiente es parte de un documento HTML:</a:t>
            </a:r>
          </a:p>
          <a:p>
            <a:endParaRPr lang="es-MX" dirty="0"/>
          </a:p>
          <a:p>
            <a:r>
              <a:rPr lang="es-MX" dirty="0"/>
              <a:t> </a:t>
            </a:r>
          </a:p>
          <a:p>
            <a:endParaRPr lang="es-MX" dirty="0"/>
          </a:p>
          <a:p>
            <a:endParaRPr lang="es-MX" dirty="0"/>
          </a:p>
          <a:p>
            <a:endParaRPr lang="es-MX" dirty="0"/>
          </a:p>
          <a:p>
            <a:endParaRPr lang="es-MX" dirty="0"/>
          </a:p>
          <a:p>
            <a:endParaRPr lang="es-MX" dirty="0"/>
          </a:p>
          <a:p>
            <a:r>
              <a:rPr lang="es-MX" dirty="0"/>
              <a:t>Si observa detalladamente y como su nombre lo indica HTML también es un lenguaje de marcación : estructuras de datos describiendo otras estructuras de datos, los parámetros: &lt;</a:t>
            </a:r>
            <a:r>
              <a:rPr lang="es-MX" dirty="0" err="1"/>
              <a:t>title</a:t>
            </a:r>
            <a:r>
              <a:rPr lang="es-MX" dirty="0"/>
              <a:t>&gt; &lt;h2&gt; &lt;</a:t>
            </a:r>
            <a:r>
              <a:rPr lang="es-MX" dirty="0" err="1"/>
              <a:t>html</a:t>
            </a:r>
            <a:r>
              <a:rPr lang="es-MX" dirty="0"/>
              <a:t>&gt; &lt;head&gt; .. describen otras estructuras de datos: Documento Básico en </a:t>
            </a:r>
            <a:r>
              <a:rPr lang="es-MX" dirty="0" err="1"/>
              <a:t>HTML,Este</a:t>
            </a:r>
            <a:r>
              <a:rPr lang="es-MX" dirty="0"/>
              <a:t> es el Titulo ...,sin embargo HTML proviene de algo más global que es precisamente SGML.</a:t>
            </a:r>
          </a:p>
        </p:txBody>
      </p:sp>
      <p:pic>
        <p:nvPicPr>
          <p:cNvPr id="7" name="Imagen 6">
            <a:extLst>
              <a:ext uri="{FF2B5EF4-FFF2-40B4-BE49-F238E27FC236}">
                <a16:creationId xmlns:a16="http://schemas.microsoft.com/office/drawing/2014/main" id="{BCC14AD5-5E0C-4FF7-B7E9-548FF3E80E5E}"/>
              </a:ext>
            </a:extLst>
          </p:cNvPr>
          <p:cNvPicPr>
            <a:picLocks noChangeAspect="1"/>
          </p:cNvPicPr>
          <p:nvPr/>
        </p:nvPicPr>
        <p:blipFill rotWithShape="1">
          <a:blip r:embed="rId2"/>
          <a:srcRect l="29022" t="22330" r="45761" b="36611"/>
          <a:stretch/>
        </p:blipFill>
        <p:spPr>
          <a:xfrm>
            <a:off x="927653" y="2645482"/>
            <a:ext cx="3074505" cy="2814413"/>
          </a:xfrm>
          <a:prstGeom prst="rect">
            <a:avLst/>
          </a:prstGeom>
        </p:spPr>
      </p:pic>
    </p:spTree>
    <p:extLst>
      <p:ext uri="{BB962C8B-B14F-4D97-AF65-F5344CB8AC3E}">
        <p14:creationId xmlns:p14="http://schemas.microsoft.com/office/powerpoint/2010/main" val="299828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25DDC-425D-49C5-BD68-A07650D9EE95}"/>
              </a:ext>
            </a:extLst>
          </p:cNvPr>
          <p:cNvSpPr>
            <a:spLocks noGrp="1"/>
          </p:cNvSpPr>
          <p:nvPr>
            <p:ph type="title"/>
          </p:nvPr>
        </p:nvSpPr>
        <p:spPr/>
        <p:txBody>
          <a:bodyPr/>
          <a:lstStyle/>
          <a:p>
            <a:r>
              <a:rPr lang="es-MX" sz="4400" b="1" dirty="0">
                <a:solidFill>
                  <a:srgbClr val="FFFF00"/>
                </a:solidFill>
              </a:rPr>
              <a:t>SGML</a:t>
            </a:r>
            <a:br>
              <a:rPr lang="es-MX" dirty="0"/>
            </a:br>
            <a:endParaRPr lang="es-MX" dirty="0"/>
          </a:p>
        </p:txBody>
      </p:sp>
      <p:sp>
        <p:nvSpPr>
          <p:cNvPr id="3" name="Marcador de contenido 2">
            <a:extLst>
              <a:ext uri="{FF2B5EF4-FFF2-40B4-BE49-F238E27FC236}">
                <a16:creationId xmlns:a16="http://schemas.microsoft.com/office/drawing/2014/main" id="{50695AE5-D1C2-4E35-9E83-A0B2E656BD6F}"/>
              </a:ext>
            </a:extLst>
          </p:cNvPr>
          <p:cNvSpPr>
            <a:spLocks noGrp="1"/>
          </p:cNvSpPr>
          <p:nvPr>
            <p:ph idx="1"/>
          </p:nvPr>
        </p:nvSpPr>
        <p:spPr>
          <a:xfrm>
            <a:off x="106018" y="1288347"/>
            <a:ext cx="7517294" cy="3649133"/>
          </a:xfrm>
        </p:spPr>
        <p:txBody>
          <a:bodyPr/>
          <a:lstStyle/>
          <a:p>
            <a:r>
              <a:rPr lang="es-MX" dirty="0"/>
              <a:t>SGML (Standard </a:t>
            </a:r>
            <a:r>
              <a:rPr lang="es-MX" dirty="0" err="1"/>
              <a:t>Generalized</a:t>
            </a:r>
            <a:r>
              <a:rPr lang="es-MX" dirty="0"/>
              <a:t> </a:t>
            </a:r>
            <a:r>
              <a:rPr lang="es-MX" dirty="0" err="1"/>
              <a:t>Markup</a:t>
            </a:r>
            <a:r>
              <a:rPr lang="es-MX" dirty="0"/>
              <a:t> </a:t>
            </a:r>
            <a:r>
              <a:rPr lang="es-MX" dirty="0" err="1"/>
              <a:t>Language</a:t>
            </a:r>
            <a:r>
              <a:rPr lang="es-MX" dirty="0"/>
              <a:t>) es un meta-lenguaje. Un lenguaje para la definición de lenguajes de marcas. Todos los lenguajes de marcas actuales descienden de él. Por un lado se maqueta el contenido y por otro lado se incluye la DTD (</a:t>
            </a:r>
            <a:r>
              <a:rPr lang="es-MX" dirty="0" err="1"/>
              <a:t>Document</a:t>
            </a:r>
            <a:r>
              <a:rPr lang="es-MX" dirty="0"/>
              <a:t> </a:t>
            </a:r>
            <a:r>
              <a:rPr lang="es-MX" dirty="0" err="1"/>
              <a:t>Type</a:t>
            </a:r>
            <a:r>
              <a:rPr lang="es-MX" dirty="0"/>
              <a:t> </a:t>
            </a:r>
            <a:r>
              <a:rPr lang="es-MX" dirty="0" err="1"/>
              <a:t>Definition</a:t>
            </a:r>
            <a:r>
              <a:rPr lang="es-MX" dirty="0"/>
              <a:t>).</a:t>
            </a:r>
          </a:p>
          <a:p>
            <a:r>
              <a:rPr lang="es-MX" dirty="0"/>
              <a:t>Desciende del GML que se desarrolló en IBM por Charles </a:t>
            </a:r>
            <a:r>
              <a:rPr lang="es-MX" dirty="0" err="1"/>
              <a:t>Goldfarb</a:t>
            </a:r>
            <a:r>
              <a:rPr lang="es-MX" dirty="0"/>
              <a:t> en la década de los 60.</a:t>
            </a:r>
          </a:p>
        </p:txBody>
      </p:sp>
      <p:sp>
        <p:nvSpPr>
          <p:cNvPr id="5" name="CuadroTexto 4">
            <a:extLst>
              <a:ext uri="{FF2B5EF4-FFF2-40B4-BE49-F238E27FC236}">
                <a16:creationId xmlns:a16="http://schemas.microsoft.com/office/drawing/2014/main" id="{48F004AA-81A7-43D2-8B47-5478E28CD33B}"/>
              </a:ext>
            </a:extLst>
          </p:cNvPr>
          <p:cNvSpPr txBox="1"/>
          <p:nvPr/>
        </p:nvSpPr>
        <p:spPr>
          <a:xfrm>
            <a:off x="5989982" y="4159960"/>
            <a:ext cx="6096000" cy="2308324"/>
          </a:xfrm>
          <a:prstGeom prst="rect">
            <a:avLst/>
          </a:prstGeom>
          <a:noFill/>
        </p:spPr>
        <p:txBody>
          <a:bodyPr wrap="square">
            <a:spAutoFit/>
          </a:bodyPr>
          <a:lstStyle/>
          <a:p>
            <a:r>
              <a:rPr lang="es-MX" dirty="0"/>
              <a:t>1986 SGML Standard </a:t>
            </a:r>
            <a:r>
              <a:rPr lang="es-MX" dirty="0" err="1"/>
              <a:t>Generalized</a:t>
            </a:r>
            <a:r>
              <a:rPr lang="es-MX" dirty="0"/>
              <a:t> </a:t>
            </a:r>
            <a:r>
              <a:rPr lang="es-MX" dirty="0" err="1"/>
              <a:t>Markup</a:t>
            </a:r>
            <a:r>
              <a:rPr lang="es-MX" dirty="0"/>
              <a:t> </a:t>
            </a:r>
            <a:r>
              <a:rPr lang="es-MX" dirty="0" err="1"/>
              <a:t>Language</a:t>
            </a:r>
            <a:r>
              <a:rPr lang="es-MX" dirty="0"/>
              <a:t> (Estándar ISO) </a:t>
            </a:r>
          </a:p>
          <a:p>
            <a:pPr marL="0" indent="0">
              <a:buNone/>
            </a:pPr>
            <a:r>
              <a:rPr lang="es-MX" dirty="0"/>
              <a:t>	Intercambio de documentos</a:t>
            </a:r>
          </a:p>
          <a:p>
            <a:pPr marL="0" indent="0">
              <a:buNone/>
            </a:pPr>
            <a:r>
              <a:rPr lang="es-MX" dirty="0"/>
              <a:t>	Principio: Separar contenido de representación</a:t>
            </a:r>
          </a:p>
          <a:p>
            <a:pPr marL="0" indent="0">
              <a:buNone/>
            </a:pPr>
            <a:r>
              <a:rPr lang="es-MX" dirty="0"/>
              <a:t>	Muy flexible (permite definir vocabularios específicos para cada aplicación) </a:t>
            </a:r>
          </a:p>
          <a:p>
            <a:pPr marL="0" indent="0">
              <a:buNone/>
            </a:pPr>
            <a:r>
              <a:rPr lang="es-MX" dirty="0"/>
              <a:t>	HTML = vocabulario de SGML Charles </a:t>
            </a:r>
            <a:r>
              <a:rPr lang="es-MX" dirty="0" err="1"/>
              <a:t>Goldfarb</a:t>
            </a:r>
            <a:r>
              <a:rPr lang="es-MX" dirty="0"/>
              <a:t> SGML </a:t>
            </a:r>
            <a:r>
              <a:rPr lang="es-MX" dirty="0" err="1"/>
              <a:t>SGML</a:t>
            </a:r>
            <a:endParaRPr lang="es-MX" dirty="0"/>
          </a:p>
        </p:txBody>
      </p:sp>
      <p:pic>
        <p:nvPicPr>
          <p:cNvPr id="6" name="Picture 4" descr="XML | Observatorio Tecnológico">
            <a:extLst>
              <a:ext uri="{FF2B5EF4-FFF2-40B4-BE49-F238E27FC236}">
                <a16:creationId xmlns:a16="http://schemas.microsoft.com/office/drawing/2014/main" id="{2D1D75F9-881F-4E84-A081-EC4F55CF3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312" y="1029050"/>
            <a:ext cx="3435625" cy="267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F321D-96D4-49BC-9635-382E0882F9E0}"/>
              </a:ext>
            </a:extLst>
          </p:cNvPr>
          <p:cNvSpPr>
            <a:spLocks noGrp="1"/>
          </p:cNvSpPr>
          <p:nvPr>
            <p:ph type="title"/>
          </p:nvPr>
        </p:nvSpPr>
        <p:spPr/>
        <p:txBody>
          <a:bodyPr/>
          <a:lstStyle/>
          <a:p>
            <a:r>
              <a:rPr lang="es-MX" sz="4400" b="1" dirty="0">
                <a:solidFill>
                  <a:srgbClr val="FFFF00"/>
                </a:solidFill>
              </a:rPr>
              <a:t>TEX</a:t>
            </a:r>
            <a:br>
              <a:rPr lang="es-MX" dirty="0"/>
            </a:br>
            <a:endParaRPr lang="es-MX" dirty="0"/>
          </a:p>
        </p:txBody>
      </p:sp>
      <p:sp>
        <p:nvSpPr>
          <p:cNvPr id="3" name="Marcador de contenido 2">
            <a:extLst>
              <a:ext uri="{FF2B5EF4-FFF2-40B4-BE49-F238E27FC236}">
                <a16:creationId xmlns:a16="http://schemas.microsoft.com/office/drawing/2014/main" id="{810EA719-7D4B-4602-A4A0-BD025C0D41BF}"/>
              </a:ext>
            </a:extLst>
          </p:cNvPr>
          <p:cNvSpPr>
            <a:spLocks noGrp="1"/>
          </p:cNvSpPr>
          <p:nvPr>
            <p:ph idx="1"/>
          </p:nvPr>
        </p:nvSpPr>
        <p:spPr>
          <a:xfrm>
            <a:off x="4854047" y="1988792"/>
            <a:ext cx="4104423" cy="3649133"/>
          </a:xfrm>
        </p:spPr>
        <p:txBody>
          <a:bodyPr/>
          <a:lstStyle/>
          <a:p>
            <a:pPr marL="0" indent="0">
              <a:buNone/>
            </a:pPr>
            <a:endParaRPr lang="es-MX" dirty="0"/>
          </a:p>
          <a:p>
            <a:r>
              <a:rPr lang="es-MX" dirty="0"/>
              <a:t>Una de las primeras aplicaciones prácticas de esta idea fue el estándar </a:t>
            </a:r>
            <a:r>
              <a:rPr lang="es-MX" dirty="0" err="1"/>
              <a:t>TeX</a:t>
            </a:r>
            <a:r>
              <a:rPr lang="es-MX" dirty="0"/>
              <a:t>, creado y mantenido por Donald </a:t>
            </a:r>
            <a:r>
              <a:rPr lang="es-MX" dirty="0" err="1"/>
              <a:t>Knuthen</a:t>
            </a:r>
            <a:r>
              <a:rPr lang="es-MX" dirty="0"/>
              <a:t> los años 70 y 80.</a:t>
            </a:r>
          </a:p>
          <a:p>
            <a:r>
              <a:rPr lang="es-MX" dirty="0"/>
              <a:t>Esta aplicación requiere grandes conocimientos para ser utilizado, por lo que sólo se utiliza en entornos científicos a través de LaTeX.</a:t>
            </a:r>
          </a:p>
        </p:txBody>
      </p:sp>
      <p:pic>
        <p:nvPicPr>
          <p:cNvPr id="7172" name="Picture 4" descr="Esto es LaTeX: El Verdadero Poder de la Publicación Digital | by Mariano  Morales Ramírez | Technicolor &gt; | Medium">
            <a:extLst>
              <a:ext uri="{FF2B5EF4-FFF2-40B4-BE49-F238E27FC236}">
                <a16:creationId xmlns:a16="http://schemas.microsoft.com/office/drawing/2014/main" id="{9FA5D24A-833D-4338-8847-404DF7A9F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8470" y="22206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AF5E4A95-2744-41D0-B5AD-EE981C071413}"/>
              </a:ext>
            </a:extLst>
          </p:cNvPr>
          <p:cNvPicPr>
            <a:picLocks noChangeAspect="1"/>
          </p:cNvPicPr>
          <p:nvPr/>
        </p:nvPicPr>
        <p:blipFill rotWithShape="1">
          <a:blip r:embed="rId3"/>
          <a:srcRect l="72935" t="40382" r="3628" b="19792"/>
          <a:stretch/>
        </p:blipFill>
        <p:spPr>
          <a:xfrm>
            <a:off x="685800" y="1822266"/>
            <a:ext cx="4168247" cy="3982186"/>
          </a:xfrm>
          <a:prstGeom prst="rect">
            <a:avLst/>
          </a:prstGeom>
        </p:spPr>
      </p:pic>
      <p:sp>
        <p:nvSpPr>
          <p:cNvPr id="11" name="CuadroTexto 10">
            <a:extLst>
              <a:ext uri="{FF2B5EF4-FFF2-40B4-BE49-F238E27FC236}">
                <a16:creationId xmlns:a16="http://schemas.microsoft.com/office/drawing/2014/main" id="{56BC596A-7687-4F87-8397-3B8E5E54A0BA}"/>
              </a:ext>
            </a:extLst>
          </p:cNvPr>
          <p:cNvSpPr txBox="1"/>
          <p:nvPr/>
        </p:nvSpPr>
        <p:spPr>
          <a:xfrm>
            <a:off x="5198165" y="5637925"/>
            <a:ext cx="6096000" cy="923330"/>
          </a:xfrm>
          <a:prstGeom prst="rect">
            <a:avLst/>
          </a:prstGeom>
          <a:noFill/>
        </p:spPr>
        <p:txBody>
          <a:bodyPr wrap="square">
            <a:spAutoFit/>
          </a:bodyPr>
          <a:lstStyle/>
          <a:p>
            <a:r>
              <a:rPr lang="es-MX" dirty="0"/>
              <a:t>Una distribución </a:t>
            </a:r>
            <a:r>
              <a:rPr lang="es-MX" dirty="0" err="1"/>
              <a:t>TeX</a:t>
            </a:r>
            <a:r>
              <a:rPr lang="es-MX" dirty="0"/>
              <a:t> como </a:t>
            </a:r>
            <a:r>
              <a:rPr lang="es-MX" dirty="0" err="1"/>
              <a:t>TeX</a:t>
            </a:r>
            <a:r>
              <a:rPr lang="es-MX" dirty="0"/>
              <a:t> Live o </a:t>
            </a:r>
            <a:r>
              <a:rPr lang="es-MX" dirty="0" err="1"/>
              <a:t>MiKTeX</a:t>
            </a:r>
            <a:r>
              <a:rPr lang="es-MX" dirty="0"/>
              <a:t> se utiliza para producir un archivo de salida (como PDF o DVI ) adecuado para impresión o distribución digital .</a:t>
            </a:r>
          </a:p>
        </p:txBody>
      </p:sp>
    </p:spTree>
    <p:extLst>
      <p:ext uri="{BB962C8B-B14F-4D97-AF65-F5344CB8AC3E}">
        <p14:creationId xmlns:p14="http://schemas.microsoft.com/office/powerpoint/2010/main" val="326472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BAC56C-3069-429B-805A-E19D7FD7CAAD}"/>
              </a:ext>
            </a:extLst>
          </p:cNvPr>
          <p:cNvSpPr>
            <a:spLocks noGrp="1"/>
          </p:cNvSpPr>
          <p:nvPr>
            <p:ph type="title"/>
          </p:nvPr>
        </p:nvSpPr>
        <p:spPr/>
        <p:txBody>
          <a:bodyPr/>
          <a:lstStyle/>
          <a:p>
            <a:r>
              <a:rPr lang="es-MX" sz="4400" b="1" dirty="0">
                <a:solidFill>
                  <a:srgbClr val="FFFF00"/>
                </a:solidFill>
              </a:rPr>
              <a:t>HTML</a:t>
            </a:r>
            <a:br>
              <a:rPr lang="es-MX" dirty="0"/>
            </a:br>
            <a:endParaRPr lang="es-MX" dirty="0"/>
          </a:p>
        </p:txBody>
      </p:sp>
      <p:sp>
        <p:nvSpPr>
          <p:cNvPr id="3" name="Marcador de contenido 2">
            <a:extLst>
              <a:ext uri="{FF2B5EF4-FFF2-40B4-BE49-F238E27FC236}">
                <a16:creationId xmlns:a16="http://schemas.microsoft.com/office/drawing/2014/main" id="{AAF2BC77-48E5-4137-9866-2D15F8476BE7}"/>
              </a:ext>
            </a:extLst>
          </p:cNvPr>
          <p:cNvSpPr>
            <a:spLocks noGrp="1"/>
          </p:cNvSpPr>
          <p:nvPr>
            <p:ph idx="1"/>
          </p:nvPr>
        </p:nvSpPr>
        <p:spPr>
          <a:xfrm>
            <a:off x="3166810" y="1826408"/>
            <a:ext cx="5169405" cy="2965726"/>
          </a:xfrm>
        </p:spPr>
        <p:txBody>
          <a:bodyPr/>
          <a:lstStyle/>
          <a:p>
            <a:r>
              <a:rPr lang="es-MX" dirty="0"/>
              <a:t>Se popularizó a partir de los años 90 como lenguaje utilizado en páginas web. Cuenta con distintas versiones. 3.2, 4.01, HTML5, </a:t>
            </a:r>
            <a:r>
              <a:rPr lang="es-MX" dirty="0" err="1"/>
              <a:t>etc</a:t>
            </a:r>
            <a:endParaRPr lang="es-MX" dirty="0"/>
          </a:p>
          <a:p>
            <a:r>
              <a:rPr lang="es-MX" dirty="0"/>
              <a:t>&lt;!DOCTYPE HTML PUBLIC "-//W3C//DTD HTML 4.01//EN" "</a:t>
            </a:r>
          </a:p>
          <a:p>
            <a:r>
              <a:rPr lang="es-MX" dirty="0"/>
              <a:t>La versión HTML5 NO está basada en SGML y por lo tanto no requiere DTD.</a:t>
            </a:r>
          </a:p>
          <a:p>
            <a:r>
              <a:rPr lang="es-MX" dirty="0"/>
              <a:t>&lt;!DOCTYPE </a:t>
            </a:r>
            <a:r>
              <a:rPr lang="es-MX" dirty="0" err="1"/>
              <a:t>html</a:t>
            </a:r>
            <a:r>
              <a:rPr lang="es-MX" dirty="0"/>
              <a:t>&gt;</a:t>
            </a:r>
          </a:p>
        </p:txBody>
      </p:sp>
      <p:pic>
        <p:nvPicPr>
          <p:cNvPr id="5" name="Imagen 4">
            <a:extLst>
              <a:ext uri="{FF2B5EF4-FFF2-40B4-BE49-F238E27FC236}">
                <a16:creationId xmlns:a16="http://schemas.microsoft.com/office/drawing/2014/main" id="{FFA35F1B-99E3-4A9E-B247-E3583FE283CC}"/>
              </a:ext>
            </a:extLst>
          </p:cNvPr>
          <p:cNvPicPr>
            <a:picLocks noChangeAspect="1"/>
          </p:cNvPicPr>
          <p:nvPr/>
        </p:nvPicPr>
        <p:blipFill rotWithShape="1">
          <a:blip r:embed="rId2"/>
          <a:srcRect l="76739" t="14476" r="2391" b="13025"/>
          <a:stretch/>
        </p:blipFill>
        <p:spPr>
          <a:xfrm>
            <a:off x="8680703" y="0"/>
            <a:ext cx="3511297" cy="6858000"/>
          </a:xfrm>
          <a:prstGeom prst="rect">
            <a:avLst/>
          </a:prstGeom>
        </p:spPr>
      </p:pic>
      <p:graphicFrame>
        <p:nvGraphicFramePr>
          <p:cNvPr id="7" name="Tabla 6">
            <a:extLst>
              <a:ext uri="{FF2B5EF4-FFF2-40B4-BE49-F238E27FC236}">
                <a16:creationId xmlns:a16="http://schemas.microsoft.com/office/drawing/2014/main" id="{7F3DF1D2-8487-430F-A2D9-1987F2AC5603}"/>
              </a:ext>
            </a:extLst>
          </p:cNvPr>
          <p:cNvGraphicFramePr>
            <a:graphicFrameLocks noGrp="1"/>
          </p:cNvGraphicFramePr>
          <p:nvPr>
            <p:extLst>
              <p:ext uri="{D42A27DB-BD31-4B8C-83A1-F6EECF244321}">
                <p14:modId xmlns:p14="http://schemas.microsoft.com/office/powerpoint/2010/main" val="4000275915"/>
              </p:ext>
            </p:extLst>
          </p:nvPr>
        </p:nvGraphicFramePr>
        <p:xfrm>
          <a:off x="685801" y="1606216"/>
          <a:ext cx="2095322" cy="5251784"/>
        </p:xfrm>
        <a:graphic>
          <a:graphicData uri="http://schemas.openxmlformats.org/drawingml/2006/table">
            <a:tbl>
              <a:tblPr/>
              <a:tblGrid>
                <a:gridCol w="2095322">
                  <a:extLst>
                    <a:ext uri="{9D8B030D-6E8A-4147-A177-3AD203B41FA5}">
                      <a16:colId xmlns:a16="http://schemas.microsoft.com/office/drawing/2014/main" val="3021311449"/>
                    </a:ext>
                  </a:extLst>
                </a:gridCol>
              </a:tblGrid>
              <a:tr h="140372">
                <a:tc>
                  <a:txBody>
                    <a:bodyPr/>
                    <a:lstStyle/>
                    <a:p>
                      <a:r>
                        <a:rPr lang="es-MX" sz="1000" b="1">
                          <a:effectLst/>
                        </a:rPr>
                        <a:t>HTML</a:t>
                      </a:r>
                      <a:endParaRPr lang="es-MX" sz="1000">
                        <a:effectLst/>
                      </a:endParaRPr>
                    </a:p>
                  </a:txBody>
                  <a:tcPr marL="35093" marR="35093" marT="17546" marB="1754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8F9FA"/>
                    </a:solidFill>
                  </a:tcPr>
                </a:tc>
                <a:extLst>
                  <a:ext uri="{0D108BD9-81ED-4DB2-BD59-A6C34878D82A}">
                    <a16:rowId xmlns:a16="http://schemas.microsoft.com/office/drawing/2014/main" val="4123889767"/>
                  </a:ext>
                </a:extLst>
              </a:tr>
              <a:tr h="3509290">
                <a:tc>
                  <a:txBody>
                    <a:bodyPr/>
                    <a:lstStyle/>
                    <a:p>
                      <a:pPr>
                        <a:buFont typeface="Arial" panose="020B0604020202020204" pitchFamily="34" charset="0"/>
                        <a:buChar char="•"/>
                      </a:pPr>
                      <a:r>
                        <a:rPr lang="es-MX" sz="1000" u="none" strike="noStrike" dirty="0">
                          <a:solidFill>
                            <a:srgbClr val="0645AD"/>
                          </a:solidFill>
                          <a:effectLst/>
                          <a:hlinkClick r:id="rId3" tooltip="HTML dinámico"/>
                        </a:rPr>
                        <a:t>HTML dinámico</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4" tooltip="HTML5"/>
                        </a:rPr>
                        <a:t>HTML5</a:t>
                      </a:r>
                      <a:r>
                        <a:rPr lang="es-MX" sz="1000" dirty="0">
                          <a:effectLst/>
                        </a:rPr>
                        <a:t> </a:t>
                      </a:r>
                    </a:p>
                    <a:p>
                      <a:pPr marL="742950" lvl="1" indent="-285750">
                        <a:buFont typeface="Arial" panose="020B0604020202020204" pitchFamily="34" charset="0"/>
                        <a:buChar char="•"/>
                      </a:pPr>
                      <a:r>
                        <a:rPr lang="es-MX" sz="1000" u="none" strike="noStrike" dirty="0">
                          <a:solidFill>
                            <a:srgbClr val="0645AD"/>
                          </a:solidFill>
                          <a:effectLst/>
                          <a:hlinkClick r:id="rId5" tooltip="Audio HTML5"/>
                        </a:rPr>
                        <a:t>audio</a:t>
                      </a:r>
                      <a:endParaRPr lang="es-MX" sz="1000" dirty="0">
                        <a:effectLst/>
                      </a:endParaRPr>
                    </a:p>
                    <a:p>
                      <a:pPr marL="742950" lvl="1" indent="-285750">
                        <a:buFont typeface="Arial" panose="020B0604020202020204" pitchFamily="34" charset="0"/>
                        <a:buChar char="•"/>
                      </a:pPr>
                      <a:r>
                        <a:rPr lang="es-MX" sz="1000" u="none" strike="noStrike" dirty="0">
                          <a:solidFill>
                            <a:srgbClr val="0645AD"/>
                          </a:solidFill>
                          <a:effectLst/>
                          <a:hlinkClick r:id="rId6" tooltip="Elemento de lienzo"/>
                        </a:rPr>
                        <a:t>lienzo</a:t>
                      </a:r>
                      <a:endParaRPr lang="es-MX" sz="1000" dirty="0">
                        <a:effectLst/>
                      </a:endParaRPr>
                    </a:p>
                    <a:p>
                      <a:pPr marL="742950" lvl="1" indent="-285750">
                        <a:buFont typeface="Arial" panose="020B0604020202020204" pitchFamily="34" charset="0"/>
                        <a:buChar char="•"/>
                      </a:pPr>
                      <a:r>
                        <a:rPr lang="es-MX" sz="1000" u="none" strike="noStrike" dirty="0">
                          <a:solidFill>
                            <a:srgbClr val="0645AD"/>
                          </a:solidFill>
                          <a:effectLst/>
                          <a:hlinkClick r:id="rId7" tooltip="Video HTML5"/>
                        </a:rPr>
                        <a:t>video</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8" tooltip="XHTML"/>
                        </a:rPr>
                        <a:t>XHTML</a:t>
                      </a:r>
                      <a:r>
                        <a:rPr lang="es-MX" sz="1000" dirty="0">
                          <a:effectLst/>
                        </a:rPr>
                        <a:t> </a:t>
                      </a:r>
                    </a:p>
                    <a:p>
                      <a:pPr marL="742950" lvl="1" indent="-285750">
                        <a:buFont typeface="Arial" panose="020B0604020202020204" pitchFamily="34" charset="0"/>
                        <a:buChar char="•"/>
                      </a:pPr>
                      <a:r>
                        <a:rPr lang="es-MX" sz="1000" u="none" strike="noStrike" dirty="0">
                          <a:solidFill>
                            <a:srgbClr val="0645AD"/>
                          </a:solidFill>
                          <a:effectLst/>
                          <a:hlinkClick r:id="rId9" tooltip="XHTML básico"/>
                        </a:rPr>
                        <a:t>Básico</a:t>
                      </a:r>
                      <a:endParaRPr lang="es-MX" sz="1000" dirty="0">
                        <a:effectLst/>
                      </a:endParaRPr>
                    </a:p>
                    <a:p>
                      <a:pPr marL="742950" lvl="1" indent="-285750">
                        <a:buFont typeface="Arial" panose="020B0604020202020204" pitchFamily="34" charset="0"/>
                        <a:buChar char="•"/>
                      </a:pPr>
                      <a:r>
                        <a:rPr lang="es-MX" sz="1000" u="none" strike="noStrike" dirty="0">
                          <a:solidFill>
                            <a:srgbClr val="0645AD"/>
                          </a:solidFill>
                          <a:effectLst/>
                          <a:hlinkClick r:id="rId10" tooltip="Perfil móvil XHTML"/>
                        </a:rPr>
                        <a:t>Perfil móvil</a:t>
                      </a:r>
                      <a:endParaRPr lang="es-MX" sz="1000" dirty="0">
                        <a:effectLst/>
                      </a:endParaRPr>
                    </a:p>
                    <a:p>
                      <a:pPr marL="742950" lvl="1" indent="-285750">
                        <a:buFont typeface="Arial" panose="020B0604020202020204" pitchFamily="34" charset="0"/>
                        <a:buChar char="•"/>
                      </a:pPr>
                      <a:r>
                        <a:rPr lang="es-MX" sz="1000" u="none" strike="noStrike" dirty="0">
                          <a:solidFill>
                            <a:srgbClr val="0645AD"/>
                          </a:solidFill>
                          <a:effectLst/>
                          <a:hlinkClick r:id="rId11" tooltip="C-HTML"/>
                        </a:rPr>
                        <a:t>C-HTML</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12" tooltip="Elemento HTML"/>
                        </a:rPr>
                        <a:t>Elemento HTML</a:t>
                      </a:r>
                      <a:r>
                        <a:rPr lang="es-MX" sz="1000" dirty="0">
                          <a:effectLst/>
                        </a:rPr>
                        <a:t> </a:t>
                      </a:r>
                    </a:p>
                    <a:p>
                      <a:pPr marL="742950" lvl="1" indent="-285750">
                        <a:buFont typeface="Arial" panose="020B0604020202020204" pitchFamily="34" charset="0"/>
                        <a:buChar char="•"/>
                      </a:pPr>
                      <a:r>
                        <a:rPr lang="es-MX" sz="1000" u="none" strike="noStrike" dirty="0" err="1">
                          <a:solidFill>
                            <a:srgbClr val="0645AD"/>
                          </a:solidFill>
                          <a:effectLst/>
                          <a:hlinkClick r:id="rId13" tooltip="Span y div"/>
                        </a:rPr>
                        <a:t>span</a:t>
                      </a:r>
                      <a:r>
                        <a:rPr lang="es-MX" sz="1000" u="none" strike="noStrike" dirty="0">
                          <a:solidFill>
                            <a:srgbClr val="0645AD"/>
                          </a:solidFill>
                          <a:effectLst/>
                          <a:hlinkClick r:id="rId13" tooltip="Span y div"/>
                        </a:rPr>
                        <a:t> y </a:t>
                      </a:r>
                      <a:r>
                        <a:rPr lang="es-MX" sz="1000" u="none" strike="noStrike" dirty="0" err="1">
                          <a:solidFill>
                            <a:srgbClr val="0645AD"/>
                          </a:solidFill>
                          <a:effectLst/>
                          <a:hlinkClick r:id="rId13" tooltip="Span y div"/>
                        </a:rPr>
                        <a:t>div</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14" tooltip="Atributo HTML"/>
                        </a:rPr>
                        <a:t>Atributo HTML</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15" tooltip="Enmarcado (World Wide Web)"/>
                        </a:rPr>
                        <a:t>Marco HTML</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16" tooltip="Editor de HTML"/>
                        </a:rPr>
                        <a:t>Editor de HTML</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17" tooltip="Codificaciones de caracteres en HTML"/>
                        </a:rPr>
                        <a:t>Codificaciones de caracteres</a:t>
                      </a:r>
                      <a:r>
                        <a:rPr lang="es-MX" sz="1000" dirty="0">
                          <a:effectLst/>
                        </a:rPr>
                        <a:t> </a:t>
                      </a:r>
                    </a:p>
                    <a:p>
                      <a:pPr marL="742950" lvl="1" indent="-285750">
                        <a:buFont typeface="Arial" panose="020B0604020202020204" pitchFamily="34" charset="0"/>
                        <a:buChar char="•"/>
                      </a:pPr>
                      <a:r>
                        <a:rPr lang="es-MX" sz="1000" u="none" strike="noStrike" dirty="0">
                          <a:solidFill>
                            <a:srgbClr val="0645AD"/>
                          </a:solidFill>
                          <a:effectLst/>
                          <a:hlinkClick r:id="rId18" tooltip="Unicode y HTML"/>
                        </a:rPr>
                        <a:t>Unicode</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19" tooltip="Código de lenguaje"/>
                        </a:rPr>
                        <a:t>Código de lenguaje</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20" tooltip="Modelo de objetos de documento"/>
                        </a:rPr>
                        <a:t>Modelo de objetos de documento</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21" tooltip="Modelo de objetos del navegador"/>
                        </a:rPr>
                        <a:t>Modelo de objetos del navegador</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22" tooltip="Hoja de estilo (desarrollo web)"/>
                        </a:rPr>
                        <a:t>Hojas de estilo</a:t>
                      </a:r>
                      <a:r>
                        <a:rPr lang="es-MX" sz="1000" dirty="0">
                          <a:effectLst/>
                        </a:rPr>
                        <a:t> </a:t>
                      </a:r>
                    </a:p>
                    <a:p>
                      <a:pPr marL="742950" lvl="1" indent="-285750">
                        <a:buFont typeface="Arial" panose="020B0604020202020204" pitchFamily="34" charset="0"/>
                        <a:buChar char="•"/>
                      </a:pPr>
                      <a:r>
                        <a:rPr lang="es-MX" sz="1000" u="none" strike="noStrike" dirty="0">
                          <a:solidFill>
                            <a:srgbClr val="0645AD"/>
                          </a:solidFill>
                          <a:effectLst/>
                          <a:hlinkClick r:id="rId23" tooltip="Hojas de estilo en cascada"/>
                        </a:rPr>
                        <a:t>CSS</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24" tooltip="Familia de fuentes (HTML)"/>
                        </a:rPr>
                        <a:t>Familia tipográfica</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25" tooltip="Colores web"/>
                        </a:rPr>
                        <a:t>Colores web</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26" tooltip="Secuencias de comandos HTML"/>
                        </a:rPr>
                        <a:t>Secuencias de comandos HTML</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27" tooltip="JavaScript"/>
                        </a:rPr>
                        <a:t>JavaScript</a:t>
                      </a:r>
                      <a:r>
                        <a:rPr lang="es-MX" sz="1000" dirty="0">
                          <a:effectLst/>
                        </a:rPr>
                        <a:t> </a:t>
                      </a:r>
                    </a:p>
                    <a:p>
                      <a:pPr marL="742950" lvl="1" indent="-285750">
                        <a:buFont typeface="Arial" panose="020B0604020202020204" pitchFamily="34" charset="0"/>
                        <a:buChar char="•"/>
                      </a:pPr>
                      <a:r>
                        <a:rPr lang="es-MX" sz="1000" u="none" strike="noStrike" dirty="0" err="1">
                          <a:solidFill>
                            <a:srgbClr val="0645AD"/>
                          </a:solidFill>
                          <a:effectLst/>
                          <a:hlinkClick r:id="rId28" tooltip="WebGL"/>
                        </a:rPr>
                        <a:t>WebGL</a:t>
                      </a:r>
                      <a:endParaRPr lang="es-MX" sz="1000" dirty="0">
                        <a:effectLst/>
                      </a:endParaRPr>
                    </a:p>
                    <a:p>
                      <a:pPr marL="742950" lvl="1" indent="-285750">
                        <a:buFont typeface="Arial" panose="020B0604020202020204" pitchFamily="34" charset="0"/>
                        <a:buChar char="•"/>
                      </a:pPr>
                      <a:r>
                        <a:rPr lang="es-MX" sz="1000" u="none" strike="noStrike" dirty="0" err="1">
                          <a:solidFill>
                            <a:srgbClr val="0645AD"/>
                          </a:solidFill>
                          <a:effectLst/>
                          <a:hlinkClick r:id="rId29" tooltip="WebCL"/>
                        </a:rPr>
                        <a:t>WebCL</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30" tooltip="Consorcio Mundial de la red"/>
                        </a:rPr>
                        <a:t>W3C</a:t>
                      </a:r>
                      <a:r>
                        <a:rPr lang="es-MX" sz="1000" dirty="0">
                          <a:effectLst/>
                        </a:rPr>
                        <a:t> </a:t>
                      </a:r>
                    </a:p>
                    <a:p>
                      <a:pPr marL="742950" lvl="1" indent="-285750">
                        <a:buFont typeface="Arial" panose="020B0604020202020204" pitchFamily="34" charset="0"/>
                        <a:buChar char="•"/>
                      </a:pPr>
                      <a:r>
                        <a:rPr lang="es-MX" sz="1000" u="none" strike="noStrike" dirty="0">
                          <a:solidFill>
                            <a:srgbClr val="0645AD"/>
                          </a:solidFill>
                          <a:effectLst/>
                          <a:hlinkClick r:id="rId31" tooltip="Servicio de validación de marcado W3C"/>
                        </a:rPr>
                        <a:t>Validador</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32" tooltip="WHATWG"/>
                        </a:rPr>
                        <a:t>WHATWG</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33" tooltip="En modo capricho"/>
                        </a:rPr>
                        <a:t>En modo capricho</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34" tooltip="almacenamiento web"/>
                        </a:rPr>
                        <a:t>almacenamiento web</a:t>
                      </a:r>
                      <a:endParaRPr lang="es-MX" sz="1000" dirty="0">
                        <a:effectLst/>
                      </a:endParaRPr>
                    </a:p>
                    <a:p>
                      <a:pPr>
                        <a:buFont typeface="Arial" panose="020B0604020202020204" pitchFamily="34" charset="0"/>
                        <a:buChar char="•"/>
                      </a:pPr>
                      <a:r>
                        <a:rPr lang="es-MX" sz="1000" u="none" strike="noStrike" dirty="0">
                          <a:solidFill>
                            <a:srgbClr val="0645AD"/>
                          </a:solidFill>
                          <a:effectLst/>
                          <a:hlinkClick r:id="rId35" tooltip="Motor del navegador"/>
                        </a:rPr>
                        <a:t>Motor de renderizado</a:t>
                      </a:r>
                      <a:endParaRPr lang="es-MX" sz="1000" dirty="0">
                        <a:effectLst/>
                      </a:endParaRPr>
                    </a:p>
                  </a:txBody>
                  <a:tcPr marL="35093" marR="35093" marT="17546" marB="1754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8F9FA"/>
                    </a:solidFill>
                  </a:tcPr>
                </a:tc>
                <a:extLst>
                  <a:ext uri="{0D108BD9-81ED-4DB2-BD59-A6C34878D82A}">
                    <a16:rowId xmlns:a16="http://schemas.microsoft.com/office/drawing/2014/main" val="3157645362"/>
                  </a:ext>
                </a:extLst>
              </a:tr>
            </a:tbl>
          </a:graphicData>
        </a:graphic>
      </p:graphicFrame>
    </p:spTree>
    <p:extLst>
      <p:ext uri="{BB962C8B-B14F-4D97-AF65-F5344CB8AC3E}">
        <p14:creationId xmlns:p14="http://schemas.microsoft.com/office/powerpoint/2010/main" val="165873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82AE-0CB2-4B41-85DA-90AD1FA014D3}"/>
              </a:ext>
            </a:extLst>
          </p:cNvPr>
          <p:cNvSpPr>
            <a:spLocks noGrp="1"/>
          </p:cNvSpPr>
          <p:nvPr>
            <p:ph type="title"/>
          </p:nvPr>
        </p:nvSpPr>
        <p:spPr/>
        <p:txBody>
          <a:bodyPr/>
          <a:lstStyle/>
          <a:p>
            <a:r>
              <a:rPr lang="es-MX" sz="4400" b="1" dirty="0">
                <a:solidFill>
                  <a:srgbClr val="FFFF00"/>
                </a:solidFill>
              </a:rPr>
              <a:t>XML</a:t>
            </a:r>
            <a:br>
              <a:rPr lang="es-MX" dirty="0"/>
            </a:br>
            <a:endParaRPr lang="es-MX" dirty="0"/>
          </a:p>
        </p:txBody>
      </p:sp>
      <p:sp>
        <p:nvSpPr>
          <p:cNvPr id="3" name="Marcador de contenido 2">
            <a:extLst>
              <a:ext uri="{FF2B5EF4-FFF2-40B4-BE49-F238E27FC236}">
                <a16:creationId xmlns:a16="http://schemas.microsoft.com/office/drawing/2014/main" id="{96FC582C-ADA5-48F6-92AF-3255BD04B43B}"/>
              </a:ext>
            </a:extLst>
          </p:cNvPr>
          <p:cNvSpPr>
            <a:spLocks noGrp="1"/>
          </p:cNvSpPr>
          <p:nvPr>
            <p:ph idx="1"/>
          </p:nvPr>
        </p:nvSpPr>
        <p:spPr>
          <a:xfrm>
            <a:off x="3163958" y="1196426"/>
            <a:ext cx="8557731" cy="1946597"/>
          </a:xfrm>
        </p:spPr>
        <p:txBody>
          <a:bodyPr/>
          <a:lstStyle/>
          <a:p>
            <a:r>
              <a:rPr lang="es-MX" dirty="0"/>
              <a:t>Desarrollado por el 3WC como lenguaje contenedor de forma legible, dando soporte a bases de datos.</a:t>
            </a:r>
          </a:p>
          <a:p>
            <a:r>
              <a:rPr lang="es-MX" dirty="0"/>
              <a:t>&lt;?</a:t>
            </a:r>
            <a:r>
              <a:rPr lang="es-MX" dirty="0" err="1"/>
              <a:t>xml</a:t>
            </a:r>
            <a:r>
              <a:rPr lang="es-MX" dirty="0"/>
              <a:t> </a:t>
            </a:r>
            <a:r>
              <a:rPr lang="es-MX" dirty="0" err="1"/>
              <a:t>version</a:t>
            </a:r>
            <a:r>
              <a:rPr lang="es-MX" dirty="0"/>
              <a:t>="1.0" </a:t>
            </a:r>
            <a:r>
              <a:rPr lang="es-MX" dirty="0" err="1"/>
              <a:t>encoding</a:t>
            </a:r>
            <a:r>
              <a:rPr lang="es-MX" dirty="0"/>
              <a:t>="UTF-8"?&gt;</a:t>
            </a:r>
          </a:p>
          <a:p>
            <a:r>
              <a:rPr lang="es-MX" dirty="0"/>
              <a:t>&lt;!DOCTYPE </a:t>
            </a:r>
            <a:r>
              <a:rPr lang="es-MX" dirty="0" err="1"/>
              <a:t>people_list</a:t>
            </a:r>
            <a:r>
              <a:rPr lang="es-MX" dirty="0"/>
              <a:t> SYSTEM "example.dtd"&gt;</a:t>
            </a:r>
          </a:p>
        </p:txBody>
      </p:sp>
      <p:pic>
        <p:nvPicPr>
          <p:cNvPr id="5" name="Imagen 4">
            <a:extLst>
              <a:ext uri="{FF2B5EF4-FFF2-40B4-BE49-F238E27FC236}">
                <a16:creationId xmlns:a16="http://schemas.microsoft.com/office/drawing/2014/main" id="{CE9225DD-F7E2-4D78-B6AD-DDE2CE432C4A}"/>
              </a:ext>
            </a:extLst>
          </p:cNvPr>
          <p:cNvPicPr>
            <a:picLocks noChangeAspect="1"/>
          </p:cNvPicPr>
          <p:nvPr/>
        </p:nvPicPr>
        <p:blipFill rotWithShape="1">
          <a:blip r:embed="rId2"/>
          <a:srcRect l="76739" t="19502" r="2934" b="13026"/>
          <a:stretch/>
        </p:blipFill>
        <p:spPr>
          <a:xfrm>
            <a:off x="135695" y="1623392"/>
            <a:ext cx="2478157" cy="4625008"/>
          </a:xfrm>
          <a:prstGeom prst="rect">
            <a:avLst/>
          </a:prstGeom>
        </p:spPr>
      </p:pic>
      <p:sp>
        <p:nvSpPr>
          <p:cNvPr id="9" name="CuadroTexto 8">
            <a:extLst>
              <a:ext uri="{FF2B5EF4-FFF2-40B4-BE49-F238E27FC236}">
                <a16:creationId xmlns:a16="http://schemas.microsoft.com/office/drawing/2014/main" id="{7B71ECEA-3CD2-4405-9DCA-377019A74D53}"/>
              </a:ext>
            </a:extLst>
          </p:cNvPr>
          <p:cNvSpPr txBox="1"/>
          <p:nvPr/>
        </p:nvSpPr>
        <p:spPr>
          <a:xfrm>
            <a:off x="8156434" y="3157747"/>
            <a:ext cx="3614600" cy="2031325"/>
          </a:xfrm>
          <a:prstGeom prst="rect">
            <a:avLst/>
          </a:prstGeom>
          <a:noFill/>
        </p:spPr>
        <p:txBody>
          <a:bodyPr wrap="square">
            <a:spAutoFit/>
          </a:bodyPr>
          <a:lstStyle/>
          <a:p>
            <a:r>
              <a:rPr lang="es-MX" dirty="0"/>
              <a:t> XML y el comercio electrónico XML aparece en pleno apogeo del comercio electrónico Formato que permita transmitir información semiestructurada Problema: Dificultad de procesar automáticamente el lenguaje natural</a:t>
            </a:r>
          </a:p>
        </p:txBody>
      </p:sp>
      <p:sp>
        <p:nvSpPr>
          <p:cNvPr id="13" name="CuadroTexto 12">
            <a:extLst>
              <a:ext uri="{FF2B5EF4-FFF2-40B4-BE49-F238E27FC236}">
                <a16:creationId xmlns:a16="http://schemas.microsoft.com/office/drawing/2014/main" id="{539A80F9-AFB3-4D98-9A12-1FEED2804BD5}"/>
              </a:ext>
            </a:extLst>
          </p:cNvPr>
          <p:cNvSpPr txBox="1"/>
          <p:nvPr/>
        </p:nvSpPr>
        <p:spPr>
          <a:xfrm>
            <a:off x="3207026" y="5602069"/>
            <a:ext cx="6096000" cy="646331"/>
          </a:xfrm>
          <a:prstGeom prst="rect">
            <a:avLst/>
          </a:prstGeom>
          <a:noFill/>
        </p:spPr>
        <p:txBody>
          <a:bodyPr wrap="square">
            <a:spAutoFit/>
          </a:bodyPr>
          <a:lstStyle/>
          <a:p>
            <a:r>
              <a:rPr lang="es-MX" dirty="0"/>
              <a:t>Las marcas de XML permiten procesar de forma no </a:t>
            </a:r>
            <a:r>
              <a:rPr lang="es-MX" dirty="0" err="1"/>
              <a:t>ambigüa</a:t>
            </a:r>
            <a:r>
              <a:rPr lang="es-MX" dirty="0"/>
              <a:t> los documentos</a:t>
            </a:r>
          </a:p>
        </p:txBody>
      </p:sp>
      <p:pic>
        <p:nvPicPr>
          <p:cNvPr id="15" name="Imagen 14">
            <a:extLst>
              <a:ext uri="{FF2B5EF4-FFF2-40B4-BE49-F238E27FC236}">
                <a16:creationId xmlns:a16="http://schemas.microsoft.com/office/drawing/2014/main" id="{B7EEA3AF-8EAD-46F6-837A-065516D88EBF}"/>
              </a:ext>
            </a:extLst>
          </p:cNvPr>
          <p:cNvPicPr>
            <a:picLocks noChangeAspect="1"/>
          </p:cNvPicPr>
          <p:nvPr/>
        </p:nvPicPr>
        <p:blipFill rotWithShape="1">
          <a:blip r:embed="rId3"/>
          <a:srcRect l="16901" t="32527" r="44022" b="30114"/>
          <a:stretch/>
        </p:blipFill>
        <p:spPr>
          <a:xfrm>
            <a:off x="3246365" y="2893002"/>
            <a:ext cx="4764296" cy="2560816"/>
          </a:xfrm>
          <a:prstGeom prst="rect">
            <a:avLst/>
          </a:prstGeom>
        </p:spPr>
      </p:pic>
    </p:spTree>
    <p:extLst>
      <p:ext uri="{BB962C8B-B14F-4D97-AF65-F5344CB8AC3E}">
        <p14:creationId xmlns:p14="http://schemas.microsoft.com/office/powerpoint/2010/main" val="3842194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{71DA9EE1-10A0-4E0C-B4E1-818889F34612}tf03457452</Template>
  <TotalTime>69</TotalTime>
  <Words>1149</Words>
  <Application>Microsoft Office PowerPoint</Application>
  <PresentationFormat>Panorámica</PresentationFormat>
  <Paragraphs>104</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Celestial</vt:lpstr>
      <vt:lpstr>Lenguaje XML</vt:lpstr>
      <vt:lpstr>Lenguaje de marcas </vt:lpstr>
      <vt:lpstr>Presentación de PowerPoint</vt:lpstr>
      <vt:lpstr>GML y SGML </vt:lpstr>
      <vt:lpstr>Internet Explorer y Netscape utilizan SGML ?, Como ?</vt:lpstr>
      <vt:lpstr>SGML </vt:lpstr>
      <vt:lpstr>TEX </vt:lpstr>
      <vt:lpstr>HTML </vt:lpstr>
      <vt:lpstr>XML </vt:lpstr>
      <vt:lpstr>XML</vt:lpstr>
      <vt:lpstr>TERMINOLOGIA</vt:lpstr>
      <vt:lpstr>Presentación de PowerPoint</vt:lpstr>
      <vt:lpstr>Presentación de PowerPoint</vt:lpstr>
      <vt:lpstr>Presentación de PowerPoint</vt:lpstr>
      <vt:lpstr>PARA QUÉ SIRVE EL XML.</vt:lpstr>
      <vt:lpstr>XML + HTML = XHTML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xml</dc:title>
  <dc:creator>Samantha Hernández</dc:creator>
  <cp:lastModifiedBy>Samantha Hernández</cp:lastModifiedBy>
  <cp:revision>8</cp:revision>
  <dcterms:created xsi:type="dcterms:W3CDTF">2021-03-10T20:14:37Z</dcterms:created>
  <dcterms:modified xsi:type="dcterms:W3CDTF">2021-03-10T21:24:36Z</dcterms:modified>
</cp:coreProperties>
</file>