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0" r:id="rId4"/>
    <p:sldId id="323" r:id="rId5"/>
    <p:sldId id="318" r:id="rId6"/>
    <p:sldId id="321" r:id="rId7"/>
    <p:sldId id="259" r:id="rId8"/>
    <p:sldId id="260" r:id="rId9"/>
    <p:sldId id="322" r:id="rId10"/>
    <p:sldId id="261" r:id="rId11"/>
    <p:sldId id="309" r:id="rId12"/>
    <p:sldId id="308" r:id="rId13"/>
    <p:sldId id="262" r:id="rId14"/>
    <p:sldId id="307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10" r:id="rId23"/>
    <p:sldId id="265" r:id="rId24"/>
    <p:sldId id="267" r:id="rId25"/>
    <p:sldId id="268" r:id="rId26"/>
    <p:sldId id="269" r:id="rId27"/>
    <p:sldId id="270" r:id="rId28"/>
    <p:sldId id="271" r:id="rId29"/>
    <p:sldId id="311" r:id="rId30"/>
    <p:sldId id="272" r:id="rId31"/>
    <p:sldId id="312" r:id="rId32"/>
    <p:sldId id="273" r:id="rId33"/>
    <p:sldId id="275" r:id="rId34"/>
    <p:sldId id="313" r:id="rId35"/>
    <p:sldId id="315" r:id="rId36"/>
    <p:sldId id="276" r:id="rId37"/>
    <p:sldId id="314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316" r:id="rId47"/>
    <p:sldId id="286" r:id="rId48"/>
    <p:sldId id="287" r:id="rId49"/>
    <p:sldId id="31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306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8775" y="2654935"/>
            <a:ext cx="115519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 </a:t>
            </a:r>
            <a:r>
              <a:rPr lang="zh-CN" altLang="en-US" sz="5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基础学习文档</a:t>
            </a:r>
            <a:endParaRPr lang="zh-CN" altLang="en-US" sz="5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25290" y="4441190"/>
            <a:ext cx="35763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     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王亮亮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    期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      2018.9.23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801610" y="6242050"/>
            <a:ext cx="4243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只讲解工作中经常用到的一些指令和知识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2115" y="254000"/>
            <a:ext cx="59067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指令运行级别及开关机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4070" y="899160"/>
            <a:ext cx="859091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指令运行级别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指定运行级别有 7个级别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 ：关机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1： 单用户 （找回丢失密码）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2：多用户无网络服务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3：多用户有网络服务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4：保留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5：图形界面   目前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linux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系统中能看到图形化界面的都是这个级别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6：重启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指定级别的文件位置  /etc/inittab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切换运行界别的指令 init 级别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开关机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shutdown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shutdown -h now  立即关机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shutdown -h 1 表示一分钟后关机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shutdown -r now 立即重启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reboot 重新启动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halt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立即关机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sync指令是将内存数据同步写入磁盘，防止未保存的数据丢失，当执行关机或者重启时，最好都要先执行这个命令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57345" y="2388870"/>
            <a:ext cx="4246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0">
                <a:latin typeface="微软雅黑" panose="020B0503020204020204" charset="-122"/>
                <a:ea typeface="微软雅黑" panose="020B0503020204020204" charset="-122"/>
              </a:rPr>
              <a:t>基础指令</a:t>
            </a:r>
            <a:endParaRPr lang="zh-CN" altLang="en-US" sz="8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505" y="876935"/>
            <a:ext cx="77362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vim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指令介绍（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必须掌握的重点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4070" y="1761490"/>
            <a:ext cx="6469380" cy="535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vim 是vi的增强版  比如支持很多种文件格式的提示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三种常见模式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正常模式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插入模式或者编辑模式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命令行模式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三种模式的切换规则如下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vim 打开某个文件后，此时处于正常模式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输入i 进入插入模式，即编辑模式，此时可以输入内容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从编辑模式进入正常模式使用esc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从正常模式切换到命令行模式使用：，常用指令有如下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+mj-ea"/>
              <a:buAutoNum type="circleNumDbPlain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：wq 保存并退出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+mj-ea"/>
              <a:buAutoNum type="circleNumDbPlain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：q 不保存，直接退出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+mj-ea"/>
              <a:buAutoNum type="circleNumDbPlain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：q！ 强制退出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505" y="770255"/>
            <a:ext cx="59074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vim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正常模式下的快捷键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8505" y="1415415"/>
            <a:ext cx="859091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1.复制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 单行 在下当前行 输入yy复制当前行，移动光标，然后按p粘贴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1.2.多行 复制当前行向下的x行 用 xyy 然后按p粘贴到光标位置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2.删除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单行 移动光标到要删除的行，然后按dd 删除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 多行 删除当前行向下的x行 用 xdd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3.查询关键字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在正常模式下输入 / 查找的关键字   即可查找到具体的内容，按n切换下一个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4.行号 命令行模式下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 显示行号：set nu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 隐藏行号 ：set nonu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定位位置 正常模式下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5.1 定位到文档末尾  G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5.2 回到文档的首行  gg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6.撤销  插入后，输入一段文字，回到正常模式，输入u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7.定位到某一行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7.1 先显示行号 ：set nu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7.2 输入 行号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7.3 按shift + g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505" y="876935"/>
            <a:ext cx="612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文件指令（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必须掌握的重点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5030" y="1670050"/>
            <a:ext cx="995934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pwd 显示当前工作目录的绝对路径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ls 查看当前目录的所有文件夹和文件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-a 显示隐藏文件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-l 列出详细信息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cd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 回到家目录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 回到当前目录的上级目录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mkdir 创建目录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-p 创建多级目录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rmdir 删除空目录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删除非空目录 rm -rf 文件夹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touch 创建一个空文件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可一次性创建多个文件  touch  f1 f2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 拷贝source到dest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-r 递归复制整个文件夹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 移除文件或者目录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-r 删除整个文件夹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-f 强制删除，不提示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505" y="876935"/>
            <a:ext cx="612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文件指令（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必须掌握的重点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5665" y="1731010"/>
            <a:ext cx="1103439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mv 移动文件与目录或者重命名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mv oldFileName  newFileName 重命名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mv /opt/a.txt /opt/tlang/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 查看文件内容  只能浏览不能修改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-n 显示行号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 -n Hello.java | more  分页显示  看下一页  按空格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通常和more一起使用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more 基于vi文本编辑器的文本过滤器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more的快捷键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按空格键 往下翻一页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enter 一行一行往下看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  离开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ctrl + F 向下滚动一屏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ctrl + B 向上滚动一屏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显示行号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：f 输出文件名和当前行的行号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505" y="876935"/>
            <a:ext cx="612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文件指令（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必须掌握的重点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8505" y="1746250"/>
            <a:ext cx="110299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less 分屏查看，功能比more强大很多，并不是将一个文件全部加载后，再显示，而是根据需要显示加载内容，产看大文件时效果明显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less的快捷键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pageDown 向下翻页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pageUp 向上翻页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？查找字符串  按n向上查找，按N向下查找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查找字符串  按n向下查找，按N向上查找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&gt; 输出重定向  会覆盖原有内容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ls -l &gt; aa.txt 将ls-l的内容写入aa.txt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 bb.txt &gt; aa.txt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&gt;&gt; 追加  在原有内容尾部添加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ls -l &gt;&gt; aa.txt 将ls-l的内容写入aa.txt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 bb.txt &gt;&gt; aa.txt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echo 输出内容到控制台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echo $PATH 输出当前环境变量的路径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echo "aaaaaa"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505" y="876935"/>
            <a:ext cx="612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文件指令（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必须掌握的重点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8505" y="1746250"/>
            <a:ext cx="103720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head 用于显示文件的开头部分，默认显示文件的前10行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head fileName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head -n 显示多少行 fileName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17.tail 用于显示文件的尾部部分，默认是显示文件末尾的10行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tail  fileName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tail -n  显示多少行 fileName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tail -f fileName 实时追踪文档的所有更新 可以实时监控,如果有变化就会看到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ln 软链接指定 也叫符号链接，类似windows的快捷方式。主要存放了链接其它文件的路径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ln -s 源文件或者目录 软链接的名字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 -rf 软连接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history 查看已经使用过的历史命令 ，也可以直接使用历史命令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history 10 显示最近的10个指令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！178 执行历史编号为178号的指令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history 显示操作时间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echo 'HISTTIMEFORMAT="%F %T"' &gt;&gt; /etc/profile   添加环境变量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source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/etc/profile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505" y="876935"/>
            <a:ext cx="704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搜索查找指令（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必须掌握的重点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8505" y="1791970"/>
            <a:ext cx="102489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 从指定目录递归向下遍历各个子目录，将满足条件的文件或者目录显示在终端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find 文件夹 -name 文件名  按照名字搜索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	find /opt -name ls.txt 在opt目录下递归找找ls.txt文件  或者 文件名使用通配符*.txt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find 文件夹 -user 用户名  按照文件归属用户搜索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 /opt -user root  在opt目录下递归查找用户root的文件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find  / -size +文件大小  查找&gt;= 这个文件大小的文件  - 小于 不加是等于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locate （ 由于locate 是基于数据库查询的，所以第一次使用之前必须使用updatedb 指令创建locate数据库。文件系统越大，优势越明显），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locate 文件名.后缀名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grep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管道符号 |： 表示将前面的一个指令的结果交给后面一个指令去处理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-n 显示行号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-i 忽略大小写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综合指令 ：cat 文件 | grep -ni  YES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505" y="876935"/>
            <a:ext cx="704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时间日期指令（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必须掌握的重点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8505" y="1837690"/>
            <a:ext cx="98971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 显示当前日期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 +%Y 显示当前年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 +%m 显示当前月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 +%d 显示当前哪一天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 +"%Y-%m-%d %H:%M:%S" 显示年月日 时分秒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设置日期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 -s  时间格式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 -s "2020-12-11 10:16:55"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 查看日历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 当前日历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 年份  查看一年的日历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905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673985" y="1010920"/>
          <a:ext cx="2951480" cy="36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80"/>
              </a:tblGrid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简介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2673985" y="1758950"/>
          <a:ext cx="29514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本地环境搭建及远程连接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2673985" y="2473325"/>
          <a:ext cx="29514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初识</a:t>
                      </a:r>
                      <a:r>
                        <a:rPr lang="en-US" altLang="zh-CN"/>
                        <a:t>Linux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673985" y="3238500"/>
          <a:ext cx="29514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</a:t>
                      </a:r>
                      <a:r>
                        <a:rPr lang="zh-CN" altLang="en-US"/>
                        <a:t>基础指令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2673985" y="4010025"/>
          <a:ext cx="29514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</a:t>
                      </a:r>
                      <a:r>
                        <a:rPr lang="zh-CN" altLang="en-US"/>
                        <a:t>用户、组及权限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2673985" y="4705350"/>
          <a:ext cx="29521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1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6.</a:t>
                      </a:r>
                      <a:r>
                        <a:rPr lang="zh-CN" altLang="en-US"/>
                        <a:t>任务调度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2673985" y="5398770"/>
          <a:ext cx="295084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8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</a:t>
                      </a:r>
                      <a:r>
                        <a:rPr lang="zh-CN" altLang="en-US"/>
                        <a:t>磁盘分区与挂载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2673985" y="6076315"/>
          <a:ext cx="295021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2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8.</a:t>
                      </a:r>
                      <a:r>
                        <a:rPr lang="zh-CN" altLang="en-US"/>
                        <a:t>网络管理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7588885" y="1010920"/>
          <a:ext cx="2895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9.</a:t>
                      </a:r>
                      <a:r>
                        <a:rPr lang="zh-CN" altLang="en-US"/>
                        <a:t>进程管理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7588250" y="1758950"/>
          <a:ext cx="289623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2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10.</a:t>
                      </a:r>
                      <a:r>
                        <a:rPr lang="zh-CN" altLang="en-US"/>
                        <a:t>软件安装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7588250" y="2473325"/>
          <a:ext cx="289623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2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11.Shell</a:t>
                      </a:r>
                      <a:r>
                        <a:rPr lang="zh-CN" altLang="en-US"/>
                        <a:t>编写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椭圆 18"/>
          <p:cNvSpPr/>
          <p:nvPr/>
        </p:nvSpPr>
        <p:spPr>
          <a:xfrm>
            <a:off x="358775" y="3095625"/>
            <a:ext cx="164973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505" y="876935"/>
            <a:ext cx="795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压缩和解压缩指令（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必须掌握的重点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0745" y="1522095"/>
            <a:ext cx="1102931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gzip和gunzip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 gzip 文件 可以多个   只能将文件压缩成.gz格式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 gunzip 文件.gz  可以多个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注意：压缩和解压完以后，源文件就不存在了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zip和unzip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zip -r myzipfile.zip /home  将home目录打包压缩到当前指令运行的目录下面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 unzip -d /opt/home /opt/mypackage.zip 解压opt/mypackage.zip文件到/opt/home目录下面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tar  打包指令，打包的文件后缀是tar.gz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 参数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-c 产生.tar 文件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-v 显示详情信息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-f 指定压缩后的文件名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-z 打包同时压缩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-x 解压.tar文件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 tar -zcvf aa.tar.gz test.txt Ok.java ls.txt 将三个文件打包成aa.tar.gz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 tar -zxvf aa.tar.gz  / test 解压文件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3.4 tar -zxvf aa.tar.gz -C /opt/tlang/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0055" y="2767965"/>
            <a:ext cx="962723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8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用户、组及权限管理</a:t>
            </a:r>
            <a:endParaRPr lang="zh-CN" altLang="en-US" sz="8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505" y="770255"/>
            <a:ext cx="475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用户登录、注销及管理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8505" y="1415415"/>
            <a:ext cx="1147254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logout 注销当前用户的登录 ，图形界面使用无效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添加用户  useradd 【选项】 用户名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注意：例如useradd  wangliangliang  这个指令会默认创建一个wangliangliang的用户组和wangliangliang的登录用户，并将用户wangliangliang放到wangliangliang这个组里面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指定或者修改用户的登录密码 passwd  用户名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删除用户   userdel 用户名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保留家目录 userdel xq 不携带任何参数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删除家目录 userdel -r xq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注意：一般删除时，需要保留家目录，删除家目录或删除家目录下面的所有数据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查询用户信息  id 用户名   uid=0(root) gid=0(root) groups=0(root)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切换用户  su -l wangliangliang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高权限用户到低权限用户是不需要输入密码的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低权限到高权限的需要输入密码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切换回root  输入exit  或者 重新执行su -root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创建组 groupadd 组名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删除组  groupdel 组名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修改用户所属用户组   usermod -g 组名 用户名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390" y="878840"/>
            <a:ext cx="91071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用户、密码及组的配置文件和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帮助指令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90" y="1524000"/>
            <a:ext cx="85909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用户配置文件  /etc/passwd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内如格式如下 wangliangliang:x:501:501::/home/wangliangliang:/bin/bash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解释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-&gt;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用户名 密码 用户id 组id:: 家目录: shell解释器种类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组配置文件 /etc/group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内容格式 floppy:x:19: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解释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-&gt;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组名:口令:组标识号：组内用户列表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口令配置文件 /etc/shadow （密码和登录信息，是加密的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此处不做详解）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 常用帮助指令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man  例如 man ls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help 例如 help cd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390" y="87884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组管理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90" y="1524000"/>
            <a:ext cx="85909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linux 的每个文件都有 所有者、所在组、其他组和改变文件所在组的概念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所有者：谁创建了这个文件，他就是这个文件的所有者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查看文件权限所有者  ls -alh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修改文件所有者 chown   chown tom  apple.txt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chown 用户  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chown 用户：组 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chown -R     递归赋予权限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修改文件所在组 chgrp chgrp police apple.txt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chown 组  文件目录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chown -R     递归赋予权限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修改用户所在组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改变用户所在组  usermod -g 组名  人名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改变用户登录的初始目录 usermod -d 目录名 用户名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390" y="878840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文件属性解释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90" y="1524000"/>
            <a:ext cx="85909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文件属性解释 -rw-r--r--. 1 tom police 0 Sep  7 06:55 ok.txt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第一位 为 文件类型：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普通文件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 目录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 连接文件 （类似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的快捷方式）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 字符设备【键盘、鼠标】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b块文件【硬盘】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第二到第四 ：所有者的权限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第五到第七：文件所在组的用户权限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第八到第十：其他组用户的权限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第十二 ：如果是文件，表示硬链接个数，如果是文件夹，表示目录下子目录个数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tom 是文件所有者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police 是所在组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 表示文件大小，如果是目录，则统一是4096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Sep  7 06:55 文件最后修改时间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24710" y="93345"/>
            <a:ext cx="2058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权限解读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9310" y="674370"/>
            <a:ext cx="859091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rwx 权限解读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2.1 作用到文件上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 可读 。 可以读取文件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 可写。 可以修改文件，但是不可以删除文件，删除文件的前提是对该文件的所在目录有写权限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2.1.3 x 可执行。 可以被执行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 作用到目录上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r 可读。 可以读取 ls查看目录内容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w 可写。 可以修改 目录内创建+删除+重命名目录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x 可执行。 可以进入该目录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注意：rwx 可以用数字表示  r =4 ，w = 2,x = 1 .rwx = 4+2+1 = 7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修改文件或者目录的权限  chmod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+，-，= 变更权限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u代表所有者  g代表所在组  o代表其他人 a代表所有人(u、g和o的总和)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chmod u=rwx,g=wx,o=w 文件目录名  给文件或者目录的所有者授予读写执行的权限，给所有组授予写和执行的权限，给其他用户授予写权限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chmod o+w 文件目录 给文件目录的其他用户添加写权限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chmod a-w 文件目录  给文件目录所有人减去 写权限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通过数字改变权限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chmod u=rwx,g=wx,o=w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equals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chmod 751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35095" y="3106420"/>
            <a:ext cx="454723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8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任务调度</a:t>
            </a:r>
            <a:endParaRPr lang="zh-CN" altLang="en-US" sz="8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390" y="87884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基础讲解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90" y="1524000"/>
            <a:ext cx="85909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contab 任务调度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解释：系统在特定的时间执行的命令或者程序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分类: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系统工作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个别用户工作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-e 编辑crontab任务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-l  查询crontab任务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-r 删除当前用户的所有crontab任务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如果只是简单的任务，可以不用写脚本，直接在crontab中加入任务即可，对于比较复杂的任务，就需要写脚本（Shell 脚本）来完成。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例如简单的*/1 * * * * ls -l /etc &gt;&gt; /tmp/to.txt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390" y="878840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时间参数介绍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90" y="1524000"/>
            <a:ext cx="85909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 * * * *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一般符号说明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第一个* 表示 一个小时当中的第几分钟执行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第二个* 表示一天当中的第几个小时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第三个* 表示一个月当中的第几天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第四个* 表示一年当中的第几个月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第五个* 表示一周当中的星期几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特殊符号说明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 代表任何时间，比如第一个*，就代表每个小时的每分钟都执行一次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，代表不连续的时间，0 8,12,18  * * * *代表在每天的8点0分，12点0分，18点0分都执行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代表连续的时间范围 0 5 * * * 1-6 代表 周一到周六每天的5点0分执行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*/n 代表隔多久执行一次  */10 * * * * 代表每隔十分钟执行一次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service crond restart 重新启动任务调度服务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3980" y="2768600"/>
            <a:ext cx="2214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简介</a:t>
            </a:r>
            <a:endParaRPr lang="zh-CN" altLang="en-US" sz="8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8830" y="2944495"/>
            <a:ext cx="759523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8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磁盘分区与挂载</a:t>
            </a:r>
            <a:endParaRPr lang="zh-CN" altLang="en-US" sz="8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390" y="87884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基础知识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90" y="1524000"/>
            <a:ext cx="85909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分区的两种方式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mbr分区：最多支持4个主分区，系统只能安装在主分区，扩展分区要占一个主分区，最大支持2TB，兼容性非常好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gtp分区：支持无限多个主分区（操作系统可能会限制，如windows 128个分区），最大支持18EB大容量（1EB = 1024PB  1PB = 1024TB），windows 7 64位以后支持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linux 硬盘种类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IDE：驱动标识符为hdx~ ：hd 表示分区设备类型，此处表示IDE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，x 表示为盘号（a为基本盘，b为基本从属盘，c辅助主盘，d辅助从属盘）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~ 代表分区  前4个分区用1-4表示 分别是主分区或者扩展分区，从5开始就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是逻辑分区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SCSI：驱动标识符为sdx~，理解和IDE是一样的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查看磁盘挂载指令 lsblk -f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390" y="87884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操作指令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90" y="1524000"/>
            <a:ext cx="115036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虚拟机添加硬盘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虚拟机直接添加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分区 fdisk /dev/sdb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格式化 mkfs  -t ext4 /dev/sdb2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临时挂载 当重启系统后，就会丢失 mount /dev/sdb2  /home/newdisk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设置永久挂载  vim /etc/fstab添加如下信息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/dev/sdb2  /home/newdisk                                          ext4    defaults        1 1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mount -a  重新加载一下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卸载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umount  /home/newdisk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注意：如果出现磁盘正在被使用，查询操作这个磁盘的进程序号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fuser -m /home/newdisk/   会出节点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ps aux |grep 3249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kill -9 进程号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6800" y="2985135"/>
            <a:ext cx="4246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0">
                <a:latin typeface="微软雅黑" panose="020B0503020204020204" charset="-122"/>
                <a:ea typeface="微软雅黑" panose="020B0503020204020204" charset="-122"/>
              </a:rPr>
              <a:t>网络管理</a:t>
            </a:r>
            <a:endParaRPr lang="zh-CN" altLang="en-US" sz="8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390" y="87884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网络监控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90" y="1524000"/>
            <a:ext cx="115036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指令 netstat -anp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-an 按照一定顺序排列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-p 显示哪个进程在调用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常用指令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查看全部 netstat -anp | more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查看sshd服务 netstat -anp | grep sshd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7435" y="73850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网络配置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7435" y="1507490"/>
            <a:ext cx="1099883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网络环境配置的两种方式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自动获取：每次可能获取的ip地址不一样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固定ip：直接通过修改文件来做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/etc/sysconfig/network-scripts/ifcfg-eth0 内容如下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DEVICE="eth0"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BOOTPROTO="static"  -- 以静态的方式来获取ip 即获取固定的ip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HWADDR="00:0C:29:17:18:60"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IPV6INIT="no"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NM_CONTROLLED="yes"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ONBOOT="yes"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TYPE="Ethernet"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UUID="8046ade9-e6b9-45f6-9ed8-254f97e47c76"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NAME="TLANG-NETWORK"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IPADDR="192.168.5.77" -- ip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GATEWAY="192.168.5.2" --网关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DNS1="192.168.5.2" -- DNS 和网关保持一致就行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重启网络服务 service network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注意：如果启动 报 MAC有问题，则修改如下两个地方的MAC地址一致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/etc/udev/rules.d/70-persistent-net.rules  对应的MAC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/etc/sysconfig/network-scripts/ifcfg-eth0  对应的MAC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72560" y="2767965"/>
            <a:ext cx="4246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进程管理</a:t>
            </a:r>
            <a:endParaRPr lang="zh-CN" altLang="en-US" sz="8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390" y="87884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基础指令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90" y="1524000"/>
            <a:ext cx="115036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基础知识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每个执行的程序（代码）都是一个进程，都有唯一的一个ID号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每个进程都有一个父进程，父进程可以复制多个子进程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进程分前台进程（可以操作）和后台进程（不占用界面）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ps命令 ps -aux | more  用来查看系统中有哪些正在执行，已经执行状态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指令参数说明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-a 显示当前终端的所有进程信息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-u 以用户格式显示进程信息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-x 显示后台进程运行的参数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390" y="878840"/>
            <a:ext cx="36144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ps -aux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指令详解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90" y="1524000"/>
            <a:ext cx="115036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指令：ps -aux | more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显示项如下  USER        PID %CPU %MEM    VSZ   RSS TTY      STAT START   TIME COMMAND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解释如下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 用户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PID 进程id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%CPU 进程占用cpu的百分比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%MEM 进程占用内存的百分比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VSZ 使用的虚拟内存情况（单位：kb）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RSS 使用物理内存情况（单位：kb）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TTY 使用的终端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STAT 进程状态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 休眠，R 运行，s表示进程是会话的先导进程，N进程的优先级比普通进程更低，					D正在等待，Z僵死进程，T被跟踪或者被停止等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START  启动时间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TIME 占用cpu的总时间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COMMAND 进程执行时的命令行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390" y="878840"/>
            <a:ext cx="32664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ps -ef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指令详解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90" y="1524000"/>
            <a:ext cx="115036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指令 ps -ef| more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显示项 UID         PID   PPID  C STIME TTY          TIME CMD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解释如下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UID 用户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PID 当前进程号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PPID 父进程号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 表示 无父进程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cpu计算执行优先的因子，数值越大，表示是cpu密集型运算，执行优先级会降低，数值越小，表示是io密集型运算，执行优先级会降低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STIME 进程启动时间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TTY 使用的终端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TIME 占用cpu的总时间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CMD 进程执行时的命令行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4285" y="1315085"/>
            <a:ext cx="2583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571500" indent="-571500">
              <a:buFont typeface="Wingdings" panose="05000000000000000000" charset="0"/>
              <a:buChar char="ü"/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名词解释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5485" y="3746500"/>
            <a:ext cx="1611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一切皆文件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0405" y="4194810"/>
            <a:ext cx="298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每个软件都有特定的用途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72005" y="2047240"/>
            <a:ext cx="80740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严格来说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是一个内核，基于这个内核不同公司开发了很多发行版的系统。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 著名的有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CentOS,Ubuntu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等，故言语使用系统时，需指明发行版本！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4135" y="2973705"/>
            <a:ext cx="2583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571500" indent="-571500">
              <a:buFont typeface="Wingdings" panose="05000000000000000000" charset="0"/>
              <a:buChar char="ü"/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基础思想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4135" y="4767580"/>
            <a:ext cx="2583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571500" indent="-571500">
              <a:buFont typeface="Wingdings" panose="05000000000000000000" charset="0"/>
              <a:buChar char="ü"/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发行版本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25955" y="5587365"/>
            <a:ext cx="58864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目前有名的发行版本有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Redhat,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Ubuntu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,Suse,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红旗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Redhat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后期衍生出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CentOS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Redhat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两个发行版本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390" y="87884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终止进程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90" y="1524000"/>
            <a:ext cx="115036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指令 kill  和killall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kill ：kill 选项（-9 强制终止） 进程号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killall：killall 进程名称 （支持通配符，在系统负载过大变的很慢时使用）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pstree 进程树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-p显示进程的pid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-u显示进程的所属用户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1065" y="91059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服务管理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1065" y="1663700"/>
            <a:ext cx="113093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service 本质就是一个进程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指令  service 服务名  start|stop|reload|restart|status，centOs 7.0 以后就不再使用service 了 ，改使用systemctl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示例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查看防火墙状态，启动和关闭 防火墙服务名  iptables，service iptables status  关闭或者启动只是临时的立即生效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要永久生效 则使用chkconfig指令处理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查看系统中有哪些服务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设置查看 setup：选中服务如果设置开机自动启动 点击空格设置*号即可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tab切换服务项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enter键选中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指令查看 ls -l /etc/init.d/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查看服务状态 示例：chkconfig sshd --list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设置开机自启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指令  chkconfig 可以给每个服务的各个运行级别设置是否开机自启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用法：查看服务的各个运行级别的自启状态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chkconfig -- list |grep 服务名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chkconfig 服务名 -- list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设置或者关闭开机自启 ：chkconfig --level 级别 服务名 on/off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设置防火墙所有运行级别下自启：chkconfig iptables on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390" y="878840"/>
            <a:ext cx="5504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进程监控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指令基础详解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90" y="1524000"/>
            <a:ext cx="115036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参数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-d 每隔几秒刷新一次 默认3s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-i 不显示闲置或者僵死进程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-p 通过制定进程号来动态监控某一个进程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交互指令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 以cpu使用率排序显示  默认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 以内存的使用率排序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 以pid排序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 退出top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 输入用户名，查看这个用户的进程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 杀进程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270" y="738505"/>
            <a:ext cx="4589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指令结果顶部讲解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6270" y="1523365"/>
            <a:ext cx="1150366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信息顶部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top - 03:46:21 up  1:37,  3 users,  load average: 0.48, 0.36, 0.37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Tasks: 200 total,   1 running, 198 sleeping,   1 stopped,   0 zombie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Cpu(s):  0.0%us,  0.1%sy,  0.0%ni, 99.9%id,  0.0%wa,  0.0%hi,  0.0%si,  0.0%st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Mem:   1004136k total,   766852k used,   237284k free,    36420k buffers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Swap:  2031612k total,        0k used,  2031612k free,   386596k cached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03:46:21 当前时间       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up 1:37 开机到现在的运行时间（规则 时：分）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 users 当前登录系统用户数  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load average: 0.32, 0.44, 0.41 负载均衡 即任务队列的平均长度。三个数值分别为 1分钟、5分钟、15分钟前到现在的平均值。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注意： 一般加起来/3 &gt;0.7 说明系统负载差不多了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Tasks（进程）：总计有多少任务|多少运行|多少睡眠|多少停止|多少僵尸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Cpu(s)：0.0%us 用户空间占用率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0.1%sy 内核空间占用率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0.0%ni 用户进程空间内改变过优先级的进程占用CPU百分比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99.9%id cpu空闲率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0.0%wa 等待输入输出的CPU时间百分比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0.0%hi 硬件CPU中断占用百分比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0.0%si 软中断占用百分比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0.0%st 虚拟机占用百分比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Mem（物理内存）：total 总内存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used 已使用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free 空闲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buffers 用作内核缓存的内存量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Swap （交换区）（内存不够了，才会使用这个）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total 总共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used 使用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free 空闲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cached 用作内核缓存的内存量 ：内存中的内容被换出到交换区，而后又被换入到内存，但使用过的交换区尚未被覆盖，该数值即为这些内容已存在于内存中的交换区的大小,相应的内存再次被换出时可不必再对交换区写入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注意：计算内存空闲空间： totalfree = free + buffers + cached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680" y="706755"/>
            <a:ext cx="4589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top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指令结果列表讲解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7680" y="1351915"/>
            <a:ext cx="1172210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列表 PID USER      PR  NI  VIRT  RES  SHR S %CPU %MEM    TIME+  COMMAND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    PID     进程id                 b    PPID    父进程id                       c    RUSER   Real user name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d    UID     进程所有者的用户id                                     e    USER    进程所有者的用户名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f    GROUP   进程所有者的组名        g    TTY     启动进程的终端名。不是从终端启动的进程则显示为 ?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h    PR      优先级                i    NI      nice值。负值表示高优先级，正值表示低优先级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j    P       最后使用的CPU，仅在多CPU环境下有意义    k    %CPU    上次更新到现在的CPU时间占用百分比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l    TIME    进程使用的CPU时间总计，单位秒       m    TIME+   进程使用的CPU时间总计，单位1/100秒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n    %MEM    进程使用的物理内存百分比        o    VIRT    进程使用的虚拟内存总量，单位kb。VIRT=SWAP+RES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p    SWAP    进程使用的虚拟内存中，被换出的大小，单位kb。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q    RES     进程使用的、未被换出的物理内存大小，单位kb。RES=CODE+DATA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r    CODE    可执行代码占用的物理内存大小，单位kb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s    DATA    可执行代码以外的部分(数据段+栈)占用的物理内存大小，单位kb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t    SHR     共享内存大小，单位kb            u    nFLT    页面错误次数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v    nDRT    最后一次写入到现在，被修改过的页面数。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w    S       进程状态(D=不可中断的睡眠状态,R=运行,S=睡眠,T=跟踪/停止,Z=僵尸进程)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x    COMMAND 命令名/命令行             y    WCHAN   若该进程在睡眠，则显示睡眠中的系统函数名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z    Flags   任务标志，参考 sched.h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默认情况下仅显示比较重要的 PID、USER、PR、NI、VIRT、RES、SHR、S、%CPU、%MEM、TIME+、COMMAND 列。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可以通过下面的快捷键来更改显示内容。 更改显示内容通过 f 键可以选择显示的内容。按 f 键之后会显示列的列表，按 a-z 即可显示或隐藏对应的列，最后按回车键确定。 按 o 键可以改变列的显示顺序。按小写的 a-z 可以将相应的列向右移动，而大写的 A-Z 可以将相应的列向左移动。最后按回车键确定。 按大写的 F 或 O 键，然后按 a-z 可以将进程按照相应的列进行排序。而大写的 R 键可以将当前的排序倒转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3180" y="2768600"/>
            <a:ext cx="4246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软件安装</a:t>
            </a:r>
            <a:endParaRPr lang="zh-CN" altLang="en-US" sz="8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8355" y="738505"/>
            <a:ext cx="12077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RPM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1670" y="1261745"/>
            <a:ext cx="1169416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RedHat Package Manager ：RedHat软件包管理工具，类似windows的setup.exe文件，安装文件为 文件包名.rpm是一种管理标准。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rpm指令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查询 rpm -qa |grep 关键字符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rpm -qa | grep firefox 查询是否有火狐   firefox-45.0.1-1.el6.centos.x86_64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firefox 软件名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45.0.1-1 版本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el6.centos.x86_64 软件适用于centos 6.x版本的64位系统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注意：如果是i686、i386表示32位系统。noarch 表示通用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查询 rpm -qa|more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rpm -q 软件包名 查询软件是否安装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rpm -qi 软件包名 查询软件包的信息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rpm -ql 软件包名 查询软件包中的文件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rpm -qf 文件全路径 查询文件所属的软件包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rpm -qf /etc/passwd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rpm -qf /root/install.log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2.7 卸载rmp包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2.7.1 直接删除 （如果有依赖关系会报错，删除不了） rmp -e rmp包名： rpm -e firefox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2.7.2 强行删除忽略依赖关系：rpm -e --nodeps firefox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2.8 安装rmp包 rpm -ivh rmp包：rpm -ivh /opt/firefox-45.0.1-1.el6.centos.x86_64.rpm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738505"/>
            <a:ext cx="1247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YUM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6760" y="1686560"/>
            <a:ext cx="115722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介绍：shell前端软件包管理，是基于rpm管理包做的，能够从指定的服务器下载rpm包并自动安装，能自动处理依赖关系，并一次性安装所有依赖的软件包，需要连接公网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yum指令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查询在yum服务器上是否有安装包 yum list | grep xxx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 yum install  xxx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7305" y="2660015"/>
            <a:ext cx="657606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Shell</a:t>
            </a:r>
            <a:r>
              <a:rPr lang="zh-CN" altLang="en-US" sz="8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脚本编写</a:t>
            </a:r>
            <a:endParaRPr lang="zh-CN" altLang="en-US" sz="8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780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9925" y="73850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基础知识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5810" y="1521460"/>
            <a:ext cx="111442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shell是一个命令行解释器。它提供了一个向Linux内核发送以便运行程序的界面系统级程序，用户可以用shell来启动、挂起和停止甚至是编写一些程序。一般的  程序调用在shell解释器中执行编写的shell脚本来向Linux内核发送指令，Linux内核去驱动硬件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shell 种类 常见的 Shell 有 sh、bash、csh、tcsh、ash 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注意： bash是默认的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脚本说明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告诉系统 用哪种shell解释器解释  #!/bin/bash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脚本要有可执行权限 x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注意脚本有两种执行方式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./myShell.sh 此时要有可执行权限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 myShell.sh  此时不需要文件有可执行权限 （但一般不这样用）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6560" y="2767965"/>
            <a:ext cx="11358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本地环境搭建及远程连接</a:t>
            </a:r>
            <a:endParaRPr lang="zh-CN" altLang="en-US" sz="8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780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465" y="738505"/>
            <a:ext cx="21463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Shell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050" y="1383665"/>
            <a:ext cx="1155700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shell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变量分为系统和用户变量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系统变量 ：$HOME、$PATH、$SHELL、$USER。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 set 可查看当前系统中有哪些系统变量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用户变量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A=100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定义变量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echo "A=$A"   -- 引用变量时需要加$符号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unset A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销毁变量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echo "A=$A"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readonly B=60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申明静态变量，不能卸载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echo "B=$B"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规则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定义变量规则：变量名不能以数字开头，等号前后不能有空格，变量名一般大写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将命令的返回值复值给变量：A=`ls -la` （反引号：运行里面的命令将结果返回给变量A  ESC下面的一个键），A=$(ls -la) 等价于反引号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注释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单行注释        #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多行       ：&lt;&lt;! 需要注释的脚本  !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设置环境变量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export 变量名=变量值  将shell变量输出为环境变量（需要重启或者注销登录后才能使用）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source 配置文件 使修改后的配置信息立即生效，echo $变量名  查询环境变量的值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780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425" y="738505"/>
            <a:ext cx="21463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Shell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925" y="1551940"/>
            <a:ext cx="115411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位置参数变量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执行shell 脚本时，可以加参数  例如 ./aaa.sh 100 200 ，并在脚本中能够拿到这些参数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$n  n为数字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$0代表本身命令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$1-$9 代表第一到第九个参数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10以上的参数需要用大括号包含${10}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$* 获取命令行中所有的参数（整体）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$@ 获取命令行中所有的参数（区别对待）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$# 统计参数个数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预定义变量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$$ 当前进程的进程号PID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$! 后台运行的最后一个进程的进程号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$? 获取上一个指令执行的结果 如果为0，证明执行正确，如果为非0，则证明执行不正确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425" y="73850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运算符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6425" y="1628140"/>
            <a:ext cx="104540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$((运算式))或$[运算式]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exp expr 运算符间要有空格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expr m - n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expr m + n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expr  \*,/,% 乘、除、取余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425" y="73850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条件判断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6915" y="1490980"/>
            <a:ext cx="1010285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两个整数比较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比较两个字符串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示例如下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 [ "ok" = "ok" ]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then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echo "equal"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-lt 小于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-le 小于等于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-eq 等于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-gt 大于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-ge 大于等于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-ne 不等于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按照文件权限进行判断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-r 有读的权限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-w 有写的权限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-x 有可执行的权限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按照文件类型进行判断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-f 文件存在，并且是一个常规文件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-e 文件存在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[ -e /opt/shell/log.log ]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then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echo "file exists"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-d 文件存在并且是一个目录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9645" y="890905"/>
            <a:ext cx="22923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流程控制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9645" y="1689100"/>
            <a:ext cx="97047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语法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[ 条件判断式 ];then 程序  fi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[ 条件判断式 ] then 程序  elif [ 条件判断式 ] then 程序  fi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推荐使用这种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示例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[ $1 -ge 60 ] then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echo "及格了"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elif [ $1 -lt 60 ]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then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echo "不及格"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1350" y="866140"/>
            <a:ext cx="29648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流程控制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case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0100" y="1706880"/>
            <a:ext cx="10591800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case 语法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case $变量名  in 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“值1”)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程序1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;;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“值2”)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程序2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;;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esac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示例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case $1 in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"1")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echo "周一"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;;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"2")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echo "周二"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;;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*)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echo "other"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;;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esac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8680" y="855345"/>
            <a:ext cx="2635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流程控制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8680" y="1645285"/>
            <a:ext cx="11188700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for 语法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for 变量 in 值1 值2 值3 ...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程序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done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示例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for i in "$*"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echo "the num is $i"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done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 如果$*是一个整体 那么只会打印输出一次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for 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语法二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for ((初始值;循环控制条件;变量变化))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程序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done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示例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SUM=0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for ((i=1;i&lt;=100;i++))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SUM=$[$SUM+$i]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done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echo "sum=$SUM"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0455" y="870585"/>
            <a:ext cx="3157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流程控制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while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5995" y="1854835"/>
            <a:ext cx="96285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while 语法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while [条件判断式]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程序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done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示例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TOTAL=0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I=0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while [ $I -le $1 ]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TOTAL=$[$TOTAL+$I]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I=$[$I+1]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done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echo "total=$TOTAL"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9145" y="1035050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控制台输入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610" y="1977390"/>
            <a:ext cx="95821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 read 选项 参数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-p 指定读取值时的提示符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-t 指定读取等待的时间（s）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示例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read -p "请输入用户名: " USERNAME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echo "你输入用户名是 $USERNAME" 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read -t 10  -p "请输入密码: " PASSWORD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echo ""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[ -n $PASSWORD  ]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then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echo "你输入的密码是 $PASSWORD"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1700" y="70675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1700" y="1351915"/>
            <a:ext cx="1130998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系统函数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basename  返回完整路径最后/ 之后的信息，一般用于获取文件名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语法有</a:t>
            </a:r>
            <a:endParaRPr 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basename [pathname][suffix]    basename /opt/shell/log.log  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-&gt;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log.log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如果写了后缀，默认会把后缀去掉  basename /opt/shell/log.log  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log 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-&gt; log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dirname 返回完整路径最后/之前的信息，一般用于获取文件的路径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dirname 文件绝对路径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2" indent="-285750" algn="l">
              <a:buFont typeface="Wingdings" panose="05000000000000000000" charset="0"/>
              <a:buChar char="u"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dirname /opt/shell/log.log     /opt/shell  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自定义函数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调用直接写函数名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0" algn="l">
              <a:buFont typeface="Wingdings" panose="05000000000000000000" charset="0"/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function functionname()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0" algn="l">
              <a:buFont typeface="Wingdings" panose="05000000000000000000" charset="0"/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0" algn="l">
              <a:buFont typeface="Wingdings" panose="05000000000000000000" charset="0"/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ACTION;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0" algn="l">
              <a:buFont typeface="Wingdings" panose="05000000000000000000" charset="0"/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[RETURN INT;]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0" algn="l">
              <a:buFont typeface="Wingdings" panose="05000000000000000000" charset="0"/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endParaRPr 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0" algn="l">
              <a:buFont typeface="Wingdings" panose="05000000000000000000" charset="0"/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function getSum(){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0" algn="l">
              <a:buFont typeface="Wingdings" panose="05000000000000000000" charset="0"/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SUM=$[$n1+$n2]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0" algn="l">
              <a:buFont typeface="Wingdings" panose="05000000000000000000" charset="0"/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echo "两数的和是=$SUM"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0" algn="l">
              <a:buFont typeface="Wingdings" panose="05000000000000000000" charset="0"/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read -p "请输入第一个参数n1" n1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read -p "请输入第二个参数n2" n2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getSum $n1 $n2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4285" y="1315085"/>
            <a:ext cx="6560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下安装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环境步骤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5485" y="2475865"/>
            <a:ext cx="5645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先安装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ware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Workstation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桌面虚拟计算机软件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5645" y="3522980"/>
            <a:ext cx="574040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VMware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中安装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镜像系统（以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CentOS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为例）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下载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CentOS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镜像文件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>
              <a:buFont typeface="Wingdings" panose="05000000000000000000" charset="0"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VMware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72055" y="2934970"/>
            <a:ext cx="8477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参考地址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https://jingyan.baidu.com/article/ff42efa9102da3c19e220219.html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2420" y="5327650"/>
            <a:ext cx="8603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参考地址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https://jingyan.baidu.com/article/7908e85cb83103af481ad218.html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2420" y="4469130"/>
            <a:ext cx="8627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参考地址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https://jingyan.baidu.com/article/1876c85279cedd890a13766c.html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84930" y="2859405"/>
            <a:ext cx="35464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</a:t>
            </a:r>
            <a:endParaRPr lang="zh-CN" altLang="en-US" sz="6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3805" y="6491605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注：如有需添加的常用指令，添加至对应章节即可！！！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4285" y="1315085"/>
            <a:ext cx="61029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远程连接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5485" y="2475865"/>
            <a:ext cx="5782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安全终端模拟软件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Xshell(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需要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端开启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sshd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95805" y="3522980"/>
            <a:ext cx="2370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文件传输软件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Xftp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98440" y="4932680"/>
            <a:ext cx="49485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注意：有很多工具可用，推荐使用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Xshell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Xftp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可自行百度下载安装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6560" y="2860040"/>
            <a:ext cx="680593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初识</a:t>
            </a:r>
            <a:r>
              <a:rPr lang="en-US" altLang="zh-CN" sz="8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Linux</a:t>
            </a:r>
            <a:r>
              <a:rPr lang="zh-CN" altLang="en-US" sz="8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</a:t>
            </a:r>
            <a:endParaRPr lang="zh-CN" altLang="en-US" sz="8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28830" cy="6861175"/>
          </a:xfrm>
          <a:prstGeom prst="rect">
            <a:avLst/>
          </a:prstGeom>
        </p:spPr>
      </p:pic>
      <p:pic>
        <p:nvPicPr>
          <p:cNvPr id="4101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2" name="Shape 39"/>
          <p:cNvSpPr/>
          <p:nvPr/>
        </p:nvSpPr>
        <p:spPr>
          <a:xfrm>
            <a:off x="7588885" y="253683"/>
            <a:ext cx="4321175" cy="341312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>
            <a:spAutoFit/>
          </a:bodyPr>
          <a:p>
            <a:pPr algn="r">
              <a:lnSpc>
                <a:spcPct val="90000"/>
              </a:lnSpc>
            </a:pP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服务提供商</a:t>
            </a:r>
            <a:endParaRPr lang="zh-CN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505" y="87693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目录结构介绍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4070" y="1761490"/>
            <a:ext cx="11200130" cy="4799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根目录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/bin Binary的缩写 存放最经常使用的命令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/sbin super user 存放系统管理员使用的系统管理程序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/home 存放普通用户的主目录，每个用户都有自己的目录，一般目录是以用户名命名的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/root 该目录为系统管理员 即超级权限者的目录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/boot 存放启动Linux时的一些核心文件，包括一些连接文件及镜像文件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/proc 虚拟目录，存放内存的映射，访问这个目录来获取系统信息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/srv service 缩写 存放服务启动后需要提供的数据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/sys 存放linux2.6以后新出现的一个文件系统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/tmp 存放临时文件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/dev 把所有的硬件用文件的形式存储 类似windows的设备管理器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/media linux会自动识别一些设备，如光驱，优盘等，挂载到这个目录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/mnt 让用户临时挂载别的文件系统，实现文件的共享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/opt 主机额外安装软件的摆放目录，如Oracle数据库目录就可以放到这个下面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/usr/local 这个另一个给主机额外安装的目录，一般通过编译源码方式安装的程序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/var 存放不断扩充着的东西 一些经常被修改的文件放到这里面 包括各种日志文件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/selinux security-enhanced-linux 是一种安全子系统，控制程序只能访问特定的文件。类似360的功能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17039</Words>
  <Application>WPS 演示</Application>
  <PresentationFormat>宽屏</PresentationFormat>
  <Paragraphs>977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Arial</vt:lpstr>
      <vt:lpstr>宋体</vt:lpstr>
      <vt:lpstr>Wingdings</vt:lpstr>
      <vt:lpstr>微软雅黑</vt:lpstr>
      <vt:lpstr>Arial Black</vt:lpstr>
      <vt:lpstr>Wingdings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Tlang</dc:creator>
  <cp:lastModifiedBy>Tlang</cp:lastModifiedBy>
  <cp:revision>476</cp:revision>
  <dcterms:created xsi:type="dcterms:W3CDTF">2018-09-24T12:41:00Z</dcterms:created>
  <dcterms:modified xsi:type="dcterms:W3CDTF">2018-10-07T10:18:41Z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