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8"/>
  </p:notesMasterIdLst>
  <p:handoutMasterIdLst>
    <p:handoutMasterId r:id="rId44"/>
  </p:handoutMasterIdLst>
  <p:sldIdLst>
    <p:sldId id="256" r:id="rId5"/>
    <p:sldId id="339" r:id="rId6"/>
    <p:sldId id="361" r:id="rId7"/>
    <p:sldId id="475" r:id="rId9"/>
    <p:sldId id="482" r:id="rId10"/>
    <p:sldId id="523" r:id="rId11"/>
    <p:sldId id="483" r:id="rId12"/>
    <p:sldId id="438" r:id="rId13"/>
    <p:sldId id="493" r:id="rId14"/>
    <p:sldId id="484" r:id="rId15"/>
    <p:sldId id="492" r:id="rId16"/>
    <p:sldId id="491" r:id="rId17"/>
    <p:sldId id="496" r:id="rId18"/>
    <p:sldId id="497" r:id="rId19"/>
    <p:sldId id="498" r:id="rId20"/>
    <p:sldId id="499" r:id="rId21"/>
    <p:sldId id="494" r:id="rId22"/>
    <p:sldId id="495" r:id="rId23"/>
    <p:sldId id="500" r:id="rId24"/>
    <p:sldId id="501" r:id="rId25"/>
    <p:sldId id="502" r:id="rId26"/>
    <p:sldId id="510" r:id="rId27"/>
    <p:sldId id="511" r:id="rId28"/>
    <p:sldId id="514" r:id="rId29"/>
    <p:sldId id="515" r:id="rId30"/>
    <p:sldId id="516" r:id="rId31"/>
    <p:sldId id="517" r:id="rId32"/>
    <p:sldId id="518" r:id="rId33"/>
    <p:sldId id="520" r:id="rId34"/>
    <p:sldId id="519" r:id="rId35"/>
    <p:sldId id="521" r:id="rId36"/>
    <p:sldId id="524" r:id="rId37"/>
    <p:sldId id="522" r:id="rId38"/>
    <p:sldId id="525" r:id="rId39"/>
    <p:sldId id="526" r:id="rId40"/>
    <p:sldId id="527" r:id="rId41"/>
    <p:sldId id="528" r:id="rId42"/>
    <p:sldId id="259" r:id="rId43"/>
  </p:sldIdLst>
  <p:sldSz cx="10801350" cy="648017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FF"/>
    <a:srgbClr val="FAFAFC"/>
    <a:srgbClr val="055EAC"/>
    <a:srgbClr val="6699FF"/>
    <a:srgbClr val="9999FF"/>
    <a:srgbClr val="FF9933"/>
    <a:srgbClr val="1C1C1C"/>
    <a:srgbClr val="460000"/>
    <a:srgbClr val="92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789"/>
    <p:restoredTop sz="94689"/>
  </p:normalViewPr>
  <p:slideViewPr>
    <p:cSldViewPr showGuides="1">
      <p:cViewPr>
        <p:scale>
          <a:sx n="90" d="100"/>
          <a:sy n="90" d="100"/>
        </p:scale>
        <p:origin x="1200" y="320"/>
      </p:cViewPr>
      <p:guideLst>
        <p:guide orient="horz" pos="1974"/>
        <p:guide pos="341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E57F7C-6E57-9F45-8DDE-C67A9CB10BC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00F7B7-214B-4E4F-8752-51C47CDAEBD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341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8434" name="文本占位符 2"/>
          <p:cNvSpPr>
            <a:spLocks noGrp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8434" name="文本占位符 2"/>
          <p:cNvSpPr>
            <a:spLocks noGrp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8434" name="文本占位符 2"/>
          <p:cNvSpPr>
            <a:spLocks noGrp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image3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880725" cy="66151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375691"/>
            <a:ext cx="8101013" cy="940899"/>
          </a:xfrm>
        </p:spPr>
        <p:txBody>
          <a:bodyPr anchor="b"/>
          <a:lstStyle>
            <a:lvl1pPr algn="ctr">
              <a:defRPr sz="48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403592"/>
            <a:ext cx="8101013" cy="1564542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5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10010775" y="6103938"/>
            <a:ext cx="576263" cy="376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image3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880725" cy="66151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375691"/>
            <a:ext cx="8101013" cy="940899"/>
          </a:xfrm>
        </p:spPr>
        <p:txBody>
          <a:bodyPr anchor="b"/>
          <a:lstStyle>
            <a:lvl1pPr algn="ctr">
              <a:defRPr sz="48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403592"/>
            <a:ext cx="8101013" cy="1564542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5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10010775" y="6103938"/>
            <a:ext cx="576263" cy="376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9" name="image3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880725" cy="66151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375691"/>
            <a:ext cx="8101013" cy="940899"/>
          </a:xfrm>
        </p:spPr>
        <p:txBody>
          <a:bodyPr anchor="b"/>
          <a:lstStyle>
            <a:lvl1pPr algn="ctr">
              <a:defRPr sz="48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403592"/>
            <a:ext cx="8101013" cy="1564542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5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10010775" y="6103938"/>
            <a:ext cx="576263" cy="376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6" descr="PPT内页.jpg"/>
          <p:cNvPicPr>
            <a:picLocks noChangeAspect="1"/>
          </p:cNvPicPr>
          <p:nvPr userDrawn="1"/>
        </p:nvPicPr>
        <p:blipFill>
          <a:blip r:embed="rId3"/>
          <a:srcRect t="80061"/>
          <a:stretch>
            <a:fillRect/>
          </a:stretch>
        </p:blipFill>
        <p:spPr>
          <a:xfrm>
            <a:off x="0" y="5203825"/>
            <a:ext cx="10801350" cy="129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360363" y="939800"/>
            <a:ext cx="101219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360363" y="1590675"/>
            <a:ext cx="10155237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10010775" y="6103938"/>
            <a:ext cx="576263" cy="376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30" name="直接连接符 1033"/>
          <p:cNvSpPr/>
          <p:nvPr userDrawn="1"/>
        </p:nvSpPr>
        <p:spPr>
          <a:xfrm>
            <a:off x="1727200" y="552450"/>
            <a:ext cx="8788400" cy="0"/>
          </a:xfrm>
          <a:prstGeom prst="line">
            <a:avLst/>
          </a:prstGeom>
          <a:ln w="9525" cap="flat" cmpd="sng">
            <a:solidFill>
              <a:srgbClr val="7F7F7F">
                <a:alpha val="29019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文本框 1034"/>
          <p:cNvSpPr txBox="1"/>
          <p:nvPr userDrawn="1"/>
        </p:nvSpPr>
        <p:spPr>
          <a:xfrm>
            <a:off x="-2589212" y="287338"/>
            <a:ext cx="2449512" cy="228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同一页面配色不超过四种颜色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用图表搭配内容,避免大段落文字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标题字号：28-32pt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中文字体：雅黑字体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外文字体：Arial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段落字号：12-18pt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字体：</a:t>
            </a:r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雅黑字体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外文字体：Arial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直接连接符 1035"/>
          <p:cNvSpPr/>
          <p:nvPr/>
        </p:nvSpPr>
        <p:spPr>
          <a:xfrm>
            <a:off x="-2949575" y="142875"/>
            <a:ext cx="792163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直接连接符 1036"/>
          <p:cNvSpPr/>
          <p:nvPr/>
        </p:nvSpPr>
        <p:spPr>
          <a:xfrm>
            <a:off x="-2590800" y="-68262"/>
            <a:ext cx="1588" cy="1652587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Shape 63"/>
          <p:cNvSpPr/>
          <p:nvPr/>
        </p:nvSpPr>
        <p:spPr>
          <a:xfrm>
            <a:off x="6707188" y="285750"/>
            <a:ext cx="3879850" cy="244475"/>
          </a:xfrm>
          <a:prstGeom prst="rect">
            <a:avLst/>
          </a:prstGeom>
          <a:noFill/>
          <a:ln w="9525">
            <a:noFill/>
          </a:ln>
        </p:spPr>
        <p:txBody>
          <a:bodyPr lIns="45718" tIns="45718" rIns="45718" bIns="45718" anchor="t" anchorCtr="0">
            <a:spAutoFit/>
          </a:bodyPr>
          <a:p>
            <a:pPr lvl="0" algn="r">
              <a:lnSpc>
                <a:spcPct val="90000"/>
              </a:lnSpc>
            </a:pP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altLang="x-none" sz="11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altLang="x-none" sz="11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提供商</a:t>
            </a:r>
            <a:endParaRPr lang="zh-CN" altLang="x-none" sz="11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6" descr="PPT内页.jpg"/>
          <p:cNvPicPr>
            <a:picLocks noChangeAspect="1"/>
          </p:cNvPicPr>
          <p:nvPr userDrawn="1"/>
        </p:nvPicPr>
        <p:blipFill>
          <a:blip r:embed="rId3"/>
          <a:srcRect t="80061"/>
          <a:stretch>
            <a:fillRect/>
          </a:stretch>
        </p:blipFill>
        <p:spPr>
          <a:xfrm>
            <a:off x="0" y="5203825"/>
            <a:ext cx="10801350" cy="129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标题 1026"/>
          <p:cNvSpPr>
            <a:spLocks noGrp="1"/>
          </p:cNvSpPr>
          <p:nvPr>
            <p:ph type="title"/>
          </p:nvPr>
        </p:nvSpPr>
        <p:spPr>
          <a:xfrm>
            <a:off x="360363" y="939800"/>
            <a:ext cx="101219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076" name="文本占位符 1027"/>
          <p:cNvSpPr>
            <a:spLocks noGrp="1"/>
          </p:cNvSpPr>
          <p:nvPr>
            <p:ph type="body"/>
          </p:nvPr>
        </p:nvSpPr>
        <p:spPr>
          <a:xfrm>
            <a:off x="360363" y="1590675"/>
            <a:ext cx="10155237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10010775" y="6103938"/>
            <a:ext cx="576263" cy="376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078" name="直接连接符 1033"/>
          <p:cNvSpPr/>
          <p:nvPr userDrawn="1"/>
        </p:nvSpPr>
        <p:spPr>
          <a:xfrm>
            <a:off x="1727200" y="552450"/>
            <a:ext cx="8788400" cy="0"/>
          </a:xfrm>
          <a:prstGeom prst="line">
            <a:avLst/>
          </a:prstGeom>
          <a:ln w="9525" cap="flat" cmpd="sng">
            <a:solidFill>
              <a:srgbClr val="7F7F7F">
                <a:alpha val="29018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9" name="文本框 1034"/>
          <p:cNvSpPr txBox="1"/>
          <p:nvPr userDrawn="1"/>
        </p:nvSpPr>
        <p:spPr>
          <a:xfrm>
            <a:off x="-2589212" y="287338"/>
            <a:ext cx="2449512" cy="228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同一页面配色不超过四种颜色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用图表搭配内容,避免大段落文字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标题字号：28-32pt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中文字体：雅黑字体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外文字体：Arial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段落字号：12-18pt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字体：</a:t>
            </a:r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雅黑字体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外文字体：Arial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直接连接符 1035"/>
          <p:cNvSpPr/>
          <p:nvPr/>
        </p:nvSpPr>
        <p:spPr>
          <a:xfrm>
            <a:off x="-2949575" y="142875"/>
            <a:ext cx="792163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直接连接符 1036"/>
          <p:cNvSpPr/>
          <p:nvPr/>
        </p:nvSpPr>
        <p:spPr>
          <a:xfrm>
            <a:off x="-2590800" y="-68262"/>
            <a:ext cx="1588" cy="1652587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2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3" name="Shape 63"/>
          <p:cNvSpPr/>
          <p:nvPr/>
        </p:nvSpPr>
        <p:spPr>
          <a:xfrm>
            <a:off x="6707188" y="285750"/>
            <a:ext cx="3879850" cy="244475"/>
          </a:xfrm>
          <a:prstGeom prst="rect">
            <a:avLst/>
          </a:prstGeom>
          <a:noFill/>
          <a:ln w="9525">
            <a:noFill/>
          </a:ln>
        </p:spPr>
        <p:txBody>
          <a:bodyPr lIns="45718" tIns="45718" rIns="45718" bIns="45718" anchor="t" anchorCtr="0">
            <a:spAutoFit/>
          </a:bodyPr>
          <a:p>
            <a:pPr lvl="0" algn="r">
              <a:lnSpc>
                <a:spcPct val="90000"/>
              </a:lnSpc>
            </a:pP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altLang="x-none" sz="11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altLang="x-none" sz="11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提供商</a:t>
            </a:r>
            <a:endParaRPr lang="zh-CN" altLang="x-none" sz="11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6" descr="PPT内页.jpg"/>
          <p:cNvPicPr>
            <a:picLocks noChangeAspect="1"/>
          </p:cNvPicPr>
          <p:nvPr userDrawn="1"/>
        </p:nvPicPr>
        <p:blipFill>
          <a:blip r:embed="rId3"/>
          <a:srcRect t="80061"/>
          <a:stretch>
            <a:fillRect/>
          </a:stretch>
        </p:blipFill>
        <p:spPr>
          <a:xfrm>
            <a:off x="0" y="5203825"/>
            <a:ext cx="10801350" cy="129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026"/>
          <p:cNvSpPr>
            <a:spLocks noGrp="1"/>
          </p:cNvSpPr>
          <p:nvPr>
            <p:ph type="title"/>
          </p:nvPr>
        </p:nvSpPr>
        <p:spPr>
          <a:xfrm>
            <a:off x="360363" y="939800"/>
            <a:ext cx="101219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4100" name="文本占位符 1027"/>
          <p:cNvSpPr>
            <a:spLocks noGrp="1"/>
          </p:cNvSpPr>
          <p:nvPr>
            <p:ph type="body"/>
          </p:nvPr>
        </p:nvSpPr>
        <p:spPr>
          <a:xfrm>
            <a:off x="360363" y="1590675"/>
            <a:ext cx="10155237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10010775" y="6103938"/>
            <a:ext cx="576263" cy="376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102" name="直接连接符 1033"/>
          <p:cNvSpPr/>
          <p:nvPr userDrawn="1"/>
        </p:nvSpPr>
        <p:spPr>
          <a:xfrm>
            <a:off x="1727200" y="552450"/>
            <a:ext cx="8788400" cy="0"/>
          </a:xfrm>
          <a:prstGeom prst="line">
            <a:avLst/>
          </a:prstGeom>
          <a:ln w="9525" cap="flat" cmpd="sng">
            <a:solidFill>
              <a:srgbClr val="7F7F7F">
                <a:alpha val="29018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3" name="文本框 1034"/>
          <p:cNvSpPr txBox="1"/>
          <p:nvPr userDrawn="1"/>
        </p:nvSpPr>
        <p:spPr>
          <a:xfrm>
            <a:off x="-2589212" y="287338"/>
            <a:ext cx="2449512" cy="228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同一页面配色不超过四种颜色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用图表搭配内容,避免大段落文字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标题字号：28-32pt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中文字体：雅黑字体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外文字体：Arial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段落字号：12-18pt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字体：</a:t>
            </a:r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雅黑字体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r"/>
            <a:r>
              <a:rPr lang="zh-CN" altLang="en-US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外文字体：Arial</a:t>
            </a:r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r"/>
            <a:endParaRPr lang="zh-CN" altLang="en-US" sz="12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直接连接符 1035"/>
          <p:cNvSpPr/>
          <p:nvPr/>
        </p:nvSpPr>
        <p:spPr>
          <a:xfrm>
            <a:off x="-2949575" y="142875"/>
            <a:ext cx="792163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5" name="直接连接符 1036"/>
          <p:cNvSpPr/>
          <p:nvPr/>
        </p:nvSpPr>
        <p:spPr>
          <a:xfrm>
            <a:off x="-2590800" y="-68262"/>
            <a:ext cx="1588" cy="1652587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06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7" name="Shape 63"/>
          <p:cNvSpPr/>
          <p:nvPr/>
        </p:nvSpPr>
        <p:spPr>
          <a:xfrm>
            <a:off x="6707188" y="285750"/>
            <a:ext cx="3879850" cy="244475"/>
          </a:xfrm>
          <a:prstGeom prst="rect">
            <a:avLst/>
          </a:prstGeom>
          <a:noFill/>
          <a:ln w="9525">
            <a:noFill/>
          </a:ln>
        </p:spPr>
        <p:txBody>
          <a:bodyPr lIns="45718" tIns="45718" rIns="45718" bIns="45718" anchor="t" anchorCtr="0">
            <a:spAutoFit/>
          </a:bodyPr>
          <a:p>
            <a:pPr lvl="0" algn="r">
              <a:lnSpc>
                <a:spcPct val="90000"/>
              </a:lnSpc>
            </a:pP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altLang="x-none" sz="11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altLang="x-none" sz="11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altLang="x-none" sz="11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提供商</a:t>
            </a:r>
            <a:endParaRPr lang="zh-CN" altLang="x-none" sz="11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9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5362" name="TextBox 5"/>
          <p:cNvSpPr/>
          <p:nvPr/>
        </p:nvSpPr>
        <p:spPr>
          <a:xfrm>
            <a:off x="1260475" y="2314575"/>
            <a:ext cx="8358188" cy="19837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4200">
                <a:latin typeface="微软雅黑" panose="020B0503020204020204" charset="-122"/>
                <a:ea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4200">
                <a:latin typeface="微软雅黑" panose="020B0503020204020204" charset="-122"/>
                <a:ea typeface="微软雅黑" panose="020B0503020204020204" charset="-122"/>
                <a:sym typeface="Tahoma" panose="020B0604030504040204"/>
              </a:rPr>
              <a:t>部署教学</a:t>
            </a:r>
            <a:endParaRPr lang="zh-CN" altLang="en-US" sz="4200">
              <a:latin typeface="微软雅黑" panose="020B0503020204020204" charset="-122"/>
              <a:ea typeface="微软雅黑" panose="020B0503020204020204" charset="-122"/>
              <a:sym typeface="Tahoma" panose="020B060403050404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王亮亮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363" name="副标题 4"/>
          <p:cNvSpPr/>
          <p:nvPr/>
        </p:nvSpPr>
        <p:spPr>
          <a:xfrm>
            <a:off x="3725863" y="5400675"/>
            <a:ext cx="3429000" cy="785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北京炎黄盈动科技发展有限责任公司</a:t>
            </a:r>
            <a:r>
              <a:rPr lang="en-US" altLang="zh-CN" sz="1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www.actionsoft.com.cn</a:t>
            </a:r>
            <a:endParaRPr lang="zh-CN" altLang="en-US" sz="1200" b="1" i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灯片编号占位符 1"/>
          <p:cNvSpPr txBox="1"/>
          <p:nvPr/>
        </p:nvSpPr>
        <p:spPr>
          <a:xfrm>
            <a:off x="8067675" y="6103938"/>
            <a:ext cx="2519363" cy="449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5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075" y="204788"/>
            <a:ext cx="1350963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-Mysql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和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Redis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安装部署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675" y="1871345"/>
            <a:ext cx="99085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 </a:t>
            </a:r>
            <a:r>
              <a:rPr lang="zh-CN" altLang="en-US"/>
              <a:t>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安装</a:t>
            </a:r>
            <a:r>
              <a:rPr lang="en-US" altLang="zh-CN" sz="1600"/>
              <a:t>Mysql</a:t>
            </a:r>
            <a:r>
              <a:rPr lang="zh-CN" altLang="en-US" sz="1600"/>
              <a:t>，步骤自行百度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初始化</a:t>
            </a:r>
            <a:r>
              <a:rPr lang="en-US" altLang="zh-CN" sz="1600"/>
              <a:t>AWS KubeCloud </a:t>
            </a:r>
            <a:r>
              <a:rPr lang="zh-CN" altLang="en-US" sz="1600"/>
              <a:t>需要的</a:t>
            </a:r>
            <a:r>
              <a:rPr lang="en-US" altLang="zh-CN" sz="1600"/>
              <a:t>Mysql</a:t>
            </a:r>
            <a:r>
              <a:rPr lang="zh-CN" altLang="en-US" sz="1600"/>
              <a:t>脚本（</a:t>
            </a:r>
            <a:r>
              <a:rPr lang="en-US" altLang="zh-CN" sz="1600"/>
              <a:t>kubecloud.sql</a:t>
            </a:r>
            <a:r>
              <a:rPr lang="zh-CN" altLang="en-US" sz="1600"/>
              <a:t>，如果脚本有变更请及时更换）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4392295" y="5112385"/>
            <a:ext cx="6250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注意：需要保证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K8S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集群和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Node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节点要能够访问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Mysql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040" y="3528060"/>
            <a:ext cx="990854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 </a:t>
            </a:r>
            <a:r>
              <a:rPr lang="zh-CN" altLang="en-US"/>
              <a:t>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安装步骤：自行百度</a:t>
            </a:r>
            <a:endParaRPr lang="zh-CN" altLang="en-US" sz="16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8250" y="280733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58250" y="280733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530" y="1511300"/>
            <a:ext cx="9908540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管理中心安装部署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获取管理中心kubecloud-deploy.yaml脚本（如果脚本有变更请及时更换）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规划Pod被调度的节点（建议2个，高可用）并打标签（就是管理中心会部署在这两个节点上）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命令：kubectl label node </a:t>
            </a:r>
            <a:r>
              <a:rPr lang="zh-CN" altLang="en-US" sz="1400" b="1">
                <a:solidFill>
                  <a:srgbClr val="FF0000"/>
                </a:solidFill>
              </a:rPr>
              <a:t>k8s-node1</a:t>
            </a:r>
            <a:r>
              <a:rPr lang="zh-CN" altLang="en-US" sz="1400"/>
              <a:t> aws=kubecloud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命令：</a:t>
            </a:r>
            <a:r>
              <a:rPr lang="zh-CN" altLang="en-US" sz="1400">
                <a:sym typeface="+mn-ea"/>
              </a:rPr>
              <a:t>kubectl label node 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k8s-node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 aws=kubecloud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修改kubecloud-deploy.yaml的*部分，根据实际情况填入相应值</a:t>
            </a:r>
            <a:endParaRPr lang="zh-CN" altLang="en-US" sz="16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/>
              <a:t>如果管理中心的镜像有变更需要更换，如果无法联网，需要提前下载镜像，将其加入为本地镜像，变更这里的地址</a:t>
            </a:r>
            <a:endParaRPr lang="zh-CN" altLang="en-US" sz="14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/>
              <a:t>配置</a:t>
            </a:r>
            <a:r>
              <a:rPr lang="en-US" altLang="zh-CN" sz="1400">
                <a:sym typeface="+mn-ea"/>
              </a:rPr>
              <a:t>Redis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、端口、密码）和</a:t>
            </a:r>
            <a:r>
              <a:rPr lang="en-US" altLang="zh-CN" sz="1400"/>
              <a:t>Mysql</a:t>
            </a:r>
            <a:r>
              <a:rPr lang="zh-CN" altLang="en-US" sz="1400"/>
              <a:t>（</a:t>
            </a:r>
            <a:r>
              <a:rPr lang="en-US" altLang="zh-CN" sz="1400"/>
              <a:t>IP</a:t>
            </a:r>
            <a:r>
              <a:rPr lang="zh-CN" altLang="en-US" sz="1400"/>
              <a:t>、数据库、端口、</a:t>
            </a:r>
            <a:r>
              <a:rPr lang="zh-CN" altLang="en-US" sz="1400">
                <a:sym typeface="+mn-ea"/>
              </a:rPr>
              <a:t>用户名，密码</a:t>
            </a:r>
            <a:r>
              <a:rPr lang="zh-CN" altLang="en-US" sz="1400"/>
              <a:t>）的连接信息</a:t>
            </a:r>
            <a:endParaRPr lang="zh-CN" altLang="en-US" sz="1400"/>
          </a:p>
          <a:p>
            <a:pPr lvl="1" indent="-285750" algn="l">
              <a:buClrTx/>
              <a:buSzTx/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3311525"/>
            <a:ext cx="8872220" cy="46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5" y="4320540"/>
            <a:ext cx="7520940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11300"/>
            <a:ext cx="990854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管理中心安装部署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将获取的</a:t>
            </a:r>
            <a:r>
              <a:rPr lang="en-US" altLang="zh-CN" sz="1600"/>
              <a:t>yaml</a:t>
            </a:r>
            <a:r>
              <a:rPr lang="zh-CN" altLang="en-US" sz="1600"/>
              <a:t>放到</a:t>
            </a:r>
            <a:r>
              <a:rPr lang="en-US" altLang="zh-CN" sz="1600"/>
              <a:t>k8smaster</a:t>
            </a:r>
            <a:r>
              <a:rPr lang="zh-CN" altLang="en-US" sz="1600"/>
              <a:t>节点目录下，并使用黑窗口进入该目录，用yaml创建DaemonSet、Service、ConfigMap和Ingress，启动应用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命令：kubectl apply -f kubecloud-deploy.yaml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观察Pod启动日志，如果提示授权检测失败则进行以下步骤，否则请按提示解决相关问题</a:t>
            </a:r>
            <a:endParaRPr lang="zh-CN" altLang="en-US" sz="1600"/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获取启动的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信息：kubectl -n kubecloud   get pods</a:t>
            </a: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查看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启动日志：kubectl -n kubecloud logs -f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kubecloud-kjhw8</a:t>
            </a:r>
            <a:endParaRPr lang="zh-CN" altLang="en-US" sz="14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3888105"/>
            <a:ext cx="7901305" cy="1377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5" y="3095625"/>
            <a:ext cx="364236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11300"/>
            <a:ext cx="990854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管理中心安装部署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修改kubecloud-deploy.yaml文件，注释掉</a:t>
            </a:r>
            <a:r>
              <a:rPr lang="en-US" altLang="zh-CN" sz="1600">
                <a:sym typeface="+mn-ea"/>
              </a:rPr>
              <a:t> - </a:t>
            </a:r>
            <a:r>
              <a:rPr lang="zh-CN" altLang="en-US" sz="1600">
                <a:sym typeface="+mn-ea"/>
              </a:rPr>
              <a:t>sh /data/start.sh，启用- sleep 10000（</a:t>
            </a:r>
            <a:r>
              <a:rPr lang="zh-CN" altLang="en-US" sz="1600">
                <a:sym typeface="+mn-ea"/>
              </a:rPr>
              <a:t>以保证容器可以被hung住，能进入</a:t>
            </a:r>
            <a:r>
              <a:rPr lang="en-US" altLang="zh-CN" sz="1600">
                <a:sym typeface="+mn-ea"/>
              </a:rPr>
              <a:t>pod</a:t>
            </a:r>
            <a:r>
              <a:rPr lang="zh-CN" altLang="en-US" sz="1600">
                <a:sym typeface="+mn-ea"/>
              </a:rPr>
              <a:t>获取机器码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再次重新初始化管理中心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执行：kubectl apply -f kubecloud-deploy.yaml</a:t>
            </a:r>
            <a:endParaRPr lang="zh-CN" altLang="en-US" sz="14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进入容器</a:t>
            </a:r>
            <a:endParaRPr lang="zh-CN" altLang="en-US" sz="16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查看管理中心调度的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信息命令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可以看到在</a:t>
            </a:r>
            <a:r>
              <a:rPr lang="en-US" altLang="zh-CN" sz="1400">
                <a:sym typeface="+mn-ea"/>
              </a:rPr>
              <a:t>node2</a:t>
            </a:r>
            <a:r>
              <a:rPr lang="zh-CN" altLang="en-US" sz="1400">
                <a:sym typeface="+mn-ea"/>
              </a:rPr>
              <a:t>节点</a:t>
            </a:r>
            <a:r>
              <a:rPr lang="en-US" altLang="zh-CN" sz="1400">
                <a:sym typeface="+mn-ea"/>
              </a:rPr>
              <a:t>)</a:t>
            </a:r>
            <a:r>
              <a:rPr lang="zh-CN" altLang="en-US" sz="1400">
                <a:sym typeface="+mn-ea"/>
              </a:rPr>
              <a:t>：kubectl -n kubecloud   get pods</a:t>
            </a:r>
            <a:r>
              <a:rPr lang="en-US" altLang="zh-CN" sz="1400">
                <a:sym typeface="+mn-ea"/>
              </a:rPr>
              <a:t> -o -wide</a:t>
            </a: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进入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容器内部命令：</a:t>
            </a:r>
            <a:r>
              <a:rPr lang="zh-CN" altLang="en-US" sz="1400">
                <a:sym typeface="+mn-ea"/>
              </a:rPr>
              <a:t>kubectl exec -it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kubecloud-lx628</a:t>
            </a:r>
            <a:r>
              <a:rPr lang="zh-CN" altLang="en-US" sz="1400">
                <a:sym typeface="+mn-ea"/>
              </a:rPr>
              <a:t> -n kubecloud -- /bin/sh</a:t>
            </a: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/>
              <a:t>执行</a:t>
            </a:r>
            <a:r>
              <a:rPr lang="zh-CN" altLang="en-US" sz="1400">
                <a:sym typeface="+mn-ea"/>
              </a:rPr>
              <a:t>sh licensekey.sh</a:t>
            </a:r>
            <a:r>
              <a:rPr lang="zh-CN" altLang="en-US" sz="1400"/>
              <a:t>脚本获取机器码，</a:t>
            </a:r>
            <a:r>
              <a:rPr lang="zh-CN" altLang="en-US" sz="1400">
                <a:sym typeface="+mn-ea"/>
              </a:rPr>
              <a:t>输入该Pod被调度的Node的IP，得到机器码</a:t>
            </a: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2375535"/>
            <a:ext cx="9077960" cy="323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5" y="4608195"/>
            <a:ext cx="496824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3816350"/>
            <a:ext cx="7200900" cy="48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65" y="5256530"/>
            <a:ext cx="6637020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11300"/>
            <a:ext cx="99085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管理中心安装部署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将该机器码发送给商务人员，获取许可文件（此</a:t>
            </a:r>
            <a:r>
              <a:rPr lang="en-US" altLang="zh-CN" sz="1600">
                <a:sym typeface="+mn-ea"/>
              </a:rPr>
              <a:t>license</a:t>
            </a:r>
            <a:r>
              <a:rPr lang="zh-CN" altLang="en-US" sz="1600">
                <a:sym typeface="+mn-ea"/>
              </a:rPr>
              <a:t>为</a:t>
            </a:r>
            <a:r>
              <a:rPr lang="en-US" altLang="zh-CN" sz="1600">
                <a:sym typeface="+mn-ea"/>
              </a:rPr>
              <a:t>k8s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主服务授权</a:t>
            </a:r>
            <a:r>
              <a:rPr lang="zh-CN" altLang="en-US" sz="1600">
                <a:sym typeface="+mn-ea"/>
              </a:rPr>
              <a:t>）：license.dat，并将</a:t>
            </a:r>
            <a:r>
              <a:rPr lang="en-US" altLang="zh-CN" sz="1600">
                <a:sym typeface="+mn-ea"/>
              </a:rPr>
              <a:t>license</a:t>
            </a:r>
            <a:r>
              <a:rPr lang="zh-CN" altLang="en-US" sz="1600">
                <a:sym typeface="+mn-ea"/>
              </a:rPr>
              <a:t>放在具体目录下，并修改kubecloud-deploy.yaml文件中</a:t>
            </a:r>
            <a:r>
              <a:rPr lang="en-US" altLang="zh-CN" sz="1600">
                <a:sym typeface="+mn-ea"/>
              </a:rPr>
              <a:t>lincense</a:t>
            </a:r>
            <a:r>
              <a:rPr lang="zh-CN" altLang="en-US" sz="1600">
                <a:sym typeface="+mn-ea"/>
              </a:rPr>
              <a:t>的位置（此处放在</a:t>
            </a:r>
            <a:r>
              <a:rPr lang="en-US" altLang="zh-CN" sz="1600">
                <a:sym typeface="+mn-ea"/>
              </a:rPr>
              <a:t>/data</a:t>
            </a:r>
            <a:r>
              <a:rPr lang="zh-CN" altLang="en-US" sz="1600">
                <a:sym typeface="+mn-ea"/>
              </a:rPr>
              <a:t>目录下）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进入</a:t>
            </a:r>
            <a:r>
              <a:rPr lang="en-US" altLang="zh-CN" sz="1600">
                <a:sym typeface="+mn-ea"/>
              </a:rPr>
              <a:t>data</a:t>
            </a:r>
            <a:r>
              <a:rPr lang="zh-CN" altLang="en-US" sz="1600">
                <a:sym typeface="+mn-ea"/>
              </a:rPr>
              <a:t>目录，将许可文件创建为ConfigMap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创建命令（正常会提示成功，此处已经创建过了）：kubectl create cm license -n kubecloud --from-file=license.dat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并修改kubecloud-deploy.yaml文件，</a:t>
            </a:r>
            <a:r>
              <a:rPr lang="zh-CN" altLang="en-US" sz="1600">
                <a:sym typeface="+mn-ea"/>
              </a:rPr>
              <a:t>启用- sh /data/start.sh，注释掉- sleep 10000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修改完成后，重新发布管理中心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sz="1400">
                <a:sym typeface="+mn-ea"/>
              </a:rPr>
              <a:t>指令：kubectl apply -f kubecloud-deploy.yaml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pPr lvl="1" algn="l">
              <a:buClrTx/>
              <a:buSzTx/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2447290"/>
            <a:ext cx="3619500" cy="52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5" y="3599815"/>
            <a:ext cx="5631180" cy="39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" y="4536440"/>
            <a:ext cx="8070850" cy="26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65" y="5400675"/>
            <a:ext cx="547878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11300"/>
            <a:ext cx="99085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管理中心安装部署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获取查看运行的</a:t>
            </a:r>
            <a:r>
              <a:rPr lang="en-US" altLang="zh-CN" sz="1600">
                <a:sym typeface="+mn-ea"/>
              </a:rPr>
              <a:t>pod</a:t>
            </a:r>
            <a:r>
              <a:rPr lang="zh-CN" altLang="en-US" sz="1600">
                <a:sym typeface="+mn-ea"/>
              </a:rPr>
              <a:t>信息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观察日志，提示授权检测通过则服务正常运行，即刻部署成功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2087245"/>
            <a:ext cx="3832860" cy="487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2807335"/>
            <a:ext cx="5472430" cy="1337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" y="4248150"/>
            <a:ext cx="6636385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11300"/>
            <a:ext cx="990854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更换许可步骤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sz="1600">
                <a:sym typeface="+mn-ea"/>
              </a:rPr>
              <a:t>将新的license.dat文件上传到master机器（含有kubectl命令的机器）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1600">
                <a:sym typeface="+mn-ea"/>
              </a:rPr>
              <a:t>删除现有许可的ConfigMap，命令：kubectl delete cm license -n kubecloud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1600">
                <a:sym typeface="+mn-ea"/>
              </a:rPr>
              <a:t>用新的许可文件创建ConfigMap，命令：kubectl create cm license -n kubecloud --from-file=license.dat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1600">
                <a:sym typeface="+mn-ea"/>
              </a:rPr>
              <a:t>使新的许可生效，命令：kubectl rollout restart ds kubecloud -n kubecloud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管理中心部署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11300"/>
            <a:ext cx="9908540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管理中心安装部署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查看管理中心的访问信息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命令：kubectl -n kubecloud   get pods -o wide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浏览器中输入http://192.168.77.52:8999/，打开界面如下，用户名密码初始为admin/123456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输入用户密码登录系统可查看管理后台如下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375535"/>
            <a:ext cx="7399020" cy="480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3239770"/>
            <a:ext cx="4185920" cy="140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" y="4896485"/>
            <a:ext cx="6368415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405" y="1511300"/>
            <a:ext cx="9908540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>
                <a:sym typeface="+mn-ea"/>
              </a:rPr>
              <a:t>Kubernetes</a:t>
            </a:r>
            <a:r>
              <a:rPr lang="zh-CN" altLang="en-US" sz="1800">
                <a:sym typeface="+mn-ea"/>
              </a:rPr>
              <a:t>配置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连接信息配置：</a:t>
            </a:r>
            <a:r>
              <a:rPr lang="zh-CN" altLang="en-US" sz="1600"/>
              <a:t>查看</a:t>
            </a:r>
            <a:r>
              <a:rPr lang="en-US" altLang="zh-CN" sz="1600"/>
              <a:t>K8S</a:t>
            </a:r>
            <a:r>
              <a:rPr lang="zh-CN" altLang="en-US" sz="1600"/>
              <a:t>主服务的配置信息</a:t>
            </a:r>
            <a:r>
              <a:rPr lang="en-US" altLang="zh-CN" sz="1600"/>
              <a:t>,</a:t>
            </a:r>
            <a:r>
              <a:rPr lang="zh-CN" altLang="en-US" sz="1600"/>
              <a:t>并将信息复制到管理中心的连接信息页签中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命令：cat /root/.kube/config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镜像信息配置：新增进项信息，远程地址或者本地地址，此处举例为远程地址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共享存储配置：</a:t>
            </a:r>
            <a:endParaRPr lang="zh-CN" altLang="en-US" sz="1600"/>
          </a:p>
          <a:p>
            <a:pPr lvl="2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搭建</a:t>
            </a:r>
            <a:r>
              <a:rPr lang="en-US" altLang="zh-CN" sz="1400">
                <a:sym typeface="+mn-ea"/>
              </a:rPr>
              <a:t>nfs</a:t>
            </a:r>
            <a:r>
              <a:rPr lang="zh-CN" altLang="en-US" sz="1400">
                <a:sym typeface="+mn-ea"/>
              </a:rPr>
              <a:t>存储服务，以</a:t>
            </a:r>
            <a:r>
              <a:rPr lang="en-US" altLang="zh-CN" sz="1400">
                <a:sym typeface="+mn-ea"/>
              </a:rPr>
              <a:t>52</a:t>
            </a:r>
            <a:r>
              <a:rPr lang="zh-CN" altLang="en-US" sz="1400">
                <a:sym typeface="+mn-ea"/>
              </a:rPr>
              <a:t>机器为存储机器来做搭建服务端，共享目录为</a:t>
            </a:r>
            <a:r>
              <a:rPr lang="en-US" altLang="zh-CN" sz="1400">
                <a:sym typeface="+mn-ea"/>
              </a:rPr>
              <a:t>/nfs</a:t>
            </a:r>
            <a:endParaRPr lang="zh-CN" altLang="en-US" sz="1400">
              <a:sym typeface="+mn-ea"/>
            </a:endParaRPr>
          </a:p>
          <a:p>
            <a:pPr lvl="3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安装并检查NFS和RPC服务指令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yum install nfs-utils rpcbind -y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rpm -qa nfs-utils rpcbind</a:t>
            </a:r>
            <a:endParaRPr lang="zh-CN" altLang="en-US" sz="1400">
              <a:sym typeface="+mn-ea"/>
            </a:endParaRPr>
          </a:p>
          <a:p>
            <a:pPr lvl="3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启动RPC服务和NFS服务 （必须先启动RPC服务,然后再启动NFS服务）指令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systemctl start rpcbind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systemctl start nfs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2375535"/>
            <a:ext cx="3611880" cy="21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3023235"/>
            <a:ext cx="4660900" cy="1194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405" y="1511300"/>
            <a:ext cx="99085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>
                <a:sym typeface="+mn-ea"/>
              </a:rPr>
              <a:t>Kubernetes</a:t>
            </a:r>
            <a:r>
              <a:rPr lang="zh-CN" altLang="en-US" sz="1800">
                <a:sym typeface="+mn-ea"/>
              </a:rPr>
              <a:t>配置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共享存储配置：</a:t>
            </a:r>
            <a:endParaRPr lang="zh-CN" altLang="en-US" sz="1600"/>
          </a:p>
          <a:p>
            <a:pPr lvl="2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搭建</a:t>
            </a:r>
            <a:r>
              <a:rPr lang="en-US" altLang="zh-CN" sz="1400">
                <a:sym typeface="+mn-ea"/>
              </a:rPr>
              <a:t>nfs</a:t>
            </a:r>
            <a:r>
              <a:rPr lang="zh-CN" altLang="en-US" sz="1400">
                <a:sym typeface="+mn-ea"/>
              </a:rPr>
              <a:t>存储服务，以</a:t>
            </a:r>
            <a:r>
              <a:rPr lang="en-US" altLang="zh-CN" sz="1400">
                <a:sym typeface="+mn-ea"/>
              </a:rPr>
              <a:t>52</a:t>
            </a:r>
            <a:r>
              <a:rPr lang="zh-CN" altLang="en-US" sz="1400">
                <a:sym typeface="+mn-ea"/>
              </a:rPr>
              <a:t>机器为存储机器来做搭建服务端，共享目录为</a:t>
            </a:r>
            <a:r>
              <a:rPr lang="en-US" altLang="zh-CN" sz="1400">
                <a:sym typeface="+mn-ea"/>
              </a:rPr>
              <a:t>/nfs</a:t>
            </a:r>
            <a:endParaRPr lang="zh-CN" altLang="en-US" sz="1400">
              <a:sym typeface="+mn-ea"/>
            </a:endParaRPr>
          </a:p>
          <a:p>
            <a:pPr lvl="3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设置开机检查并自启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systemctl enable rpcbind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systemctl enable nfs</a:t>
            </a:r>
            <a:endParaRPr lang="zh-CN" altLang="en-US" sz="1400">
              <a:sym typeface="+mn-ea"/>
            </a:endParaRPr>
          </a:p>
          <a:p>
            <a:pPr marL="1543050" lvl="4">
              <a:buFont typeface="Wingdings" panose="05000000000000000000" charset="0"/>
            </a:pPr>
            <a:r>
              <a:rPr lang="zh-CN" altLang="en-US" sz="1400">
                <a:sym typeface="+mn-ea"/>
              </a:rPr>
              <a:t>systemctl list-unit-files --type=service|grep "enabled"|egrep "rpcbind|nfs"</a:t>
            </a:r>
            <a:endParaRPr lang="zh-CN" altLang="en-US" sz="1400">
              <a:sym typeface="+mn-ea"/>
            </a:endParaRPr>
          </a:p>
          <a:p>
            <a:pPr lvl="3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创建共享目录（此处共享根目录下的</a:t>
            </a:r>
            <a:r>
              <a:rPr lang="en-US" altLang="zh-CN" sz="1400">
                <a:sym typeface="+mn-ea"/>
              </a:rPr>
              <a:t>nfs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Arial" panose="020B0604020202020204" pitchFamily="34" charset="0"/>
            </a:pPr>
            <a:r>
              <a:rPr lang="zh-CN" altLang="en-US" sz="1400">
                <a:sym typeface="+mn-ea"/>
              </a:rPr>
              <a:t>mkdir /</a:t>
            </a:r>
            <a:r>
              <a:rPr lang="en-US" altLang="zh-CN" sz="1400">
                <a:sym typeface="+mn-ea"/>
              </a:rPr>
              <a:t>nfs</a:t>
            </a:r>
            <a:r>
              <a:rPr lang="zh-CN" altLang="en-US" sz="1400">
                <a:sym typeface="+mn-ea"/>
              </a:rPr>
              <a:t> 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Arial" panose="020B0604020202020204" pitchFamily="34" charset="0"/>
            </a:pPr>
            <a:r>
              <a:rPr lang="zh-CN" altLang="en-US" sz="1400">
                <a:sym typeface="+mn-ea"/>
              </a:rPr>
              <a:t>chown -R nfsnobody.nfsnobody /</a:t>
            </a:r>
            <a:r>
              <a:rPr lang="en-US" altLang="zh-CN" sz="1400">
                <a:sym typeface="+mn-ea"/>
              </a:rPr>
              <a:t>nfs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Arial" panose="020B0604020202020204" pitchFamily="34" charset="0"/>
            </a:pPr>
            <a:r>
              <a:rPr lang="zh-CN" altLang="en-US" sz="1400">
                <a:sym typeface="+mn-ea"/>
              </a:rPr>
              <a:t>ls -ld /data</a:t>
            </a:r>
            <a:endParaRPr lang="zh-CN" altLang="en-US" sz="1400">
              <a:sym typeface="+mn-ea"/>
            </a:endParaRPr>
          </a:p>
          <a:p>
            <a:pPr lvl="3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配置共享/data目录（共享给</a:t>
            </a:r>
            <a:r>
              <a:rPr lang="en-US" altLang="zh-CN" sz="1400">
                <a:sym typeface="+mn-ea"/>
              </a:rPr>
              <a:t>master50</a:t>
            </a:r>
            <a:r>
              <a:rPr lang="zh-CN" altLang="en-US" sz="1400">
                <a:sym typeface="+mn-ea"/>
              </a:rPr>
              <a:t>机器）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cat&gt;&gt;/etc/exports&lt;&lt;EOF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/</a:t>
            </a:r>
            <a:r>
              <a:rPr lang="en-US" altLang="zh-CN" sz="1400">
                <a:sym typeface="+mn-ea"/>
              </a:rPr>
              <a:t>nfs</a:t>
            </a:r>
            <a:r>
              <a:rPr lang="zh-CN" altLang="en-US" sz="1400">
                <a:sym typeface="+mn-ea"/>
              </a:rPr>
              <a:t> 192.168.77.50/24(rw,sync)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EOF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cat /etc/exports</a:t>
            </a:r>
            <a:endParaRPr lang="zh-CN" altLang="en-US" sz="1400">
              <a:sym typeface="+mn-ea"/>
            </a:endParaRPr>
          </a:p>
          <a:p>
            <a:pPr lvl="3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平滑重启NFS服务并检查服务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systemctl reload nfs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cat /var/lib/nfs/etab</a:t>
            </a:r>
            <a:endParaRPr lang="zh-CN" altLang="en-US" sz="1400">
              <a:sym typeface="+mn-ea"/>
            </a:endParaRPr>
          </a:p>
          <a:p>
            <a:pPr lvl="3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本地查看挂载目录</a:t>
            </a:r>
            <a:endParaRPr lang="zh-CN" altLang="en-US" sz="1400">
              <a:sym typeface="+mn-ea"/>
            </a:endParaRPr>
          </a:p>
          <a:p>
            <a:pPr marL="1543050" lvl="4" algn="l">
              <a:buClrTx/>
              <a:buSzTx/>
              <a:buFont typeface="Wingdings" panose="05000000000000000000" charset="0"/>
            </a:pPr>
            <a:r>
              <a:rPr lang="zh-CN" altLang="en-US" sz="1400">
                <a:sym typeface="+mn-ea"/>
              </a:rPr>
              <a:t>showmount -e </a:t>
            </a:r>
            <a:r>
              <a:rPr lang="zh-CN" altLang="en-US" sz="1400">
                <a:sym typeface="+mn-ea"/>
              </a:rPr>
              <a:t>192.168.77.50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6145"/>
          <p:cNvSpPr txBox="1"/>
          <p:nvPr/>
        </p:nvSpPr>
        <p:spPr>
          <a:xfrm>
            <a:off x="4195763" y="863600"/>
            <a:ext cx="2627312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200" b="1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4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矩形 6146"/>
          <p:cNvSpPr>
            <a:spLocks noGrp="1"/>
          </p:cNvSpPr>
          <p:nvPr/>
        </p:nvSpPr>
        <p:spPr>
          <a:xfrm>
            <a:off x="1079500" y="1800225"/>
            <a:ext cx="8859838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架构及集群搭建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管理中心之</a:t>
            </a: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Pod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模式部署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管理中心之虚机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模式部署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部署常见问题收集与解答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67675" y="6103938"/>
            <a:ext cx="2519363" cy="449262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405" y="1511300"/>
            <a:ext cx="990854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>
                <a:sym typeface="+mn-ea"/>
              </a:rPr>
              <a:t>Kubernetes</a:t>
            </a:r>
            <a:r>
              <a:rPr lang="zh-CN" altLang="en-US" sz="1800">
                <a:sym typeface="+mn-ea"/>
              </a:rPr>
              <a:t>配置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共享存储配置：</a:t>
            </a:r>
            <a:endParaRPr lang="zh-CN" altLang="en-US" sz="1400">
              <a:sym typeface="+mn-ea"/>
            </a:endParaRPr>
          </a:p>
          <a:p>
            <a:pPr lvl="2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搭建客户端，将</a:t>
            </a:r>
            <a:r>
              <a:rPr lang="en-US" altLang="zh-CN" sz="1400">
                <a:sym typeface="+mn-ea"/>
              </a:rPr>
              <a:t>k8s master</a:t>
            </a:r>
            <a:r>
              <a:rPr lang="zh-CN" altLang="en-US" sz="1400">
                <a:sym typeface="+mn-ea"/>
              </a:rPr>
              <a:t>作为客户端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能够共享服务端的</a:t>
            </a:r>
            <a:r>
              <a:rPr lang="en-US" altLang="zh-CN" sz="1400">
                <a:sym typeface="+mn-ea"/>
              </a:rPr>
              <a:t>nfs</a:t>
            </a:r>
            <a:r>
              <a:rPr lang="zh-CN" altLang="en-US" sz="1400">
                <a:sym typeface="+mn-ea"/>
              </a:rPr>
              <a:t>目录、</a:t>
            </a:r>
            <a:endParaRPr lang="zh-CN" altLang="en-US" sz="1400">
              <a:sym typeface="+mn-ea"/>
            </a:endParaRPr>
          </a:p>
          <a:p>
            <a:pPr marL="1371600" lvl="6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安装NFS和RPC服务并检查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yum install nfs-utils rpcbind -y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rpm -qa nfs-utils rpcbind</a:t>
            </a:r>
            <a:endParaRPr lang="zh-CN" altLang="en-US" sz="1400">
              <a:sym typeface="+mn-ea"/>
            </a:endParaRPr>
          </a:p>
          <a:p>
            <a:pPr marL="1371600" lvl="6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启动RPC服务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systemctl start rpcbind </a:t>
            </a:r>
            <a:endParaRPr lang="en-US" altLang="zh-CN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ps -ef|grep rpc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lsof -i:111</a:t>
            </a:r>
            <a:endParaRPr lang="zh-CN" altLang="en-US" sz="1400">
              <a:sym typeface="+mn-ea"/>
            </a:endParaRPr>
          </a:p>
          <a:p>
            <a:pPr marL="1371600" lvl="6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设置开机自启动并检查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systemctl enable rpcbind</a:t>
            </a:r>
            <a:endParaRPr lang="en-US" altLang="zh-CN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systemctl list-unit-files --type=service|grep "enabled"|grep "rpcbind"</a:t>
            </a:r>
            <a:endParaRPr lang="zh-CN" altLang="en-US" sz="1400">
              <a:sym typeface="+mn-ea"/>
            </a:endParaRPr>
          </a:p>
          <a:p>
            <a:pPr marL="1371600" lvl="6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检查服务端的NFS挂载目录是否OK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showmount -e 172.168.77.50</a:t>
            </a:r>
            <a:endParaRPr lang="en-US" altLang="zh-CN" sz="1400">
              <a:sym typeface="+mn-ea"/>
            </a:endParaRPr>
          </a:p>
          <a:p>
            <a:pPr marL="1371600" lvl="6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挂载设置开机自动挂载（将</a:t>
            </a:r>
            <a:r>
              <a:rPr lang="en-US" altLang="zh-CN" sz="1400">
                <a:sym typeface="+mn-ea"/>
              </a:rPr>
              <a:t>52</a:t>
            </a:r>
            <a:r>
              <a:rPr lang="zh-CN" altLang="en-US" sz="1400">
                <a:sym typeface="+mn-ea"/>
              </a:rPr>
              <a:t>下的目录共享给）</a:t>
            </a:r>
            <a:endParaRPr lang="zh-CN" altLang="en-US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mount -t nfs 172.168.77.52:/nfs /data/nfs</a:t>
            </a:r>
            <a:endParaRPr lang="en-US" altLang="zh-CN" sz="1400">
              <a:sym typeface="+mn-ea"/>
            </a:endParaRPr>
          </a:p>
          <a:p>
            <a:pPr marL="1085850" lvl="6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echo "mount -t nfs 172.16</a:t>
            </a: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.</a:t>
            </a:r>
            <a:r>
              <a:rPr lang="en-US" altLang="zh-CN" sz="1400">
                <a:sym typeface="+mn-ea"/>
              </a:rPr>
              <a:t>77</a:t>
            </a:r>
            <a:r>
              <a:rPr lang="zh-CN" altLang="en-US" sz="1400">
                <a:sym typeface="+mn-ea"/>
              </a:rPr>
              <a:t>.</a:t>
            </a:r>
            <a:r>
              <a:rPr lang="en-US" altLang="zh-CN" sz="1400">
                <a:sym typeface="+mn-ea"/>
              </a:rPr>
              <a:t>52</a:t>
            </a:r>
            <a:r>
              <a:rPr lang="zh-CN" altLang="en-US" sz="1400">
                <a:sym typeface="+mn-ea"/>
              </a:rPr>
              <a:t>:/data /mnt"&gt;&gt;/etc/rc.local</a:t>
            </a:r>
            <a:endParaRPr lang="zh-CN" altLang="en-US" sz="1400">
              <a:sym typeface="+mn-ea"/>
            </a:endParaRPr>
          </a:p>
          <a:p>
            <a:pPr marL="1371600" lvl="6" indent="-285750"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查看是否挂载成功</a:t>
            </a:r>
            <a:endParaRPr lang="zh-CN" altLang="en-US" sz="1400">
              <a:sym typeface="+mn-ea"/>
            </a:endParaRPr>
          </a:p>
          <a:p>
            <a:pPr marL="628650" lvl="2">
              <a:buFont typeface="Wingdings" panose="05000000000000000000" charset="0"/>
            </a:pPr>
            <a:r>
              <a:rPr lang="en-US" altLang="zh-CN" sz="1400"/>
              <a:t>		df -h</a:t>
            </a:r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405" y="1511300"/>
            <a:ext cx="990854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>
                <a:sym typeface="+mn-ea"/>
              </a:rPr>
              <a:t>Kubernetes</a:t>
            </a:r>
            <a:r>
              <a:rPr lang="zh-CN" altLang="en-US" sz="1800">
                <a:sym typeface="+mn-ea"/>
              </a:rPr>
              <a:t>配置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共享存储配置：</a:t>
            </a:r>
            <a:endParaRPr lang="zh-CN" altLang="en-US" sz="1600"/>
          </a:p>
          <a:p>
            <a:pPr lvl="1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挂载地址：是最终我们部署平台后，一些关键性的配置文件会写入到这个存储盘里面，防止丢失</a:t>
            </a:r>
            <a:endParaRPr lang="zh-CN" altLang="en-US" sz="1400">
              <a:sym typeface="+mn-ea"/>
            </a:endParaRPr>
          </a:p>
          <a:p>
            <a:pPr lvl="1" indent="-285750">
              <a:buFont typeface="Wingdings" panose="05000000000000000000" charset="0"/>
              <a:buChar char="u"/>
            </a:pPr>
            <a:r>
              <a:rPr lang="en-US" altLang="zh-CN" sz="1400">
                <a:sym typeface="+mn-ea"/>
              </a:rPr>
              <a:t>SSH</a:t>
            </a:r>
            <a:r>
              <a:rPr lang="zh-CN" altLang="en-US" sz="1400">
                <a:sym typeface="+mn-ea"/>
              </a:rPr>
              <a:t>地址：填写</a:t>
            </a:r>
            <a:r>
              <a:rPr lang="en-US" altLang="zh-CN" sz="1400">
                <a:sym typeface="+mn-ea"/>
              </a:rPr>
              <a:t>master</a:t>
            </a:r>
            <a:r>
              <a:rPr lang="zh-CN" altLang="en-US" sz="1400">
                <a:sym typeface="+mn-ea"/>
              </a:rPr>
              <a:t>主机信息即可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9940" y="2587625"/>
            <a:ext cx="9570085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>
                <a:sym typeface="+mn-ea"/>
              </a:rPr>
              <a:t>Kubernetes</a:t>
            </a:r>
            <a:r>
              <a:rPr lang="zh-CN" altLang="en-US" sz="1800">
                <a:sym typeface="+mn-ea"/>
              </a:rPr>
              <a:t>配置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监控配置：根据需要配置，此处不做讲解，参考https://docs.awspaas.com/reference-guide/aws-paas-awskubecloud/install/k8sconfigure.html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企业控制台</a:t>
            </a:r>
            <a:r>
              <a:rPr lang="en-US" altLang="zh-CN" sz="1600"/>
              <a:t>URL</a:t>
            </a:r>
            <a:r>
              <a:rPr lang="zh-CN" altLang="en-US" sz="1600"/>
              <a:t>配置：填写你访问的管理中心控制台地址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2375535"/>
            <a:ext cx="9013825" cy="1931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4752340"/>
            <a:ext cx="713930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前置条件之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License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和数据库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" y="1438910"/>
            <a:ext cx="990854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sz="1800"/>
              <a:t>License</a:t>
            </a:r>
            <a:r>
              <a:rPr lang="zh-CN" altLang="en-US" sz="1800"/>
              <a:t>申请</a:t>
            </a:r>
            <a:endParaRPr lang="zh-CN" altLang="en-US" sz="18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600"/>
              <a:t>K8S主服务授权申请：前面章节已经申请，需要提供机器码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600"/>
              <a:t>K8S租户授权申请：无需机器码，会限制调度节点数据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sz="1800"/>
              <a:t>数据库脚本初始化</a:t>
            </a:r>
            <a:endParaRPr lang="zh-CN" sz="18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sz="1600"/>
              <a:t>确定使用的镜像版本，前面章节已经配置，并获取初始化数据库的脚本</a:t>
            </a:r>
            <a:endParaRPr lang="zh-CN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sz="1600"/>
              <a:t>在数据库服务器创建数据库，并初始化脚本，保证</a:t>
            </a:r>
            <a:r>
              <a:rPr lang="en-US" altLang="zh-CN" sz="1600"/>
              <a:t>node</a:t>
            </a:r>
            <a:r>
              <a:rPr lang="zh-CN" altLang="en-US" sz="1600"/>
              <a:t>节点能访问该数据库服务器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015490"/>
            <a:ext cx="7677150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3528060"/>
            <a:ext cx="7586980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实例管理配置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在实例管理配置中点击</a:t>
            </a:r>
            <a:r>
              <a:rPr lang="en-US" altLang="zh-CN" sz="1600"/>
              <a:t>“</a:t>
            </a:r>
            <a:r>
              <a:rPr lang="zh-CN" altLang="en-US" sz="1600"/>
              <a:t>新增</a:t>
            </a:r>
            <a:r>
              <a:rPr lang="en-US" altLang="zh-CN" sz="1600"/>
              <a:t>”</a:t>
            </a:r>
            <a:r>
              <a:rPr lang="zh-CN" altLang="en-US" sz="1600"/>
              <a:t>按钮，打开实例新增界面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填写名称（名称唯一），副本数（建议</a:t>
            </a:r>
            <a:r>
              <a:rPr lang="en-US" altLang="zh-CN" sz="1600"/>
              <a:t>2</a:t>
            </a:r>
            <a:r>
              <a:rPr lang="zh-CN" altLang="en-US" sz="1600"/>
              <a:t>个）、</a:t>
            </a:r>
            <a:r>
              <a:rPr lang="en-US" altLang="zh-CN" sz="1600"/>
              <a:t>CPU</a:t>
            </a:r>
            <a:r>
              <a:rPr lang="zh-CN" altLang="en-US" sz="1600"/>
              <a:t>数（建议</a:t>
            </a:r>
            <a:r>
              <a:rPr lang="en-US" altLang="zh-CN" sz="1600"/>
              <a:t>2</a:t>
            </a:r>
            <a:r>
              <a:rPr lang="zh-CN" altLang="en-US" sz="1600"/>
              <a:t>核）和内存（建议</a:t>
            </a:r>
            <a:r>
              <a:rPr lang="en-US" altLang="zh-CN" sz="1600"/>
              <a:t>8G</a:t>
            </a:r>
            <a:r>
              <a:rPr lang="zh-CN" altLang="en-US" sz="1600"/>
              <a:t>）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sz="1600"/>
              <a:t>选择之前维护的应用程序镜像（和研发确认，一定是可用版本）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3728720"/>
            <a:ext cx="5341620" cy="936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798955"/>
            <a:ext cx="787781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4981575"/>
            <a:ext cx="4478020" cy="13785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实例管理配置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配置数据库信息，就是之前初始化的</a:t>
            </a:r>
            <a:r>
              <a:rPr lang="en-US" altLang="zh-CN" sz="1600"/>
              <a:t>aws</a:t>
            </a:r>
            <a:r>
              <a:rPr lang="zh-CN" altLang="en-US" sz="1600"/>
              <a:t>应用程序所依赖的数据库信息，选择数据库类型，输入地址，用户密码信息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上传已经申请好的租户授权</a:t>
            </a:r>
            <a:r>
              <a:rPr lang="en-US" altLang="zh-CN" sz="1600"/>
              <a:t>license</a:t>
            </a:r>
            <a:r>
              <a:rPr lang="zh-CN" altLang="en-US" sz="1600"/>
              <a:t>，上传后点击</a:t>
            </a:r>
            <a:r>
              <a:rPr lang="en-US" altLang="zh-CN" sz="1600"/>
              <a:t>“</a:t>
            </a:r>
            <a:r>
              <a:rPr lang="zh-CN" altLang="en-US" sz="1600"/>
              <a:t>确定</a:t>
            </a:r>
            <a:r>
              <a:rPr lang="en-US" altLang="zh-CN" sz="1600"/>
              <a:t>”</a:t>
            </a:r>
            <a:r>
              <a:rPr lang="zh-CN" altLang="en-US" sz="1600"/>
              <a:t>按钮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014220"/>
            <a:ext cx="527304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65" y="4464050"/>
            <a:ext cx="305371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实例管理配置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创建完成后，会自动进行镜像拉取和节点的调度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点击名称，可以查看运行情况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727200"/>
            <a:ext cx="9120505" cy="1680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816350"/>
            <a:ext cx="7157720" cy="1603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实例管理配置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点击查看应用程序启动日志信息，显示如下信息就启动成功了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此时我们可以在</a:t>
            </a:r>
            <a:r>
              <a:rPr lang="en-US" altLang="zh-CN" sz="1600"/>
              <a:t>nfs</a:t>
            </a:r>
            <a:r>
              <a:rPr lang="zh-CN" altLang="en-US" sz="1600"/>
              <a:t>机器上看到该平台的一些文件信息，如果有配置的变更可以在此处调整，如数据库信息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1871345"/>
            <a:ext cx="988822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5473065"/>
            <a:ext cx="4343400" cy="48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30" y="5459095"/>
            <a:ext cx="505968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访问地址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可以查看</a:t>
            </a:r>
            <a:r>
              <a:rPr lang="en-US" altLang="zh-CN" sz="1600"/>
              <a:t>aws</a:t>
            </a:r>
            <a:r>
              <a:rPr lang="zh-CN" altLang="en-US" sz="1600"/>
              <a:t>程序调度信息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/>
              <a:t>pod</a:t>
            </a:r>
            <a:r>
              <a:rPr lang="zh-CN" altLang="en-US" sz="1400"/>
              <a:t>信息指令：kubectl -n awspaas-aws777777777777   get pods -o wide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查看程序的标签信息指令：kubectl -n awspaas-aws777777777777   get pods --show-labels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安装 nginx-ingress（使用nginx Ingress Controller来做代理），可以直接使用右侧mandatory.yaml文件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启动</a:t>
            </a:r>
            <a:r>
              <a:rPr lang="zh-CN" altLang="en-US" sz="1400">
                <a:sym typeface="+mn-ea"/>
              </a:rPr>
              <a:t>nginx-ingress指令：kubectl apply -f </a:t>
            </a:r>
            <a:r>
              <a:rPr lang="en-US" altLang="zh-CN" sz="1400">
                <a:sym typeface="+mn-ea"/>
              </a:rPr>
              <a:t>mandatory.yaml</a:t>
            </a:r>
            <a:endParaRPr lang="en-US" altLang="zh-CN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查看</a:t>
            </a:r>
            <a:r>
              <a:rPr lang="en-US" altLang="zh-CN" sz="1400">
                <a:sym typeface="+mn-ea"/>
              </a:rPr>
              <a:t>nginx-ingress</a:t>
            </a:r>
            <a:r>
              <a:rPr lang="zh-CN" altLang="en-US" sz="1400">
                <a:sym typeface="+mn-ea"/>
              </a:rPr>
              <a:t>启动情况指令：</a:t>
            </a:r>
            <a:r>
              <a:rPr lang="en-US" altLang="zh-CN" sz="1400">
                <a:sym typeface="+mn-ea"/>
              </a:rPr>
              <a:t>kubectl get pods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>
              <a:sym typeface="+mn-ea"/>
            </a:endParaRPr>
          </a:p>
          <a:p>
            <a:pPr lvl="1">
              <a:buFont typeface="Wingdings" panose="05000000000000000000" charset="0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2015490"/>
            <a:ext cx="8084820" cy="52578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580" y="446405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800100" progId="Package">
                  <p:embed/>
                </p:oleObj>
              </mc:Choice>
              <mc:Fallback>
                <p:oleObj name="" showAsIcon="1" r:id="rId2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1580" y="446405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65" y="5112385"/>
            <a:ext cx="3931920" cy="487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65" y="2854325"/>
            <a:ext cx="8474710" cy="4616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-Service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创建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 sz="1600"/>
              <a:t>配置</a:t>
            </a:r>
            <a:r>
              <a:rPr lang="en-US" altLang="zh-CN" sz="1600"/>
              <a:t>Service</a:t>
            </a:r>
            <a:r>
              <a:rPr lang="zh-CN" altLang="en-US" sz="1600"/>
              <a:t>信息，用于动态监听</a:t>
            </a:r>
            <a:r>
              <a:rPr lang="en-US" altLang="zh-CN" sz="1600"/>
              <a:t>aws</a:t>
            </a:r>
            <a:r>
              <a:rPr lang="zh-CN" altLang="en-US" sz="1600"/>
              <a:t>程序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可以使用右侧的</a:t>
            </a:r>
            <a:r>
              <a:rPr lang="en-US" altLang="zh-CN" sz="1400"/>
              <a:t>aws777777777777-service.yaml</a:t>
            </a:r>
            <a:r>
              <a:rPr lang="zh-CN" altLang="en-US" sz="1400"/>
              <a:t>文件进行</a:t>
            </a:r>
            <a:r>
              <a:rPr lang="en-US" altLang="zh-CN" sz="1400"/>
              <a:t>service</a:t>
            </a:r>
            <a:r>
              <a:rPr lang="zh-CN" altLang="en-US" sz="1400"/>
              <a:t>的创建，指令：</a:t>
            </a:r>
            <a:r>
              <a:rPr lang="zh-CN" altLang="en-US" sz="1400">
                <a:sym typeface="+mn-ea"/>
              </a:rPr>
              <a:t>kubectl apply -f </a:t>
            </a:r>
            <a:r>
              <a:rPr lang="en-US" altLang="zh-CN" sz="1400">
                <a:sym typeface="+mn-ea"/>
              </a:rPr>
              <a:t>aws777777777777-service.yaml</a:t>
            </a:r>
            <a:endParaRPr lang="en-US" altLang="zh-CN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查看service指令：kubectl get svc -n awspaas-aws777777777777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endParaRPr lang="en-US" altLang="zh-CN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en-US" altLang="zh-CN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en-US" altLang="zh-CN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配置信息解读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>
                <a:sym typeface="+mn-ea"/>
              </a:rPr>
              <a:t>namespance:</a:t>
            </a:r>
            <a:r>
              <a:rPr lang="zh-CN" altLang="en-US" sz="1400">
                <a:sym typeface="+mn-ea"/>
              </a:rPr>
              <a:t>需要和应用程序在同一个命名空间</a:t>
            </a:r>
            <a:endParaRPr lang="en-US" altLang="zh-CN" sz="14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>
                <a:sym typeface="+mn-ea"/>
              </a:rPr>
              <a:t>port:</a:t>
            </a:r>
            <a:r>
              <a:rPr lang="zh-CN" altLang="en-US" sz="1400">
                <a:sym typeface="+mn-ea"/>
              </a:rPr>
              <a:t>为该</a:t>
            </a:r>
            <a:r>
              <a:rPr lang="en-US" altLang="zh-CN" sz="1400">
                <a:sym typeface="+mn-ea"/>
              </a:rPr>
              <a:t>service</a:t>
            </a:r>
            <a:r>
              <a:rPr lang="zh-CN" altLang="en-US" sz="1400">
                <a:sym typeface="+mn-ea"/>
              </a:rPr>
              <a:t>对外服务的端口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>
                <a:sym typeface="+mn-ea"/>
              </a:rPr>
              <a:t>targetPort</a:t>
            </a:r>
            <a:r>
              <a:rPr lang="zh-CN" altLang="en-US" sz="1400">
                <a:sym typeface="+mn-ea"/>
              </a:rPr>
              <a:t>：为监听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的端口（平台的端口为</a:t>
            </a:r>
            <a:r>
              <a:rPr lang="en-US" altLang="zh-CN" sz="1400">
                <a:sym typeface="+mn-ea"/>
              </a:rPr>
              <a:t>8088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>
                <a:sym typeface="+mn-ea"/>
              </a:rPr>
              <a:t>selector</a:t>
            </a:r>
            <a:r>
              <a:rPr lang="zh-CN" altLang="en-US" sz="1400">
                <a:sym typeface="+mn-ea"/>
              </a:rPr>
              <a:t>：标签选择器，意思是监听标签为</a:t>
            </a:r>
            <a:r>
              <a:rPr lang="en-US" altLang="zh-CN" sz="1400">
                <a:sym typeface="+mn-ea"/>
              </a:rPr>
              <a:t>awspass=</a:t>
            </a:r>
            <a:r>
              <a:rPr lang="en-US" altLang="zh-CN" sz="1400">
                <a:sym typeface="+mn-ea"/>
              </a:rPr>
              <a:t>awspass</a:t>
            </a:r>
            <a:r>
              <a:rPr lang="zh-CN" altLang="en-US" sz="1400">
                <a:sym typeface="+mn-ea"/>
              </a:rPr>
              <a:t>的容器程序，</a:t>
            </a:r>
            <a:endParaRPr lang="zh-CN" altLang="en-US" sz="1400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所有</a:t>
            </a:r>
            <a:r>
              <a:rPr lang="en-US" altLang="zh-CN" sz="1400">
                <a:sym typeface="+mn-ea"/>
              </a:rPr>
              <a:t>aws</a:t>
            </a:r>
            <a:r>
              <a:rPr lang="zh-CN" altLang="en-US" sz="1400">
                <a:sym typeface="+mn-ea"/>
              </a:rPr>
              <a:t>程序都有awspass=awspass的标签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14105" y="201549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14105" y="201549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" y="2447290"/>
            <a:ext cx="5509260" cy="510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80" y="3311525"/>
            <a:ext cx="307086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K8S-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架构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概述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240" y="1511300"/>
            <a:ext cx="6455410" cy="4670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7650" y="1798955"/>
            <a:ext cx="403098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/>
              <a:t>k8s由Master（主控节点）和Node（工作节点）组成。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/>
              <a:t>K8s的Master由API Server（集群的统一入口，以REST ful方式提供，存储到etcd中）、Scheduler（做集群节点的调度：调度器根据算法选择Node节点进行应用部署）、Controller Manager（处理集群中常规的后台任务，一个资源对应一个控制器）和etcd（存储系统，用来保存集群中相关数据）组成。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/>
              <a:t>k8s的Node由kubelte（Master派到Node节点的代表，负责维护容器的生命周期，同时也负责Volume（CVI）和网络（CNI）的管理）、kube-proxy（提供网络代理，负责为Service提供cluster内部的服务发现和负载均衡）和docker组成</a:t>
            </a:r>
            <a:endParaRPr lang="zh-CN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-Ingress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创建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" y="1438910"/>
            <a:ext cx="99085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 sz="1600"/>
              <a:t>配置</a:t>
            </a:r>
            <a:r>
              <a:rPr lang="en-US" altLang="zh-CN" sz="1600"/>
              <a:t>ingress</a:t>
            </a:r>
            <a:r>
              <a:rPr lang="zh-CN" altLang="en-US" sz="1600"/>
              <a:t>信息，监听</a:t>
            </a:r>
            <a:r>
              <a:rPr lang="en-US" altLang="zh-CN" sz="1600"/>
              <a:t>service</a:t>
            </a:r>
            <a:r>
              <a:rPr lang="zh-CN" altLang="en-US" sz="1600"/>
              <a:t>信息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1400"/>
              <a:t>可以使用右侧的</a:t>
            </a:r>
            <a:r>
              <a:rPr lang="en-US" altLang="zh-CN" sz="1400"/>
              <a:t>aws777777777777-ingress.yaml</a:t>
            </a:r>
            <a:r>
              <a:rPr lang="zh-CN" altLang="en-US" sz="1400"/>
              <a:t>文件进行</a:t>
            </a:r>
            <a:r>
              <a:rPr lang="en-US" altLang="zh-CN" sz="1400"/>
              <a:t>ingress</a:t>
            </a:r>
            <a:r>
              <a:rPr lang="zh-CN" altLang="en-US" sz="1400"/>
              <a:t>的创建，指令：</a:t>
            </a:r>
            <a:r>
              <a:rPr lang="zh-CN" altLang="en-US" sz="1400">
                <a:sym typeface="+mn-ea"/>
              </a:rPr>
              <a:t>kubectl apply -f </a:t>
            </a:r>
            <a:r>
              <a:rPr lang="en-US" altLang="zh-CN" sz="1400">
                <a:sym typeface="+mn-ea"/>
              </a:rPr>
              <a:t>aws777777777777-ingress.yaml</a:t>
            </a:r>
            <a:endParaRPr lang="en-US" altLang="zh-CN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配置信息解读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/>
              <a:t>namespance:</a:t>
            </a:r>
            <a:r>
              <a:rPr lang="zh-CN" altLang="en-US" sz="1400"/>
              <a:t>需要和应用程序在同一个命名空间</a:t>
            </a:r>
            <a:endParaRPr lang="en-US" altLang="zh-CN" sz="14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/>
              <a:t>host:</a:t>
            </a:r>
            <a:r>
              <a:rPr lang="zh-CN" altLang="en-US" sz="1400"/>
              <a:t>为具体域名，映射到</a:t>
            </a:r>
            <a:r>
              <a:rPr lang="en-US" altLang="zh-CN" sz="1400"/>
              <a:t>ingress-controller</a:t>
            </a:r>
            <a:r>
              <a:rPr lang="zh-CN" altLang="en-US" sz="1400"/>
              <a:t>主机</a:t>
            </a:r>
            <a:r>
              <a:rPr lang="en-US" altLang="zh-CN" sz="1400"/>
              <a:t>IP</a:t>
            </a:r>
            <a:endParaRPr lang="en-US" altLang="zh-CN" sz="14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/>
              <a:t>serviceName:</a:t>
            </a:r>
            <a:r>
              <a:rPr lang="zh-CN" altLang="en-US" sz="1400"/>
              <a:t>为上一章节配置的</a:t>
            </a:r>
            <a:r>
              <a:rPr lang="en-US" altLang="zh-CN" sz="1400"/>
              <a:t>service</a:t>
            </a:r>
            <a:r>
              <a:rPr lang="zh-CN" altLang="en-US" sz="1400"/>
              <a:t>名称</a:t>
            </a:r>
            <a:endParaRPr lang="zh-CN" altLang="en-US" sz="140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/>
              <a:t>servicePort</a:t>
            </a:r>
            <a:r>
              <a:rPr lang="zh-CN" altLang="en-US" sz="1400"/>
              <a:t>：为</a:t>
            </a:r>
            <a:r>
              <a:rPr lang="zh-CN" altLang="en-US" sz="1400">
                <a:sym typeface="+mn-ea"/>
              </a:rPr>
              <a:t>上一章节配置的</a:t>
            </a:r>
            <a:r>
              <a:rPr lang="en-US" altLang="zh-CN" sz="1400">
                <a:sym typeface="+mn-ea"/>
              </a:rPr>
              <a:t>service</a:t>
            </a:r>
            <a:r>
              <a:rPr lang="zh-CN" altLang="en-US" sz="1400">
                <a:sym typeface="+mn-ea"/>
              </a:rPr>
              <a:t>端口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1400"/>
              <a:t>path</a:t>
            </a:r>
            <a:r>
              <a:rPr lang="zh-CN" altLang="en-US" sz="1400"/>
              <a:t>：为访问的代理路径</a:t>
            </a:r>
            <a:r>
              <a:rPr lang="en-US" altLang="zh-CN" sz="1400"/>
              <a:t>,</a:t>
            </a:r>
            <a:r>
              <a:rPr lang="zh-CN" altLang="en-US" sz="1400"/>
              <a:t>可根据需要配置</a:t>
            </a:r>
            <a:endParaRPr lang="zh-CN" altLang="en-US" sz="1400"/>
          </a:p>
          <a:p>
            <a:pPr marL="285750" lvl="0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额外讲解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本地测试域名配置</a:t>
            </a:r>
            <a:endParaRPr lang="zh-CN" altLang="en-US" sz="16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en-US" altLang="zh-CN" sz="1400">
                <a:sym typeface="+mn-ea"/>
              </a:rPr>
              <a:t>可以查看nginx-controller被调度到那个节点</a:t>
            </a:r>
            <a:endParaRPr lang="en-US" altLang="zh-CN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en-US" altLang="zh-CN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endParaRPr lang="en-US" altLang="zh-CN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打开C:\Windows\System32\drivers\etc</a:t>
            </a:r>
            <a:r>
              <a:rPr lang="en-US" altLang="zh-CN" sz="1400">
                <a:sym typeface="+mn-ea"/>
              </a:rPr>
              <a:t>\hosts</a:t>
            </a:r>
            <a:r>
              <a:rPr lang="zh-CN" altLang="en-US" sz="1400">
                <a:sym typeface="+mn-ea"/>
              </a:rPr>
              <a:t>增加</a:t>
            </a:r>
            <a:endParaRPr lang="zh-CN" altLang="en-US" sz="14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节点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和域名的映射关系</a:t>
            </a:r>
            <a:endParaRPr lang="zh-CN" altLang="en-US" sz="1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400">
                <a:sym typeface="+mn-ea"/>
              </a:rPr>
              <a:t>打开</a:t>
            </a:r>
            <a:r>
              <a:rPr lang="en-US" altLang="zh-CN" sz="1400">
                <a:sym typeface="+mn-ea"/>
              </a:rPr>
              <a:t>cmd</a:t>
            </a:r>
            <a:r>
              <a:rPr lang="zh-CN" altLang="en-US" sz="1400">
                <a:sym typeface="+mn-ea"/>
              </a:rPr>
              <a:t>刷新</a:t>
            </a:r>
            <a:r>
              <a:rPr lang="en-US" altLang="zh-CN" sz="1400">
                <a:sym typeface="+mn-ea"/>
              </a:rPr>
              <a:t>dns</a:t>
            </a:r>
            <a:r>
              <a:rPr lang="zh-CN" altLang="en-US" sz="1400">
                <a:sym typeface="+mn-ea"/>
              </a:rPr>
              <a:t>，输入ipconfig /displaydns，</a:t>
            </a:r>
            <a:endParaRPr lang="zh-CN" altLang="en-US" sz="14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</a:pP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然后再输入ipconfig /flushdns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11030" y="158305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11030" y="158305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3023870"/>
            <a:ext cx="5417820" cy="3299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10" y="4176395"/>
            <a:ext cx="4022090" cy="2851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</a:t>
            </a:r>
            <a:r>
              <a:rPr 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应用程序部署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访问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</a:t>
            </a:r>
            <a:endParaRPr lang="en-US" altLang="zh-CN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530" y="1438910"/>
            <a:ext cx="99085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 sz="1600"/>
              <a:t>前台访问地址：</a:t>
            </a:r>
            <a:r>
              <a:rPr sz="1600"/>
              <a:t>http://tlang.ingress.com/aws/index.jsp</a:t>
            </a:r>
            <a:r>
              <a:rPr lang="zh-CN" sz="1600"/>
              <a:t>，能够正常登陆</a:t>
            </a:r>
            <a:endParaRPr sz="1600"/>
          </a:p>
          <a:p>
            <a:pPr marL="285750" lvl="0" indent="-285750">
              <a:buFont typeface="Wingdings" panose="05000000000000000000" charset="0"/>
              <a:buChar char="l"/>
            </a:pPr>
            <a:endParaRPr lang="en-US" altLang="zh-CN" sz="1400"/>
          </a:p>
          <a:p>
            <a:pPr marL="285750" lvl="0" indent="-285750">
              <a:buFont typeface="Wingdings" panose="05000000000000000000" charset="0"/>
              <a:buChar char="l"/>
            </a:pPr>
            <a:endParaRPr lang="en-US" altLang="zh-CN" sz="1400"/>
          </a:p>
          <a:p>
            <a:pPr marL="285750" lvl="0" indent="-285750">
              <a:buFont typeface="Wingdings" panose="05000000000000000000" charset="0"/>
              <a:buChar char="l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后台访问地址：</a:t>
            </a:r>
            <a:r>
              <a:rPr sz="1600">
                <a:sym typeface="+mn-ea"/>
              </a:rPr>
              <a:t>http://tlang.ingress.com/aws/</a:t>
            </a:r>
            <a:r>
              <a:rPr lang="en-US" sz="1600">
                <a:sym typeface="+mn-ea"/>
              </a:rPr>
              <a:t>console</a:t>
            </a:r>
            <a:r>
              <a:rPr lang="zh-CN" sz="1600">
                <a:sym typeface="+mn-ea"/>
              </a:rPr>
              <a:t>，能够正常登陆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1400"/>
          </a:p>
          <a:p>
            <a:pPr>
              <a:buFont typeface="Wingdings" panose="05000000000000000000" charset="0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871345"/>
            <a:ext cx="3566160" cy="1365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65" y="1871345"/>
            <a:ext cx="4170045" cy="1366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" y="3672205"/>
            <a:ext cx="3211195" cy="20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3709035"/>
            <a:ext cx="3453130" cy="19500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6145"/>
          <p:cNvSpPr txBox="1"/>
          <p:nvPr/>
        </p:nvSpPr>
        <p:spPr>
          <a:xfrm>
            <a:off x="4195763" y="863600"/>
            <a:ext cx="2627312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200" b="1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4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矩形 6146"/>
          <p:cNvSpPr>
            <a:spLocks noGrp="1"/>
          </p:cNvSpPr>
          <p:nvPr/>
        </p:nvSpPr>
        <p:spPr>
          <a:xfrm>
            <a:off x="1079500" y="1800225"/>
            <a:ext cx="8859838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架构及集群搭建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管理中心之</a:t>
            </a: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Pod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模式部署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 b="1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 b="1">
                <a:latin typeface="微软雅黑" panose="020B0503020204020204" charset="-122"/>
                <a:sym typeface="Tahoma" panose="020B0604030504040204"/>
              </a:rPr>
              <a:t>管理中心之虚机模式部署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部署常见问题收集与解答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67675" y="6103938"/>
            <a:ext cx="2519363" cy="449262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部署架构图（</a:t>
            </a:r>
            <a:r>
              <a:rPr>
                <a:solidFill>
                  <a:srgbClr val="FF0000"/>
                </a:solidFill>
                <a:sym typeface="微软雅黑" panose="020B0503020204020204" charset="-122"/>
              </a:rPr>
              <a:t>KubeCloud</a:t>
            </a:r>
            <a:r>
              <a:rPr lang="zh-CN">
                <a:solidFill>
                  <a:srgbClr val="FF0000"/>
                </a:solidFill>
                <a:sym typeface="微软雅黑" panose="020B0503020204020204" charset="-122"/>
              </a:rPr>
              <a:t>部署在</a:t>
            </a:r>
            <a:r>
              <a:rPr lang="zh-CN" altLang="en-US">
                <a:solidFill>
                  <a:srgbClr val="FF0000"/>
                </a:solidFill>
                <a:sym typeface="微软雅黑" panose="020B0503020204020204" charset="-122"/>
              </a:rPr>
              <a:t>虚机内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2845" y="3599815"/>
            <a:ext cx="30327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将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AWS KubeCloud 管理中心部署在虚拟机内部，需要额外申请虚机，用于安装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数据库和管理中心，并且保证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K8S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集群能够访问该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和管理中心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Mysql5.6或5.7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Redis5+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1583055"/>
            <a:ext cx="7109460" cy="4526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95845" y="1654810"/>
            <a:ext cx="30327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此部署方式较为简单，推荐为该方式部署，找研发要到管理中心安装包，搭建起来管理中心后，后续步骤和前面章节一样，该文档不再讲解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328920" y="1727200"/>
            <a:ext cx="190373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推荐部署方式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6145"/>
          <p:cNvSpPr txBox="1"/>
          <p:nvPr/>
        </p:nvSpPr>
        <p:spPr>
          <a:xfrm>
            <a:off x="4195763" y="863600"/>
            <a:ext cx="2627312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200" b="1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4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矩形 6146"/>
          <p:cNvSpPr>
            <a:spLocks noGrp="1"/>
          </p:cNvSpPr>
          <p:nvPr/>
        </p:nvSpPr>
        <p:spPr>
          <a:xfrm>
            <a:off x="1079500" y="1800225"/>
            <a:ext cx="8859838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架构及集群搭建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管理中心之</a:t>
            </a: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Pod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模式部署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管理中心之虚机模式部署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 b="1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 b="1">
                <a:latin typeface="微软雅黑" panose="020B0503020204020204" charset="-122"/>
                <a:sym typeface="Tahoma" panose="020B0604030504040204"/>
              </a:rPr>
              <a:t>部署常见问题收集与解答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67675" y="6103938"/>
            <a:ext cx="2519363" cy="449262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部署常见问题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670" y="1418590"/>
            <a:ext cx="93853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为什么提示镜像仓库密码错误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使用sudo docker login时，因为加了sudo，所以第一个是本机的密码，第二个才是镜像仓库密码。</a:t>
            </a:r>
            <a:endParaRPr lang="zh-CN" altLang="en-US"/>
          </a:p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800"/>
              <a:t>AWS是如何组成集群的</a:t>
            </a:r>
            <a:endParaRPr lang="zh-CN" altLang="en-US" sz="1800"/>
          </a:p>
          <a:p>
            <a:pPr lvl="1" algn="l">
              <a:buClrTx/>
              <a:buSzTx/>
              <a:buFont typeface="Wingdings" panose="05000000000000000000" charset="0"/>
            </a:pPr>
            <a:r>
              <a:rPr lang="zh-CN" altLang="en-US"/>
              <a:t>统一命名空间下，通过识别含有标签:cluster-app: aws和标签：cluster-web: aws的Pod列表分别组成app集群和web集群。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JVM参数是否已经优化过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已经优化过，Pod的启动command前4个参数为app的jvm参数，后2个为web的jvm参数，该参数是根据内存的limit值结合aws的使用要求动态计算出来的。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web和app是如何同时启动的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/data/aws/bin/startup-all.sh脚本，该脚本用于同时启动web和app。并且web是nohup启动，以保证后续app的脚本启动会被执行。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默认配置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670" y="1418590"/>
            <a:ext cx="93853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以1个Deployment伸缩多个副本的方式搭建aws集群架构。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Deployment的maxSurge为0，maxUnavailable为1，以保证重新部署时服务不中断，且避免超出授权数量导致的平台启动失败。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Pod的label：cluster-app: aws代表该pod内含有app节点。cluster-web: aws代表该Pod内含有web节点。默认出厂的Pod同时含有这两组label，即镜像内同时包含web和app。该值错误将导致aws集群异常。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Pod的启动command前4个参数为app的jvm参数，后2个为web的jvm参数，该参数是根据内存的limit值结合aws的使用要求动态计算出来的。除非有经验，请勿修改该值。该值过小会导致性能不佳，过大会导致容器出现oom重启异常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Pod的环境变量POD_NAMESPACE、POD_IP、AWS_LICENSE_NO为强制性的，值丢失或者值错误会导致平台启动失败。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Pod的存活检测和启动检测是用于自动重启异常状态的aws和执行aws启动升级程序时使用的，生产环境必备。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Pod的挂载目前包括apps、bin.conf、logs、doccenter、webserver.webapps.portal.apps五个常用目录，如果有需求需要挂载其他文件，请按需手动操作。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其它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670" y="1418590"/>
            <a:ext cx="938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FF0000"/>
                </a:solidFill>
              </a:rPr>
              <a:t>待收集补充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3" name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880725" cy="66151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9154" name="副标题 4"/>
          <p:cNvSpPr/>
          <p:nvPr/>
        </p:nvSpPr>
        <p:spPr>
          <a:xfrm>
            <a:off x="2338388" y="2508250"/>
            <a:ext cx="6986587" cy="798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>
              <a:spcBef>
                <a:spcPct val="20000"/>
              </a:spcBef>
            </a:pPr>
            <a:r>
              <a:rPr lang="zh-CN" altLang="en-US" sz="4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谢谢大家！</a:t>
            </a:r>
            <a:endParaRPr lang="zh-CN" altLang="en-US" sz="4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915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67675" y="6103938"/>
            <a:ext cx="2519363" cy="449262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Shape 63"/>
          <p:cNvSpPr/>
          <p:nvPr/>
        </p:nvSpPr>
        <p:spPr>
          <a:xfrm>
            <a:off x="6707188" y="285750"/>
            <a:ext cx="3879850" cy="333375"/>
          </a:xfrm>
          <a:prstGeom prst="rect">
            <a:avLst/>
          </a:prstGeom>
          <a:noFill/>
          <a:ln w="12700">
            <a:noFill/>
          </a:ln>
        </p:spPr>
        <p:txBody>
          <a:bodyPr lIns="45718" tIns="45718" rIns="45718" bIns="45718"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x-none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全球技术领先的</a:t>
            </a:r>
            <a:r>
              <a:rPr lang="zh-CN" altLang="x-none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BPM</a:t>
            </a:r>
            <a:r>
              <a:rPr lang="zh-CN" altLang="x-none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软件和企业</a:t>
            </a:r>
            <a:r>
              <a:rPr lang="zh-CN" altLang="x-none" sz="1400">
                <a:solidFill>
                  <a:srgbClr val="7F7F7F"/>
                </a:solidFill>
                <a:latin typeface="Arial Black" panose="020B0A04020102020204"/>
                <a:ea typeface="Arial Black" panose="020B0A04020102020204"/>
                <a:sym typeface="Arial Black" panose="020B0A04020102020204"/>
              </a:rPr>
              <a:t>PaaS</a:t>
            </a:r>
            <a:r>
              <a:rPr lang="zh-CN" altLang="x-none" sz="14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提供商</a:t>
            </a:r>
            <a:endParaRPr lang="zh-CN" altLang="x-none" sz="14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9157" name="image14.jpeg" descr="微信二维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0" y="4830763"/>
            <a:ext cx="1500188" cy="14986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49158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166688"/>
            <a:ext cx="1350963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223010" y="1943100"/>
            <a:ext cx="3673475" cy="2161540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 K8S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K8S-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本机单机环境搭建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步骤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5725" y="251968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05725" y="251968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1511300" y="2807970"/>
            <a:ext cx="1231265" cy="4324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168015" y="2519680"/>
            <a:ext cx="1132840" cy="4324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Node1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168015" y="3095625"/>
            <a:ext cx="1132840" cy="4324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Node2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32510" y="4431665"/>
            <a:ext cx="655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提供三台虚机，进行本地化</a:t>
            </a:r>
            <a:r>
              <a:rPr lang="en-US" altLang="zh-CN"/>
              <a:t>K8S</a:t>
            </a:r>
            <a:r>
              <a:rPr lang="zh-CN" altLang="en-US"/>
              <a:t>集群搭建，详细步骤见右侧</a:t>
            </a:r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2510" y="4968875"/>
            <a:ext cx="694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主机最小配置推荐：含搭建</a:t>
            </a:r>
            <a:r>
              <a:rPr lang="en-US" altLang="zh-CN"/>
              <a:t>k8s</a:t>
            </a:r>
            <a:r>
              <a:rPr lang="zh-CN" altLang="en-US"/>
              <a:t>最小集群和部署</a:t>
            </a:r>
            <a:r>
              <a:rPr lang="en-US" altLang="zh-CN"/>
              <a:t>aws</a:t>
            </a:r>
            <a:r>
              <a:rPr lang="zh-CN" altLang="en-US"/>
              <a:t>硬件资源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、内存</a:t>
            </a:r>
            <a:r>
              <a:rPr lang="en-US" altLang="zh-CN"/>
              <a:t>15G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、硬盘</a:t>
            </a:r>
            <a:r>
              <a:rPr lang="en-US" altLang="zh-CN"/>
              <a:t>100G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K8S-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常用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指令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610" y="1727200"/>
            <a:ext cx="9370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创建命名空间：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kubectl create namespace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ns1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查询命名空间：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kubectl get namespace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yaml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文件发布程序：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apply -f kubecloud-deploy.yaml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命名空间下的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kubectl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   get pods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实时日志信息：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 logs -f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pd1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资源：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describe pod 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pd1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进入到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里面：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exec -it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pd1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 -n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 -- /bin/sh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具体信息：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-n kubecloud   get pods -o wide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get svc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标签：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   get pods --show-labels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查看命名空间下的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get svc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查看命名空间下的</a:t>
            </a:r>
            <a:r>
              <a:rPr lang="en-US" altLang="zh-CN" sz="1600" b="1">
                <a:latin typeface="微软雅黑" panose="020B0503020204020204" charset="-122"/>
                <a:cs typeface="微软雅黑" panose="020B0503020204020204" charset="-122"/>
              </a:rPr>
              <a:t>ingress</a:t>
            </a:r>
            <a:r>
              <a:rPr lang="zh-CN" altLang="en-US" sz="1600" b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kubectl get ingress -n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ns1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21625" y="1294765"/>
            <a:ext cx="193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-- ns1 </a:t>
            </a:r>
            <a:r>
              <a:rPr lang="zh-CN" altLang="en-US" sz="1400">
                <a:solidFill>
                  <a:srgbClr val="FF0000"/>
                </a:solidFill>
              </a:rPr>
              <a:t>为命名空间示例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00B050"/>
                </a:solidFill>
              </a:rPr>
              <a:t>-- pd1 </a:t>
            </a:r>
            <a:r>
              <a:rPr lang="zh-CN" altLang="en-US" sz="1400">
                <a:solidFill>
                  <a:srgbClr val="00B050"/>
                </a:solidFill>
              </a:rPr>
              <a:t>为某个</a:t>
            </a:r>
            <a:r>
              <a:rPr lang="en-US" altLang="zh-CN" sz="1400">
                <a:solidFill>
                  <a:srgbClr val="00B050"/>
                </a:solidFill>
              </a:rPr>
              <a:t>pod</a:t>
            </a:r>
            <a:r>
              <a:rPr lang="zh-CN" altLang="en-US" sz="1400">
                <a:solidFill>
                  <a:srgbClr val="00B050"/>
                </a:solidFill>
              </a:rPr>
              <a:t>示例</a:t>
            </a:r>
            <a:endParaRPr lang="zh-CN" altLang="en-US" sz="1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6145"/>
          <p:cNvSpPr txBox="1"/>
          <p:nvPr/>
        </p:nvSpPr>
        <p:spPr>
          <a:xfrm>
            <a:off x="4195763" y="863600"/>
            <a:ext cx="2627312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200" b="1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4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矩形 6146"/>
          <p:cNvSpPr>
            <a:spLocks noGrp="1"/>
          </p:cNvSpPr>
          <p:nvPr/>
        </p:nvSpPr>
        <p:spPr>
          <a:xfrm>
            <a:off x="1079500" y="1800225"/>
            <a:ext cx="8859838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架构及集群搭建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 b="1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 b="1">
                <a:latin typeface="微软雅黑" panose="020B0503020204020204" charset="-122"/>
                <a:sym typeface="Tahoma" panose="020B0604030504040204"/>
              </a:rPr>
              <a:t>管理中心之</a:t>
            </a:r>
            <a:r>
              <a:rPr lang="en-US" altLang="zh-CN" sz="2400" b="1">
                <a:latin typeface="微软雅黑" panose="020B0503020204020204" charset="-122"/>
                <a:sym typeface="Tahoma" panose="020B0604030504040204"/>
              </a:rPr>
              <a:t>Pod</a:t>
            </a:r>
            <a:r>
              <a:rPr lang="zh-CN" altLang="en-US" sz="2400" b="1">
                <a:latin typeface="微软雅黑" panose="020B0503020204020204" charset="-122"/>
                <a:sym typeface="Tahoma" panose="020B0604030504040204"/>
              </a:rPr>
              <a:t>模式部署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管理中心之虚机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模式部署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2400">
                <a:latin typeface="微软雅黑" panose="020B0503020204020204" charset="-122"/>
                <a:sym typeface="Tahoma" panose="020B0604030504040204"/>
              </a:rPr>
              <a:t>AWS KubeCloud</a:t>
            </a:r>
            <a:r>
              <a:rPr lang="zh-CN" altLang="en-US" sz="2400">
                <a:latin typeface="微软雅黑" panose="020B0503020204020204" charset="-122"/>
                <a:sym typeface="Tahoma" panose="020B0604030504040204"/>
              </a:rPr>
              <a:t>部署常见问题收集与解答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67675" y="6103938"/>
            <a:ext cx="2519363" cy="449262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管理中心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概述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2487930"/>
            <a:ext cx="7513320" cy="3680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955" y="1529080"/>
            <a:ext cx="9791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AWS KubeCloud 管理中心为使用kubernetes的用户提供了部署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AWS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应用程序的管理界面，在部署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</a:rPr>
              <a:t>AWS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</a:rPr>
              <a:t>应用程序之前，需要先安装</a:t>
            </a:r>
            <a:r>
              <a:rPr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AWS KubeCloud</a:t>
            </a:r>
            <a:r>
              <a:rPr 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服务（依赖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），然后通过</a:t>
            </a:r>
            <a:r>
              <a:rPr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AWS KubeCloud</a:t>
            </a:r>
            <a:r>
              <a:rPr 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程序提供的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Web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界面进行相关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K8S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的连接配置，最终完成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AWS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应用程序的安装（依赖数据库）。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1625" y="2790825"/>
            <a:ext cx="236220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管理中心提供两种部署方式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1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）直接部署在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K8S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内部；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）虚机部署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推荐此方式较简单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管理中心依赖的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需要提前安装好，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AWS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需要的数据库需要提前安装好，并初始化好脚本</a:t>
            </a:r>
            <a:endParaRPr lang="zh-CN" altLang="en-US" sz="1600"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AWS KubeCloud</a:t>
            </a:r>
            <a:r>
              <a:rPr 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部署架构图（</a:t>
            </a:r>
            <a:r>
              <a:rPr>
                <a:solidFill>
                  <a:srgbClr val="FF0000"/>
                </a:solidFill>
                <a:sym typeface="微软雅黑" panose="020B0503020204020204" charset="-122"/>
              </a:rPr>
              <a:t>KubeCloud</a:t>
            </a:r>
            <a:r>
              <a:rPr lang="zh-CN">
                <a:solidFill>
                  <a:srgbClr val="FF0000"/>
                </a:solidFill>
                <a:sym typeface="微软雅黑" panose="020B0503020204020204" charset="-122"/>
              </a:rPr>
              <a:t>部署在</a:t>
            </a:r>
            <a:r>
              <a:rPr lang="en-US" altLang="zh-CN">
                <a:solidFill>
                  <a:srgbClr val="FF0000"/>
                </a:solidFill>
                <a:sym typeface="微软雅黑" panose="020B0503020204020204" charset="-122"/>
              </a:rPr>
              <a:t>K8S</a:t>
            </a:r>
            <a:r>
              <a:rPr lang="zh-CN" altLang="en-US">
                <a:solidFill>
                  <a:srgbClr val="FF0000"/>
                </a:solidFill>
                <a:sym typeface="微软雅黑" panose="020B0503020204020204" charset="-122"/>
              </a:rPr>
              <a:t>内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" y="1438910"/>
            <a:ext cx="7452360" cy="4739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2845" y="3599815"/>
            <a:ext cx="30327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将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AWS KubeCloud 管理中心部署在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K8S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内部，依然需要额外申请虚机，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用于安装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数据库，并且保证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K8S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集群能够访问该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Mysql5.6或5.7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</a:t>
            </a:r>
            <a:r>
              <a:rPr lang="zh-CN" altLang="en-US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Redis5+</a:t>
            </a:r>
            <a:endParaRPr lang="en-US" altLang="zh-CN" sz="16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pPr defTabSz="914400">
              <a:buNone/>
            </a:pPr>
            <a:r>
              <a:rPr>
                <a:sym typeface="微软雅黑" panose="020B0503020204020204" charset="-122"/>
              </a:rPr>
              <a:t>AWS KubeCloud</a:t>
            </a:r>
            <a:r>
              <a:rPr lang="zh-CN">
                <a:sym typeface="微软雅黑" panose="020B0503020204020204" charset="-122"/>
              </a:rPr>
              <a:t>部署</a:t>
            </a:r>
            <a:r>
              <a:rPr lang="en-US" altLang="zh-CN">
                <a:sym typeface="微软雅黑" panose="020B0503020204020204" charset="-122"/>
              </a:rPr>
              <a:t>-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微软雅黑" panose="020B0503020204020204" charset="-122"/>
              </a:rPr>
              <a:t>机器准备情况</a:t>
            </a:r>
            <a:endParaRPr lang="zh-CN" altLang="en-US" kern="1200" baseline="0">
              <a:latin typeface="+mj-lt"/>
              <a:ea typeface="+mj-ea"/>
              <a:cs typeface="+mj-cs"/>
              <a:sym typeface="微软雅黑" panose="020B0503020204020204" charset="-122"/>
            </a:endParaRPr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10775" y="6103938"/>
            <a:ext cx="576263" cy="376237"/>
          </a:xfrm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3395" y="2658110"/>
            <a:ext cx="4890770" cy="3101340"/>
          </a:xfrm>
          <a:prstGeom prst="roundRect">
            <a:avLst>
              <a:gd name="adj" fmla="val 0"/>
            </a:avLst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 K8S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45795" y="3723640"/>
            <a:ext cx="1383030" cy="10547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518410" y="3092450"/>
            <a:ext cx="2721610" cy="11703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 Node1</a:t>
            </a:r>
            <a:endParaRPr lang="en-US" altLang="zh-CN"/>
          </a:p>
          <a:p>
            <a:pPr algn="ctr"/>
            <a:r>
              <a:rPr lang="zh-CN" altLang="en-US"/>
              <a:t>部署管理中心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41270" y="4399280"/>
            <a:ext cx="2710815" cy="11468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 Node2</a:t>
            </a:r>
            <a:endParaRPr lang="en-US" altLang="zh-CN"/>
          </a:p>
          <a:p>
            <a:pPr algn="ctr"/>
            <a:r>
              <a:rPr lang="zh-CN" altLang="en-US"/>
              <a:t>部署管理中心热备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13525" y="2685415"/>
            <a:ext cx="3510915" cy="3074035"/>
          </a:xfrm>
          <a:prstGeom prst="roundRect">
            <a:avLst>
              <a:gd name="adj" fmla="val 52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虚机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199630" y="3425190"/>
            <a:ext cx="2594610" cy="123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 </a:t>
            </a:r>
            <a:r>
              <a:rPr lang="zh-CN" altLang="en-US"/>
              <a:t>虚机</a:t>
            </a:r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Redis/Mysql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913245" y="1223010"/>
            <a:ext cx="33972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本地单机模式</a:t>
            </a:r>
            <a:r>
              <a:rPr lang="en-US" altLang="zh-CN" sz="1400" b="1">
                <a:solidFill>
                  <a:srgbClr val="FF0000"/>
                </a:solidFill>
              </a:rPr>
              <a:t>k8s</a:t>
            </a:r>
            <a:r>
              <a:rPr lang="zh-CN" altLang="en-US" sz="1400" b="1">
                <a:solidFill>
                  <a:srgbClr val="FF0000"/>
                </a:solidFill>
              </a:rPr>
              <a:t>情况如下</a:t>
            </a:r>
            <a:endParaRPr lang="zh-CN" altLang="en-US" sz="1400" b="1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1400"/>
              <a:t>k8s-master	192.168.77.50  </a:t>
            </a:r>
            <a:endParaRPr lang="zh-CN" altLang="en-US" sz="1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1400"/>
              <a:t>k8s-node1	192.168.77.51  </a:t>
            </a:r>
            <a:endParaRPr lang="zh-CN" altLang="en-US" sz="1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1400"/>
              <a:t>k8s-node2	192.168.77.52</a:t>
            </a:r>
            <a:endParaRPr lang="zh-CN" altLang="en-US" sz="1400"/>
          </a:p>
          <a:p>
            <a:pPr algn="l">
              <a:buClrTx/>
              <a:buSzTx/>
              <a:buFontTx/>
            </a:pPr>
            <a:r>
              <a:rPr lang="zh-CN" altLang="en-US" sz="1400" b="1">
                <a:solidFill>
                  <a:srgbClr val="FF0000"/>
                </a:solidFill>
              </a:rPr>
              <a:t>Mysql和Redis情况如下</a:t>
            </a:r>
            <a:endParaRPr lang="zh-CN" altLang="en-US" sz="1400" b="1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1400">
                <a:sym typeface="+mn-ea"/>
              </a:rPr>
              <a:t>虚机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	192.168.1.138</a:t>
            </a:r>
            <a:endParaRPr lang="zh-CN" altLang="en-US" sz="1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285" y="1459230"/>
            <a:ext cx="5836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zh-CN" altLang="en-US" b="1">
                <a:solidFill>
                  <a:srgbClr val="FF0000"/>
                </a:solidFill>
              </a:rPr>
              <a:t>注意：资源有限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现在需要将管理中心和</a:t>
            </a:r>
            <a:r>
              <a:rPr lang="en-US" altLang="zh-CN" sz="1600"/>
              <a:t>aws</a:t>
            </a:r>
            <a:r>
              <a:rPr lang="zh-CN" altLang="en-US" sz="1600"/>
              <a:t>应用程序部署在</a:t>
            </a:r>
            <a:r>
              <a:rPr lang="en-US" altLang="zh-CN" sz="1600"/>
              <a:t>Node1</a:t>
            </a:r>
            <a:r>
              <a:rPr lang="zh-CN" altLang="en-US" sz="1600"/>
              <a:t>和</a:t>
            </a:r>
            <a:r>
              <a:rPr lang="en-US" altLang="zh-CN" sz="1600"/>
              <a:t>Node2</a:t>
            </a:r>
            <a:r>
              <a:rPr lang="zh-CN" altLang="en-US" sz="1600"/>
              <a:t>节点上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600"/>
              <a:t>aws</a:t>
            </a:r>
            <a:r>
              <a:rPr lang="zh-CN" altLang="en-US" sz="1600"/>
              <a:t>应用程序的数据库也使用虚机</a:t>
            </a:r>
            <a:r>
              <a:rPr lang="en-US" altLang="zh-CN" sz="1600"/>
              <a:t>1</a:t>
            </a:r>
            <a:r>
              <a:rPr lang="zh-CN" altLang="en-US" sz="1600"/>
              <a:t>的</a:t>
            </a:r>
            <a:r>
              <a:rPr lang="en-US" altLang="zh-CN" sz="1600"/>
              <a:t>Mysql</a:t>
            </a:r>
            <a:r>
              <a:rPr lang="zh-CN" altLang="en-US" sz="1600"/>
              <a:t>库</a:t>
            </a:r>
            <a:endParaRPr lang="zh-CN" altLang="en-US" sz="1600"/>
          </a:p>
        </p:txBody>
      </p:sp>
      <p:cxnSp>
        <p:nvCxnSpPr>
          <p:cNvPr id="15" name="肘形连接符 14"/>
          <p:cNvCxnSpPr>
            <a:stCxn id="6" idx="3"/>
            <a:endCxn id="10" idx="1"/>
          </p:cNvCxnSpPr>
          <p:nvPr/>
        </p:nvCxnSpPr>
        <p:spPr>
          <a:xfrm>
            <a:off x="5384165" y="4208780"/>
            <a:ext cx="1229360" cy="1397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20715" y="389318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网络互通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16,&quot;width&quot;:12324}"/>
</p:tagLst>
</file>

<file path=ppt/tags/tag2.xml><?xml version="1.0" encoding="utf-8"?>
<p:tagLst xmlns:p="http://schemas.openxmlformats.org/presentationml/2006/main">
  <p:tag name="KSO_WM_UNIT_PLACING_PICTURE_USER_VIEWPORT" val="{&quot;height&quot;:6300,&quot;width&quot;:17076}"/>
</p:tagLst>
</file>

<file path=ppt/theme/theme1.xml><?xml version="1.0" encoding="utf-8"?>
<a:theme xmlns:a="http://schemas.openxmlformats.org/drawingml/2006/main" name="空白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空白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空白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9F9F9F"/>
      </a:accent6>
      <a:hlink>
        <a:srgbClr val="5F5F5F"/>
      </a:hlink>
      <a:folHlink>
        <a:srgbClr val="919191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8681</Words>
  <Application>WPS 演示</Application>
  <PresentationFormat/>
  <Paragraphs>640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Arial Black</vt:lpstr>
      <vt:lpstr>Tahoma</vt:lpstr>
      <vt:lpstr>Wingdings</vt:lpstr>
      <vt:lpstr>Arial Unicode MS</vt:lpstr>
      <vt:lpstr>空白设计模板</vt:lpstr>
      <vt:lpstr>2_空白设计模板</vt:lpstr>
      <vt:lpstr>7_空白设计模板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K8S-架构概述</vt:lpstr>
      <vt:lpstr>K8S-本机单机环境搭建步骤</vt:lpstr>
      <vt:lpstr>K8S-常用指令</vt:lpstr>
      <vt:lpstr>PowerPoint 演示文稿</vt:lpstr>
      <vt:lpstr>AWS KubeCloud管理中心概述</vt:lpstr>
      <vt:lpstr>AWS KubeCloud-部署架构图（KubeCloud部署在K8S内）</vt:lpstr>
      <vt:lpstr>AWS KubeCloud部署-机器准备情况</vt:lpstr>
      <vt:lpstr>AWS KubeCloud部署-Mysql和Redis安装部署</vt:lpstr>
      <vt:lpstr>AWS KubeCloud部署-管理中心部署</vt:lpstr>
      <vt:lpstr>AWS KubeCloud部署-管理中心部署</vt:lpstr>
      <vt:lpstr>AWS KubeCloud部署-管理中心部署</vt:lpstr>
      <vt:lpstr>AWS KubeCloud部署-管理中心部署</vt:lpstr>
      <vt:lpstr>AWS KubeCloud部署-管理中心部署</vt:lpstr>
      <vt:lpstr>AWS KubeCloud部署-管理中心部署</vt:lpstr>
      <vt:lpstr>AWS KubeCloud部署-管理中心部署</vt:lpstr>
      <vt:lpstr>AWS KubeCloud部署-管理中心配置</vt:lpstr>
      <vt:lpstr>AWS KubeCloud部署-管理中心配置</vt:lpstr>
      <vt:lpstr>AWS KubeCloud部署-管理中心配置</vt:lpstr>
      <vt:lpstr>AWS KubeCloud部署-管理中心配置</vt:lpstr>
      <vt:lpstr>AWS KubeCloud部署-管理中心配置</vt:lpstr>
      <vt:lpstr>AWS 应用程序部署-前置条件之License和数据库</vt:lpstr>
      <vt:lpstr>AWS 应用程序部署-实例管理配置</vt:lpstr>
      <vt:lpstr>AWS 应用程序部署-实例管理配置</vt:lpstr>
      <vt:lpstr>AWS 应用程序部署-实例管理配置</vt:lpstr>
      <vt:lpstr>AWS 应用程序部署-实例管理配置</vt:lpstr>
      <vt:lpstr>AWS 应用程序部署-访问地址</vt:lpstr>
      <vt:lpstr>AWS 应用程序部署-Service创建</vt:lpstr>
      <vt:lpstr>AWS 应用程序部署-Ingress创建</vt:lpstr>
      <vt:lpstr>AWS 应用程序部署-访问AWS</vt:lpstr>
      <vt:lpstr>PowerPoint 演示文稿</vt:lpstr>
      <vt:lpstr>AWS KubeCloud-部署架构图（KubeCloud部署在虚机内）</vt:lpstr>
      <vt:lpstr>PowerPoint 演示文稿</vt:lpstr>
      <vt:lpstr>AWS KubeCloud-部署常见问题</vt:lpstr>
      <vt:lpstr>AWS KubeCloud-默认配置</vt:lpstr>
      <vt:lpstr>AWS KubeCloud-其它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slider</dc:title>
  <dc:creator/>
  <dc:subject>AWS BPM Product &amp; Solution</dc:subject>
  <cp:lastModifiedBy>王亮亮</cp:lastModifiedBy>
  <cp:revision>1911</cp:revision>
  <dcterms:created xsi:type="dcterms:W3CDTF">2011-03-07T18:14:00Z</dcterms:created>
  <dcterms:modified xsi:type="dcterms:W3CDTF">2021-11-24T04:02:10Z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65482D72AED04CC7A1AEA37D0742FBBA</vt:lpwstr>
  </property>
</Properties>
</file>