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74" r:id="rId11"/>
    <p:sldId id="266" r:id="rId12"/>
    <p:sldId id="267" r:id="rId13"/>
    <p:sldId id="271" r:id="rId14"/>
    <p:sldId id="272" r:id="rId15"/>
    <p:sldId id="270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71B4-F5CE-4CFC-96FC-2C67A6496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84E52-1EDC-4A39-8F7B-3814311E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FCA7-081B-4B4E-B0D0-FD591A3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14AC-49E3-480C-BCF7-AF874CD1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F2EB-59A6-4496-8DE1-63792259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FF-BA6C-4536-A394-3ECEC140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3A09-1B79-4DEC-9B36-B0DB1798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2BBE-F64E-4997-BED2-DBEF5520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0DF6-F596-47E4-AD98-BD8C9D34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6C6F-4A77-4027-A026-30B9ACD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592CC-8839-41E7-A29E-9C051EF3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AFA6C-4231-4204-ACF6-AC9FF2BA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9905-9364-41C9-9DDA-461A1DB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AF28-7E99-4E56-A8CB-FE567120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199F-0DEF-4AA8-8AB9-0E843219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29DB-5342-46DD-A0BC-5541118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C9D6-E1B3-4C04-827E-ABDB83D5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FC4C-8F56-48CE-9E0A-F59DDA4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87FC-6C9F-4344-9F48-813B1F8B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F300-4A39-44AD-9A5B-2048B2C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F07C-34A6-42F4-83D4-8305DD1C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E4EF-B225-45E8-8831-2057FF82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B84C-3CFF-4722-8DD0-3463A50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92C3-04FF-4A8C-94AA-A306A010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9079-CEFA-4F9B-806E-2805A1B3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9664-2110-4942-A534-5C933A57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6F3B-15A5-4B66-8DA4-AC46D0A62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BD69E-C12B-4C5E-B4FD-F06269D7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4F74-4D53-40A9-AC91-588FF11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F65F-B823-4E6C-956B-7891AA1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8B80-DE88-4454-B929-6AAA174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4986-F4F4-47EC-938B-9F594F33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2887-BA13-4C8F-B8A2-5D6AE56C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D2110-9796-4BF7-8D93-A50502329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E97E3-2B90-4541-83F9-F5A0617AC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BD7B9-749D-4C46-8AAB-9873B097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5F338-6539-4A01-B92A-19CA1770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3E38C-1B4F-4F90-B266-0DDBB16D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6256-A2F6-4C3D-8652-3C9965E5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72B6-709D-4C16-9228-9FA6E03D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8E2DD-05BE-4EBD-B241-8FCC30DE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26826-BA5D-42F0-80F6-4D6E9A34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7F9B6-FD9B-48C1-9BE8-C78EDB7E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ED569-7D18-40CF-B241-A5D41543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5C822-A7CA-49AD-8FF0-FC86F7EF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E568-53FC-4B0E-8C34-48087CD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9C0B-CD6E-46E0-9529-D5F0FAF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97CD-2A34-4B33-B2FF-825FCF55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A8A2-B8B3-4288-8BFB-B46D198B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3C6D-E1E7-46F4-B7AA-EC532B5B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786FD-85F9-4788-9400-94DF4CB5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31AC-43D4-4D68-B47C-00B1071D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2173-0F33-4EE5-A220-FECD4555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324EB-A6A5-44D3-925D-5DDA5D61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1082B-24CF-40B2-B469-9BF7AAE5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76F6E-2586-408B-9E9E-6730EE0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AFED-DBDE-4A8C-A065-8479C34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B2CF-5529-4133-B1FC-2BBF5DFA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011D1-5905-4CA0-A15F-155A7D02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7FCE-5328-422A-8B89-B173FB54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A28F-C3D6-45C2-9BFB-AA47F286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52C53-BED7-4134-876F-7FE5090F1B5D}" type="datetimeFigureOut">
              <a:rPr lang="en-US" smtClean="0"/>
              <a:t>21.8.2022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044B-9A4D-48D7-851B-5C159694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26DA-E19C-4659-8C5F-5F7A86FA9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EFE3-ED4A-4AC9-8D26-E85E471D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699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2/Federated_learning_process_central_case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699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tatistical-heterogeneity-problem-in-federated-learning_fig3_3541152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4266052100110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572F-FD23-4145-A51C-D5B69BE60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A Collaborative Approach for Large-scale</a:t>
            </a:r>
            <a:br>
              <a:rPr lang="en-US" sz="4300" dirty="0"/>
            </a:br>
            <a:r>
              <a:rPr lang="en-US" sz="4300" dirty="0"/>
              <a:t>Electricity Consumption Using Federated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5F66-CDA2-4E20-A7BA-7AC673C4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Canberk Özen, Computer Science MSc Student, University of Tartu</a:t>
            </a:r>
          </a:p>
        </p:txBody>
      </p:sp>
    </p:spTree>
    <p:extLst>
      <p:ext uri="{BB962C8B-B14F-4D97-AF65-F5344CB8AC3E}">
        <p14:creationId xmlns:p14="http://schemas.microsoft.com/office/powerpoint/2010/main" val="112322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BE43-9E2A-4413-95E1-7848FA20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4E04-3246-4D43-A0A2-1BBC4A66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scenarios:</a:t>
            </a:r>
          </a:p>
          <a:p>
            <a:pPr lvl="1"/>
            <a:r>
              <a:rPr lang="en-US" dirty="0"/>
              <a:t>Centralized ML Baseline</a:t>
            </a:r>
          </a:p>
          <a:p>
            <a:pPr lvl="1"/>
            <a:r>
              <a:rPr lang="en-US" dirty="0"/>
              <a:t>Distributed ML Baseline</a:t>
            </a:r>
          </a:p>
          <a:p>
            <a:pPr lvl="1"/>
            <a:r>
              <a:rPr lang="en-US" dirty="0" err="1"/>
              <a:t>FedAVG</a:t>
            </a:r>
            <a:r>
              <a:rPr lang="en-US" dirty="0"/>
              <a:t> Baseline</a:t>
            </a:r>
          </a:p>
          <a:p>
            <a:pPr lvl="1"/>
            <a:r>
              <a:rPr lang="en-US" dirty="0"/>
              <a:t>2 Clustered Federated Learning(CFL) Models: FLHC &amp; IFCA</a:t>
            </a:r>
          </a:p>
          <a:p>
            <a:r>
              <a:rPr lang="en-US" dirty="0"/>
              <a:t>In all scenarios a 2-layer LSTM with 0.1 dropout rate, followed by a dense layer was used.</a:t>
            </a:r>
          </a:p>
          <a:p>
            <a:r>
              <a:rPr lang="en-US" dirty="0"/>
              <a:t>Time window: 12, task was to predict the 13</a:t>
            </a:r>
            <a:r>
              <a:rPr lang="en-US" baseline="30000" dirty="0"/>
              <a:t>th</a:t>
            </a:r>
            <a:r>
              <a:rPr lang="en-US" dirty="0"/>
              <a:t> hour.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0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D73-0320-4956-9ECD-D8E26D79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&amp; Distributed ML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5C8E-8549-4B55-B861-FECFEC2F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Baseline: All data are put into one server. Multi-input &gt; Multi-output predictions. MSE: 0.1169</a:t>
            </a:r>
          </a:p>
          <a:p>
            <a:r>
              <a:rPr lang="en-US" dirty="0"/>
              <a:t>Distributed Baseline: No household data nor model weights are transferred to the server. Clients were fully separated from each other, and training took place in them. MSE: 0.1874.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5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EE9A-027C-4B33-853A-D8E78067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82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FedAVG</a:t>
            </a:r>
            <a:r>
              <a:rPr lang="en-US" dirty="0"/>
              <a:t> Baseline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8C88D38-855F-4F80-9A94-767409E1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5" y="681036"/>
            <a:ext cx="10674320" cy="61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EE9A-027C-4B33-853A-D8E78067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82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/>
              <a:t>FedAVG Baseline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ED08FE6-BC12-48AA-B0DE-0AE1FC1A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681037"/>
            <a:ext cx="10515600" cy="60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8A0A-A3B3-4141-8F7C-8EEB7EB2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FedAVG</a:t>
            </a:r>
            <a:r>
              <a:rPr lang="en-US" dirty="0"/>
              <a:t>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4690-685E-4BE8-8241-DE6246C8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FedAVG</a:t>
            </a:r>
            <a:r>
              <a:rPr lang="en-US" dirty="0"/>
              <a:t> Results: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Takeaways: </a:t>
            </a:r>
          </a:p>
          <a:p>
            <a:pPr lvl="1"/>
            <a:r>
              <a:rPr lang="en-US" dirty="0"/>
              <a:t>5 epochs of training was better in both cases</a:t>
            </a:r>
          </a:p>
          <a:p>
            <a:pPr lvl="1"/>
            <a:r>
              <a:rPr lang="en-US" dirty="0"/>
              <a:t>50 rounds of training was only 1.4% better than 25 rounds.</a:t>
            </a:r>
          </a:p>
          <a:p>
            <a:r>
              <a:rPr lang="en-US" dirty="0"/>
              <a:t>For the remaining experiments, 25 FL rounds with 5 training epochs was selected.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FE45B-3535-44A6-AE8D-E3B98AE7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314575"/>
            <a:ext cx="4229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818A-BABE-4B5D-A99E-92E4CD1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96900"/>
          </a:xfrm>
        </p:spPr>
        <p:txBody>
          <a:bodyPr>
            <a:normAutofit/>
          </a:bodyPr>
          <a:lstStyle/>
          <a:p>
            <a:r>
              <a:rPr lang="en-US" sz="3600" dirty="0"/>
              <a:t>FL+HC(Federated Learning with Hierarchical Clustering)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AC2B3F5-7F3B-40BD-98DB-CB408349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1"/>
            <a:ext cx="8324850" cy="47626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D0C19-D0C1-4CD1-BA0F-49703315E0E7}"/>
              </a:ext>
            </a:extLst>
          </p:cNvPr>
          <p:cNvSpPr txBox="1"/>
          <p:nvPr/>
        </p:nvSpPr>
        <p:spPr>
          <a:xfrm>
            <a:off x="9239250" y="1009650"/>
            <a:ext cx="2867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warmup rounds with </a:t>
            </a:r>
            <a:r>
              <a:rPr lang="en-US" dirty="0" err="1"/>
              <a:t>FedAVG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of clients based on their model losses at the end of 6</a:t>
            </a:r>
            <a:r>
              <a:rPr lang="en-US" baseline="30000" dirty="0"/>
              <a:t>th</a:t>
            </a:r>
            <a:r>
              <a:rPr lang="en-US" dirty="0"/>
              <a:t>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 rounds of </a:t>
            </a:r>
            <a:r>
              <a:rPr lang="en-US" dirty="0" err="1"/>
              <a:t>FedAvg</a:t>
            </a:r>
            <a:r>
              <a:rPr lang="en-US" dirty="0"/>
              <a:t> per every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clusters:0.1352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clusters:0.1354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clusters:0.1358</a:t>
            </a:r>
          </a:p>
        </p:txBody>
      </p:sp>
    </p:spTree>
    <p:extLst>
      <p:ext uri="{BB962C8B-B14F-4D97-AF65-F5344CB8AC3E}">
        <p14:creationId xmlns:p14="http://schemas.microsoft.com/office/powerpoint/2010/main" val="136193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BD21-7C78-45BA-BB1C-BAC73FF7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99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IFCA(Iterative Federated Clustering Algorithm)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A743065-06BC-4FA8-84A9-853BAE7A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5974"/>
            <a:ext cx="8115300" cy="4668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F7E0A-0EAE-4CCD-B2CF-D8E09D219B0D}"/>
              </a:ext>
            </a:extLst>
          </p:cNvPr>
          <p:cNvSpPr txBox="1"/>
          <p:nvPr/>
        </p:nvSpPr>
        <p:spPr>
          <a:xfrm>
            <a:off x="8953500" y="1000125"/>
            <a:ext cx="316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randomly initializes cluster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start of every round these models are </a:t>
            </a:r>
            <a:r>
              <a:rPr lang="en-US" i="1" dirty="0"/>
              <a:t>tested</a:t>
            </a:r>
            <a:r>
              <a:rPr lang="en-US" dirty="0"/>
              <a:t> on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with the lowest loss determined the cluster identity of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 is local </a:t>
            </a:r>
            <a:r>
              <a:rPr lang="en-US" dirty="0" err="1"/>
              <a:t>training+FedAVG</a:t>
            </a:r>
            <a:r>
              <a:rPr lang="en-US" dirty="0"/>
              <a:t> per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clusters: 0.1320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clusters: 0.1327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clusters: 0.1328</a:t>
            </a:r>
          </a:p>
        </p:txBody>
      </p:sp>
    </p:spTree>
    <p:extLst>
      <p:ext uri="{BB962C8B-B14F-4D97-AF65-F5344CB8AC3E}">
        <p14:creationId xmlns:p14="http://schemas.microsoft.com/office/powerpoint/2010/main" val="18167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9AEE-0AD9-47EC-BCD3-3B7E1CED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1F59-D0D2-46B1-8CD3-863B3E8E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FL algorithms had worse yet very similar performance to Centralized baseline(0.1169 vs 0.13xx)</a:t>
            </a:r>
          </a:p>
          <a:p>
            <a:pPr lvl="1"/>
            <a:r>
              <a:rPr lang="en-US" dirty="0"/>
              <a:t>Sacrificing a little bit of performance can greatly enhance system security</a:t>
            </a:r>
          </a:p>
          <a:p>
            <a:r>
              <a:rPr lang="en-US" dirty="0"/>
              <a:t>CFL algorithms failed to improve </a:t>
            </a:r>
            <a:r>
              <a:rPr lang="en-US" dirty="0" err="1"/>
              <a:t>FedAVG</a:t>
            </a:r>
            <a:r>
              <a:rPr lang="en-US" dirty="0"/>
              <a:t> results, but IFCA converged much sooner. Takeaways: </a:t>
            </a:r>
          </a:p>
          <a:p>
            <a:pPr lvl="1"/>
            <a:r>
              <a:rPr lang="en-US" dirty="0"/>
              <a:t>It is likely that dataset is too heterogenous for CFL algorithms to deal with</a:t>
            </a:r>
          </a:p>
          <a:p>
            <a:pPr lvl="1"/>
            <a:r>
              <a:rPr lang="en-US" dirty="0"/>
              <a:t>Experiments with more datasets are needed to get a better understanding of performance comparison</a:t>
            </a:r>
          </a:p>
          <a:p>
            <a:r>
              <a:rPr lang="en-US" dirty="0"/>
              <a:t>Further Research</a:t>
            </a:r>
          </a:p>
          <a:p>
            <a:pPr lvl="1"/>
            <a:r>
              <a:rPr lang="en-US" dirty="0"/>
              <a:t>More datasets from different geographical regions</a:t>
            </a:r>
          </a:p>
          <a:p>
            <a:pPr lvl="1"/>
            <a:r>
              <a:rPr lang="en-US" dirty="0"/>
              <a:t>More algorithms that can deal with heterogeneity(not only new CFL algos)</a:t>
            </a:r>
          </a:p>
          <a:p>
            <a:pPr lvl="1"/>
            <a:r>
              <a:rPr lang="en-US" dirty="0"/>
              <a:t>Experiments with additional security measures such as differential privacy</a:t>
            </a:r>
          </a:p>
          <a:p>
            <a:pPr lvl="1"/>
            <a:r>
              <a:rPr lang="en-US" dirty="0"/>
              <a:t>Experiments with an additional focus on server-client communication costs/possible network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2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69CC-63A1-4506-ADFF-21AA071E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0521-5A1C-48BA-9AEE-537BE82C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Energy Forecasting</a:t>
            </a:r>
          </a:p>
          <a:p>
            <a:r>
              <a:rPr lang="en-US" dirty="0"/>
              <a:t>Problems with centralized learning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Scalability</a:t>
            </a:r>
          </a:p>
          <a:p>
            <a:r>
              <a:rPr lang="en-US" dirty="0"/>
              <a:t>Federated Learning</a:t>
            </a:r>
          </a:p>
          <a:p>
            <a:r>
              <a:rPr lang="en-US" dirty="0"/>
              <a:t>Statistical Heterogeneity problem in FL</a:t>
            </a:r>
          </a:p>
          <a:p>
            <a:r>
              <a:rPr lang="en-US" dirty="0"/>
              <a:t>Clustered Federated Learning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2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B687-F62F-4B2C-A4D7-16183B27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Forecast Energy Supply or Demand?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0FA2-4DCE-4EE2-B5C9-B09F0EFC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Renewables’ share on grid requires much more precise forecasts both on supply side and demand side, both of which having high uncertainty</a:t>
            </a:r>
          </a:p>
          <a:p>
            <a:r>
              <a:rPr lang="en-US" dirty="0"/>
              <a:t>Inaccurate Forecasts &gt;</a:t>
            </a:r>
          </a:p>
          <a:p>
            <a:pPr lvl="1"/>
            <a:r>
              <a:rPr lang="en-US" dirty="0"/>
              <a:t>Low Renewable penetration, higher fossil usage</a:t>
            </a:r>
          </a:p>
          <a:p>
            <a:pPr lvl="1"/>
            <a:r>
              <a:rPr lang="en-US" dirty="0"/>
              <a:t>Possible Grid instability even without renewables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B08A-73E9-4DA1-8281-4A11009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Traditional(Centralized)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864E-270B-43F9-9699-BB1D0DA2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data is abundant, deep learning models are generally the best choice for modeling the highly non-linear energy data</a:t>
            </a:r>
          </a:p>
          <a:p>
            <a:pPr algn="just"/>
            <a:r>
              <a:rPr lang="en-US" dirty="0"/>
              <a:t>Yet centralized deep learning is neither</a:t>
            </a:r>
          </a:p>
          <a:p>
            <a:pPr lvl="1" algn="just"/>
            <a:r>
              <a:rPr lang="en-US" dirty="0"/>
              <a:t>Scalable &gt; Storage &amp; Computation costs </a:t>
            </a:r>
          </a:p>
          <a:p>
            <a:pPr lvl="1" algn="just"/>
            <a:r>
              <a:rPr lang="en-US" dirty="0"/>
              <a:t>Nor Secure &gt; One hack can compromise the whole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25FA-A0A1-4F87-95D6-013E5EAE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9779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85943-23AA-47DD-AC37-0A1F789B7660}"/>
              </a:ext>
            </a:extLst>
          </p:cNvPr>
          <p:cNvSpPr txBox="1"/>
          <p:nvPr/>
        </p:nvSpPr>
        <p:spPr>
          <a:xfrm>
            <a:off x="6820849" y="6308209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CA25-525F-4EC8-AD3F-98B28EF5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A092-1EE8-4354-B97C-7A7B8E7B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training paradigm, Federated Learning, </a:t>
            </a:r>
            <a:r>
              <a:rPr lang="en-US" i="1" dirty="0"/>
              <a:t>can</a:t>
            </a:r>
            <a:r>
              <a:rPr lang="en-US" dirty="0"/>
              <a:t> solve both issues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21A5CD1-4F33-42E8-A583-9C7AA823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76487"/>
            <a:ext cx="8382000" cy="4029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3C2CE-CAD4-498E-BA87-B01AD216B973}"/>
              </a:ext>
            </a:extLst>
          </p:cNvPr>
          <p:cNvSpPr txBox="1"/>
          <p:nvPr/>
        </p:nvSpPr>
        <p:spPr>
          <a:xfrm>
            <a:off x="3952875" y="6477000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6FFF-7EFD-4257-9D3D-25A35C72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dirty="0"/>
              <a:t>Federated Learning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FEB308ED-E7C7-4A32-9581-20C7F866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473200"/>
            <a:ext cx="6562725" cy="47763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D3764-87AA-4230-9181-70303D16F4DF}"/>
              </a:ext>
            </a:extLst>
          </p:cNvPr>
          <p:cNvSpPr txBox="1"/>
          <p:nvPr/>
        </p:nvSpPr>
        <p:spPr>
          <a:xfrm>
            <a:off x="3986212" y="6308208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4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01E-8AC2-4144-A6E9-E325A94F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850"/>
          </a:xfrm>
        </p:spPr>
        <p:txBody>
          <a:bodyPr/>
          <a:lstStyle/>
          <a:p>
            <a:r>
              <a:rPr lang="en-US" dirty="0"/>
              <a:t>Statistical Heterogeneity in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6CBE-C7D3-4700-8E2F-F1A5746E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976"/>
            <a:ext cx="10515600" cy="831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simplest Federated Learning(FL) algorithm, </a:t>
            </a:r>
            <a:r>
              <a:rPr lang="en-US" dirty="0" err="1"/>
              <a:t>FedAVG</a:t>
            </a:r>
            <a:r>
              <a:rPr lang="en-US" dirty="0"/>
              <a:t>, blows up if the clients have highly dissimilar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87E33C0-2C3B-4B71-B19A-FB928A47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82" y="2028826"/>
            <a:ext cx="9283435" cy="3997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5E2C2-387A-4803-B905-FDBAAB870E7C}"/>
              </a:ext>
            </a:extLst>
          </p:cNvPr>
          <p:cNvSpPr txBox="1"/>
          <p:nvPr/>
        </p:nvSpPr>
        <p:spPr>
          <a:xfrm>
            <a:off x="3933824" y="6086475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2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14B5-09CA-44D8-874B-37B8F556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05B7-59B0-43DF-9ED3-EA232872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/>
          <a:lstStyle/>
          <a:p>
            <a:r>
              <a:rPr lang="en-US" dirty="0"/>
              <a:t>One easy way out of this conundrum:</a:t>
            </a:r>
          </a:p>
          <a:p>
            <a:pPr lvl="1"/>
            <a:r>
              <a:rPr lang="en-US" dirty="0"/>
              <a:t>Cluster similar clients</a:t>
            </a:r>
          </a:p>
          <a:p>
            <a:pPr lvl="1"/>
            <a:r>
              <a:rPr lang="en-US" dirty="0"/>
              <a:t>Use one model per cluster instead of one model for all clients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42BBBB-D249-41BB-8DED-C28B75F4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34" y="1825625"/>
            <a:ext cx="5965005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7BC5A-3A4C-4BD6-A44A-A4E810094F38}"/>
              </a:ext>
            </a:extLst>
          </p:cNvPr>
          <p:cNvSpPr txBox="1"/>
          <p:nvPr/>
        </p:nvSpPr>
        <p:spPr>
          <a:xfrm>
            <a:off x="6991350" y="6286500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BE43-9E2A-4413-95E1-7848FA20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4E04-3246-4D43-A0A2-1BBC4A66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used a dataset which include energy consumption data of ~5000 households in London, between 2012 and 2014</a:t>
            </a:r>
          </a:p>
          <a:p>
            <a:r>
              <a:rPr lang="en-US" dirty="0"/>
              <a:t>Data preprocessing steps:</a:t>
            </a:r>
          </a:p>
          <a:p>
            <a:pPr lvl="1"/>
            <a:r>
              <a:rPr lang="en-US" dirty="0"/>
              <a:t>Selected houses billed with standard tariffs in 2013</a:t>
            </a:r>
          </a:p>
          <a:p>
            <a:pPr lvl="1"/>
            <a:r>
              <a:rPr lang="en-US" dirty="0"/>
              <a:t>Resampled the recordings from half-hourly samples to hourly samples</a:t>
            </a:r>
          </a:p>
          <a:p>
            <a:pPr lvl="1"/>
            <a:r>
              <a:rPr lang="en-US" dirty="0"/>
              <a:t>Eliminated clients which had less than 90% of the yearly coverage</a:t>
            </a:r>
          </a:p>
          <a:p>
            <a:pPr lvl="1"/>
            <a:r>
              <a:rPr lang="en-US" dirty="0"/>
              <a:t>Selected a random sample of 50 clients</a:t>
            </a:r>
          </a:p>
          <a:p>
            <a:pPr lvl="1"/>
            <a:r>
              <a:rPr lang="en-US" dirty="0"/>
              <a:t>Trimmed the client datasets to this range: January 1</a:t>
            </a:r>
            <a:r>
              <a:rPr lang="en-US" baseline="30000" dirty="0"/>
              <a:t>st</a:t>
            </a:r>
            <a:r>
              <a:rPr lang="en-US" dirty="0"/>
              <a:t> – July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4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682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 Collaborative Approach for Large-scale Electricity Consumption Using Federated Learning</vt:lpstr>
      <vt:lpstr>Intro</vt:lpstr>
      <vt:lpstr>Why Forecast Energy Supply or Demand?</vt:lpstr>
      <vt:lpstr>Traditional(Centralized) Deep Learning</vt:lpstr>
      <vt:lpstr>Federated Learning</vt:lpstr>
      <vt:lpstr>Federated Learning</vt:lpstr>
      <vt:lpstr>Statistical Heterogeneity in FL</vt:lpstr>
      <vt:lpstr>Clustered Federated Learning</vt:lpstr>
      <vt:lpstr>Experiments: Introduction</vt:lpstr>
      <vt:lpstr>Experiments: Introduction</vt:lpstr>
      <vt:lpstr>Centralized &amp; Distributed ML Baselines</vt:lpstr>
      <vt:lpstr>FedAVG Baseline</vt:lpstr>
      <vt:lpstr>FedAVG Baseline</vt:lpstr>
      <vt:lpstr>FedAVG Baseline</vt:lpstr>
      <vt:lpstr>FL+HC(Federated Learning with Hierarchical Clustering)</vt:lpstr>
      <vt:lpstr>IFCA(Iterative Federated Clustering Algorithm)</vt:lpstr>
      <vt:lpstr>Conclusion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Özen Canberk</dc:creator>
  <cp:lastModifiedBy>Özen Canberk</cp:lastModifiedBy>
  <cp:revision>14</cp:revision>
  <dcterms:created xsi:type="dcterms:W3CDTF">2022-07-27T20:54:03Z</dcterms:created>
  <dcterms:modified xsi:type="dcterms:W3CDTF">2022-08-22T09:03:23Z</dcterms:modified>
</cp:coreProperties>
</file>