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8" r:id="rId9"/>
    <p:sldId id="261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E536D-0798-47B3-8421-51AAF18311AA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26E0B-4CCB-4F11-8E2E-5014FA62F5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243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from most models – learning a global transformation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26E0B-4CCB-4F11-8E2E-5014FA62F50F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4931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26E0B-4CCB-4F11-8E2E-5014FA62F50F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49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6411-8928-0930-3C13-11E16DB6B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0B6C-CBC8-B8F1-F005-D72771F13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01D6-DEFF-7FA6-5983-47D49061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8B5B-6407-04E9-A9E4-84454AD7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B003-8B9D-E43C-3005-6421FBA0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51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801E-A014-9D30-CA3B-8708BEF6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71C9C-B3F7-F5DA-9952-FB2DCC07A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3EEA-7616-0778-3D88-8F13D343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E2AD-460D-F62E-090C-BF4B2D86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0873-B02E-1F9B-B818-1A5727CF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303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1B7D1-AFF3-F1B1-E9D8-7E209029F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EC2F2-7840-74E4-BCB2-7EA01F41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F54B9-1C08-4C19-DCAB-2AA5D33B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7CB4-8F8D-E5CE-C5A2-A57FEC80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3BB83-3B07-F7CD-1BA7-AB749799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0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A4C71-8635-85BA-9063-4B26E861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DD96B-69AE-D431-8581-576109FCB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1AFD-1D3A-D6B9-803B-9ED25600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838C4-AEF9-29DD-45A6-0FA2409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6C7CD-DAB4-4A36-84A0-D37DC545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866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E40B-A812-543A-F0CC-1D4914F6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D783-118E-725D-FF25-B1B02746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5321-1688-FBF2-A719-F527EB5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C72-357E-E4AE-1976-58037EBB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63CBE-9538-2A58-C9E4-73E498CC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168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D2E2-4E0B-996F-F96A-7F5463E6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C847-1D18-8981-A963-E94ABBB98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99623-CC82-AF6F-0A7C-FA3F92AA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02B8E-9FD3-CD22-BB76-C49591CF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D39BA-1277-D215-4E21-17846B5D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E046C-A60B-4280-36F0-1EAE4C5E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577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42B3-C752-CD20-CB54-5ADB5639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B663-0D0D-9D6E-65B8-B9F75A594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CE8E6-FC53-1A53-36BA-30E746662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0801E-584A-EAAD-C958-4151C05EB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B5082-40E9-32D1-3286-63E52124E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D991D-D52A-E978-28C4-31940D47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D9F0C-4A6E-485F-4ADB-CCFB9316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9FD68-93AA-9322-D5B8-28E4715E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291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0E4C-8F8C-1209-2FA7-28C4AE6B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178C7-05A4-09C8-10EF-8D22D57A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4FA1C-0179-CE31-4AB5-8A0D016E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2F229-739B-2576-2FE1-7A558240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17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D9F52-6571-EE54-51F5-CDABD8B9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21819-1328-47B0-D627-5A675155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781E0-7DDC-CF37-CFA4-CD59C808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01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9302-3CDF-BCFB-40ED-4DB0CD99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BADD-42C8-439C-8147-83F68F701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EE399-1E40-A2D4-AD07-45B4D9AB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D00AB-390B-BED2-477D-940C9CFA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1470B-E4FC-4CD7-F61C-16656332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69B5-C0B5-1D0C-6AE9-3D49BFC7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716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BF67-56A9-EBBF-A520-6B8907EB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E8D68-0FAA-5BCF-C935-1AA69BBD5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8C519-2B07-7709-C103-75D89AE7F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96622-F965-957E-EE17-8D47CE2B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EBF9-76CB-2EB2-599C-F601E062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48E82-8CBD-9179-844C-556F4365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732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62E88-B7D0-D0C9-098A-C7EEB831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F89CB-D321-DAEE-93D8-0DAEA83CE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3A3F5-2A03-65E7-20E6-5F06323F6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59AD6-3041-4CC9-9D44-AFDE77172985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E2AD-40E7-F439-E8AA-64FFB1D58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8593-343D-06D9-2848-17C4991F9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0EB6A-F11D-4350-8212-EF9AFFE6EB0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931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3D1E7-CA47-5739-706D-0D6DA30A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Hyper-network Deblurring</a:t>
            </a:r>
            <a:endParaRPr lang="en-I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DAA42-4335-F97E-FF06-0F0036D7A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Tal Levitan</a:t>
            </a:r>
          </a:p>
          <a:p>
            <a:pPr algn="l"/>
            <a:r>
              <a:rPr lang="en-US" dirty="0"/>
              <a:t>Michael Feldman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464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3730-E7DB-DFD5-E6E2-139067F5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Compere to other models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C3CC251-2941-2846-8BCD-0908256C22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5144032"/>
                  </p:ext>
                </p:extLst>
              </p:nvPr>
            </p:nvGraphicFramePr>
            <p:xfrm>
              <a:off x="838199" y="1825625"/>
              <a:ext cx="10515600" cy="2235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1515113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7641624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179529325"/>
                        </a:ext>
                      </a:extLst>
                    </a:gridCol>
                  </a:tblGrid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PSNR</a:t>
                          </a:r>
                          <a14:m>
                            <m:oMath xmlns:m="http://schemas.openxmlformats.org/officeDocument/2006/math">
                              <m:r>
                                <a:rPr lang="en-US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SSIM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1564476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DeblurGAN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33.18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0.958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3824765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DeepDeblur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26.05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777201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NUet</a:t>
                          </a:r>
                          <a:r>
                            <a:rPr lang="en-US" dirty="0"/>
                            <a:t>-Spindle shape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30.9703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0.9133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979667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HyperNet</a:t>
                          </a:r>
                          <a:r>
                            <a:rPr lang="en-US" dirty="0"/>
                            <a:t>- </a:t>
                          </a:r>
                          <a:r>
                            <a:rPr lang="en-US" dirty="0" err="1"/>
                            <a:t>ColordEn</a:t>
                          </a:r>
                          <a:r>
                            <a:rPr lang="en-US" dirty="0"/>
                            <a:t> (ref)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e-IL" dirty="0"/>
                            <a:t>11.65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0.766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075593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HyperNet</a:t>
                          </a:r>
                          <a:r>
                            <a:rPr lang="en-US" dirty="0"/>
                            <a:t>- Spatial (our)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21.43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45965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C3CC251-2941-2846-8BCD-0908256C225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45144032"/>
                  </p:ext>
                </p:extLst>
              </p:nvPr>
            </p:nvGraphicFramePr>
            <p:xfrm>
              <a:off x="838199" y="1825625"/>
              <a:ext cx="10515600" cy="2235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11515113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76416248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179529325"/>
                        </a:ext>
                      </a:extLst>
                    </a:gridCol>
                  </a:tblGrid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model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557" r="-100521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2"/>
                          <a:stretch>
                            <a:fillRect l="-200348" t="-6557" r="-696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1564476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DeblurGAN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33.18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0.958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3824765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DeepDeblur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26.05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8777201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NUet</a:t>
                          </a:r>
                          <a:r>
                            <a:rPr lang="en-US" dirty="0"/>
                            <a:t>-Spindle shape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30.9703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L" dirty="0"/>
                            <a:t>0.9133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979667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HyperNet</a:t>
                          </a:r>
                          <a:r>
                            <a:rPr lang="en-US" dirty="0"/>
                            <a:t>- </a:t>
                          </a:r>
                          <a:r>
                            <a:rPr lang="en-US" dirty="0" err="1"/>
                            <a:t>ColordEn</a:t>
                          </a:r>
                          <a:r>
                            <a:rPr lang="en-US" dirty="0"/>
                            <a:t> (ref)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he-IL" dirty="0"/>
                            <a:t>11.65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0.766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2075593"/>
                      </a:ext>
                    </a:extLst>
                  </a:tr>
                  <a:tr h="37251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HyperNet</a:t>
                          </a:r>
                          <a:r>
                            <a:rPr lang="en-US" dirty="0"/>
                            <a:t>- Spatial (our)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21.43</a:t>
                          </a:r>
                          <a:endParaRPr lang="en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0.851</a:t>
                          </a:r>
                          <a:endParaRPr lang="en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45965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88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7F09-4655-BEA8-BF00-B8502345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FD99-8469-AEDD-A575-46A1A972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Too small dataset</a:t>
            </a:r>
          </a:p>
          <a:p>
            <a:r>
              <a:rPr lang="en-US" dirty="0"/>
              <a:t>Simplistic – model required more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work:</a:t>
            </a:r>
          </a:p>
          <a:p>
            <a:r>
              <a:rPr lang="en-US" dirty="0"/>
              <a:t>Find better hyper parameter</a:t>
            </a:r>
            <a:endParaRPr lang="he-IL" dirty="0"/>
          </a:p>
          <a:p>
            <a:r>
              <a:rPr lang="en-US" dirty="0"/>
              <a:t>Find better global - transformation</a:t>
            </a:r>
          </a:p>
          <a:p>
            <a:r>
              <a:rPr lang="en-US" dirty="0"/>
              <a:t>Different Dataset</a:t>
            </a:r>
          </a:p>
          <a:p>
            <a:r>
              <a:rPr lang="en-US" dirty="0"/>
              <a:t>Another noise</a:t>
            </a:r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250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F281C-F2EE-B2E9-0CBD-462CFAB4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3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74C5-04D8-32E7-6AD0-8E119F5F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E992E-3B5B-7424-6DCB-AB479C17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Deblurring</a:t>
            </a:r>
          </a:p>
          <a:p>
            <a:r>
              <a:rPr lang="en-US" dirty="0"/>
              <a:t>Small model (Param&lt;1M)</a:t>
            </a:r>
          </a:p>
        </p:txBody>
      </p:sp>
      <p:pic>
        <p:nvPicPr>
          <p:cNvPr id="2050" name="Picture 2" descr="Single Image Motion Deblurring ...">
            <a:extLst>
              <a:ext uri="{FF2B5EF4-FFF2-40B4-BE49-F238E27FC236}">
                <a16:creationId xmlns:a16="http://schemas.microsoft.com/office/drawing/2014/main" id="{D59B1A6F-AECE-1571-A733-9FE69EC7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6" y="3429000"/>
            <a:ext cx="9925935" cy="32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4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AB13476-CE21-4746-B044-FD491AC84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B1E25-189A-2455-2C7D-FD2C0FA7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29768"/>
            <a:ext cx="4095072" cy="1642533"/>
          </a:xfrm>
        </p:spPr>
        <p:txBody>
          <a:bodyPr anchor="b">
            <a:normAutofit/>
          </a:bodyPr>
          <a:lstStyle/>
          <a:p>
            <a:r>
              <a:rPr lang="en-US" sz="5400"/>
              <a:t>motivation</a:t>
            </a:r>
            <a:endParaRPr lang="en-IL" sz="5400"/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2316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EBBA-6FD8-C287-A00A-4EC79718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9" y="2706624"/>
            <a:ext cx="4098951" cy="3386399"/>
          </a:xfrm>
        </p:spPr>
        <p:txBody>
          <a:bodyPr>
            <a:normAutofit/>
          </a:bodyPr>
          <a:lstStyle/>
          <a:p>
            <a:r>
              <a:rPr lang="en-US" sz="2200" dirty="0"/>
              <a:t>Denoise images</a:t>
            </a:r>
          </a:p>
          <a:p>
            <a:r>
              <a:rPr lang="en-US" sz="2200" dirty="0"/>
              <a:t>cheap </a:t>
            </a:r>
          </a:p>
          <a:p>
            <a:r>
              <a:rPr lang="en-US" sz="2200" dirty="0"/>
              <a:t>Small device</a:t>
            </a:r>
          </a:p>
          <a:p>
            <a:r>
              <a:rPr lang="en-US" sz="2200" dirty="0"/>
              <a:t>Disconnected to internet</a:t>
            </a:r>
          </a:p>
          <a:p>
            <a:endParaRPr lang="en-IL" sz="2200" dirty="0"/>
          </a:p>
        </p:txBody>
      </p:sp>
      <p:pic>
        <p:nvPicPr>
          <p:cNvPr id="1030" name="Picture 6" descr="‫טלפון סלולרי סמסונג גלקסי Samsung Galaxy S24 מסך 6.2'', זיכרון 128GB , עם 3  מצלמות 10MP + 12MP + 50MP‬‎">
            <a:extLst>
              <a:ext uri="{FF2B5EF4-FFF2-40B4-BE49-F238E27FC236}">
                <a16:creationId xmlns:a16="http://schemas.microsoft.com/office/drawing/2014/main" id="{ADC3D614-353E-C387-6C36-0EA13A503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r="1" b="1"/>
          <a:stretch/>
        </p:blipFill>
        <p:spPr bwMode="auto">
          <a:xfrm>
            <a:off x="5027601" y="10"/>
            <a:ext cx="3044866" cy="3597029"/>
          </a:xfrm>
          <a:custGeom>
            <a:avLst/>
            <a:gdLst/>
            <a:ahLst/>
            <a:cxnLst/>
            <a:rect l="l" t="t" r="r" b="b"/>
            <a:pathLst>
              <a:path w="3044866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8778" y="1230836"/>
                  <a:pt x="3024968" y="1520375"/>
                  <a:pt x="3040069" y="1809660"/>
                </a:cubicBezTo>
                <a:cubicBezTo>
                  <a:pt x="3049835" y="1950657"/>
                  <a:pt x="3044683" y="2092164"/>
                  <a:pt x="3024686" y="2232285"/>
                </a:cubicBez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רצועת קסדה מאווררת GoPro Vented Helmet Strap Mount - ₪109">
            <a:extLst>
              <a:ext uri="{FF2B5EF4-FFF2-40B4-BE49-F238E27FC236}">
                <a16:creationId xmlns:a16="http://schemas.microsoft.com/office/drawing/2014/main" id="{3EB21420-9CF0-4905-3687-B55ECC9B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" b="1"/>
          <a:stretch/>
        </p:blipFill>
        <p:spPr bwMode="auto">
          <a:xfrm>
            <a:off x="5021993" y="3792430"/>
            <a:ext cx="3045969" cy="3065570"/>
          </a:xfrm>
          <a:custGeom>
            <a:avLst/>
            <a:gdLst/>
            <a:ahLst/>
            <a:cxnLst/>
            <a:rect l="l" t="t" r="r" b="b"/>
            <a:pathLst>
              <a:path w="3045969" h="3065570">
                <a:moveTo>
                  <a:pt x="2750933" y="0"/>
                </a:moveTo>
                <a:lnTo>
                  <a:pt x="3043770" y="11038"/>
                </a:lnTo>
                <a:lnTo>
                  <a:pt x="3045607" y="37526"/>
                </a:lnTo>
                <a:cubicBezTo>
                  <a:pt x="3047625" y="113720"/>
                  <a:pt x="3040851" y="189914"/>
                  <a:pt x="3034394" y="266109"/>
                </a:cubicBez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cubicBezTo>
                  <a:pt x="3052317" y="2587500"/>
                  <a:pt x="3032560" y="2779256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70"/>
                </a:lnTo>
                <a:lnTo>
                  <a:pt x="24938" y="3065570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onic eyes: no longer science fiction">
            <a:extLst>
              <a:ext uri="{FF2B5EF4-FFF2-40B4-BE49-F238E27FC236}">
                <a16:creationId xmlns:a16="http://schemas.microsoft.com/office/drawing/2014/main" id="{8ED9F9B8-C9A0-C06C-D93B-FAEE67D3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9" r="20925"/>
          <a:stretch/>
        </p:blipFill>
        <p:spPr bwMode="auto">
          <a:xfrm>
            <a:off x="8263902" y="10"/>
            <a:ext cx="3928092" cy="4143496"/>
          </a:xfrm>
          <a:custGeom>
            <a:avLst/>
            <a:gdLst/>
            <a:ahLst/>
            <a:cxnLst/>
            <a:rect l="l" t="t" r="r" b="b"/>
            <a:pathLst>
              <a:path w="3928092" h="4143506">
                <a:moveTo>
                  <a:pt x="23605" y="0"/>
                </a:moveTo>
                <a:lnTo>
                  <a:pt x="3928092" y="0"/>
                </a:lnTo>
                <a:lnTo>
                  <a:pt x="3928092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אוזניות טקטיות M33 + מתאם - התאמה לקסדת שחר / MID - סטיצ׳ס | ציוד לחיילים  וציוד טקטי">
            <a:extLst>
              <a:ext uri="{FF2B5EF4-FFF2-40B4-BE49-F238E27FC236}">
                <a16:creationId xmlns:a16="http://schemas.microsoft.com/office/drawing/2014/main" id="{98EC5CD6-03D5-B15B-B9FA-5B2A351D1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0" r="-1" b="3288"/>
          <a:stretch/>
        </p:blipFill>
        <p:spPr bwMode="auto">
          <a:xfrm>
            <a:off x="8281031" y="4328340"/>
            <a:ext cx="3910971" cy="2529660"/>
          </a:xfrm>
          <a:custGeom>
            <a:avLst/>
            <a:gdLst/>
            <a:ahLst/>
            <a:cxnLst/>
            <a:rect l="l" t="t" r="r" b="b"/>
            <a:pathLst>
              <a:path w="3910971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71" y="11103"/>
                </a:lnTo>
                <a:lnTo>
                  <a:pt x="3910971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7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D7BE-59CE-338D-2ADE-A43ABC1E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</a:t>
            </a:r>
            <a:r>
              <a:rPr lang="en-US" sz="1400" dirty="0"/>
              <a:t>(base on “Supervised and Unsupervised Learning of Parameterized Color Enhancement”)</a:t>
            </a:r>
            <a:endParaRPr lang="en-IL" dirty="0"/>
          </a:p>
        </p:txBody>
      </p:sp>
      <p:pic>
        <p:nvPicPr>
          <p:cNvPr id="13" name="Content Placeholder 12" descr="A row of cars parked on a street&#10;&#10;Description automatically generated">
            <a:extLst>
              <a:ext uri="{FF2B5EF4-FFF2-40B4-BE49-F238E27FC236}">
                <a16:creationId xmlns:a16="http://schemas.microsoft.com/office/drawing/2014/main" id="{4126FE26-76CB-3EA6-CD29-859A28B2F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703" y="1548295"/>
            <a:ext cx="2219325" cy="124837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01FD57-9A89-0849-605C-BA856FC9B2F3}"/>
              </a:ext>
            </a:extLst>
          </p:cNvPr>
          <p:cNvSpPr/>
          <p:nvPr/>
        </p:nvSpPr>
        <p:spPr>
          <a:xfrm>
            <a:off x="4210664" y="2517058"/>
            <a:ext cx="1344562" cy="672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H- CNN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E5EB6-F941-1A54-8301-C0030416179A}"/>
              </a:ext>
            </a:extLst>
          </p:cNvPr>
          <p:cNvSpPr/>
          <p:nvPr/>
        </p:nvSpPr>
        <p:spPr>
          <a:xfrm>
            <a:off x="4398432" y="4673092"/>
            <a:ext cx="2907891" cy="786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Parametric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transformations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1BBFE-FE42-5EE4-1B21-7DC7DE4FA7AF}"/>
              </a:ext>
            </a:extLst>
          </p:cNvPr>
          <p:cNvSpPr txBox="1"/>
          <p:nvPr/>
        </p:nvSpPr>
        <p:spPr>
          <a:xfrm>
            <a:off x="8826906" y="5602535"/>
            <a:ext cx="85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5D143-2567-EADC-61A1-823A5CE539C6}"/>
              </a:ext>
            </a:extLst>
          </p:cNvPr>
          <p:cNvSpPr txBox="1"/>
          <p:nvPr/>
        </p:nvSpPr>
        <p:spPr>
          <a:xfrm>
            <a:off x="8826906" y="2824537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72902-A87B-3765-3A26-16452921CEC1}"/>
              </a:ext>
            </a:extLst>
          </p:cNvPr>
          <p:cNvSpPr/>
          <p:nvPr/>
        </p:nvSpPr>
        <p:spPr>
          <a:xfrm>
            <a:off x="10905390" y="3693234"/>
            <a:ext cx="1012722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LOSS</a:t>
            </a:r>
            <a:endParaRPr lang="en-IL" dirty="0">
              <a:solidFill>
                <a:schemeClr val="tx1"/>
              </a:solidFill>
            </a:endParaRPr>
          </a:p>
        </p:txBody>
      </p:sp>
      <p:pic>
        <p:nvPicPr>
          <p:cNvPr id="15" name="Picture 14" descr="A row of cars parked on a street&#10;&#10;Description automatically generated">
            <a:extLst>
              <a:ext uri="{FF2B5EF4-FFF2-40B4-BE49-F238E27FC236}">
                <a16:creationId xmlns:a16="http://schemas.microsoft.com/office/drawing/2014/main" id="{49BBF0C6-1D5D-FD94-6E28-D7D2A11A46B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32" y="4432816"/>
            <a:ext cx="2252680" cy="1267133"/>
          </a:xfrm>
          <a:prstGeom prst="rect">
            <a:avLst/>
          </a:prstGeom>
        </p:spPr>
      </p:pic>
      <p:pic>
        <p:nvPicPr>
          <p:cNvPr id="16" name="Picture 15" descr="A row of cars parked on a street&#10;&#10;Description automatically generated">
            <a:extLst>
              <a:ext uri="{FF2B5EF4-FFF2-40B4-BE49-F238E27FC236}">
                <a16:creationId xmlns:a16="http://schemas.microsoft.com/office/drawing/2014/main" id="{4DD0AADE-8928-BF78-5028-281B3F14F0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12" y="2450375"/>
            <a:ext cx="1454635" cy="81823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19024-6982-F046-D9DD-CB65B2717C05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2142472" y="3268607"/>
            <a:ext cx="2458" cy="116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C83979-69A3-F83A-755A-896CF64AF5A0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 flipV="1">
            <a:off x="2872247" y="2853317"/>
            <a:ext cx="1338417" cy="6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A33B5F-5905-1B47-8581-1370962726B1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3268812" y="5066383"/>
            <a:ext cx="1129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644896-F23B-8E61-8C63-906B5903E81B}"/>
              </a:ext>
            </a:extLst>
          </p:cNvPr>
          <p:cNvSpPr txBox="1"/>
          <p:nvPr/>
        </p:nvSpPr>
        <p:spPr>
          <a:xfrm>
            <a:off x="1417612" y="3693234"/>
            <a:ext cx="16518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downscale</a:t>
            </a:r>
            <a:endParaRPr lang="en-IL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891DEF7-6BEA-C842-84D6-6B84F8830270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5555226" y="2853317"/>
            <a:ext cx="297152" cy="18197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D968437-606E-223B-ABCE-9CDAF936DF7D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10482028" y="2172480"/>
            <a:ext cx="929723" cy="15207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2051CE-065D-ADCD-11C6-94750BC50277}"/>
                  </a:ext>
                </a:extLst>
              </p:cNvPr>
              <p:cNvSpPr txBox="1"/>
              <p:nvPr/>
            </p:nvSpPr>
            <p:spPr>
              <a:xfrm>
                <a:off x="5907959" y="3539615"/>
                <a:ext cx="1101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2051CE-065D-ADCD-11C6-94750BC50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959" y="3539615"/>
                <a:ext cx="110121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Content Placeholder 12" descr="A row of cars parked on a street&#10;&#10;Description automatically generated">
            <a:extLst>
              <a:ext uri="{FF2B5EF4-FFF2-40B4-BE49-F238E27FC236}">
                <a16:creationId xmlns:a16="http://schemas.microsoft.com/office/drawing/2014/main" id="{E08C377D-B32D-AF97-483A-C4C1692CB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06" y="4451579"/>
            <a:ext cx="2219325" cy="124837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26FCA8-BC61-7C1C-6B0A-DEBAD321EFD0}"/>
              </a:ext>
            </a:extLst>
          </p:cNvPr>
          <p:cNvCxnSpPr>
            <a:stCxn id="5" idx="3"/>
            <a:endCxn id="35" idx="1"/>
          </p:cNvCxnSpPr>
          <p:nvPr/>
        </p:nvCxnSpPr>
        <p:spPr>
          <a:xfrm>
            <a:off x="7306323" y="5066383"/>
            <a:ext cx="922383" cy="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7A9839F-5290-7DE5-0073-4BB4718BB997}"/>
              </a:ext>
            </a:extLst>
          </p:cNvPr>
          <p:cNvCxnSpPr>
            <a:stCxn id="35" idx="3"/>
            <a:endCxn id="8" idx="2"/>
          </p:cNvCxnSpPr>
          <p:nvPr/>
        </p:nvCxnSpPr>
        <p:spPr>
          <a:xfrm flipV="1">
            <a:off x="10448031" y="4062566"/>
            <a:ext cx="963720" cy="10131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549AC34-F536-1775-0CDF-BCBA12990148}"/>
              </a:ext>
            </a:extLst>
          </p:cNvPr>
          <p:cNvSpPr/>
          <p:nvPr/>
        </p:nvSpPr>
        <p:spPr>
          <a:xfrm>
            <a:off x="3795252" y="2025445"/>
            <a:ext cx="4089180" cy="419837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985D15-4D70-5BB1-3ABE-98260947D66D}"/>
                  </a:ext>
                </a:extLst>
              </p:cNvPr>
              <p:cNvSpPr txBox="1"/>
              <p:nvPr/>
            </p:nvSpPr>
            <p:spPr>
              <a:xfrm>
                <a:off x="5197083" y="5495394"/>
                <a:ext cx="15043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985D15-4D70-5BB1-3ABE-98260947D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83" y="5495394"/>
                <a:ext cx="150433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4A9BDC57-D8D6-71E5-16D2-2170AF2C378B}"/>
              </a:ext>
            </a:extLst>
          </p:cNvPr>
          <p:cNvSpPr txBox="1"/>
          <p:nvPr/>
        </p:nvSpPr>
        <p:spPr>
          <a:xfrm>
            <a:off x="1763930" y="5787201"/>
            <a:ext cx="75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024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0A3A-40DE-9D49-E424-01CC2B36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12C5-D35E-10FD-687D-CDAE94AF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GoPro Data-set from Kaggle </a:t>
            </a:r>
            <a:r>
              <a:rPr lang="en-US" sz="1400" dirty="0"/>
              <a:t>(https://www.kaggle.com/datasets/rahulbhalley/gopro-deblur)</a:t>
            </a:r>
          </a:p>
          <a:p>
            <a:r>
              <a:rPr lang="en-US" dirty="0"/>
              <a:t>2000 pair of image to train (80% train 20% validation)</a:t>
            </a:r>
          </a:p>
          <a:p>
            <a:r>
              <a:rPr lang="en-US" dirty="0"/>
              <a:t>1000 pair of image to test</a:t>
            </a:r>
            <a:endParaRPr lang="en-IL" dirty="0"/>
          </a:p>
        </p:txBody>
      </p:sp>
      <p:pic>
        <p:nvPicPr>
          <p:cNvPr id="3074" name="Picture 2" descr="Kaggle - Wikipedia">
            <a:extLst>
              <a:ext uri="{FF2B5EF4-FFF2-40B4-BE49-F238E27FC236}">
                <a16:creationId xmlns:a16="http://schemas.microsoft.com/office/drawing/2014/main" id="{8035DA4F-BDC2-4F32-6238-ACECAC1BE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4843463"/>
            <a:ext cx="343852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31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01C6EB-60E2-98D9-F55D-4090D757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Experiments: Learn the parameter of the Transformation </a:t>
            </a:r>
            <a:endParaRPr lang="en-IL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AB9C-E007-1979-07B0-073A9828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Only on color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Quadratic nearest neighbor</a:t>
            </a:r>
            <a:r>
              <a:rPr lang="he-IL" sz="2200" dirty="0"/>
              <a:t> </a:t>
            </a:r>
            <a:r>
              <a:rPr lang="en-US" sz="2200" dirty="0"/>
              <a:t>pixels with various LOSS function</a:t>
            </a:r>
          </a:p>
          <a:p>
            <a:pPr lvl="1"/>
            <a:r>
              <a:rPr lang="en-US" sz="1800" dirty="0"/>
              <a:t>MSE LOSS</a:t>
            </a:r>
          </a:p>
          <a:p>
            <a:pPr lvl="1"/>
            <a:r>
              <a:rPr lang="en-US" sz="1800" dirty="0"/>
              <a:t>L1 LOSS (Huber)</a:t>
            </a:r>
          </a:p>
          <a:p>
            <a:pPr lvl="1"/>
            <a:r>
              <a:rPr lang="en-US" sz="1800" dirty="0"/>
              <a:t>Perceptual LOSS (</a:t>
            </a:r>
            <a:r>
              <a:rPr lang="en-US" sz="1800" dirty="0" err="1"/>
              <a:t>Vgg</a:t>
            </a:r>
            <a:r>
              <a:rPr lang="en-US" sz="1800"/>
              <a:t>)</a:t>
            </a:r>
            <a:endParaRPr lang="en-US" sz="1800" dirty="0"/>
          </a:p>
          <a:p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139221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7A34-CE22-0288-1C4D-DAA5F445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Result- measurement</a:t>
            </a:r>
            <a:endParaRPr lang="en-IL" dirty="0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E54F9F27-D183-DA8B-C369-1C916B12C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01" y="1424409"/>
            <a:ext cx="9702173" cy="52452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BB7E4A-6507-6E1E-871C-163B40E8C232}"/>
              </a:ext>
            </a:extLst>
          </p:cNvPr>
          <p:cNvSpPr txBox="1"/>
          <p:nvPr/>
        </p:nvSpPr>
        <p:spPr>
          <a:xfrm>
            <a:off x="0" y="3895249"/>
            <a:ext cx="188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SSIM - Validation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EEF35-F0D5-1CCE-7D34-C4EBF8903998}"/>
              </a:ext>
            </a:extLst>
          </p:cNvPr>
          <p:cNvSpPr txBox="1"/>
          <p:nvPr/>
        </p:nvSpPr>
        <p:spPr>
          <a:xfrm>
            <a:off x="164593" y="5445854"/>
            <a:ext cx="168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- Train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32525-DF73-D3A0-56FA-45C53812A0AC}"/>
              </a:ext>
            </a:extLst>
          </p:cNvPr>
          <p:cNvSpPr/>
          <p:nvPr/>
        </p:nvSpPr>
        <p:spPr>
          <a:xfrm>
            <a:off x="1457011" y="1487156"/>
            <a:ext cx="552659" cy="194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7435-B4EB-5306-EDD0-6FB4DD49F0C7}"/>
              </a:ext>
            </a:extLst>
          </p:cNvPr>
          <p:cNvSpPr txBox="1"/>
          <p:nvPr/>
        </p:nvSpPr>
        <p:spPr>
          <a:xfrm>
            <a:off x="164592" y="2233865"/>
            <a:ext cx="199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PSNR -Validation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568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CE0-B4DC-A479-6E70-10776942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L" dirty="0"/>
          </a:p>
        </p:txBody>
      </p:sp>
      <p:pic>
        <p:nvPicPr>
          <p:cNvPr id="5" name="Content Placeholder 4" descr="A row of cars parked on a street&#10;&#10;Description automatically generated">
            <a:extLst>
              <a:ext uri="{FF2B5EF4-FFF2-40B4-BE49-F238E27FC236}">
                <a16:creationId xmlns:a16="http://schemas.microsoft.com/office/drawing/2014/main" id="{ACA208AD-EB9A-5A04-5A45-4DB0739C0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4" y="3627668"/>
            <a:ext cx="2438400" cy="2438400"/>
          </a:xfrm>
        </p:spPr>
      </p:pic>
      <p:pic>
        <p:nvPicPr>
          <p:cNvPr id="9" name="Picture 8" descr="A row of cars on a street&#10;&#10;Description automatically generated">
            <a:extLst>
              <a:ext uri="{FF2B5EF4-FFF2-40B4-BE49-F238E27FC236}">
                <a16:creationId xmlns:a16="http://schemas.microsoft.com/office/drawing/2014/main" id="{26A1A05D-7880-E8C9-81F5-25ADCB7CA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916" y="3627668"/>
            <a:ext cx="2438400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1E4218-CF36-B9C7-7E1C-1A58CAF36E36}"/>
              </a:ext>
            </a:extLst>
          </p:cNvPr>
          <p:cNvSpPr txBox="1"/>
          <p:nvPr/>
        </p:nvSpPr>
        <p:spPr>
          <a:xfrm>
            <a:off x="9315661" y="3142998"/>
            <a:ext cx="79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0FB22-C77B-F625-1EBE-CBBE98D9220F}"/>
              </a:ext>
            </a:extLst>
          </p:cNvPr>
          <p:cNvSpPr txBox="1"/>
          <p:nvPr/>
        </p:nvSpPr>
        <p:spPr>
          <a:xfrm>
            <a:off x="1849320" y="3142998"/>
            <a:ext cx="1473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BFE29-A129-DBDC-FD50-10DAC4F1CD5E}"/>
              </a:ext>
            </a:extLst>
          </p:cNvPr>
          <p:cNvSpPr txBox="1"/>
          <p:nvPr/>
        </p:nvSpPr>
        <p:spPr>
          <a:xfrm>
            <a:off x="5232942" y="3142998"/>
            <a:ext cx="1726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prediction</a:t>
            </a:r>
            <a:endParaRPr lang="en-IL" dirty="0"/>
          </a:p>
        </p:txBody>
      </p:sp>
      <p:pic>
        <p:nvPicPr>
          <p:cNvPr id="15" name="Picture 14" descr="A row of cars on a street&#10;&#10;Description automatically generated">
            <a:extLst>
              <a:ext uri="{FF2B5EF4-FFF2-40B4-BE49-F238E27FC236}">
                <a16:creationId xmlns:a16="http://schemas.microsoft.com/office/drawing/2014/main" id="{7B29D6C9-10EB-FC45-1F84-88C2D6119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9" y="362766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9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B451-CA3C-C837-29D2-D769FB7E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Result- image -focus</a:t>
            </a:r>
            <a:endParaRPr lang="en-IL" dirty="0"/>
          </a:p>
        </p:txBody>
      </p:sp>
      <p:pic>
        <p:nvPicPr>
          <p:cNvPr id="17" name="Picture 16" descr="A row of cars on a street&#10;&#10;Description automatically generated">
            <a:extLst>
              <a:ext uri="{FF2B5EF4-FFF2-40B4-BE49-F238E27FC236}">
                <a16:creationId xmlns:a16="http://schemas.microsoft.com/office/drawing/2014/main" id="{C4FB3AC9-1861-51FE-B637-C9A89919E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7" t="22610" r="48111" b="47936"/>
          <a:stretch/>
        </p:blipFill>
        <p:spPr>
          <a:xfrm>
            <a:off x="8263843" y="3360439"/>
            <a:ext cx="3089958" cy="2775279"/>
          </a:xfrm>
          <a:prstGeom prst="rect">
            <a:avLst/>
          </a:prstGeom>
        </p:spPr>
      </p:pic>
      <p:pic>
        <p:nvPicPr>
          <p:cNvPr id="19" name="Picture 18" descr="A row of cars on a street&#10;&#10;Description automatically generated">
            <a:extLst>
              <a:ext uri="{FF2B5EF4-FFF2-40B4-BE49-F238E27FC236}">
                <a16:creationId xmlns:a16="http://schemas.microsoft.com/office/drawing/2014/main" id="{FC054959-EBC8-048C-4A19-14D6D6FB8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3523" r="49863" b="49279"/>
          <a:stretch/>
        </p:blipFill>
        <p:spPr>
          <a:xfrm>
            <a:off x="454894" y="3302648"/>
            <a:ext cx="3225751" cy="28386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2CF216-8FF9-E90A-905D-17307396BEB3}"/>
              </a:ext>
            </a:extLst>
          </p:cNvPr>
          <p:cNvSpPr txBox="1"/>
          <p:nvPr/>
        </p:nvSpPr>
        <p:spPr>
          <a:xfrm>
            <a:off x="9265419" y="2681334"/>
            <a:ext cx="70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blur</a:t>
            </a:r>
            <a:endParaRPr lang="en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E265F-4296-0F47-2924-3967F4563EEC}"/>
              </a:ext>
            </a:extLst>
          </p:cNvPr>
          <p:cNvSpPr txBox="1"/>
          <p:nvPr/>
        </p:nvSpPr>
        <p:spPr>
          <a:xfrm>
            <a:off x="1062934" y="2681334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Ground truth</a:t>
            </a:r>
            <a:endParaRPr lang="en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B49CC1-6394-4803-FC77-D5001F584261}"/>
              </a:ext>
            </a:extLst>
          </p:cNvPr>
          <p:cNvSpPr txBox="1"/>
          <p:nvPr/>
        </p:nvSpPr>
        <p:spPr>
          <a:xfrm>
            <a:off x="4843415" y="2681334"/>
            <a:ext cx="221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prediction</a:t>
            </a:r>
            <a:endParaRPr lang="en-IL" dirty="0"/>
          </a:p>
        </p:txBody>
      </p:sp>
      <p:pic>
        <p:nvPicPr>
          <p:cNvPr id="27" name="Picture 26" descr="A row of cars on a street&#10;&#10;Description automatically generated">
            <a:extLst>
              <a:ext uri="{FF2B5EF4-FFF2-40B4-BE49-F238E27FC236}">
                <a16:creationId xmlns:a16="http://schemas.microsoft.com/office/drawing/2014/main" id="{90C738B9-E33A-6ECA-E9CE-68037B28B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52" t="22195" r="46774" b="46353"/>
          <a:stretch/>
        </p:blipFill>
        <p:spPr>
          <a:xfrm>
            <a:off x="4425543" y="3302645"/>
            <a:ext cx="3093401" cy="283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6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6156</TotalTime>
  <Words>225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Office Theme</vt:lpstr>
      <vt:lpstr>Hyper-network Deblurring</vt:lpstr>
      <vt:lpstr>Goal</vt:lpstr>
      <vt:lpstr>motivation</vt:lpstr>
      <vt:lpstr>Model (base on “Supervised and Unsupervised Learning of Parameterized Color Enhancement”)</vt:lpstr>
      <vt:lpstr>Data set</vt:lpstr>
      <vt:lpstr>Experiments: Learn the parameter of the Transformation </vt:lpstr>
      <vt:lpstr>Result- measurement</vt:lpstr>
      <vt:lpstr>Result</vt:lpstr>
      <vt:lpstr>Result- image -focus</vt:lpstr>
      <vt:lpstr>Compere to other models</vt:lpstr>
      <vt:lpstr>Conclusions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Feldman</dc:creator>
  <cp:lastModifiedBy>Tal Levitan</cp:lastModifiedBy>
  <cp:revision>18</cp:revision>
  <dcterms:created xsi:type="dcterms:W3CDTF">2025-01-30T10:25:06Z</dcterms:created>
  <dcterms:modified xsi:type="dcterms:W3CDTF">2025-02-03T17:17:08Z</dcterms:modified>
</cp:coreProperties>
</file>