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6858000" cx="12192000"/>
  <p:notesSz cx="6858000" cy="9144000"/>
  <p:embeddedFontLst>
    <p:embeddedFont>
      <p:font typeface="Roboto"/>
      <p:regular r:id="rId17"/>
      <p:bold r:id="rId18"/>
      <p:italic r:id="rId19"/>
      <p:boldItalic r:id="rId20"/>
    </p:embeddedFont>
    <p:embeddedFont>
      <p:font typeface="Michroma"/>
      <p:regular r:id="rId21"/>
    </p:embeddedFont>
    <p:embeddedFont>
      <p:font typeface="Open Sans"/>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6" roundtripDataSignature="AMtx7mh2lK14H+TL4KtrDRQk3GD5FHD1v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22" Type="http://schemas.openxmlformats.org/officeDocument/2006/relationships/font" Target="fonts/OpenSans-regular.fntdata"/><Relationship Id="rId21" Type="http://schemas.openxmlformats.org/officeDocument/2006/relationships/font" Target="fonts/Michroma-regular.fntdata"/><Relationship Id="rId24" Type="http://schemas.openxmlformats.org/officeDocument/2006/relationships/font" Target="fonts/OpenSans-italic.fntdata"/><Relationship Id="rId23" Type="http://schemas.openxmlformats.org/officeDocument/2006/relationships/font" Target="fonts/OpenSans-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customschemas.google.com/relationships/presentationmetadata" Target="metadata"/><Relationship Id="rId25" Type="http://schemas.openxmlformats.org/officeDocument/2006/relationships/font" Target="fonts/OpenSans-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regular.fntdata"/><Relationship Id="rId16" Type="http://schemas.openxmlformats.org/officeDocument/2006/relationships/slide" Target="slides/slide11.xml"/><Relationship Id="rId19" Type="http://schemas.openxmlformats.org/officeDocument/2006/relationships/font" Target="fonts/Roboto-italic.fntdata"/><Relationship Id="rId18" Type="http://schemas.openxmlformats.org/officeDocument/2006/relationships/font" Target="fonts/Roboto-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pixabay.com/photos/travel-pinned-pinning-maps-atlas-2650303/" TargetMode="Externa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5" name="Google Shape;16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2" name="Google Shape;232;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9" name="Google Shape;239;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6" name="Google Shape;176;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2" name="Google Shape;182;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8" name="Google Shape;188;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4" name="Google Shape;194;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2" name="Google Shape;202;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0" name="Google Shape;210;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8" name="Google Shape;218;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6" name="Google Shape;226;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u="sng">
                <a:solidFill>
                  <a:schemeClr val="accent5"/>
                </a:solidFill>
                <a:hlinkClick r:id="rId2">
                  <a:extLst>
                    <a:ext uri="{A12FA001-AC4F-418D-AE19-62706E023703}">
                      <ahyp:hlinkClr val="tx"/>
                    </a:ext>
                  </a:extLst>
                </a:hlinkClick>
              </a:rPr>
              <a:t>https://pixabay.com/photos/travel-pinned-pinning-maps-atlas-2650303/</a:t>
            </a:r>
            <a:r>
              <a:rPr lang="en-US">
                <a:solidFill>
                  <a:schemeClr val="dk1"/>
                </a:solidFill>
              </a:rPr>
              <a:t>  </a:t>
            </a:r>
            <a:endParaRPr>
              <a:solidFill>
                <a:schemeClr val="dk1"/>
              </a:solidFill>
            </a:endParaRPr>
          </a:p>
          <a:p>
            <a:pPr indent="0" lvl="0" marL="0" rtl="0" algn="l">
              <a:spcBef>
                <a:spcPts val="0"/>
              </a:spcBef>
              <a:spcAft>
                <a:spcPts val="0"/>
              </a:spcAft>
              <a:buClr>
                <a:schemeClr val="dk1"/>
              </a:buClr>
              <a:buSzPts val="1100"/>
              <a:buFont typeface="Arial"/>
              <a:buNone/>
            </a:pPr>
            <a:r>
              <a:rPr lang="en-US">
                <a:solidFill>
                  <a:schemeClr val="dk1"/>
                </a:solidFill>
              </a:rPr>
              <a:t>After you’ve conducted your analysis, consider the “so what” for your audience -- what kinds of quantifiable recommendations could you provide? The confidence interval is rife for use here.</a:t>
            </a:r>
            <a:endParaRPr>
              <a:solidFill>
                <a:schemeClr val="dk1"/>
              </a:solidFill>
            </a:endParaRPr>
          </a:p>
          <a:p>
            <a:pPr indent="0" lvl="0" marL="0" rtl="0" algn="l">
              <a:spcBef>
                <a:spcPts val="0"/>
              </a:spcBef>
              <a:spcAft>
                <a:spcPts val="0"/>
              </a:spcAft>
              <a:buClr>
                <a:schemeClr val="dk1"/>
              </a:buClr>
              <a:buSzPts val="1100"/>
              <a:buFont typeface="Arial"/>
              <a:buNone/>
            </a:pPr>
            <a:r>
              <a:rPr lang="en-US">
                <a:solidFill>
                  <a:schemeClr val="dk1"/>
                </a:solidFill>
              </a:rPr>
              <a:t>With research, we want to continue to explore. Once we’ve mapped the relationship between these variables, we want to keep exploring. So we use what we’ve learned as the basis for exploring other interesting things. </a:t>
            </a:r>
            <a:endParaRPr>
              <a:solidFill>
                <a:schemeClr val="dk1"/>
              </a:solidFill>
            </a:endParaRPr>
          </a:p>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1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25"/>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26"/>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26"/>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90" name="Shape 90"/>
        <p:cNvGrpSpPr/>
        <p:nvPr/>
      </p:nvGrpSpPr>
      <p:grpSpPr>
        <a:xfrm>
          <a:off x="0" y="0"/>
          <a:ext cx="0" cy="0"/>
          <a:chOff x="0" y="0"/>
          <a:chExt cx="0" cy="0"/>
        </a:xfrm>
      </p:grpSpPr>
      <p:sp>
        <p:nvSpPr>
          <p:cNvPr id="91" name="Google Shape;91;p16"/>
          <p:cNvSpPr txBox="1"/>
          <p:nvPr>
            <p:ph type="title"/>
          </p:nvPr>
        </p:nvSpPr>
        <p:spPr>
          <a:xfrm>
            <a:off x="415600" y="593367"/>
            <a:ext cx="11360800" cy="763600"/>
          </a:xfrm>
          <a:prstGeom prst="rect">
            <a:avLst/>
          </a:prstGeom>
          <a:noFill/>
          <a:ln>
            <a:noFill/>
          </a:ln>
        </p:spPr>
        <p:txBody>
          <a:bodyPr anchorCtr="0" anchor="t" bIns="91425" lIns="91425" spcFirstLastPara="1" rIns="91425" wrap="square" tIns="91425">
            <a:noAutofit/>
          </a:bodyPr>
          <a:lstStyle>
            <a:lvl1pPr lvl="0" algn="l">
              <a:lnSpc>
                <a:spcPct val="90000"/>
              </a:lnSpc>
              <a:spcBef>
                <a:spcPts val="0"/>
              </a:spcBef>
              <a:spcAft>
                <a:spcPts val="0"/>
              </a:spcAft>
              <a:buClr>
                <a:schemeClr val="dk1"/>
              </a:buClr>
              <a:buSzPts val="2800"/>
              <a:buFont typeface="Calibri"/>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2" name="Google Shape;92;p16"/>
          <p:cNvSpPr txBox="1"/>
          <p:nvPr>
            <p:ph idx="1" type="body"/>
          </p:nvPr>
        </p:nvSpPr>
        <p:spPr>
          <a:xfrm>
            <a:off x="415600" y="1536633"/>
            <a:ext cx="11360800" cy="4555200"/>
          </a:xfrm>
          <a:prstGeom prst="rect">
            <a:avLst/>
          </a:prstGeom>
          <a:noFill/>
          <a:ln>
            <a:noFill/>
          </a:ln>
        </p:spPr>
        <p:txBody>
          <a:bodyPr anchorCtr="0" anchor="t" bIns="91425" lIns="91425" spcFirstLastPara="1" rIns="91425" wrap="square" tIns="91425">
            <a:noAutofit/>
          </a:bodyPr>
          <a:lstStyle>
            <a:lvl1pPr indent="-342900" lvl="0" marL="457200" algn="l">
              <a:lnSpc>
                <a:spcPct val="90000"/>
              </a:lnSpc>
              <a:spcBef>
                <a:spcPts val="0"/>
              </a:spcBef>
              <a:spcAft>
                <a:spcPts val="0"/>
              </a:spcAft>
              <a:buClr>
                <a:schemeClr val="dk1"/>
              </a:buClr>
              <a:buSzPts val="1800"/>
              <a:buChar char="●"/>
              <a:defRPr/>
            </a:lvl1pPr>
            <a:lvl2pPr indent="-317500" lvl="1" marL="914400" algn="l">
              <a:lnSpc>
                <a:spcPct val="90000"/>
              </a:lnSpc>
              <a:spcBef>
                <a:spcPts val="2133"/>
              </a:spcBef>
              <a:spcAft>
                <a:spcPts val="0"/>
              </a:spcAft>
              <a:buClr>
                <a:schemeClr val="dk1"/>
              </a:buClr>
              <a:buSzPts val="1400"/>
              <a:buChar char="○"/>
              <a:defRPr/>
            </a:lvl2pPr>
            <a:lvl3pPr indent="-317500" lvl="2" marL="1371600" algn="l">
              <a:lnSpc>
                <a:spcPct val="90000"/>
              </a:lnSpc>
              <a:spcBef>
                <a:spcPts val="2133"/>
              </a:spcBef>
              <a:spcAft>
                <a:spcPts val="0"/>
              </a:spcAft>
              <a:buClr>
                <a:schemeClr val="dk1"/>
              </a:buClr>
              <a:buSzPts val="1400"/>
              <a:buChar char="■"/>
              <a:defRPr/>
            </a:lvl3pPr>
            <a:lvl4pPr indent="-317500" lvl="3" marL="1828800" algn="l">
              <a:lnSpc>
                <a:spcPct val="90000"/>
              </a:lnSpc>
              <a:spcBef>
                <a:spcPts val="2133"/>
              </a:spcBef>
              <a:spcAft>
                <a:spcPts val="0"/>
              </a:spcAft>
              <a:buClr>
                <a:schemeClr val="dk1"/>
              </a:buClr>
              <a:buSzPts val="1400"/>
              <a:buChar char="●"/>
              <a:defRPr/>
            </a:lvl4pPr>
            <a:lvl5pPr indent="-317500" lvl="4" marL="2286000" algn="l">
              <a:lnSpc>
                <a:spcPct val="90000"/>
              </a:lnSpc>
              <a:spcBef>
                <a:spcPts val="2133"/>
              </a:spcBef>
              <a:spcAft>
                <a:spcPts val="0"/>
              </a:spcAft>
              <a:buClr>
                <a:schemeClr val="dk1"/>
              </a:buClr>
              <a:buSzPts val="1400"/>
              <a:buChar char="○"/>
              <a:defRPr/>
            </a:lvl5pPr>
            <a:lvl6pPr indent="-317500" lvl="5" marL="2743200" algn="l">
              <a:lnSpc>
                <a:spcPct val="90000"/>
              </a:lnSpc>
              <a:spcBef>
                <a:spcPts val="2133"/>
              </a:spcBef>
              <a:spcAft>
                <a:spcPts val="0"/>
              </a:spcAft>
              <a:buClr>
                <a:schemeClr val="dk1"/>
              </a:buClr>
              <a:buSzPts val="1400"/>
              <a:buChar char="■"/>
              <a:defRPr/>
            </a:lvl6pPr>
            <a:lvl7pPr indent="-317500" lvl="6" marL="3200400" algn="l">
              <a:lnSpc>
                <a:spcPct val="90000"/>
              </a:lnSpc>
              <a:spcBef>
                <a:spcPts val="2133"/>
              </a:spcBef>
              <a:spcAft>
                <a:spcPts val="0"/>
              </a:spcAft>
              <a:buClr>
                <a:schemeClr val="dk1"/>
              </a:buClr>
              <a:buSzPts val="1400"/>
              <a:buChar char="●"/>
              <a:defRPr/>
            </a:lvl7pPr>
            <a:lvl8pPr indent="-317500" lvl="7" marL="3657600" algn="l">
              <a:lnSpc>
                <a:spcPct val="90000"/>
              </a:lnSpc>
              <a:spcBef>
                <a:spcPts val="2133"/>
              </a:spcBef>
              <a:spcAft>
                <a:spcPts val="0"/>
              </a:spcAft>
              <a:buClr>
                <a:schemeClr val="dk1"/>
              </a:buClr>
              <a:buSzPts val="1400"/>
              <a:buChar char="○"/>
              <a:defRPr/>
            </a:lvl8pPr>
            <a:lvl9pPr indent="-317500" lvl="8" marL="4114800" algn="l">
              <a:lnSpc>
                <a:spcPct val="90000"/>
              </a:lnSpc>
              <a:spcBef>
                <a:spcPts val="2133"/>
              </a:spcBef>
              <a:spcAft>
                <a:spcPts val="2133"/>
              </a:spcAft>
              <a:buClr>
                <a:schemeClr val="dk1"/>
              </a:buClr>
              <a:buSzPts val="1400"/>
              <a:buChar char="■"/>
              <a:defRPr/>
            </a:lvl9pPr>
          </a:lstStyle>
          <a:p/>
        </p:txBody>
      </p:sp>
      <p:sp>
        <p:nvSpPr>
          <p:cNvPr id="93" name="Google Shape;93;p16"/>
          <p:cNvSpPr txBox="1"/>
          <p:nvPr>
            <p:ph idx="12" type="sldNum"/>
          </p:nvPr>
        </p:nvSpPr>
        <p:spPr>
          <a:xfrm>
            <a:off x="11296611" y="6217623"/>
            <a:ext cx="731600" cy="524800"/>
          </a:xfrm>
          <a:prstGeom prst="rect">
            <a:avLst/>
          </a:prstGeom>
          <a:noFill/>
          <a:ln>
            <a:noFill/>
          </a:ln>
        </p:spPr>
        <p:txBody>
          <a:bodyPr anchorCtr="0" anchor="ctr" bIns="91425" lIns="91425" spcFirstLastPara="1" rIns="91425" wrap="square" tIns="91425">
            <a:noAutofit/>
          </a:bodyPr>
          <a:lstStyle>
            <a:lvl1pPr indent="0" lvl="0" marL="0" algn="r">
              <a:buClr>
                <a:srgbClr val="888888"/>
              </a:buClr>
              <a:buSzPts val="1200"/>
              <a:buFont typeface="Calibri"/>
              <a:buNone/>
              <a:defRPr sz="1200">
                <a:solidFill>
                  <a:srgbClr val="888888"/>
                </a:solidFill>
                <a:latin typeface="Calibri"/>
                <a:ea typeface="Calibri"/>
                <a:cs typeface="Calibri"/>
                <a:sym typeface="Calibri"/>
              </a:defRPr>
            </a:lvl1pPr>
            <a:lvl2pPr indent="0" lvl="1" marL="0" algn="r">
              <a:buClr>
                <a:srgbClr val="888888"/>
              </a:buClr>
              <a:buSzPts val="1200"/>
              <a:buFont typeface="Calibri"/>
              <a:buNone/>
              <a:defRPr sz="1200">
                <a:solidFill>
                  <a:srgbClr val="888888"/>
                </a:solidFill>
                <a:latin typeface="Calibri"/>
                <a:ea typeface="Calibri"/>
                <a:cs typeface="Calibri"/>
                <a:sym typeface="Calibri"/>
              </a:defRPr>
            </a:lvl2pPr>
            <a:lvl3pPr indent="0" lvl="2" marL="0" algn="r">
              <a:buClr>
                <a:srgbClr val="888888"/>
              </a:buClr>
              <a:buSzPts val="1200"/>
              <a:buFont typeface="Calibri"/>
              <a:buNone/>
              <a:defRPr sz="1200">
                <a:solidFill>
                  <a:srgbClr val="888888"/>
                </a:solidFill>
                <a:latin typeface="Calibri"/>
                <a:ea typeface="Calibri"/>
                <a:cs typeface="Calibri"/>
                <a:sym typeface="Calibri"/>
              </a:defRPr>
            </a:lvl3pPr>
            <a:lvl4pPr indent="0" lvl="3" marL="0" algn="r">
              <a:buClr>
                <a:srgbClr val="888888"/>
              </a:buClr>
              <a:buSzPts val="1200"/>
              <a:buFont typeface="Calibri"/>
              <a:buNone/>
              <a:defRPr sz="1200">
                <a:solidFill>
                  <a:srgbClr val="888888"/>
                </a:solidFill>
                <a:latin typeface="Calibri"/>
                <a:ea typeface="Calibri"/>
                <a:cs typeface="Calibri"/>
                <a:sym typeface="Calibri"/>
              </a:defRPr>
            </a:lvl4pPr>
            <a:lvl5pPr indent="0" lvl="4" marL="0" algn="r">
              <a:buClr>
                <a:srgbClr val="888888"/>
              </a:buClr>
              <a:buSzPts val="1200"/>
              <a:buFont typeface="Calibri"/>
              <a:buNone/>
              <a:defRPr sz="1200">
                <a:solidFill>
                  <a:srgbClr val="888888"/>
                </a:solidFill>
                <a:latin typeface="Calibri"/>
                <a:ea typeface="Calibri"/>
                <a:cs typeface="Calibri"/>
                <a:sym typeface="Calibri"/>
              </a:defRPr>
            </a:lvl5pPr>
            <a:lvl6pPr indent="0" lvl="5" marL="0" algn="r">
              <a:buClr>
                <a:srgbClr val="888888"/>
              </a:buClr>
              <a:buSzPts val="1200"/>
              <a:buFont typeface="Calibri"/>
              <a:buNone/>
              <a:defRPr sz="1200">
                <a:solidFill>
                  <a:srgbClr val="888888"/>
                </a:solidFill>
                <a:latin typeface="Calibri"/>
                <a:ea typeface="Calibri"/>
                <a:cs typeface="Calibri"/>
                <a:sym typeface="Calibri"/>
              </a:defRPr>
            </a:lvl6pPr>
            <a:lvl7pPr indent="0" lvl="6" marL="0" algn="r">
              <a:buClr>
                <a:srgbClr val="888888"/>
              </a:buClr>
              <a:buSzPts val="1200"/>
              <a:buFont typeface="Calibri"/>
              <a:buNone/>
              <a:defRPr sz="1200">
                <a:solidFill>
                  <a:srgbClr val="888888"/>
                </a:solidFill>
                <a:latin typeface="Calibri"/>
                <a:ea typeface="Calibri"/>
                <a:cs typeface="Calibri"/>
                <a:sym typeface="Calibri"/>
              </a:defRPr>
            </a:lvl7pPr>
            <a:lvl8pPr indent="0" lvl="7" marL="0" algn="r">
              <a:buClr>
                <a:srgbClr val="888888"/>
              </a:buClr>
              <a:buSzPts val="1200"/>
              <a:buFont typeface="Calibri"/>
              <a:buNone/>
              <a:defRPr sz="1200">
                <a:solidFill>
                  <a:srgbClr val="888888"/>
                </a:solidFill>
                <a:latin typeface="Calibri"/>
                <a:ea typeface="Calibri"/>
                <a:cs typeface="Calibri"/>
                <a:sym typeface="Calibri"/>
              </a:defRPr>
            </a:lvl8pPr>
            <a:lvl9pPr indent="0" lvl="8" marL="0" algn="r">
              <a:buClr>
                <a:srgbClr val="888888"/>
              </a:buClr>
              <a:buSzPts val="1200"/>
              <a:buFont typeface="Calibri"/>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94" name="Shape 94"/>
        <p:cNvGrpSpPr/>
        <p:nvPr/>
      </p:nvGrpSpPr>
      <p:grpSpPr>
        <a:xfrm>
          <a:off x="0" y="0"/>
          <a:ext cx="0" cy="0"/>
          <a:chOff x="0" y="0"/>
          <a:chExt cx="0" cy="0"/>
        </a:xfrm>
      </p:grpSpPr>
      <p:sp>
        <p:nvSpPr>
          <p:cNvPr id="95" name="Google Shape;95;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6" name="Google Shape;96;p1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7" name="Google Shape;97;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0" name="Shape 100"/>
        <p:cNvGrpSpPr/>
        <p:nvPr/>
      </p:nvGrpSpPr>
      <p:grpSpPr>
        <a:xfrm>
          <a:off x="0" y="0"/>
          <a:ext cx="0" cy="0"/>
          <a:chOff x="0" y="0"/>
          <a:chExt cx="0" cy="0"/>
        </a:xfrm>
      </p:grpSpPr>
      <p:sp>
        <p:nvSpPr>
          <p:cNvPr id="101" name="Google Shape;101;p27"/>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2" name="Google Shape;102;p27"/>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03" name="Google Shape;103;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06" name="Shape 106"/>
        <p:cNvGrpSpPr/>
        <p:nvPr/>
      </p:nvGrpSpPr>
      <p:grpSpPr>
        <a:xfrm>
          <a:off x="0" y="0"/>
          <a:ext cx="0" cy="0"/>
          <a:chOff x="0" y="0"/>
          <a:chExt cx="0" cy="0"/>
        </a:xfrm>
      </p:grpSpPr>
      <p:sp>
        <p:nvSpPr>
          <p:cNvPr id="107" name="Google Shape;107;p28"/>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8" name="Google Shape;108;p28"/>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109" name="Google Shape;109;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1" name="Google Shape;111;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12" name="Shape 112"/>
        <p:cNvGrpSpPr/>
        <p:nvPr/>
      </p:nvGrpSpPr>
      <p:grpSpPr>
        <a:xfrm>
          <a:off x="0" y="0"/>
          <a:ext cx="0" cy="0"/>
          <a:chOff x="0" y="0"/>
          <a:chExt cx="0" cy="0"/>
        </a:xfrm>
      </p:grpSpPr>
      <p:sp>
        <p:nvSpPr>
          <p:cNvPr id="113" name="Google Shape;113;p2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4" name="Google Shape;114;p29"/>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5" name="Google Shape;115;p29"/>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6" name="Google Shape;116;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19" name="Shape 119"/>
        <p:cNvGrpSpPr/>
        <p:nvPr/>
      </p:nvGrpSpPr>
      <p:grpSpPr>
        <a:xfrm>
          <a:off x="0" y="0"/>
          <a:ext cx="0" cy="0"/>
          <a:chOff x="0" y="0"/>
          <a:chExt cx="0" cy="0"/>
        </a:xfrm>
      </p:grpSpPr>
      <p:sp>
        <p:nvSpPr>
          <p:cNvPr id="120" name="Google Shape;120;p30"/>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1" name="Google Shape;121;p30"/>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22" name="Google Shape;122;p30"/>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3" name="Google Shape;123;p30"/>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24" name="Google Shape;124;p30"/>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5" name="Google Shape;125;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7" name="Google Shape;127;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8" name="Shape 128"/>
        <p:cNvGrpSpPr/>
        <p:nvPr/>
      </p:nvGrpSpPr>
      <p:grpSpPr>
        <a:xfrm>
          <a:off x="0" y="0"/>
          <a:ext cx="0" cy="0"/>
          <a:chOff x="0" y="0"/>
          <a:chExt cx="0" cy="0"/>
        </a:xfrm>
      </p:grpSpPr>
      <p:sp>
        <p:nvSpPr>
          <p:cNvPr id="129" name="Google Shape;129;p3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0" name="Google Shape;130;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 name="Google Shape;132;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33" name="Shape 133"/>
        <p:cNvGrpSpPr/>
        <p:nvPr/>
      </p:nvGrpSpPr>
      <p:grpSpPr>
        <a:xfrm>
          <a:off x="0" y="0"/>
          <a:ext cx="0" cy="0"/>
          <a:chOff x="0" y="0"/>
          <a:chExt cx="0" cy="0"/>
        </a:xfrm>
      </p:grpSpPr>
      <p:sp>
        <p:nvSpPr>
          <p:cNvPr id="134" name="Google Shape;134;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6" name="Google Shape;136;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37" name="Shape 137"/>
        <p:cNvGrpSpPr/>
        <p:nvPr/>
      </p:nvGrpSpPr>
      <p:grpSpPr>
        <a:xfrm>
          <a:off x="0" y="0"/>
          <a:ext cx="0" cy="0"/>
          <a:chOff x="0" y="0"/>
          <a:chExt cx="0" cy="0"/>
        </a:xfrm>
      </p:grpSpPr>
      <p:sp>
        <p:nvSpPr>
          <p:cNvPr id="138" name="Google Shape;138;p3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9" name="Google Shape;139;p33"/>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140" name="Google Shape;140;p33"/>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41" name="Google Shape;141;p3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2" name="Google Shape;142;p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3" name="Google Shape;143;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44" name="Shape 144"/>
        <p:cNvGrpSpPr/>
        <p:nvPr/>
      </p:nvGrpSpPr>
      <p:grpSpPr>
        <a:xfrm>
          <a:off x="0" y="0"/>
          <a:ext cx="0" cy="0"/>
          <a:chOff x="0" y="0"/>
          <a:chExt cx="0" cy="0"/>
        </a:xfrm>
      </p:grpSpPr>
      <p:sp>
        <p:nvSpPr>
          <p:cNvPr id="145" name="Google Shape;145;p3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6" name="Google Shape;146;p34"/>
          <p:cNvSpPr/>
          <p:nvPr>
            <p:ph idx="2" type="pic"/>
          </p:nvPr>
        </p:nvSpPr>
        <p:spPr>
          <a:xfrm>
            <a:off x="5183188" y="987425"/>
            <a:ext cx="6172200" cy="4873625"/>
          </a:xfrm>
          <a:prstGeom prst="rect">
            <a:avLst/>
          </a:prstGeom>
          <a:noFill/>
          <a:ln>
            <a:noFill/>
          </a:ln>
        </p:spPr>
      </p:sp>
      <p:sp>
        <p:nvSpPr>
          <p:cNvPr id="147" name="Google Shape;147;p34"/>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48" name="Google Shape;148;p3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9" name="Google Shape;149;p3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0" name="Google Shape;150;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51" name="Shape 151"/>
        <p:cNvGrpSpPr/>
        <p:nvPr/>
      </p:nvGrpSpPr>
      <p:grpSpPr>
        <a:xfrm>
          <a:off x="0" y="0"/>
          <a:ext cx="0" cy="0"/>
          <a:chOff x="0" y="0"/>
          <a:chExt cx="0" cy="0"/>
        </a:xfrm>
      </p:grpSpPr>
      <p:sp>
        <p:nvSpPr>
          <p:cNvPr id="152" name="Google Shape;152;p3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3" name="Google Shape;153;p35"/>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4" name="Google Shape;154;p3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5" name="Google Shape;155;p3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6" name="Google Shape;156;p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57" name="Shape 157"/>
        <p:cNvGrpSpPr/>
        <p:nvPr/>
      </p:nvGrpSpPr>
      <p:grpSpPr>
        <a:xfrm>
          <a:off x="0" y="0"/>
          <a:ext cx="0" cy="0"/>
          <a:chOff x="0" y="0"/>
          <a:chExt cx="0" cy="0"/>
        </a:xfrm>
      </p:grpSpPr>
      <p:sp>
        <p:nvSpPr>
          <p:cNvPr id="158" name="Google Shape;158;p36"/>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9" name="Google Shape;159;p36"/>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0" name="Google Shape;160;p3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1" name="Google Shape;161;p3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2" name="Google Shape;162;p3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18"/>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18"/>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19"/>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19"/>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20"/>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20"/>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20"/>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20"/>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20"/>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2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23"/>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23"/>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2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24"/>
          <p:cNvSpPr/>
          <p:nvPr>
            <p:ph idx="2" type="pic"/>
          </p:nvPr>
        </p:nvSpPr>
        <p:spPr>
          <a:xfrm>
            <a:off x="5183188" y="987425"/>
            <a:ext cx="6172200" cy="4873625"/>
          </a:xfrm>
          <a:prstGeom prst="rect">
            <a:avLst/>
          </a:prstGeom>
          <a:noFill/>
          <a:ln>
            <a:noFill/>
          </a:ln>
        </p:spPr>
      </p:sp>
      <p:sp>
        <p:nvSpPr>
          <p:cNvPr id="68" name="Google Shape;68;p24"/>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theme" Target="../theme/theme3.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4" name="Shape 84"/>
        <p:cNvGrpSpPr/>
        <p:nvPr/>
      </p:nvGrpSpPr>
      <p:grpSpPr>
        <a:xfrm>
          <a:off x="0" y="0"/>
          <a:ext cx="0" cy="0"/>
          <a:chOff x="0" y="0"/>
          <a:chExt cx="0" cy="0"/>
        </a:xfrm>
      </p:grpSpPr>
      <p:sp>
        <p:nvSpPr>
          <p:cNvPr id="85" name="Google Shape;85;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6" name="Google Shape;86;p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7" name="Google Shape;87;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8" name="Google Shape;88;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9" name="Google Shape;89;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slide" Target="/ppt/slides/slide3.xml"/><Relationship Id="rId4" Type="http://schemas.openxmlformats.org/officeDocument/2006/relationships/slide" Target="/ppt/slides/slide5.xml"/><Relationship Id="rId5" Type="http://schemas.openxmlformats.org/officeDocument/2006/relationships/slide" Target="/ppt/slides/slide6.xml"/><Relationship Id="rId6" Type="http://schemas.openxmlformats.org/officeDocument/2006/relationships/slide" Target="/ppt/slides/slide7.xml"/><Relationship Id="rId7" Type="http://schemas.openxmlformats.org/officeDocument/2006/relationships/slide" Target="/ppt/slides/slide8.xml"/><Relationship Id="rId8" Type="http://schemas.openxmlformats.org/officeDocument/2006/relationships/slide" Target="/ppt/slides/slide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hyperlink" Target="https://www.kaggle.com/datasets/usgs/earthquake-database"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6" name="Shape 166"/>
        <p:cNvGrpSpPr/>
        <p:nvPr/>
      </p:nvGrpSpPr>
      <p:grpSpPr>
        <a:xfrm>
          <a:off x="0" y="0"/>
          <a:ext cx="0" cy="0"/>
          <a:chOff x="0" y="0"/>
          <a:chExt cx="0" cy="0"/>
        </a:xfrm>
      </p:grpSpPr>
      <p:sp>
        <p:nvSpPr>
          <p:cNvPr id="167" name="Google Shape;167;p1"/>
          <p:cNvSpPr/>
          <p:nvPr/>
        </p:nvSpPr>
        <p:spPr>
          <a:xfrm>
            <a:off x="0" y="0"/>
            <a:ext cx="12192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168" name="Google Shape;168;p1"/>
          <p:cNvPicPr preferRelativeResize="0"/>
          <p:nvPr/>
        </p:nvPicPr>
        <p:blipFill rotWithShape="1">
          <a:blip r:embed="rId3">
            <a:alphaModFix/>
          </a:blip>
          <a:srcRect b="2" l="7596" r="24049" t="0"/>
          <a:stretch/>
        </p:blipFill>
        <p:spPr>
          <a:xfrm>
            <a:off x="4003589" y="10"/>
            <a:ext cx="8188411" cy="6857989"/>
          </a:xfrm>
          <a:prstGeom prst="rect">
            <a:avLst/>
          </a:prstGeom>
          <a:noFill/>
          <a:ln>
            <a:noFill/>
          </a:ln>
        </p:spPr>
      </p:pic>
      <p:sp>
        <p:nvSpPr>
          <p:cNvPr id="169" name="Google Shape;169;p1"/>
          <p:cNvSpPr/>
          <p:nvPr/>
        </p:nvSpPr>
        <p:spPr>
          <a:xfrm>
            <a:off x="0" y="0"/>
            <a:ext cx="4417162" cy="6858000"/>
          </a:xfrm>
          <a:custGeom>
            <a:rect b="b" l="l" r="r" t="t"/>
            <a:pathLst>
              <a:path extrusionOk="0" h="6858000" w="4417162">
                <a:moveTo>
                  <a:pt x="0" y="0"/>
                </a:moveTo>
                <a:lnTo>
                  <a:pt x="144378" y="0"/>
                </a:lnTo>
                <a:lnTo>
                  <a:pt x="2310062" y="0"/>
                </a:lnTo>
                <a:lnTo>
                  <a:pt x="4227367" y="0"/>
                </a:lnTo>
                <a:lnTo>
                  <a:pt x="4232407" y="66675"/>
                </a:lnTo>
                <a:lnTo>
                  <a:pt x="4240804" y="122237"/>
                </a:lnTo>
                <a:lnTo>
                  <a:pt x="4250882" y="174625"/>
                </a:lnTo>
                <a:lnTo>
                  <a:pt x="4267678" y="217487"/>
                </a:lnTo>
                <a:lnTo>
                  <a:pt x="4284474" y="260350"/>
                </a:lnTo>
                <a:lnTo>
                  <a:pt x="4304629" y="296862"/>
                </a:lnTo>
                <a:lnTo>
                  <a:pt x="4324784" y="334962"/>
                </a:lnTo>
                <a:lnTo>
                  <a:pt x="4343260" y="369887"/>
                </a:lnTo>
                <a:lnTo>
                  <a:pt x="4361735" y="409575"/>
                </a:lnTo>
                <a:lnTo>
                  <a:pt x="4378531" y="450850"/>
                </a:lnTo>
                <a:lnTo>
                  <a:pt x="4393648" y="496887"/>
                </a:lnTo>
                <a:lnTo>
                  <a:pt x="4405405" y="546100"/>
                </a:lnTo>
                <a:lnTo>
                  <a:pt x="4413803" y="606425"/>
                </a:lnTo>
                <a:lnTo>
                  <a:pt x="4417162" y="673100"/>
                </a:lnTo>
                <a:lnTo>
                  <a:pt x="4413803" y="744537"/>
                </a:lnTo>
                <a:lnTo>
                  <a:pt x="4405405" y="801687"/>
                </a:lnTo>
                <a:lnTo>
                  <a:pt x="4393648" y="854075"/>
                </a:lnTo>
                <a:lnTo>
                  <a:pt x="4378531" y="901700"/>
                </a:lnTo>
                <a:lnTo>
                  <a:pt x="4361735" y="942975"/>
                </a:lnTo>
                <a:lnTo>
                  <a:pt x="4341580" y="981075"/>
                </a:lnTo>
                <a:lnTo>
                  <a:pt x="4321425" y="1017587"/>
                </a:lnTo>
                <a:lnTo>
                  <a:pt x="4301270" y="1055687"/>
                </a:lnTo>
                <a:lnTo>
                  <a:pt x="4282794" y="1095375"/>
                </a:lnTo>
                <a:lnTo>
                  <a:pt x="4264318" y="1136650"/>
                </a:lnTo>
                <a:lnTo>
                  <a:pt x="4249203" y="1182687"/>
                </a:lnTo>
                <a:lnTo>
                  <a:pt x="4239125" y="1235075"/>
                </a:lnTo>
                <a:lnTo>
                  <a:pt x="4229047" y="1295400"/>
                </a:lnTo>
                <a:lnTo>
                  <a:pt x="4227367" y="1363662"/>
                </a:lnTo>
                <a:lnTo>
                  <a:pt x="4229047" y="1431925"/>
                </a:lnTo>
                <a:lnTo>
                  <a:pt x="4239125" y="1492250"/>
                </a:lnTo>
                <a:lnTo>
                  <a:pt x="4249203" y="1544637"/>
                </a:lnTo>
                <a:lnTo>
                  <a:pt x="4264318" y="1589087"/>
                </a:lnTo>
                <a:lnTo>
                  <a:pt x="4282794" y="1631950"/>
                </a:lnTo>
                <a:lnTo>
                  <a:pt x="4301270" y="1671637"/>
                </a:lnTo>
                <a:lnTo>
                  <a:pt x="4321425" y="1708150"/>
                </a:lnTo>
                <a:lnTo>
                  <a:pt x="4341580" y="1743075"/>
                </a:lnTo>
                <a:lnTo>
                  <a:pt x="4361735" y="1782762"/>
                </a:lnTo>
                <a:lnTo>
                  <a:pt x="4378531" y="1824037"/>
                </a:lnTo>
                <a:lnTo>
                  <a:pt x="4393648" y="1870075"/>
                </a:lnTo>
                <a:lnTo>
                  <a:pt x="4405405" y="1922462"/>
                </a:lnTo>
                <a:lnTo>
                  <a:pt x="4413803" y="1982787"/>
                </a:lnTo>
                <a:lnTo>
                  <a:pt x="4417162" y="2051050"/>
                </a:lnTo>
                <a:lnTo>
                  <a:pt x="4413803" y="2119312"/>
                </a:lnTo>
                <a:lnTo>
                  <a:pt x="4405405" y="2179637"/>
                </a:lnTo>
                <a:lnTo>
                  <a:pt x="4393648" y="2232025"/>
                </a:lnTo>
                <a:lnTo>
                  <a:pt x="4378531" y="2278062"/>
                </a:lnTo>
                <a:lnTo>
                  <a:pt x="4361735" y="2319337"/>
                </a:lnTo>
                <a:lnTo>
                  <a:pt x="4341580" y="2359025"/>
                </a:lnTo>
                <a:lnTo>
                  <a:pt x="4321425" y="2395537"/>
                </a:lnTo>
                <a:lnTo>
                  <a:pt x="4301270" y="2433637"/>
                </a:lnTo>
                <a:lnTo>
                  <a:pt x="4282794" y="2471737"/>
                </a:lnTo>
                <a:lnTo>
                  <a:pt x="4264318" y="2513012"/>
                </a:lnTo>
                <a:lnTo>
                  <a:pt x="4249203" y="2560637"/>
                </a:lnTo>
                <a:lnTo>
                  <a:pt x="4239125" y="2613025"/>
                </a:lnTo>
                <a:lnTo>
                  <a:pt x="4229047" y="2671762"/>
                </a:lnTo>
                <a:lnTo>
                  <a:pt x="4227367" y="2741612"/>
                </a:lnTo>
                <a:lnTo>
                  <a:pt x="4229047" y="2809875"/>
                </a:lnTo>
                <a:lnTo>
                  <a:pt x="4239125" y="2868612"/>
                </a:lnTo>
                <a:lnTo>
                  <a:pt x="4249203" y="2922587"/>
                </a:lnTo>
                <a:lnTo>
                  <a:pt x="4264318" y="2967037"/>
                </a:lnTo>
                <a:lnTo>
                  <a:pt x="4282794" y="3009900"/>
                </a:lnTo>
                <a:lnTo>
                  <a:pt x="4301270" y="3046412"/>
                </a:lnTo>
                <a:lnTo>
                  <a:pt x="4321425" y="3084512"/>
                </a:lnTo>
                <a:lnTo>
                  <a:pt x="4341580" y="3121025"/>
                </a:lnTo>
                <a:lnTo>
                  <a:pt x="4361735" y="3160712"/>
                </a:lnTo>
                <a:lnTo>
                  <a:pt x="4378531" y="3201987"/>
                </a:lnTo>
                <a:lnTo>
                  <a:pt x="4393648" y="3248025"/>
                </a:lnTo>
                <a:lnTo>
                  <a:pt x="4405405" y="3300412"/>
                </a:lnTo>
                <a:lnTo>
                  <a:pt x="4413803" y="3360737"/>
                </a:lnTo>
                <a:lnTo>
                  <a:pt x="4417162" y="3427412"/>
                </a:lnTo>
                <a:lnTo>
                  <a:pt x="4413803" y="3497262"/>
                </a:lnTo>
                <a:lnTo>
                  <a:pt x="4405405" y="3557587"/>
                </a:lnTo>
                <a:lnTo>
                  <a:pt x="4393648" y="3609975"/>
                </a:lnTo>
                <a:lnTo>
                  <a:pt x="4378531" y="3656012"/>
                </a:lnTo>
                <a:lnTo>
                  <a:pt x="4361735" y="3697287"/>
                </a:lnTo>
                <a:lnTo>
                  <a:pt x="4341580" y="3736975"/>
                </a:lnTo>
                <a:lnTo>
                  <a:pt x="4301270" y="3811587"/>
                </a:lnTo>
                <a:lnTo>
                  <a:pt x="4282794" y="3848100"/>
                </a:lnTo>
                <a:lnTo>
                  <a:pt x="4264318" y="3890962"/>
                </a:lnTo>
                <a:lnTo>
                  <a:pt x="4249203" y="3935412"/>
                </a:lnTo>
                <a:lnTo>
                  <a:pt x="4239125" y="3987800"/>
                </a:lnTo>
                <a:lnTo>
                  <a:pt x="4229047" y="4048125"/>
                </a:lnTo>
                <a:lnTo>
                  <a:pt x="4227367" y="4116387"/>
                </a:lnTo>
                <a:lnTo>
                  <a:pt x="4229047" y="4186237"/>
                </a:lnTo>
                <a:lnTo>
                  <a:pt x="4239125" y="4244975"/>
                </a:lnTo>
                <a:lnTo>
                  <a:pt x="4249203" y="4297362"/>
                </a:lnTo>
                <a:lnTo>
                  <a:pt x="4264318" y="4343400"/>
                </a:lnTo>
                <a:lnTo>
                  <a:pt x="4282794" y="4386262"/>
                </a:lnTo>
                <a:lnTo>
                  <a:pt x="4301270" y="4424362"/>
                </a:lnTo>
                <a:lnTo>
                  <a:pt x="4341580" y="4498975"/>
                </a:lnTo>
                <a:lnTo>
                  <a:pt x="4361735" y="4537075"/>
                </a:lnTo>
                <a:lnTo>
                  <a:pt x="4378531" y="4579937"/>
                </a:lnTo>
                <a:lnTo>
                  <a:pt x="4393648" y="4625975"/>
                </a:lnTo>
                <a:lnTo>
                  <a:pt x="4405405" y="4678362"/>
                </a:lnTo>
                <a:lnTo>
                  <a:pt x="4413803" y="4738687"/>
                </a:lnTo>
                <a:lnTo>
                  <a:pt x="4417162" y="4806950"/>
                </a:lnTo>
                <a:lnTo>
                  <a:pt x="4413803" y="4875212"/>
                </a:lnTo>
                <a:lnTo>
                  <a:pt x="4405405" y="4935537"/>
                </a:lnTo>
                <a:lnTo>
                  <a:pt x="4393648" y="4987925"/>
                </a:lnTo>
                <a:lnTo>
                  <a:pt x="4378531" y="5033962"/>
                </a:lnTo>
                <a:lnTo>
                  <a:pt x="4361735" y="5075237"/>
                </a:lnTo>
                <a:lnTo>
                  <a:pt x="4341580" y="5114925"/>
                </a:lnTo>
                <a:lnTo>
                  <a:pt x="4321425" y="5149850"/>
                </a:lnTo>
                <a:lnTo>
                  <a:pt x="4301270" y="5186362"/>
                </a:lnTo>
                <a:lnTo>
                  <a:pt x="4282794" y="5226050"/>
                </a:lnTo>
                <a:lnTo>
                  <a:pt x="4264318" y="5268912"/>
                </a:lnTo>
                <a:lnTo>
                  <a:pt x="4249203" y="5313362"/>
                </a:lnTo>
                <a:lnTo>
                  <a:pt x="4239125" y="5365750"/>
                </a:lnTo>
                <a:lnTo>
                  <a:pt x="4229047" y="5426075"/>
                </a:lnTo>
                <a:lnTo>
                  <a:pt x="4227367" y="5494337"/>
                </a:lnTo>
                <a:lnTo>
                  <a:pt x="4229047" y="5562600"/>
                </a:lnTo>
                <a:lnTo>
                  <a:pt x="4239125" y="5622925"/>
                </a:lnTo>
                <a:lnTo>
                  <a:pt x="4249203" y="5675312"/>
                </a:lnTo>
                <a:lnTo>
                  <a:pt x="4264318" y="5721350"/>
                </a:lnTo>
                <a:lnTo>
                  <a:pt x="4282794" y="5762625"/>
                </a:lnTo>
                <a:lnTo>
                  <a:pt x="4301270" y="5802312"/>
                </a:lnTo>
                <a:lnTo>
                  <a:pt x="4321425" y="5840412"/>
                </a:lnTo>
                <a:lnTo>
                  <a:pt x="4341580" y="5876925"/>
                </a:lnTo>
                <a:lnTo>
                  <a:pt x="4361735" y="5915025"/>
                </a:lnTo>
                <a:lnTo>
                  <a:pt x="4378531" y="5956300"/>
                </a:lnTo>
                <a:lnTo>
                  <a:pt x="4393648" y="6003925"/>
                </a:lnTo>
                <a:lnTo>
                  <a:pt x="4405405" y="6056312"/>
                </a:lnTo>
                <a:lnTo>
                  <a:pt x="4413803" y="6113462"/>
                </a:lnTo>
                <a:lnTo>
                  <a:pt x="4417162" y="6183312"/>
                </a:lnTo>
                <a:lnTo>
                  <a:pt x="4413803" y="6251575"/>
                </a:lnTo>
                <a:lnTo>
                  <a:pt x="4405405" y="6311900"/>
                </a:lnTo>
                <a:lnTo>
                  <a:pt x="4393648" y="6361112"/>
                </a:lnTo>
                <a:lnTo>
                  <a:pt x="4378531" y="6407150"/>
                </a:lnTo>
                <a:lnTo>
                  <a:pt x="4361735" y="6448425"/>
                </a:lnTo>
                <a:lnTo>
                  <a:pt x="4343260" y="6488112"/>
                </a:lnTo>
                <a:lnTo>
                  <a:pt x="4324784" y="6523037"/>
                </a:lnTo>
                <a:lnTo>
                  <a:pt x="4304629" y="6561137"/>
                </a:lnTo>
                <a:lnTo>
                  <a:pt x="4284474" y="6597650"/>
                </a:lnTo>
                <a:lnTo>
                  <a:pt x="4267678" y="6640512"/>
                </a:lnTo>
                <a:lnTo>
                  <a:pt x="4250882" y="6683375"/>
                </a:lnTo>
                <a:lnTo>
                  <a:pt x="4240804" y="6735762"/>
                </a:lnTo>
                <a:lnTo>
                  <a:pt x="4232407" y="6791325"/>
                </a:lnTo>
                <a:lnTo>
                  <a:pt x="4227367" y="6858000"/>
                </a:lnTo>
                <a:lnTo>
                  <a:pt x="2310062" y="6858000"/>
                </a:lnTo>
                <a:lnTo>
                  <a:pt x="144378" y="6858000"/>
                </a:lnTo>
                <a:lnTo>
                  <a:pt x="0" y="6858000"/>
                </a:lnTo>
                <a:close/>
              </a:path>
            </a:pathLst>
          </a:custGeom>
          <a:solidFill>
            <a:srgbClr val="FFFFFF"/>
          </a:solidFill>
          <a:ln>
            <a:noFill/>
          </a:ln>
        </p:spPr>
      </p:sp>
      <p:grpSp>
        <p:nvGrpSpPr>
          <p:cNvPr id="170" name="Google Shape;170;p1"/>
          <p:cNvGrpSpPr/>
          <p:nvPr/>
        </p:nvGrpSpPr>
        <p:grpSpPr>
          <a:xfrm>
            <a:off x="0" y="0"/>
            <a:ext cx="4272784" cy="6858000"/>
            <a:chOff x="0" y="2006221"/>
            <a:chExt cx="4272784" cy="6858000"/>
          </a:xfrm>
        </p:grpSpPr>
        <p:sp>
          <p:nvSpPr>
            <p:cNvPr id="171" name="Google Shape;171;p1"/>
            <p:cNvSpPr/>
            <p:nvPr/>
          </p:nvSpPr>
          <p:spPr>
            <a:xfrm>
              <a:off x="0" y="2006221"/>
              <a:ext cx="4272784" cy="6858000"/>
            </a:xfrm>
            <a:custGeom>
              <a:rect b="b" l="l" r="r" t="t"/>
              <a:pathLst>
                <a:path extrusionOk="0" h="6858000" w="4272784">
                  <a:moveTo>
                    <a:pt x="0" y="0"/>
                  </a:moveTo>
                  <a:lnTo>
                    <a:pt x="4082989" y="0"/>
                  </a:lnTo>
                  <a:lnTo>
                    <a:pt x="4088029" y="66675"/>
                  </a:lnTo>
                  <a:lnTo>
                    <a:pt x="4096426" y="122237"/>
                  </a:lnTo>
                  <a:lnTo>
                    <a:pt x="4106504" y="174625"/>
                  </a:lnTo>
                  <a:lnTo>
                    <a:pt x="4123300" y="217487"/>
                  </a:lnTo>
                  <a:lnTo>
                    <a:pt x="4140096" y="260350"/>
                  </a:lnTo>
                  <a:lnTo>
                    <a:pt x="4160251" y="296862"/>
                  </a:lnTo>
                  <a:lnTo>
                    <a:pt x="4180406" y="334962"/>
                  </a:lnTo>
                  <a:lnTo>
                    <a:pt x="4198882" y="369887"/>
                  </a:lnTo>
                  <a:lnTo>
                    <a:pt x="4217357" y="409575"/>
                  </a:lnTo>
                  <a:lnTo>
                    <a:pt x="4234153" y="450850"/>
                  </a:lnTo>
                  <a:lnTo>
                    <a:pt x="4249270" y="496887"/>
                  </a:lnTo>
                  <a:lnTo>
                    <a:pt x="4261027" y="546100"/>
                  </a:lnTo>
                  <a:lnTo>
                    <a:pt x="4269425" y="606425"/>
                  </a:lnTo>
                  <a:lnTo>
                    <a:pt x="4272784" y="673100"/>
                  </a:lnTo>
                  <a:lnTo>
                    <a:pt x="4269425" y="744537"/>
                  </a:lnTo>
                  <a:lnTo>
                    <a:pt x="4261027" y="801687"/>
                  </a:lnTo>
                  <a:lnTo>
                    <a:pt x="4249270" y="854075"/>
                  </a:lnTo>
                  <a:lnTo>
                    <a:pt x="4234153" y="901700"/>
                  </a:lnTo>
                  <a:lnTo>
                    <a:pt x="4217357" y="942975"/>
                  </a:lnTo>
                  <a:lnTo>
                    <a:pt x="4197202" y="981075"/>
                  </a:lnTo>
                  <a:lnTo>
                    <a:pt x="4177047" y="1017587"/>
                  </a:lnTo>
                  <a:lnTo>
                    <a:pt x="4156892" y="1055687"/>
                  </a:lnTo>
                  <a:lnTo>
                    <a:pt x="4138416" y="1095375"/>
                  </a:lnTo>
                  <a:lnTo>
                    <a:pt x="4119940" y="1136650"/>
                  </a:lnTo>
                  <a:lnTo>
                    <a:pt x="4104825" y="1182687"/>
                  </a:lnTo>
                  <a:lnTo>
                    <a:pt x="4094747" y="1235075"/>
                  </a:lnTo>
                  <a:lnTo>
                    <a:pt x="4084669" y="1295400"/>
                  </a:lnTo>
                  <a:lnTo>
                    <a:pt x="4082989" y="1363662"/>
                  </a:lnTo>
                  <a:lnTo>
                    <a:pt x="4084669" y="1431925"/>
                  </a:lnTo>
                  <a:lnTo>
                    <a:pt x="4094747" y="1492250"/>
                  </a:lnTo>
                  <a:lnTo>
                    <a:pt x="4104825" y="1544637"/>
                  </a:lnTo>
                  <a:lnTo>
                    <a:pt x="4119940" y="1589087"/>
                  </a:lnTo>
                  <a:lnTo>
                    <a:pt x="4138416" y="1631950"/>
                  </a:lnTo>
                  <a:lnTo>
                    <a:pt x="4156892" y="1671637"/>
                  </a:lnTo>
                  <a:lnTo>
                    <a:pt x="4177047" y="1708150"/>
                  </a:lnTo>
                  <a:lnTo>
                    <a:pt x="4197202" y="1743075"/>
                  </a:lnTo>
                  <a:lnTo>
                    <a:pt x="4217357" y="1782762"/>
                  </a:lnTo>
                  <a:lnTo>
                    <a:pt x="4234153" y="1824037"/>
                  </a:lnTo>
                  <a:lnTo>
                    <a:pt x="4249270" y="1870075"/>
                  </a:lnTo>
                  <a:lnTo>
                    <a:pt x="4261027" y="1922462"/>
                  </a:lnTo>
                  <a:lnTo>
                    <a:pt x="4269425" y="1982787"/>
                  </a:lnTo>
                  <a:lnTo>
                    <a:pt x="4272784" y="2051050"/>
                  </a:lnTo>
                  <a:lnTo>
                    <a:pt x="4269425" y="2119312"/>
                  </a:lnTo>
                  <a:lnTo>
                    <a:pt x="4261027" y="2179637"/>
                  </a:lnTo>
                  <a:lnTo>
                    <a:pt x="4249270" y="2232025"/>
                  </a:lnTo>
                  <a:lnTo>
                    <a:pt x="4234153" y="2278062"/>
                  </a:lnTo>
                  <a:lnTo>
                    <a:pt x="4217357" y="2319337"/>
                  </a:lnTo>
                  <a:lnTo>
                    <a:pt x="4197202" y="2359025"/>
                  </a:lnTo>
                  <a:lnTo>
                    <a:pt x="4177047" y="2395537"/>
                  </a:lnTo>
                  <a:lnTo>
                    <a:pt x="4156892" y="2433637"/>
                  </a:lnTo>
                  <a:lnTo>
                    <a:pt x="4138416" y="2471737"/>
                  </a:lnTo>
                  <a:lnTo>
                    <a:pt x="4119940" y="2513012"/>
                  </a:lnTo>
                  <a:lnTo>
                    <a:pt x="4104825" y="2560637"/>
                  </a:lnTo>
                  <a:lnTo>
                    <a:pt x="4094747" y="2613025"/>
                  </a:lnTo>
                  <a:lnTo>
                    <a:pt x="4084669" y="2671762"/>
                  </a:lnTo>
                  <a:lnTo>
                    <a:pt x="4082989" y="2741612"/>
                  </a:lnTo>
                  <a:lnTo>
                    <a:pt x="4084669" y="2809875"/>
                  </a:lnTo>
                  <a:lnTo>
                    <a:pt x="4094747" y="2868612"/>
                  </a:lnTo>
                  <a:lnTo>
                    <a:pt x="4104825" y="2922587"/>
                  </a:lnTo>
                  <a:lnTo>
                    <a:pt x="4119940" y="2967037"/>
                  </a:lnTo>
                  <a:lnTo>
                    <a:pt x="4138416" y="3009900"/>
                  </a:lnTo>
                  <a:lnTo>
                    <a:pt x="4156892" y="3046412"/>
                  </a:lnTo>
                  <a:lnTo>
                    <a:pt x="4177047" y="3084512"/>
                  </a:lnTo>
                  <a:lnTo>
                    <a:pt x="4197202" y="3121025"/>
                  </a:lnTo>
                  <a:lnTo>
                    <a:pt x="4217357" y="3160712"/>
                  </a:lnTo>
                  <a:lnTo>
                    <a:pt x="4234153" y="3201987"/>
                  </a:lnTo>
                  <a:lnTo>
                    <a:pt x="4249270" y="3248025"/>
                  </a:lnTo>
                  <a:lnTo>
                    <a:pt x="4261027" y="3300412"/>
                  </a:lnTo>
                  <a:lnTo>
                    <a:pt x="4269425" y="3360737"/>
                  </a:lnTo>
                  <a:lnTo>
                    <a:pt x="4272784" y="3427412"/>
                  </a:lnTo>
                  <a:lnTo>
                    <a:pt x="4269425" y="3497262"/>
                  </a:lnTo>
                  <a:lnTo>
                    <a:pt x="4261027" y="3557587"/>
                  </a:lnTo>
                  <a:lnTo>
                    <a:pt x="4249270" y="3609975"/>
                  </a:lnTo>
                  <a:lnTo>
                    <a:pt x="4234153" y="3656012"/>
                  </a:lnTo>
                  <a:lnTo>
                    <a:pt x="4217357" y="3697287"/>
                  </a:lnTo>
                  <a:lnTo>
                    <a:pt x="4197202" y="3736975"/>
                  </a:lnTo>
                  <a:lnTo>
                    <a:pt x="4156892" y="3811587"/>
                  </a:lnTo>
                  <a:lnTo>
                    <a:pt x="4138416" y="3848100"/>
                  </a:lnTo>
                  <a:lnTo>
                    <a:pt x="4119940" y="3890962"/>
                  </a:lnTo>
                  <a:lnTo>
                    <a:pt x="4104825" y="3935412"/>
                  </a:lnTo>
                  <a:lnTo>
                    <a:pt x="4094747" y="3987800"/>
                  </a:lnTo>
                  <a:lnTo>
                    <a:pt x="4084669" y="4048125"/>
                  </a:lnTo>
                  <a:lnTo>
                    <a:pt x="4082989" y="4116387"/>
                  </a:lnTo>
                  <a:lnTo>
                    <a:pt x="4084669" y="4186237"/>
                  </a:lnTo>
                  <a:lnTo>
                    <a:pt x="4094747" y="4244975"/>
                  </a:lnTo>
                  <a:lnTo>
                    <a:pt x="4104825" y="4297362"/>
                  </a:lnTo>
                  <a:lnTo>
                    <a:pt x="4119940" y="4343400"/>
                  </a:lnTo>
                  <a:lnTo>
                    <a:pt x="4138416" y="4386262"/>
                  </a:lnTo>
                  <a:lnTo>
                    <a:pt x="4156892" y="4424362"/>
                  </a:lnTo>
                  <a:lnTo>
                    <a:pt x="4197202" y="4498975"/>
                  </a:lnTo>
                  <a:lnTo>
                    <a:pt x="4217357" y="4537075"/>
                  </a:lnTo>
                  <a:lnTo>
                    <a:pt x="4234153" y="4579937"/>
                  </a:lnTo>
                  <a:lnTo>
                    <a:pt x="4249270" y="4625975"/>
                  </a:lnTo>
                  <a:lnTo>
                    <a:pt x="4261027" y="4678362"/>
                  </a:lnTo>
                  <a:lnTo>
                    <a:pt x="4269425" y="4738687"/>
                  </a:lnTo>
                  <a:lnTo>
                    <a:pt x="4272784" y="4806950"/>
                  </a:lnTo>
                  <a:lnTo>
                    <a:pt x="4269425" y="4875212"/>
                  </a:lnTo>
                  <a:lnTo>
                    <a:pt x="4261027" y="4935537"/>
                  </a:lnTo>
                  <a:lnTo>
                    <a:pt x="4249270" y="4987925"/>
                  </a:lnTo>
                  <a:lnTo>
                    <a:pt x="4234153" y="5033962"/>
                  </a:lnTo>
                  <a:lnTo>
                    <a:pt x="4217357" y="5075237"/>
                  </a:lnTo>
                  <a:lnTo>
                    <a:pt x="4197202" y="5114925"/>
                  </a:lnTo>
                  <a:lnTo>
                    <a:pt x="4177047" y="5149850"/>
                  </a:lnTo>
                  <a:lnTo>
                    <a:pt x="4156892" y="5186362"/>
                  </a:lnTo>
                  <a:lnTo>
                    <a:pt x="4138416" y="5226050"/>
                  </a:lnTo>
                  <a:lnTo>
                    <a:pt x="4119940" y="5268912"/>
                  </a:lnTo>
                  <a:lnTo>
                    <a:pt x="4104825" y="5313362"/>
                  </a:lnTo>
                  <a:lnTo>
                    <a:pt x="4094747" y="5365750"/>
                  </a:lnTo>
                  <a:lnTo>
                    <a:pt x="4084669" y="5426075"/>
                  </a:lnTo>
                  <a:lnTo>
                    <a:pt x="4082989" y="5494337"/>
                  </a:lnTo>
                  <a:lnTo>
                    <a:pt x="4084669" y="5562600"/>
                  </a:lnTo>
                  <a:lnTo>
                    <a:pt x="4094747" y="5622925"/>
                  </a:lnTo>
                  <a:lnTo>
                    <a:pt x="4104825" y="5675312"/>
                  </a:lnTo>
                  <a:lnTo>
                    <a:pt x="4119940" y="5721350"/>
                  </a:lnTo>
                  <a:lnTo>
                    <a:pt x="4138416" y="5762625"/>
                  </a:lnTo>
                  <a:lnTo>
                    <a:pt x="4156892" y="5802312"/>
                  </a:lnTo>
                  <a:lnTo>
                    <a:pt x="4177047" y="5840412"/>
                  </a:lnTo>
                  <a:lnTo>
                    <a:pt x="4197202" y="5876925"/>
                  </a:lnTo>
                  <a:lnTo>
                    <a:pt x="4217357" y="5915025"/>
                  </a:lnTo>
                  <a:lnTo>
                    <a:pt x="4234153" y="5956300"/>
                  </a:lnTo>
                  <a:lnTo>
                    <a:pt x="4249270" y="6003925"/>
                  </a:lnTo>
                  <a:lnTo>
                    <a:pt x="4261027" y="6056312"/>
                  </a:lnTo>
                  <a:lnTo>
                    <a:pt x="4269425" y="6113462"/>
                  </a:lnTo>
                  <a:lnTo>
                    <a:pt x="4272784" y="6183312"/>
                  </a:lnTo>
                  <a:lnTo>
                    <a:pt x="4269425" y="6251575"/>
                  </a:lnTo>
                  <a:lnTo>
                    <a:pt x="4261027" y="6311900"/>
                  </a:lnTo>
                  <a:lnTo>
                    <a:pt x="4249270" y="6361112"/>
                  </a:lnTo>
                  <a:lnTo>
                    <a:pt x="4234153" y="6407150"/>
                  </a:lnTo>
                  <a:lnTo>
                    <a:pt x="4217357" y="6448425"/>
                  </a:lnTo>
                  <a:lnTo>
                    <a:pt x="4198882" y="6488112"/>
                  </a:lnTo>
                  <a:lnTo>
                    <a:pt x="4180406" y="6523037"/>
                  </a:lnTo>
                  <a:lnTo>
                    <a:pt x="4160251" y="6561137"/>
                  </a:lnTo>
                  <a:lnTo>
                    <a:pt x="4140096" y="6597650"/>
                  </a:lnTo>
                  <a:lnTo>
                    <a:pt x="4123300" y="6640512"/>
                  </a:lnTo>
                  <a:lnTo>
                    <a:pt x="4106504" y="6683375"/>
                  </a:lnTo>
                  <a:lnTo>
                    <a:pt x="4096426" y="6735762"/>
                  </a:lnTo>
                  <a:lnTo>
                    <a:pt x="4088029" y="6791325"/>
                  </a:lnTo>
                  <a:lnTo>
                    <a:pt x="4082989" y="6858000"/>
                  </a:lnTo>
                  <a:lnTo>
                    <a:pt x="0" y="685800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2" name="Google Shape;172;p1"/>
            <p:cNvSpPr/>
            <p:nvPr/>
          </p:nvSpPr>
          <p:spPr>
            <a:xfrm>
              <a:off x="0" y="2006221"/>
              <a:ext cx="4272784" cy="6858000"/>
            </a:xfrm>
            <a:custGeom>
              <a:rect b="b" l="l" r="r" t="t"/>
              <a:pathLst>
                <a:path extrusionOk="0" h="6858000" w="4272784">
                  <a:moveTo>
                    <a:pt x="0" y="0"/>
                  </a:moveTo>
                  <a:lnTo>
                    <a:pt x="4082989" y="0"/>
                  </a:lnTo>
                  <a:lnTo>
                    <a:pt x="4088029" y="66675"/>
                  </a:lnTo>
                  <a:lnTo>
                    <a:pt x="4096426" y="122237"/>
                  </a:lnTo>
                  <a:lnTo>
                    <a:pt x="4106504" y="174625"/>
                  </a:lnTo>
                  <a:lnTo>
                    <a:pt x="4123300" y="217487"/>
                  </a:lnTo>
                  <a:lnTo>
                    <a:pt x="4140096" y="260350"/>
                  </a:lnTo>
                  <a:lnTo>
                    <a:pt x="4160251" y="296862"/>
                  </a:lnTo>
                  <a:lnTo>
                    <a:pt x="4180406" y="334962"/>
                  </a:lnTo>
                  <a:lnTo>
                    <a:pt x="4198882" y="369887"/>
                  </a:lnTo>
                  <a:lnTo>
                    <a:pt x="4217357" y="409575"/>
                  </a:lnTo>
                  <a:lnTo>
                    <a:pt x="4234153" y="450850"/>
                  </a:lnTo>
                  <a:lnTo>
                    <a:pt x="4249270" y="496887"/>
                  </a:lnTo>
                  <a:lnTo>
                    <a:pt x="4261027" y="546100"/>
                  </a:lnTo>
                  <a:lnTo>
                    <a:pt x="4269425" y="606425"/>
                  </a:lnTo>
                  <a:lnTo>
                    <a:pt x="4272784" y="673100"/>
                  </a:lnTo>
                  <a:lnTo>
                    <a:pt x="4269425" y="744537"/>
                  </a:lnTo>
                  <a:lnTo>
                    <a:pt x="4261027" y="801687"/>
                  </a:lnTo>
                  <a:lnTo>
                    <a:pt x="4249270" y="854075"/>
                  </a:lnTo>
                  <a:lnTo>
                    <a:pt x="4234153" y="901700"/>
                  </a:lnTo>
                  <a:lnTo>
                    <a:pt x="4217357" y="942975"/>
                  </a:lnTo>
                  <a:lnTo>
                    <a:pt x="4197202" y="981075"/>
                  </a:lnTo>
                  <a:lnTo>
                    <a:pt x="4177047" y="1017587"/>
                  </a:lnTo>
                  <a:lnTo>
                    <a:pt x="4156892" y="1055687"/>
                  </a:lnTo>
                  <a:lnTo>
                    <a:pt x="4138416" y="1095375"/>
                  </a:lnTo>
                  <a:lnTo>
                    <a:pt x="4119940" y="1136650"/>
                  </a:lnTo>
                  <a:lnTo>
                    <a:pt x="4104825" y="1182687"/>
                  </a:lnTo>
                  <a:lnTo>
                    <a:pt x="4094747" y="1235075"/>
                  </a:lnTo>
                  <a:lnTo>
                    <a:pt x="4084669" y="1295400"/>
                  </a:lnTo>
                  <a:lnTo>
                    <a:pt x="4082989" y="1363662"/>
                  </a:lnTo>
                  <a:lnTo>
                    <a:pt x="4084669" y="1431925"/>
                  </a:lnTo>
                  <a:lnTo>
                    <a:pt x="4094747" y="1492250"/>
                  </a:lnTo>
                  <a:lnTo>
                    <a:pt x="4104825" y="1544637"/>
                  </a:lnTo>
                  <a:lnTo>
                    <a:pt x="4119940" y="1589087"/>
                  </a:lnTo>
                  <a:lnTo>
                    <a:pt x="4138416" y="1631950"/>
                  </a:lnTo>
                  <a:lnTo>
                    <a:pt x="4156892" y="1671637"/>
                  </a:lnTo>
                  <a:lnTo>
                    <a:pt x="4177047" y="1708150"/>
                  </a:lnTo>
                  <a:lnTo>
                    <a:pt x="4197202" y="1743075"/>
                  </a:lnTo>
                  <a:lnTo>
                    <a:pt x="4217357" y="1782762"/>
                  </a:lnTo>
                  <a:lnTo>
                    <a:pt x="4234153" y="1824037"/>
                  </a:lnTo>
                  <a:lnTo>
                    <a:pt x="4249270" y="1870075"/>
                  </a:lnTo>
                  <a:lnTo>
                    <a:pt x="4261027" y="1922462"/>
                  </a:lnTo>
                  <a:lnTo>
                    <a:pt x="4269425" y="1982787"/>
                  </a:lnTo>
                  <a:lnTo>
                    <a:pt x="4272784" y="2051050"/>
                  </a:lnTo>
                  <a:lnTo>
                    <a:pt x="4269425" y="2119312"/>
                  </a:lnTo>
                  <a:lnTo>
                    <a:pt x="4261027" y="2179637"/>
                  </a:lnTo>
                  <a:lnTo>
                    <a:pt x="4249270" y="2232025"/>
                  </a:lnTo>
                  <a:lnTo>
                    <a:pt x="4234153" y="2278062"/>
                  </a:lnTo>
                  <a:lnTo>
                    <a:pt x="4217357" y="2319337"/>
                  </a:lnTo>
                  <a:lnTo>
                    <a:pt x="4197202" y="2359025"/>
                  </a:lnTo>
                  <a:lnTo>
                    <a:pt x="4177047" y="2395537"/>
                  </a:lnTo>
                  <a:lnTo>
                    <a:pt x="4156892" y="2433637"/>
                  </a:lnTo>
                  <a:lnTo>
                    <a:pt x="4138416" y="2471737"/>
                  </a:lnTo>
                  <a:lnTo>
                    <a:pt x="4119940" y="2513012"/>
                  </a:lnTo>
                  <a:lnTo>
                    <a:pt x="4104825" y="2560637"/>
                  </a:lnTo>
                  <a:lnTo>
                    <a:pt x="4094747" y="2613025"/>
                  </a:lnTo>
                  <a:lnTo>
                    <a:pt x="4084669" y="2671762"/>
                  </a:lnTo>
                  <a:lnTo>
                    <a:pt x="4082989" y="2741612"/>
                  </a:lnTo>
                  <a:lnTo>
                    <a:pt x="4084669" y="2809875"/>
                  </a:lnTo>
                  <a:lnTo>
                    <a:pt x="4094747" y="2868612"/>
                  </a:lnTo>
                  <a:lnTo>
                    <a:pt x="4104825" y="2922587"/>
                  </a:lnTo>
                  <a:lnTo>
                    <a:pt x="4119940" y="2967037"/>
                  </a:lnTo>
                  <a:lnTo>
                    <a:pt x="4138416" y="3009900"/>
                  </a:lnTo>
                  <a:lnTo>
                    <a:pt x="4156892" y="3046412"/>
                  </a:lnTo>
                  <a:lnTo>
                    <a:pt x="4177047" y="3084512"/>
                  </a:lnTo>
                  <a:lnTo>
                    <a:pt x="4197202" y="3121025"/>
                  </a:lnTo>
                  <a:lnTo>
                    <a:pt x="4217357" y="3160712"/>
                  </a:lnTo>
                  <a:lnTo>
                    <a:pt x="4234153" y="3201987"/>
                  </a:lnTo>
                  <a:lnTo>
                    <a:pt x="4249270" y="3248025"/>
                  </a:lnTo>
                  <a:lnTo>
                    <a:pt x="4261027" y="3300412"/>
                  </a:lnTo>
                  <a:lnTo>
                    <a:pt x="4269425" y="3360737"/>
                  </a:lnTo>
                  <a:lnTo>
                    <a:pt x="4272784" y="3427412"/>
                  </a:lnTo>
                  <a:lnTo>
                    <a:pt x="4269425" y="3497262"/>
                  </a:lnTo>
                  <a:lnTo>
                    <a:pt x="4261027" y="3557587"/>
                  </a:lnTo>
                  <a:lnTo>
                    <a:pt x="4249270" y="3609975"/>
                  </a:lnTo>
                  <a:lnTo>
                    <a:pt x="4234153" y="3656012"/>
                  </a:lnTo>
                  <a:lnTo>
                    <a:pt x="4217357" y="3697287"/>
                  </a:lnTo>
                  <a:lnTo>
                    <a:pt x="4197202" y="3736975"/>
                  </a:lnTo>
                  <a:lnTo>
                    <a:pt x="4156892" y="3811587"/>
                  </a:lnTo>
                  <a:lnTo>
                    <a:pt x="4138416" y="3848100"/>
                  </a:lnTo>
                  <a:lnTo>
                    <a:pt x="4119940" y="3890962"/>
                  </a:lnTo>
                  <a:lnTo>
                    <a:pt x="4104825" y="3935412"/>
                  </a:lnTo>
                  <a:lnTo>
                    <a:pt x="4094747" y="3987800"/>
                  </a:lnTo>
                  <a:lnTo>
                    <a:pt x="4084669" y="4048125"/>
                  </a:lnTo>
                  <a:lnTo>
                    <a:pt x="4082989" y="4116387"/>
                  </a:lnTo>
                  <a:lnTo>
                    <a:pt x="4084669" y="4186237"/>
                  </a:lnTo>
                  <a:lnTo>
                    <a:pt x="4094747" y="4244975"/>
                  </a:lnTo>
                  <a:lnTo>
                    <a:pt x="4104825" y="4297362"/>
                  </a:lnTo>
                  <a:lnTo>
                    <a:pt x="4119940" y="4343400"/>
                  </a:lnTo>
                  <a:lnTo>
                    <a:pt x="4138416" y="4386262"/>
                  </a:lnTo>
                  <a:lnTo>
                    <a:pt x="4156892" y="4424362"/>
                  </a:lnTo>
                  <a:lnTo>
                    <a:pt x="4197202" y="4498975"/>
                  </a:lnTo>
                  <a:lnTo>
                    <a:pt x="4217357" y="4537075"/>
                  </a:lnTo>
                  <a:lnTo>
                    <a:pt x="4234153" y="4579937"/>
                  </a:lnTo>
                  <a:lnTo>
                    <a:pt x="4249270" y="4625975"/>
                  </a:lnTo>
                  <a:lnTo>
                    <a:pt x="4261027" y="4678362"/>
                  </a:lnTo>
                  <a:lnTo>
                    <a:pt x="4269425" y="4738687"/>
                  </a:lnTo>
                  <a:lnTo>
                    <a:pt x="4272784" y="4806950"/>
                  </a:lnTo>
                  <a:lnTo>
                    <a:pt x="4269425" y="4875212"/>
                  </a:lnTo>
                  <a:lnTo>
                    <a:pt x="4261027" y="4935537"/>
                  </a:lnTo>
                  <a:lnTo>
                    <a:pt x="4249270" y="4987925"/>
                  </a:lnTo>
                  <a:lnTo>
                    <a:pt x="4234153" y="5033962"/>
                  </a:lnTo>
                  <a:lnTo>
                    <a:pt x="4217357" y="5075237"/>
                  </a:lnTo>
                  <a:lnTo>
                    <a:pt x="4197202" y="5114925"/>
                  </a:lnTo>
                  <a:lnTo>
                    <a:pt x="4177047" y="5149850"/>
                  </a:lnTo>
                  <a:lnTo>
                    <a:pt x="4156892" y="5186362"/>
                  </a:lnTo>
                  <a:lnTo>
                    <a:pt x="4138416" y="5226050"/>
                  </a:lnTo>
                  <a:lnTo>
                    <a:pt x="4119940" y="5268912"/>
                  </a:lnTo>
                  <a:lnTo>
                    <a:pt x="4104825" y="5313362"/>
                  </a:lnTo>
                  <a:lnTo>
                    <a:pt x="4094747" y="5365750"/>
                  </a:lnTo>
                  <a:lnTo>
                    <a:pt x="4084669" y="5426075"/>
                  </a:lnTo>
                  <a:lnTo>
                    <a:pt x="4082989" y="5494337"/>
                  </a:lnTo>
                  <a:lnTo>
                    <a:pt x="4084669" y="5562600"/>
                  </a:lnTo>
                  <a:lnTo>
                    <a:pt x="4094747" y="5622925"/>
                  </a:lnTo>
                  <a:lnTo>
                    <a:pt x="4104825" y="5675312"/>
                  </a:lnTo>
                  <a:lnTo>
                    <a:pt x="4119940" y="5721350"/>
                  </a:lnTo>
                  <a:lnTo>
                    <a:pt x="4138416" y="5762625"/>
                  </a:lnTo>
                  <a:lnTo>
                    <a:pt x="4156892" y="5802312"/>
                  </a:lnTo>
                  <a:lnTo>
                    <a:pt x="4177047" y="5840412"/>
                  </a:lnTo>
                  <a:lnTo>
                    <a:pt x="4197202" y="5876925"/>
                  </a:lnTo>
                  <a:lnTo>
                    <a:pt x="4217357" y="5915025"/>
                  </a:lnTo>
                  <a:lnTo>
                    <a:pt x="4234153" y="5956300"/>
                  </a:lnTo>
                  <a:lnTo>
                    <a:pt x="4249270" y="6003925"/>
                  </a:lnTo>
                  <a:lnTo>
                    <a:pt x="4261027" y="6056312"/>
                  </a:lnTo>
                  <a:lnTo>
                    <a:pt x="4269425" y="6113462"/>
                  </a:lnTo>
                  <a:lnTo>
                    <a:pt x="4272784" y="6183312"/>
                  </a:lnTo>
                  <a:lnTo>
                    <a:pt x="4269425" y="6251575"/>
                  </a:lnTo>
                  <a:lnTo>
                    <a:pt x="4261027" y="6311900"/>
                  </a:lnTo>
                  <a:lnTo>
                    <a:pt x="4249270" y="6361112"/>
                  </a:lnTo>
                  <a:lnTo>
                    <a:pt x="4234153" y="6407150"/>
                  </a:lnTo>
                  <a:lnTo>
                    <a:pt x="4217357" y="6448425"/>
                  </a:lnTo>
                  <a:lnTo>
                    <a:pt x="4198882" y="6488112"/>
                  </a:lnTo>
                  <a:lnTo>
                    <a:pt x="4180406" y="6523037"/>
                  </a:lnTo>
                  <a:lnTo>
                    <a:pt x="4160251" y="6561137"/>
                  </a:lnTo>
                  <a:lnTo>
                    <a:pt x="4140096" y="6597650"/>
                  </a:lnTo>
                  <a:lnTo>
                    <a:pt x="4123300" y="6640512"/>
                  </a:lnTo>
                  <a:lnTo>
                    <a:pt x="4106504" y="6683375"/>
                  </a:lnTo>
                  <a:lnTo>
                    <a:pt x="4096426" y="6735762"/>
                  </a:lnTo>
                  <a:lnTo>
                    <a:pt x="4088029" y="6791325"/>
                  </a:lnTo>
                  <a:lnTo>
                    <a:pt x="4082989" y="6858000"/>
                  </a:lnTo>
                  <a:lnTo>
                    <a:pt x="0" y="6858000"/>
                  </a:lnTo>
                  <a:close/>
                </a:path>
              </a:pathLst>
            </a:custGeom>
            <a:solidFill>
              <a:srgbClr val="1F3864">
                <a:alpha val="24705"/>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73" name="Google Shape;173;p1"/>
          <p:cNvSpPr txBox="1"/>
          <p:nvPr>
            <p:ph type="ctrTitle"/>
          </p:nvPr>
        </p:nvSpPr>
        <p:spPr>
          <a:xfrm>
            <a:off x="457201" y="723406"/>
            <a:ext cx="3234018" cy="3826728"/>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3000"/>
              <a:buFont typeface="Calibri"/>
              <a:buNone/>
            </a:pPr>
            <a:r>
              <a:rPr b="1" lang="en-US" sz="3000"/>
              <a:t>Earthquakes:</a:t>
            </a:r>
            <a:br>
              <a:rPr lang="en-US" sz="3000"/>
            </a:br>
            <a:r>
              <a:rPr lang="en-US" sz="3000"/>
              <a:t>Analysis of the Impact of epicenter location on depths earthquakes have historically occurred</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10"/>
          <p:cNvSpPr txBox="1"/>
          <p:nvPr>
            <p:ph type="title"/>
          </p:nvPr>
        </p:nvSpPr>
        <p:spPr>
          <a:xfrm>
            <a:off x="572493" y="238539"/>
            <a:ext cx="11018520" cy="1434415"/>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Calibri"/>
              <a:buNone/>
            </a:pPr>
            <a:r>
              <a:rPr lang="en-US" sz="5400"/>
              <a:t>Recommendations</a:t>
            </a:r>
            <a:endParaRPr/>
          </a:p>
        </p:txBody>
      </p:sp>
      <p:sp>
        <p:nvSpPr>
          <p:cNvPr id="235" name="Google Shape;235;p10"/>
          <p:cNvSpPr txBox="1"/>
          <p:nvPr>
            <p:ph idx="1" type="body"/>
          </p:nvPr>
        </p:nvSpPr>
        <p:spPr>
          <a:xfrm>
            <a:off x="572493" y="1672953"/>
            <a:ext cx="6713552" cy="5050575"/>
          </a:xfrm>
          <a:prstGeom prst="rect">
            <a:avLst/>
          </a:prstGeom>
          <a:noFill/>
          <a:ln>
            <a:noFill/>
          </a:ln>
        </p:spPr>
        <p:txBody>
          <a:bodyPr anchorCtr="0" anchor="t" bIns="45700" lIns="91425" spcFirstLastPara="1" rIns="91425" wrap="square" tIns="45700">
            <a:normAutofit/>
          </a:bodyPr>
          <a:lstStyle/>
          <a:p>
            <a:pPr indent="-285750" lvl="0" marL="666735" rtl="0" algn="l">
              <a:lnSpc>
                <a:spcPct val="90000"/>
              </a:lnSpc>
              <a:spcBef>
                <a:spcPts val="0"/>
              </a:spcBef>
              <a:spcAft>
                <a:spcPts val="0"/>
              </a:spcAft>
              <a:buClr>
                <a:schemeClr val="dk1"/>
              </a:buClr>
              <a:buSzPts val="1800"/>
              <a:buFont typeface="Roboto"/>
              <a:buChar char="‒"/>
            </a:pPr>
            <a:r>
              <a:rPr b="0" i="0" lang="en-US" sz="1600">
                <a:solidFill>
                  <a:srgbClr val="212121"/>
                </a:solidFill>
                <a:latin typeface="Roboto"/>
                <a:ea typeface="Roboto"/>
                <a:cs typeface="Roboto"/>
                <a:sym typeface="Roboto"/>
              </a:rPr>
              <a:t>Although earthquakes cannot be prevented, the risks can be mitigated. Ultimately, scientists would be able to predict when and where an earthquake was going to occur with enough time to move people out of harm’s way. Until that is possible, governments, NGOs, and the population of the world can use the information in this analysis to narrow down their individual risks for an earthquake occurring in their location. </a:t>
            </a:r>
            <a:endParaRPr/>
          </a:p>
          <a:p>
            <a:pPr indent="-171450" lvl="0" marL="666735" rtl="0" algn="l">
              <a:lnSpc>
                <a:spcPct val="90000"/>
              </a:lnSpc>
              <a:spcBef>
                <a:spcPts val="600"/>
              </a:spcBef>
              <a:spcAft>
                <a:spcPts val="0"/>
              </a:spcAft>
              <a:buClr>
                <a:schemeClr val="dk1"/>
              </a:buClr>
              <a:buSzPts val="1800"/>
              <a:buFont typeface="Calibri"/>
              <a:buNone/>
            </a:pPr>
            <a:r>
              <a:t/>
            </a:r>
            <a:endParaRPr b="0" i="0" sz="1600">
              <a:solidFill>
                <a:srgbClr val="212121"/>
              </a:solidFill>
              <a:latin typeface="Roboto"/>
              <a:ea typeface="Roboto"/>
              <a:cs typeface="Roboto"/>
              <a:sym typeface="Roboto"/>
            </a:endParaRPr>
          </a:p>
          <a:p>
            <a:pPr indent="-285750" lvl="0" marL="666735" rtl="0" algn="l">
              <a:lnSpc>
                <a:spcPct val="90000"/>
              </a:lnSpc>
              <a:spcBef>
                <a:spcPts val="600"/>
              </a:spcBef>
              <a:spcAft>
                <a:spcPts val="0"/>
              </a:spcAft>
              <a:buClr>
                <a:schemeClr val="dk1"/>
              </a:buClr>
              <a:buSzPts val="1800"/>
              <a:buFont typeface="Roboto"/>
              <a:buChar char="‒"/>
            </a:pPr>
            <a:r>
              <a:rPr b="0" i="0" lang="en-US" sz="1600">
                <a:solidFill>
                  <a:srgbClr val="212121"/>
                </a:solidFill>
                <a:latin typeface="Roboto"/>
                <a:ea typeface="Roboto"/>
                <a:cs typeface="Roboto"/>
                <a:sym typeface="Roboto"/>
              </a:rPr>
              <a:t>There are certain Latitudes and Longitudes that are at higher risks than others. Most significantly, an accumulation of earthquakes tends to occur along the tectonic boundaries. There is also an interesting sparser occurrence of earthquakes around the 300 foot depth for all Latitudes an all Longitudes. </a:t>
            </a:r>
            <a:endParaRPr/>
          </a:p>
          <a:p>
            <a:pPr indent="-171450" lvl="0" marL="666735" rtl="0" algn="l">
              <a:lnSpc>
                <a:spcPct val="90000"/>
              </a:lnSpc>
              <a:spcBef>
                <a:spcPts val="600"/>
              </a:spcBef>
              <a:spcAft>
                <a:spcPts val="0"/>
              </a:spcAft>
              <a:buClr>
                <a:schemeClr val="dk1"/>
              </a:buClr>
              <a:buSzPts val="1800"/>
              <a:buFont typeface="Calibri"/>
              <a:buNone/>
            </a:pPr>
            <a:r>
              <a:t/>
            </a:r>
            <a:endParaRPr b="0" i="0" sz="1600">
              <a:solidFill>
                <a:srgbClr val="212121"/>
              </a:solidFill>
              <a:latin typeface="Roboto"/>
              <a:ea typeface="Roboto"/>
              <a:cs typeface="Roboto"/>
              <a:sym typeface="Roboto"/>
            </a:endParaRPr>
          </a:p>
          <a:p>
            <a:pPr indent="-285750" lvl="0" marL="666735" rtl="0" algn="l">
              <a:lnSpc>
                <a:spcPct val="90000"/>
              </a:lnSpc>
              <a:spcBef>
                <a:spcPts val="600"/>
              </a:spcBef>
              <a:spcAft>
                <a:spcPts val="0"/>
              </a:spcAft>
              <a:buClr>
                <a:schemeClr val="dk1"/>
              </a:buClr>
              <a:buSzPts val="1800"/>
              <a:buFont typeface="Roboto"/>
              <a:buChar char="‒"/>
            </a:pPr>
            <a:r>
              <a:rPr b="0" i="0" lang="en-US" sz="1600">
                <a:solidFill>
                  <a:srgbClr val="212121"/>
                </a:solidFill>
                <a:latin typeface="Roboto"/>
                <a:ea typeface="Roboto"/>
                <a:cs typeface="Roboto"/>
                <a:sym typeface="Roboto"/>
              </a:rPr>
              <a:t>Based upon individual locations, a more detailed risk analysis should be considered to drive decisions of local building codes, prioritize preparedness for emergency responders to respond to consequences, and have a recovery plan in place.</a:t>
            </a:r>
            <a:endParaRPr sz="2000"/>
          </a:p>
          <a:p>
            <a:pPr indent="-114300" lvl="0" marL="609585" rtl="0" algn="l">
              <a:lnSpc>
                <a:spcPct val="90000"/>
              </a:lnSpc>
              <a:spcBef>
                <a:spcPts val="600"/>
              </a:spcBef>
              <a:spcAft>
                <a:spcPts val="600"/>
              </a:spcAft>
              <a:buClr>
                <a:schemeClr val="dk1"/>
              </a:buClr>
              <a:buSzPts val="1800"/>
              <a:buFont typeface="Arial"/>
              <a:buNone/>
            </a:pPr>
            <a:r>
              <a:t/>
            </a:r>
            <a:endParaRPr sz="2000"/>
          </a:p>
        </p:txBody>
      </p:sp>
      <p:pic>
        <p:nvPicPr>
          <p:cNvPr id="236" name="Google Shape;236;p10"/>
          <p:cNvPicPr preferRelativeResize="0"/>
          <p:nvPr/>
        </p:nvPicPr>
        <p:blipFill rotWithShape="1">
          <a:blip r:embed="rId3">
            <a:alphaModFix/>
          </a:blip>
          <a:srcRect b="0" l="0" r="0" t="0"/>
          <a:stretch/>
        </p:blipFill>
        <p:spPr>
          <a:xfrm>
            <a:off x="7286045" y="1023729"/>
            <a:ext cx="4840357" cy="484035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11"/>
          <p:cNvSpPr txBox="1"/>
          <p:nvPr>
            <p:ph idx="1" type="body"/>
          </p:nvPr>
        </p:nvSpPr>
        <p:spPr>
          <a:xfrm>
            <a:off x="4965431" y="2438400"/>
            <a:ext cx="7119732" cy="3785419"/>
          </a:xfrm>
          <a:prstGeom prst="rect">
            <a:avLst/>
          </a:prstGeom>
          <a:noFill/>
          <a:ln>
            <a:noFill/>
          </a:ln>
        </p:spPr>
        <p:txBody>
          <a:bodyPr anchorCtr="0" anchor="t" bIns="45700" lIns="91425" spcFirstLastPara="1" rIns="91425" wrap="square" tIns="45700">
            <a:normAutofit/>
          </a:bodyPr>
          <a:lstStyle/>
          <a:p>
            <a:pPr indent="0" lvl="0" marL="380985" rtl="0" algn="l">
              <a:lnSpc>
                <a:spcPct val="90000"/>
              </a:lnSpc>
              <a:spcBef>
                <a:spcPts val="0"/>
              </a:spcBef>
              <a:spcAft>
                <a:spcPts val="600"/>
              </a:spcAft>
              <a:buClr>
                <a:schemeClr val="dk1"/>
              </a:buClr>
              <a:buSzPts val="1800"/>
              <a:buNone/>
            </a:pPr>
            <a:r>
              <a:rPr lang="en-US" sz="9600"/>
              <a:t>QUESTIONS?</a:t>
            </a:r>
            <a:endParaRPr/>
          </a:p>
        </p:txBody>
      </p:sp>
      <p:pic>
        <p:nvPicPr>
          <p:cNvPr id="242" name="Google Shape;242;p11"/>
          <p:cNvPicPr preferRelativeResize="0"/>
          <p:nvPr/>
        </p:nvPicPr>
        <p:blipFill rotWithShape="1">
          <a:blip r:embed="rId3">
            <a:alphaModFix/>
          </a:blip>
          <a:srcRect b="0" l="0" r="0" t="0"/>
          <a:stretch/>
        </p:blipFill>
        <p:spPr>
          <a:xfrm>
            <a:off x="299209" y="634181"/>
            <a:ext cx="4898956" cy="489895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77" name="Shape 177"/>
        <p:cNvGrpSpPr/>
        <p:nvPr/>
      </p:nvGrpSpPr>
      <p:grpSpPr>
        <a:xfrm>
          <a:off x="0" y="0"/>
          <a:ext cx="0" cy="0"/>
          <a:chOff x="0" y="0"/>
          <a:chExt cx="0" cy="0"/>
        </a:xfrm>
      </p:grpSpPr>
      <p:sp>
        <p:nvSpPr>
          <p:cNvPr id="178" name="Google Shape;178;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Agenda</a:t>
            </a:r>
            <a:endParaRPr/>
          </a:p>
        </p:txBody>
      </p:sp>
      <p:sp>
        <p:nvSpPr>
          <p:cNvPr id="179" name="Google Shape;179;p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u="sng">
                <a:solidFill>
                  <a:schemeClr val="hlink"/>
                </a:solidFill>
                <a:hlinkClick action="ppaction://hlinksldjump" r:id="rId3"/>
              </a:rPr>
              <a:t>Overview</a:t>
            </a:r>
            <a:endParaRPr/>
          </a:p>
          <a:p>
            <a:pPr indent="-228600" lvl="0" marL="228600" rtl="0" algn="l">
              <a:lnSpc>
                <a:spcPct val="90000"/>
              </a:lnSpc>
              <a:spcBef>
                <a:spcPts val="1000"/>
              </a:spcBef>
              <a:spcAft>
                <a:spcPts val="0"/>
              </a:spcAft>
              <a:buClr>
                <a:schemeClr val="dk1"/>
              </a:buClr>
              <a:buSzPts val="2800"/>
              <a:buChar char="•"/>
            </a:pPr>
            <a:r>
              <a:rPr lang="en-US" u="sng">
                <a:solidFill>
                  <a:schemeClr val="hlink"/>
                </a:solidFill>
                <a:hlinkClick action="ppaction://hlinksldjump" r:id="rId4"/>
              </a:rPr>
              <a:t>Correlation 1</a:t>
            </a:r>
            <a:endParaRPr/>
          </a:p>
          <a:p>
            <a:pPr indent="-228600" lvl="0" marL="228600" rtl="0" algn="l">
              <a:lnSpc>
                <a:spcPct val="90000"/>
              </a:lnSpc>
              <a:spcBef>
                <a:spcPts val="1000"/>
              </a:spcBef>
              <a:spcAft>
                <a:spcPts val="0"/>
              </a:spcAft>
              <a:buClr>
                <a:schemeClr val="dk1"/>
              </a:buClr>
              <a:buSzPts val="2800"/>
              <a:buChar char="•"/>
            </a:pPr>
            <a:r>
              <a:rPr lang="en-US" u="sng">
                <a:solidFill>
                  <a:schemeClr val="hlink"/>
                </a:solidFill>
                <a:hlinkClick action="ppaction://hlinksldjump" r:id="rId5"/>
              </a:rPr>
              <a:t>Correlation 2</a:t>
            </a:r>
            <a:endParaRPr/>
          </a:p>
          <a:p>
            <a:pPr indent="-228600" lvl="0" marL="228600" rtl="0" algn="l">
              <a:lnSpc>
                <a:spcPct val="90000"/>
              </a:lnSpc>
              <a:spcBef>
                <a:spcPts val="1000"/>
              </a:spcBef>
              <a:spcAft>
                <a:spcPts val="0"/>
              </a:spcAft>
              <a:buClr>
                <a:schemeClr val="dk1"/>
              </a:buClr>
              <a:buSzPts val="2800"/>
              <a:buChar char="•"/>
            </a:pPr>
            <a:r>
              <a:rPr lang="en-US" u="sng">
                <a:solidFill>
                  <a:schemeClr val="hlink"/>
                </a:solidFill>
                <a:hlinkClick action="ppaction://hlinksldjump" r:id="rId6"/>
              </a:rPr>
              <a:t>Correlation 3</a:t>
            </a:r>
            <a:endParaRPr/>
          </a:p>
          <a:p>
            <a:pPr indent="-228600" lvl="0" marL="228600" rtl="0" algn="l">
              <a:lnSpc>
                <a:spcPct val="90000"/>
              </a:lnSpc>
              <a:spcBef>
                <a:spcPts val="1000"/>
              </a:spcBef>
              <a:spcAft>
                <a:spcPts val="0"/>
              </a:spcAft>
              <a:buClr>
                <a:schemeClr val="dk1"/>
              </a:buClr>
              <a:buSzPts val="2800"/>
              <a:buChar char="•"/>
            </a:pPr>
            <a:r>
              <a:rPr lang="en-US" u="sng">
                <a:solidFill>
                  <a:schemeClr val="hlink"/>
                </a:solidFill>
                <a:hlinkClick action="ppaction://hlinksldjump" r:id="rId7"/>
              </a:rPr>
              <a:t>T-test</a:t>
            </a:r>
            <a:endParaRPr/>
          </a:p>
          <a:p>
            <a:pPr indent="-228600" lvl="0" marL="228600" rtl="0" algn="l">
              <a:lnSpc>
                <a:spcPct val="90000"/>
              </a:lnSpc>
              <a:spcBef>
                <a:spcPts val="1000"/>
              </a:spcBef>
              <a:spcAft>
                <a:spcPts val="0"/>
              </a:spcAft>
              <a:buClr>
                <a:schemeClr val="dk1"/>
              </a:buClr>
              <a:buSzPts val="2800"/>
              <a:buChar char="•"/>
            </a:pPr>
            <a:r>
              <a:rPr lang="en-US" u="sng">
                <a:solidFill>
                  <a:schemeClr val="hlink"/>
                </a:solidFill>
                <a:hlinkClick action="ppaction://hlinksldjump" r:id="rId8"/>
              </a:rPr>
              <a:t>Conclusion &amp; Recommendations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
          <p:cNvSpPr txBox="1"/>
          <p:nvPr>
            <p:ph type="ctrTitle"/>
          </p:nvPr>
        </p:nvSpPr>
        <p:spPr>
          <a:xfrm>
            <a:off x="537882" y="387257"/>
            <a:ext cx="7476565" cy="706437"/>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4000"/>
              <a:buFont typeface="Michroma"/>
              <a:buNone/>
            </a:pPr>
            <a:r>
              <a:rPr lang="en-US" sz="4000">
                <a:latin typeface="Michroma"/>
                <a:ea typeface="Michroma"/>
                <a:cs typeface="Michroma"/>
                <a:sym typeface="Michroma"/>
              </a:rPr>
              <a:t>Overview &amp; Problem Statement</a:t>
            </a:r>
            <a:endParaRPr sz="4000"/>
          </a:p>
        </p:txBody>
      </p:sp>
      <p:sp>
        <p:nvSpPr>
          <p:cNvPr id="185" name="Google Shape;185;p3"/>
          <p:cNvSpPr txBox="1"/>
          <p:nvPr/>
        </p:nvSpPr>
        <p:spPr>
          <a:xfrm>
            <a:off x="415600" y="1272988"/>
            <a:ext cx="11202000" cy="4818845"/>
          </a:xfrm>
          <a:prstGeom prst="rect">
            <a:avLst/>
          </a:prstGeom>
          <a:noFill/>
          <a:ln>
            <a:noFill/>
          </a:ln>
        </p:spPr>
        <p:txBody>
          <a:bodyPr anchorCtr="0" anchor="t" bIns="121900" lIns="121900" spcFirstLastPara="1" rIns="121900" wrap="square" tIns="121900">
            <a:noAutofit/>
          </a:bodyPr>
          <a:lstStyle/>
          <a:p>
            <a:pPr indent="-287338" lvl="0" marL="287338" marR="0" rtl="0" algn="l">
              <a:lnSpc>
                <a:spcPct val="150000"/>
              </a:lnSpc>
              <a:spcBef>
                <a:spcPts val="1000"/>
              </a:spcBef>
              <a:spcAft>
                <a:spcPts val="0"/>
              </a:spcAft>
              <a:buClr>
                <a:srgbClr val="000000"/>
              </a:buClr>
              <a:buSzPts val="2400"/>
              <a:buFont typeface="Open Sans"/>
              <a:buChar char="◆"/>
            </a:pPr>
            <a:r>
              <a:rPr lang="en-US" sz="2400">
                <a:solidFill>
                  <a:srgbClr val="000000"/>
                </a:solidFill>
                <a:latin typeface="Open Sans"/>
                <a:ea typeface="Open Sans"/>
                <a:cs typeface="Open Sans"/>
                <a:sym typeface="Open Sans"/>
              </a:rPr>
              <a:t>Earthquakes can strike suddenly and without warning. An earthquake is a violent and abrupt shaking of the ground, caused by movement between tectonic plates along a fault line in the earth’s crust.</a:t>
            </a:r>
            <a:endParaRPr/>
          </a:p>
          <a:p>
            <a:pPr indent="-287338" lvl="0" marL="287338" marR="0" rtl="0" algn="l">
              <a:lnSpc>
                <a:spcPct val="150000"/>
              </a:lnSpc>
              <a:spcBef>
                <a:spcPts val="1000"/>
              </a:spcBef>
              <a:spcAft>
                <a:spcPts val="0"/>
              </a:spcAft>
              <a:buClr>
                <a:srgbClr val="000000"/>
              </a:buClr>
              <a:buSzPts val="2400"/>
              <a:buFont typeface="Open Sans"/>
              <a:buChar char="◆"/>
            </a:pPr>
            <a:r>
              <a:rPr lang="en-US" sz="2400">
                <a:solidFill>
                  <a:srgbClr val="000000"/>
                </a:solidFill>
                <a:latin typeface="Open Sans"/>
                <a:ea typeface="Open Sans"/>
                <a:cs typeface="Open Sans"/>
                <a:sym typeface="Open Sans"/>
              </a:rPr>
              <a:t>Prediction of natural hazards is the key to reducing the risks.  Government, private sector, and NGOs can all benefit from understanding the relationship of how deep earthquakes occur according to their location so they can mitigate their risks until future earthquakes can be predicted</a:t>
            </a:r>
            <a:endParaRPr/>
          </a:p>
          <a:p>
            <a:pPr indent="0" lvl="0" marL="0" marR="0" rtl="0" algn="l">
              <a:lnSpc>
                <a:spcPct val="90000"/>
              </a:lnSpc>
              <a:spcBef>
                <a:spcPts val="1000"/>
              </a:spcBef>
              <a:spcAft>
                <a:spcPts val="0"/>
              </a:spcAft>
              <a:buClr>
                <a:schemeClr val="dk1"/>
              </a:buClr>
              <a:buSzPts val="2400"/>
              <a:buFont typeface="Arial"/>
              <a:buNone/>
            </a:pPr>
            <a:r>
              <a:t/>
            </a:r>
            <a:endParaRPr sz="2400">
              <a:solidFill>
                <a:srgbClr val="000000"/>
              </a:solidFill>
              <a:latin typeface="Open Sans"/>
              <a:ea typeface="Open Sans"/>
              <a:cs typeface="Open Sans"/>
              <a:sym typeface="Open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4"/>
          <p:cNvSpPr txBox="1"/>
          <p:nvPr>
            <p:ph type="title"/>
          </p:nvPr>
        </p:nvSpPr>
        <p:spPr>
          <a:xfrm>
            <a:off x="415600" y="2567"/>
            <a:ext cx="11360800" cy="7636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Clr>
                <a:schemeClr val="dk1"/>
              </a:buClr>
              <a:buSzPts val="2800"/>
              <a:buFont typeface="Calibri"/>
              <a:buNone/>
            </a:pPr>
            <a:r>
              <a:rPr lang="en-US"/>
              <a:t>Data Analyzed</a:t>
            </a:r>
            <a:endParaRPr/>
          </a:p>
        </p:txBody>
      </p:sp>
      <p:sp>
        <p:nvSpPr>
          <p:cNvPr id="191" name="Google Shape;191;p4"/>
          <p:cNvSpPr txBox="1"/>
          <p:nvPr>
            <p:ph idx="1" type="body"/>
          </p:nvPr>
        </p:nvSpPr>
        <p:spPr>
          <a:xfrm>
            <a:off x="415600" y="766166"/>
            <a:ext cx="11360800" cy="5688421"/>
          </a:xfrm>
          <a:prstGeom prst="rect">
            <a:avLst/>
          </a:prstGeom>
          <a:noFill/>
          <a:ln>
            <a:noFill/>
          </a:ln>
        </p:spPr>
        <p:txBody>
          <a:bodyPr anchorCtr="0" anchor="t" bIns="91425" lIns="91425" spcFirstLastPara="1" rIns="91425" wrap="square" tIns="91425">
            <a:noAutofit/>
          </a:bodyPr>
          <a:lstStyle/>
          <a:p>
            <a:pPr indent="-457188" lvl="0" marL="609585" rtl="0" algn="l">
              <a:lnSpc>
                <a:spcPct val="100000"/>
              </a:lnSpc>
              <a:spcBef>
                <a:spcPts val="0"/>
              </a:spcBef>
              <a:spcAft>
                <a:spcPts val="0"/>
              </a:spcAft>
              <a:buClr>
                <a:srgbClr val="272727"/>
              </a:buClr>
              <a:buSzPts val="1800"/>
              <a:buChar char="●"/>
            </a:pPr>
            <a:r>
              <a:rPr b="0" i="0" lang="en-US" sz="3000">
                <a:solidFill>
                  <a:srgbClr val="272727"/>
                </a:solidFill>
                <a:latin typeface="Arial"/>
                <a:ea typeface="Arial"/>
                <a:cs typeface="Arial"/>
                <a:sym typeface="Arial"/>
              </a:rPr>
              <a:t>The data used in this analysis comes from </a:t>
            </a:r>
            <a:r>
              <a:rPr lang="en-US" sz="3000" u="sng">
                <a:solidFill>
                  <a:srgbClr val="0000FF"/>
                </a:solidFill>
                <a:latin typeface="Calibri"/>
                <a:ea typeface="Calibri"/>
                <a:cs typeface="Calibri"/>
                <a:sym typeface="Calibri"/>
                <a:hlinkClick r:id="rId3">
                  <a:extLst>
                    <a:ext uri="{A12FA001-AC4F-418D-AE19-62706E023703}">
                      <ahyp:hlinkClr val="tx"/>
                    </a:ext>
                  </a:extLst>
                </a:hlinkClick>
              </a:rPr>
              <a:t>Kaggle | Significant Earthquakes, 1965-2016</a:t>
            </a:r>
            <a:endParaRPr b="0" i="0" sz="3000">
              <a:solidFill>
                <a:srgbClr val="272727"/>
              </a:solidFill>
              <a:latin typeface="Arial"/>
              <a:ea typeface="Arial"/>
              <a:cs typeface="Arial"/>
              <a:sym typeface="Arial"/>
            </a:endParaRPr>
          </a:p>
          <a:p>
            <a:pPr indent="-457188" lvl="0" marL="609585" rtl="0" algn="l">
              <a:lnSpc>
                <a:spcPct val="100000"/>
              </a:lnSpc>
              <a:spcBef>
                <a:spcPts val="0"/>
              </a:spcBef>
              <a:spcAft>
                <a:spcPts val="0"/>
              </a:spcAft>
              <a:buClr>
                <a:schemeClr val="dk1"/>
              </a:buClr>
              <a:buSzPts val="1800"/>
              <a:buChar char="●"/>
            </a:pPr>
            <a:r>
              <a:rPr lang="en-US" sz="3000"/>
              <a:t>Data from the National Earthquake Information Center (NEIC) includes 23412 records of every earthquake with a reported magnitude 5.5 or higher from 1965 to 2016. </a:t>
            </a:r>
            <a:endParaRPr/>
          </a:p>
          <a:p>
            <a:pPr indent="-457188" lvl="0" marL="609585" rtl="0" algn="l">
              <a:lnSpc>
                <a:spcPct val="100000"/>
              </a:lnSpc>
              <a:spcBef>
                <a:spcPts val="0"/>
              </a:spcBef>
              <a:spcAft>
                <a:spcPts val="0"/>
              </a:spcAft>
              <a:buClr>
                <a:schemeClr val="dk1"/>
              </a:buClr>
              <a:buSzPts val="1800"/>
              <a:buChar char="●"/>
            </a:pPr>
            <a:r>
              <a:rPr lang="en-US" sz="3000"/>
              <a:t>There are 21 columns in the original dataset, of which only ('Date', 'Latitude', 'Longitude', 'Depth', 'Magnitude') will be used for this analysis</a:t>
            </a:r>
            <a:endParaRPr/>
          </a:p>
          <a:p>
            <a:pPr indent="-457188" lvl="0" marL="609585" rtl="0" algn="l">
              <a:lnSpc>
                <a:spcPct val="100000"/>
              </a:lnSpc>
              <a:spcBef>
                <a:spcPts val="0"/>
              </a:spcBef>
              <a:spcAft>
                <a:spcPts val="0"/>
              </a:spcAft>
              <a:buClr>
                <a:schemeClr val="dk1"/>
              </a:buClr>
              <a:buSzPts val="1800"/>
              <a:buChar char="●"/>
            </a:pPr>
            <a:r>
              <a:rPr lang="en-US" sz="3000"/>
              <a:t>This research will look at historical earthquake data worldwide (1965 to 2016) to determine if correlations, or differences in statistical means exist between earthquake locations, depths, and magnitudes to provide insight into future risks.</a:t>
            </a:r>
            <a:endParaRPr/>
          </a:p>
          <a:p>
            <a:pPr indent="-342888" lvl="0" marL="609585" rtl="0" algn="l">
              <a:lnSpc>
                <a:spcPct val="90000"/>
              </a:lnSpc>
              <a:spcBef>
                <a:spcPts val="0"/>
              </a:spcBef>
              <a:spcAft>
                <a:spcPts val="0"/>
              </a:spcAft>
              <a:buClr>
                <a:schemeClr val="dk1"/>
              </a:buClr>
              <a:buSzPts val="1800"/>
              <a:buNone/>
            </a:pPr>
            <a:r>
              <a:t/>
            </a:r>
            <a:endParaRPr/>
          </a:p>
          <a:p>
            <a:pPr indent="-342888" lvl="0" marL="609585" rtl="0" algn="l">
              <a:lnSpc>
                <a:spcPct val="90000"/>
              </a:lnSpc>
              <a:spcBef>
                <a:spcPts val="0"/>
              </a:spcBef>
              <a:spcAft>
                <a:spcPts val="0"/>
              </a:spcAft>
              <a:buClr>
                <a:schemeClr val="dk1"/>
              </a:buClr>
              <a:buSzPts val="1800"/>
              <a:buNone/>
            </a:pPr>
            <a:r>
              <a:t/>
            </a:r>
            <a:endParaRPr/>
          </a:p>
          <a:p>
            <a:pPr indent="-342888" lvl="0" marL="609585" rtl="0" algn="l">
              <a:lnSpc>
                <a:spcPct val="90000"/>
              </a:lnSpc>
              <a:spcBef>
                <a:spcPts val="0"/>
              </a:spcBef>
              <a:spcAft>
                <a:spcPts val="0"/>
              </a:spcAft>
              <a:buClr>
                <a:schemeClr val="dk1"/>
              </a:buClr>
              <a:buSzPts val="18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5"/>
          <p:cNvSpPr/>
          <p:nvPr/>
        </p:nvSpPr>
        <p:spPr>
          <a:xfrm>
            <a:off x="0" y="1226024"/>
            <a:ext cx="4840943" cy="1884729"/>
          </a:xfrm>
          <a:prstGeom prst="rect">
            <a:avLst/>
          </a:prstGeom>
          <a:solidFill>
            <a:srgbClr val="FBE4D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7" name="Google Shape;197;p5"/>
          <p:cNvSpPr txBox="1"/>
          <p:nvPr>
            <p:ph type="title"/>
          </p:nvPr>
        </p:nvSpPr>
        <p:spPr>
          <a:xfrm>
            <a:off x="201887" y="1"/>
            <a:ext cx="4309426" cy="122602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000000"/>
              </a:buClr>
              <a:buSzPts val="2400"/>
              <a:buFont typeface="Calibri"/>
              <a:buNone/>
            </a:pPr>
            <a:r>
              <a:rPr lang="en-US" sz="2400">
                <a:solidFill>
                  <a:srgbClr val="000000"/>
                </a:solidFill>
                <a:latin typeface="Calibri"/>
                <a:ea typeface="Calibri"/>
                <a:cs typeface="Calibri"/>
                <a:sym typeface="Calibri"/>
              </a:rPr>
              <a:t>Pearson r correlation testing between  Earthquake Latitude and Longitude</a:t>
            </a:r>
            <a:endParaRPr/>
          </a:p>
        </p:txBody>
      </p:sp>
      <p:sp>
        <p:nvSpPr>
          <p:cNvPr id="198" name="Google Shape;198;p5"/>
          <p:cNvSpPr txBox="1"/>
          <p:nvPr>
            <p:ph idx="1" type="body"/>
          </p:nvPr>
        </p:nvSpPr>
        <p:spPr>
          <a:xfrm>
            <a:off x="371023" y="1317813"/>
            <a:ext cx="4469920" cy="5141457"/>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90000"/>
              </a:lnSpc>
              <a:spcBef>
                <a:spcPts val="0"/>
              </a:spcBef>
              <a:spcAft>
                <a:spcPts val="0"/>
              </a:spcAft>
              <a:buClr>
                <a:schemeClr val="dk1"/>
              </a:buClr>
              <a:buSzPts val="1600"/>
              <a:buNone/>
            </a:pPr>
            <a:r>
              <a:rPr b="1" lang="en-US" sz="1600"/>
              <a:t>Null Hypothesis 1 (H0):</a:t>
            </a:r>
            <a:endParaRPr/>
          </a:p>
          <a:p>
            <a:pPr indent="-228600" lvl="0" marL="228600" rtl="0" algn="l">
              <a:lnSpc>
                <a:spcPct val="90000"/>
              </a:lnSpc>
              <a:spcBef>
                <a:spcPts val="1000"/>
              </a:spcBef>
              <a:spcAft>
                <a:spcPts val="0"/>
              </a:spcAft>
              <a:buClr>
                <a:schemeClr val="dk1"/>
              </a:buClr>
              <a:buSzPts val="1600"/>
              <a:buChar char="•"/>
            </a:pPr>
            <a:r>
              <a:rPr lang="en-US" sz="1600"/>
              <a:t>The Latitude of historical earthquakes are not correlated with the Longitudes they occur. </a:t>
            </a:r>
            <a:endParaRPr/>
          </a:p>
          <a:p>
            <a:pPr indent="0" lvl="0" marL="0" rtl="0" algn="l">
              <a:lnSpc>
                <a:spcPct val="90000"/>
              </a:lnSpc>
              <a:spcBef>
                <a:spcPts val="1000"/>
              </a:spcBef>
              <a:spcAft>
                <a:spcPts val="0"/>
              </a:spcAft>
              <a:buClr>
                <a:schemeClr val="dk1"/>
              </a:buClr>
              <a:buSzPts val="1600"/>
              <a:buNone/>
            </a:pPr>
            <a:r>
              <a:rPr b="1" lang="en-US" sz="1600"/>
              <a:t>Alternate Hypothesis 1 (Ha):</a:t>
            </a:r>
            <a:endParaRPr/>
          </a:p>
          <a:p>
            <a:pPr indent="-228600" lvl="0" marL="228600" rtl="0" algn="l">
              <a:lnSpc>
                <a:spcPct val="90000"/>
              </a:lnSpc>
              <a:spcBef>
                <a:spcPts val="1000"/>
              </a:spcBef>
              <a:spcAft>
                <a:spcPts val="0"/>
              </a:spcAft>
              <a:buClr>
                <a:schemeClr val="dk1"/>
              </a:buClr>
              <a:buSzPts val="1600"/>
              <a:buChar char="•"/>
            </a:pPr>
            <a:r>
              <a:rPr lang="en-US" sz="1600"/>
              <a:t>The Latitude of historical earthquakes are correlated with the Longitudes they occur.</a:t>
            </a:r>
            <a:endParaRPr/>
          </a:p>
          <a:p>
            <a:pPr indent="-127000" lvl="0" marL="228600" rtl="0" algn="l">
              <a:lnSpc>
                <a:spcPct val="90000"/>
              </a:lnSpc>
              <a:spcBef>
                <a:spcPts val="1000"/>
              </a:spcBef>
              <a:spcAft>
                <a:spcPts val="0"/>
              </a:spcAft>
              <a:buClr>
                <a:schemeClr val="dk1"/>
              </a:buClr>
              <a:buSzPts val="1600"/>
              <a:buNone/>
            </a:pPr>
            <a:r>
              <a:t/>
            </a:r>
            <a:endParaRPr sz="1600"/>
          </a:p>
          <a:p>
            <a:pPr indent="-228600" lvl="0" marL="228600" rtl="0" algn="l">
              <a:lnSpc>
                <a:spcPct val="90000"/>
              </a:lnSpc>
              <a:spcBef>
                <a:spcPts val="1000"/>
              </a:spcBef>
              <a:spcAft>
                <a:spcPts val="0"/>
              </a:spcAft>
              <a:buClr>
                <a:schemeClr val="dk1"/>
              </a:buClr>
              <a:buSzPts val="1600"/>
              <a:buFont typeface="Calibri"/>
              <a:buChar char="‒"/>
            </a:pPr>
            <a:r>
              <a:rPr lang="en-US" sz="1600">
                <a:solidFill>
                  <a:schemeClr val="dk1"/>
                </a:solidFill>
              </a:rPr>
              <a:t>A Pearson product-moment correlation coefficient was computed to assess the relationship between Latitude and Longitude of historical earthquakes in the dataset. There was a weak positive correlation between the two variables, r = 0.203.</a:t>
            </a:r>
            <a:endParaRPr/>
          </a:p>
          <a:p>
            <a:pPr indent="-228600" lvl="0" marL="228600" rtl="0" algn="l">
              <a:lnSpc>
                <a:spcPct val="90000"/>
              </a:lnSpc>
              <a:spcBef>
                <a:spcPts val="1000"/>
              </a:spcBef>
              <a:spcAft>
                <a:spcPts val="0"/>
              </a:spcAft>
              <a:buClr>
                <a:schemeClr val="dk1"/>
              </a:buClr>
              <a:buSzPts val="1600"/>
              <a:buFont typeface="Calibri"/>
              <a:buChar char="‒"/>
            </a:pPr>
            <a:r>
              <a:rPr lang="en-US" sz="1600">
                <a:solidFill>
                  <a:schemeClr val="dk1"/>
                </a:solidFill>
              </a:rPr>
              <a:t> </a:t>
            </a:r>
            <a:r>
              <a:rPr lang="en-US" sz="1600">
                <a:solidFill>
                  <a:schemeClr val="dk1"/>
                </a:solidFill>
              </a:rPr>
              <a:t>The test is significant (p= 6.68e-214) therefore the Null hypothesis is rejected, proving the Alternate hypothes True. </a:t>
            </a:r>
            <a:endParaRPr/>
          </a:p>
          <a:p>
            <a:pPr indent="-228600" lvl="0" marL="228600" rtl="0" algn="l">
              <a:lnSpc>
                <a:spcPct val="90000"/>
              </a:lnSpc>
              <a:spcBef>
                <a:spcPts val="1000"/>
              </a:spcBef>
              <a:spcAft>
                <a:spcPts val="0"/>
              </a:spcAft>
              <a:buClr>
                <a:schemeClr val="dk1"/>
              </a:buClr>
              <a:buSzPts val="1600"/>
              <a:buFont typeface="Calibri"/>
              <a:buChar char="‒"/>
            </a:pPr>
            <a:r>
              <a:rPr lang="en-US" sz="1600">
                <a:solidFill>
                  <a:schemeClr val="dk1"/>
                </a:solidFill>
              </a:rPr>
              <a:t>The Latitude of an earthquake is correlated with the Longitude at which it occurs. Although the correlation is not linear, there is a definite pattern that outlines the tectonic plates of the Earth.</a:t>
            </a:r>
            <a:endParaRPr/>
          </a:p>
          <a:p>
            <a:pPr indent="-101600" lvl="0" marL="228600" rtl="0" algn="l">
              <a:lnSpc>
                <a:spcPct val="90000"/>
              </a:lnSpc>
              <a:spcBef>
                <a:spcPts val="1000"/>
              </a:spcBef>
              <a:spcAft>
                <a:spcPts val="0"/>
              </a:spcAft>
              <a:buClr>
                <a:schemeClr val="dk1"/>
              </a:buClr>
              <a:buSzPts val="2000"/>
              <a:buNone/>
            </a:pPr>
            <a:r>
              <a:t/>
            </a:r>
            <a:endParaRPr sz="2000">
              <a:solidFill>
                <a:schemeClr val="dk1"/>
              </a:solidFill>
            </a:endParaRPr>
          </a:p>
          <a:p>
            <a:pPr indent="-50800" lvl="0" marL="228600" rtl="0" algn="l">
              <a:lnSpc>
                <a:spcPct val="90000"/>
              </a:lnSpc>
              <a:spcBef>
                <a:spcPts val="1000"/>
              </a:spcBef>
              <a:spcAft>
                <a:spcPts val="0"/>
              </a:spcAft>
              <a:buClr>
                <a:schemeClr val="dk1"/>
              </a:buClr>
              <a:buSzPts val="2800"/>
              <a:buNone/>
            </a:pPr>
            <a:r>
              <a:t/>
            </a:r>
            <a:endParaRPr/>
          </a:p>
        </p:txBody>
      </p:sp>
      <p:pic>
        <p:nvPicPr>
          <p:cNvPr id="199" name="Google Shape;199;p5"/>
          <p:cNvPicPr preferRelativeResize="0"/>
          <p:nvPr/>
        </p:nvPicPr>
        <p:blipFill rotWithShape="1">
          <a:blip r:embed="rId3">
            <a:alphaModFix/>
          </a:blip>
          <a:srcRect b="0" l="0" r="0" t="0"/>
          <a:stretch/>
        </p:blipFill>
        <p:spPr>
          <a:xfrm>
            <a:off x="4991552" y="756398"/>
            <a:ext cx="6829425" cy="49149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6"/>
          <p:cNvSpPr/>
          <p:nvPr/>
        </p:nvSpPr>
        <p:spPr>
          <a:xfrm>
            <a:off x="0" y="1226024"/>
            <a:ext cx="4840943" cy="1750258"/>
          </a:xfrm>
          <a:prstGeom prst="rect">
            <a:avLst/>
          </a:prstGeom>
          <a:solidFill>
            <a:srgbClr val="FBE4D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5" name="Google Shape;205;p6"/>
          <p:cNvSpPr txBox="1"/>
          <p:nvPr>
            <p:ph type="title"/>
          </p:nvPr>
        </p:nvSpPr>
        <p:spPr>
          <a:xfrm>
            <a:off x="201887" y="1"/>
            <a:ext cx="4309426" cy="122602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000000"/>
              </a:buClr>
              <a:buSzPts val="2400"/>
              <a:buFont typeface="Calibri"/>
              <a:buNone/>
            </a:pPr>
            <a:r>
              <a:rPr lang="en-US" sz="2400">
                <a:solidFill>
                  <a:srgbClr val="000000"/>
                </a:solidFill>
                <a:latin typeface="Calibri"/>
                <a:ea typeface="Calibri"/>
                <a:cs typeface="Calibri"/>
                <a:sym typeface="Calibri"/>
              </a:rPr>
              <a:t>Pearson r correlation testing between  Earthquake Depth and Latitude</a:t>
            </a:r>
            <a:endParaRPr/>
          </a:p>
        </p:txBody>
      </p:sp>
      <p:sp>
        <p:nvSpPr>
          <p:cNvPr id="206" name="Google Shape;206;p6"/>
          <p:cNvSpPr txBox="1"/>
          <p:nvPr>
            <p:ph idx="1" type="body"/>
          </p:nvPr>
        </p:nvSpPr>
        <p:spPr>
          <a:xfrm>
            <a:off x="206208" y="1226024"/>
            <a:ext cx="4469920" cy="5540186"/>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600"/>
              <a:buNone/>
            </a:pPr>
            <a:r>
              <a:rPr b="1" lang="en-US" sz="1600"/>
              <a:t>Null Hypothesis II (H0):</a:t>
            </a:r>
            <a:endParaRPr/>
          </a:p>
          <a:p>
            <a:pPr indent="-228600" lvl="0" marL="228600" rtl="0" algn="l">
              <a:lnSpc>
                <a:spcPct val="90000"/>
              </a:lnSpc>
              <a:spcBef>
                <a:spcPts val="1000"/>
              </a:spcBef>
              <a:spcAft>
                <a:spcPts val="0"/>
              </a:spcAft>
              <a:buClr>
                <a:schemeClr val="dk1"/>
              </a:buClr>
              <a:buSzPts val="1600"/>
              <a:buChar char="•"/>
            </a:pPr>
            <a:r>
              <a:rPr lang="en-US" sz="1600"/>
              <a:t>The depths of historical earthquakes are not correlated with Latitude</a:t>
            </a:r>
            <a:endParaRPr/>
          </a:p>
          <a:p>
            <a:pPr indent="0" lvl="0" marL="0" rtl="0" algn="l">
              <a:lnSpc>
                <a:spcPct val="90000"/>
              </a:lnSpc>
              <a:spcBef>
                <a:spcPts val="1000"/>
              </a:spcBef>
              <a:spcAft>
                <a:spcPts val="0"/>
              </a:spcAft>
              <a:buClr>
                <a:schemeClr val="dk1"/>
              </a:buClr>
              <a:buSzPts val="1600"/>
              <a:buNone/>
            </a:pPr>
            <a:r>
              <a:rPr b="1" lang="en-US" sz="1600"/>
              <a:t>Alternate Hypothesis II (Ha):</a:t>
            </a:r>
            <a:endParaRPr/>
          </a:p>
          <a:p>
            <a:pPr indent="-228600" lvl="0" marL="228600" rtl="0" algn="l">
              <a:lnSpc>
                <a:spcPct val="90000"/>
              </a:lnSpc>
              <a:spcBef>
                <a:spcPts val="1000"/>
              </a:spcBef>
              <a:spcAft>
                <a:spcPts val="0"/>
              </a:spcAft>
              <a:buClr>
                <a:schemeClr val="dk1"/>
              </a:buClr>
              <a:buSzPts val="1600"/>
              <a:buChar char="•"/>
            </a:pPr>
            <a:r>
              <a:rPr lang="en-US" sz="1600"/>
              <a:t>The depths of historical earthquakes are correlated with Latitude</a:t>
            </a:r>
            <a:endParaRPr/>
          </a:p>
          <a:p>
            <a:pPr indent="-228600" lvl="0" marL="228600" rtl="0" algn="l">
              <a:lnSpc>
                <a:spcPct val="90000"/>
              </a:lnSpc>
              <a:spcBef>
                <a:spcPts val="1000"/>
              </a:spcBef>
              <a:spcAft>
                <a:spcPts val="0"/>
              </a:spcAft>
              <a:buClr>
                <a:schemeClr val="dk1"/>
              </a:buClr>
              <a:buSzPts val="1600"/>
              <a:buFont typeface="Calibri"/>
              <a:buChar char="‒"/>
            </a:pPr>
            <a:r>
              <a:rPr lang="en-US" sz="1600">
                <a:solidFill>
                  <a:schemeClr val="dk1"/>
                </a:solidFill>
              </a:rPr>
              <a:t>A Pearson product-moment correlation coefficient was computed to assess the relationship between Latitude and Depth of historical earthquakes in the dataset. There was a weak negative correlation between the two variables, r = -0.076. </a:t>
            </a:r>
            <a:endParaRPr/>
          </a:p>
          <a:p>
            <a:pPr indent="-228600" lvl="0" marL="228600" rtl="0" algn="l">
              <a:lnSpc>
                <a:spcPct val="90000"/>
              </a:lnSpc>
              <a:spcBef>
                <a:spcPts val="1000"/>
              </a:spcBef>
              <a:spcAft>
                <a:spcPts val="0"/>
              </a:spcAft>
              <a:buClr>
                <a:schemeClr val="dk1"/>
              </a:buClr>
              <a:buSzPts val="1600"/>
              <a:buFont typeface="Calibri"/>
              <a:buChar char="‒"/>
            </a:pPr>
            <a:r>
              <a:rPr lang="en-US" sz="1600">
                <a:solidFill>
                  <a:schemeClr val="dk1"/>
                </a:solidFill>
              </a:rPr>
              <a:t> The test is significant (p = 2.44e-31), therefore the Null hypothesis is rejected, proving the Alternate hypothes True. </a:t>
            </a:r>
            <a:endParaRPr/>
          </a:p>
          <a:p>
            <a:pPr indent="-228600" lvl="0" marL="228600" rtl="0" algn="l">
              <a:lnSpc>
                <a:spcPct val="90000"/>
              </a:lnSpc>
              <a:spcBef>
                <a:spcPts val="1000"/>
              </a:spcBef>
              <a:spcAft>
                <a:spcPts val="0"/>
              </a:spcAft>
              <a:buClr>
                <a:schemeClr val="dk1"/>
              </a:buClr>
              <a:buSzPts val="1600"/>
              <a:buFont typeface="Calibri"/>
              <a:buChar char="‒"/>
            </a:pPr>
            <a:r>
              <a:rPr lang="en-US" sz="1600">
                <a:solidFill>
                  <a:schemeClr val="dk1"/>
                </a:solidFill>
              </a:rPr>
              <a:t>The Depth of an earthquake is correlated with the Latitude at which it occurs.  There are some specific Latitudes where the depths have a much wider range.  There is also an interesting sparser occurrence of earthquakes around the 300 feet depth for all Latitudes.</a:t>
            </a:r>
            <a:endParaRPr sz="2000">
              <a:solidFill>
                <a:schemeClr val="dk1"/>
              </a:solidFill>
            </a:endParaRPr>
          </a:p>
          <a:p>
            <a:pPr indent="-50800" lvl="0" marL="228600" rtl="0" algn="l">
              <a:lnSpc>
                <a:spcPct val="90000"/>
              </a:lnSpc>
              <a:spcBef>
                <a:spcPts val="1000"/>
              </a:spcBef>
              <a:spcAft>
                <a:spcPts val="0"/>
              </a:spcAft>
              <a:buClr>
                <a:schemeClr val="dk1"/>
              </a:buClr>
              <a:buSzPts val="2800"/>
              <a:buNone/>
            </a:pPr>
            <a:r>
              <a:t/>
            </a:r>
            <a:endParaRPr/>
          </a:p>
        </p:txBody>
      </p:sp>
      <p:pic>
        <p:nvPicPr>
          <p:cNvPr id="207" name="Google Shape;207;p6"/>
          <p:cNvPicPr preferRelativeResize="0"/>
          <p:nvPr/>
        </p:nvPicPr>
        <p:blipFill rotWithShape="1">
          <a:blip r:embed="rId3">
            <a:alphaModFix/>
          </a:blip>
          <a:srcRect b="0" l="0" r="0" t="0"/>
          <a:stretch/>
        </p:blipFill>
        <p:spPr>
          <a:xfrm>
            <a:off x="5056968" y="689162"/>
            <a:ext cx="6829425" cy="49149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7"/>
          <p:cNvSpPr/>
          <p:nvPr/>
        </p:nvSpPr>
        <p:spPr>
          <a:xfrm>
            <a:off x="0" y="1226024"/>
            <a:ext cx="4840943" cy="1750258"/>
          </a:xfrm>
          <a:prstGeom prst="rect">
            <a:avLst/>
          </a:prstGeom>
          <a:solidFill>
            <a:srgbClr val="FBE4D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3" name="Google Shape;213;p7"/>
          <p:cNvSpPr txBox="1"/>
          <p:nvPr>
            <p:ph type="title"/>
          </p:nvPr>
        </p:nvSpPr>
        <p:spPr>
          <a:xfrm>
            <a:off x="201887" y="1"/>
            <a:ext cx="4309426" cy="122602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000000"/>
              </a:buClr>
              <a:buSzPts val="2400"/>
              <a:buFont typeface="Calibri"/>
              <a:buNone/>
            </a:pPr>
            <a:r>
              <a:rPr lang="en-US" sz="2400">
                <a:solidFill>
                  <a:srgbClr val="000000"/>
                </a:solidFill>
                <a:latin typeface="Calibri"/>
                <a:ea typeface="Calibri"/>
                <a:cs typeface="Calibri"/>
                <a:sym typeface="Calibri"/>
              </a:rPr>
              <a:t>Pearson r correlation testing between  Earthquake Depth and Longitude</a:t>
            </a:r>
            <a:endParaRPr/>
          </a:p>
        </p:txBody>
      </p:sp>
      <p:sp>
        <p:nvSpPr>
          <p:cNvPr id="214" name="Google Shape;214;p7"/>
          <p:cNvSpPr txBox="1"/>
          <p:nvPr>
            <p:ph idx="1" type="body"/>
          </p:nvPr>
        </p:nvSpPr>
        <p:spPr>
          <a:xfrm>
            <a:off x="206208" y="1226024"/>
            <a:ext cx="4469920" cy="5540186"/>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600"/>
              <a:buNone/>
            </a:pPr>
            <a:r>
              <a:rPr b="1" lang="en-US" sz="1600"/>
              <a:t>Null Hypothesis III (H0):</a:t>
            </a:r>
            <a:endParaRPr/>
          </a:p>
          <a:p>
            <a:pPr indent="-228600" lvl="0" marL="228600" rtl="0" algn="l">
              <a:lnSpc>
                <a:spcPct val="90000"/>
              </a:lnSpc>
              <a:spcBef>
                <a:spcPts val="1000"/>
              </a:spcBef>
              <a:spcAft>
                <a:spcPts val="0"/>
              </a:spcAft>
              <a:buClr>
                <a:schemeClr val="dk1"/>
              </a:buClr>
              <a:buSzPts val="1600"/>
              <a:buChar char="•"/>
            </a:pPr>
            <a:r>
              <a:rPr lang="en-US" sz="1600"/>
              <a:t>The depths of historical earthquakes are not correlated with Longitude</a:t>
            </a:r>
            <a:endParaRPr/>
          </a:p>
          <a:p>
            <a:pPr indent="0" lvl="0" marL="0" rtl="0" algn="l">
              <a:lnSpc>
                <a:spcPct val="90000"/>
              </a:lnSpc>
              <a:spcBef>
                <a:spcPts val="1000"/>
              </a:spcBef>
              <a:spcAft>
                <a:spcPts val="0"/>
              </a:spcAft>
              <a:buClr>
                <a:schemeClr val="dk1"/>
              </a:buClr>
              <a:buSzPts val="1600"/>
              <a:buNone/>
            </a:pPr>
            <a:r>
              <a:rPr b="1" lang="en-US" sz="1600"/>
              <a:t>Alternate Hypothesis III (Ha):</a:t>
            </a:r>
            <a:endParaRPr/>
          </a:p>
          <a:p>
            <a:pPr indent="-228600" lvl="0" marL="228600" rtl="0" algn="l">
              <a:lnSpc>
                <a:spcPct val="90000"/>
              </a:lnSpc>
              <a:spcBef>
                <a:spcPts val="1000"/>
              </a:spcBef>
              <a:spcAft>
                <a:spcPts val="0"/>
              </a:spcAft>
              <a:buClr>
                <a:schemeClr val="dk1"/>
              </a:buClr>
              <a:buSzPts val="1600"/>
              <a:buChar char="•"/>
            </a:pPr>
            <a:r>
              <a:rPr lang="en-US" sz="1600"/>
              <a:t>The depths of historical earthquakes are correlated with Longitude</a:t>
            </a:r>
            <a:endParaRPr/>
          </a:p>
          <a:p>
            <a:pPr indent="-228600" lvl="0" marL="228600" rtl="0" algn="l">
              <a:lnSpc>
                <a:spcPct val="90000"/>
              </a:lnSpc>
              <a:spcBef>
                <a:spcPts val="1000"/>
              </a:spcBef>
              <a:spcAft>
                <a:spcPts val="0"/>
              </a:spcAft>
              <a:buClr>
                <a:schemeClr val="dk1"/>
              </a:buClr>
              <a:buSzPts val="1600"/>
              <a:buFont typeface="Calibri"/>
              <a:buChar char="‒"/>
            </a:pPr>
            <a:r>
              <a:rPr lang="en-US" sz="1600">
                <a:solidFill>
                  <a:schemeClr val="dk1"/>
                </a:solidFill>
              </a:rPr>
              <a:t>A Pearson product-moment correlation coefficient was computed to assess the relationship between Longitude and Depth of historical earthquakes in the dataset. There was a weak negative correlation between the two variables, r = -0.087. </a:t>
            </a:r>
            <a:endParaRPr/>
          </a:p>
          <a:p>
            <a:pPr indent="-228600" lvl="0" marL="228600" rtl="0" algn="l">
              <a:lnSpc>
                <a:spcPct val="90000"/>
              </a:lnSpc>
              <a:spcBef>
                <a:spcPts val="1000"/>
              </a:spcBef>
              <a:spcAft>
                <a:spcPts val="0"/>
              </a:spcAft>
              <a:buClr>
                <a:schemeClr val="dk1"/>
              </a:buClr>
              <a:buSzPts val="1600"/>
              <a:buFont typeface="Calibri"/>
              <a:buChar char="‒"/>
            </a:pPr>
            <a:r>
              <a:rPr lang="en-US" sz="1600">
                <a:solidFill>
                  <a:schemeClr val="dk1"/>
                </a:solidFill>
              </a:rPr>
              <a:t>The test is significant (p = 6.09e-40), therefore the Null hypothesis is rejected, proving the alternate hypothesis true.</a:t>
            </a:r>
            <a:endParaRPr/>
          </a:p>
          <a:p>
            <a:pPr indent="-228600" lvl="0" marL="228600" rtl="0" algn="l">
              <a:lnSpc>
                <a:spcPct val="90000"/>
              </a:lnSpc>
              <a:spcBef>
                <a:spcPts val="1000"/>
              </a:spcBef>
              <a:spcAft>
                <a:spcPts val="0"/>
              </a:spcAft>
              <a:buClr>
                <a:schemeClr val="dk1"/>
              </a:buClr>
              <a:buSzPts val="1600"/>
              <a:buFont typeface="Calibri"/>
              <a:buChar char="‒"/>
            </a:pPr>
            <a:r>
              <a:rPr lang="en-US" sz="1600">
                <a:solidFill>
                  <a:schemeClr val="dk1"/>
                </a:solidFill>
              </a:rPr>
              <a:t>The Longitude of an earthquake is correlated with the depth at which it occurs.  Although not a linear correlation, the scatterplot shows that specific Longitudes have earthquakes with a much larger range of depths than others.</a:t>
            </a:r>
            <a:endParaRPr/>
          </a:p>
        </p:txBody>
      </p:sp>
      <p:pic>
        <p:nvPicPr>
          <p:cNvPr id="215" name="Google Shape;215;p7"/>
          <p:cNvPicPr preferRelativeResize="0"/>
          <p:nvPr/>
        </p:nvPicPr>
        <p:blipFill rotWithShape="1">
          <a:blip r:embed="rId3">
            <a:alphaModFix/>
          </a:blip>
          <a:srcRect b="0" l="0" r="0" t="0"/>
          <a:stretch/>
        </p:blipFill>
        <p:spPr>
          <a:xfrm>
            <a:off x="5008469" y="783291"/>
            <a:ext cx="6800850" cy="49149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8"/>
          <p:cNvSpPr/>
          <p:nvPr/>
        </p:nvSpPr>
        <p:spPr>
          <a:xfrm>
            <a:off x="0" y="1147481"/>
            <a:ext cx="4639056" cy="2160495"/>
          </a:xfrm>
          <a:prstGeom prst="rect">
            <a:avLst/>
          </a:prstGeom>
          <a:solidFill>
            <a:srgbClr val="FBE4D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1" name="Google Shape;221;p8"/>
          <p:cNvSpPr txBox="1"/>
          <p:nvPr>
            <p:ph type="title"/>
          </p:nvPr>
        </p:nvSpPr>
        <p:spPr>
          <a:xfrm>
            <a:off x="531517" y="1"/>
            <a:ext cx="4107539" cy="1147481"/>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000000"/>
              </a:buClr>
              <a:buSzPct val="100000"/>
              <a:buFont typeface="Calibri"/>
              <a:buNone/>
            </a:pPr>
            <a:r>
              <a:rPr lang="en-US" sz="2400">
                <a:solidFill>
                  <a:srgbClr val="000000"/>
                </a:solidFill>
                <a:latin typeface="Calibri"/>
                <a:ea typeface="Calibri"/>
                <a:cs typeface="Calibri"/>
                <a:sym typeface="Calibri"/>
              </a:rPr>
              <a:t>Depths of Historical Earthquakes by Northern Hemisphere and Southern Hemisphere</a:t>
            </a:r>
            <a:endParaRPr/>
          </a:p>
        </p:txBody>
      </p:sp>
      <p:sp>
        <p:nvSpPr>
          <p:cNvPr id="222" name="Google Shape;222;p8"/>
          <p:cNvSpPr txBox="1"/>
          <p:nvPr>
            <p:ph idx="1" type="body"/>
          </p:nvPr>
        </p:nvSpPr>
        <p:spPr>
          <a:xfrm>
            <a:off x="371023" y="1317813"/>
            <a:ext cx="3707918" cy="5190563"/>
          </a:xfrm>
          <a:prstGeom prst="rect">
            <a:avLst/>
          </a:prstGeom>
          <a:noFill/>
          <a:ln>
            <a:noFill/>
          </a:ln>
        </p:spPr>
        <p:txBody>
          <a:bodyPr anchorCtr="0" anchor="t" bIns="45700" lIns="91425" spcFirstLastPara="1" rIns="91425" wrap="square" tIns="45700">
            <a:normAutofit fontScale="92500" lnSpcReduction="10000"/>
          </a:bodyPr>
          <a:lstStyle/>
          <a:p>
            <a:pPr indent="0" lvl="0" marL="0" rtl="0" algn="l">
              <a:lnSpc>
                <a:spcPct val="90000"/>
              </a:lnSpc>
              <a:spcBef>
                <a:spcPts val="0"/>
              </a:spcBef>
              <a:spcAft>
                <a:spcPts val="0"/>
              </a:spcAft>
              <a:buClr>
                <a:schemeClr val="dk1"/>
              </a:buClr>
              <a:buSzPct val="100000"/>
              <a:buNone/>
            </a:pPr>
            <a:r>
              <a:rPr b="1" lang="en-US" sz="1600"/>
              <a:t>Null Hypothesis IIII (H0):</a:t>
            </a:r>
            <a:endParaRPr/>
          </a:p>
          <a:p>
            <a:pPr indent="-228631" lvl="0" marL="228600" rtl="0" algn="l">
              <a:lnSpc>
                <a:spcPct val="90000"/>
              </a:lnSpc>
              <a:spcBef>
                <a:spcPts val="1000"/>
              </a:spcBef>
              <a:spcAft>
                <a:spcPts val="0"/>
              </a:spcAft>
              <a:buClr>
                <a:schemeClr val="dk1"/>
              </a:buClr>
              <a:buSzPct val="100000"/>
              <a:buChar char="•"/>
            </a:pPr>
            <a:r>
              <a:rPr lang="en-US" sz="1700"/>
              <a:t>The depths of historical earthquakes are the same for the Northern Hemisphere and Southern Hemisphere</a:t>
            </a:r>
            <a:endParaRPr/>
          </a:p>
          <a:p>
            <a:pPr indent="0" lvl="0" marL="0" rtl="0" algn="l">
              <a:lnSpc>
                <a:spcPct val="90000"/>
              </a:lnSpc>
              <a:spcBef>
                <a:spcPts val="1000"/>
              </a:spcBef>
              <a:spcAft>
                <a:spcPts val="0"/>
              </a:spcAft>
              <a:buClr>
                <a:schemeClr val="dk1"/>
              </a:buClr>
              <a:buSzPct val="100000"/>
              <a:buNone/>
            </a:pPr>
            <a:r>
              <a:rPr b="1" lang="en-US" sz="1600"/>
              <a:t>Alternate Hypothesis IIII (Ha):</a:t>
            </a:r>
            <a:endParaRPr/>
          </a:p>
          <a:p>
            <a:pPr indent="-228631" lvl="0" marL="228600" rtl="0" algn="l">
              <a:lnSpc>
                <a:spcPct val="90000"/>
              </a:lnSpc>
              <a:spcBef>
                <a:spcPts val="1000"/>
              </a:spcBef>
              <a:spcAft>
                <a:spcPts val="0"/>
              </a:spcAft>
              <a:buClr>
                <a:schemeClr val="dk1"/>
              </a:buClr>
              <a:buSzPct val="100000"/>
              <a:buChar char="•"/>
            </a:pPr>
            <a:r>
              <a:rPr lang="en-US" sz="1700"/>
              <a:t>The depths of historical earthquakes are different for the Northern Hemisphere and Southern Hemisphere.</a:t>
            </a:r>
            <a:endParaRPr/>
          </a:p>
          <a:p>
            <a:pPr indent="-228600" lvl="0" marL="228600" rtl="0" algn="l">
              <a:lnSpc>
                <a:spcPct val="110000"/>
              </a:lnSpc>
              <a:spcBef>
                <a:spcPts val="1000"/>
              </a:spcBef>
              <a:spcAft>
                <a:spcPts val="0"/>
              </a:spcAft>
              <a:buClr>
                <a:schemeClr val="dk1"/>
              </a:buClr>
              <a:buSzPct val="100000"/>
              <a:buFont typeface="Calibri"/>
              <a:buChar char="‒"/>
            </a:pPr>
            <a:r>
              <a:rPr lang="en-US" sz="1600">
                <a:solidFill>
                  <a:schemeClr val="dk1"/>
                </a:solidFill>
              </a:rPr>
              <a:t>The analysis shows p-value &lt; 0.05, therefore the Null hypothesis is rejected, proving the Alternate hypothesis True. There is a statistically significant difference between depths of historical earthquakes in the Northern Hemisphere and the Southern Hemisphere.</a:t>
            </a:r>
            <a:endParaRPr sz="1600">
              <a:solidFill>
                <a:schemeClr val="dk1"/>
              </a:solidFill>
            </a:endParaRPr>
          </a:p>
          <a:p>
            <a:pPr indent="-228600" lvl="0" marL="228600" rtl="0" algn="l">
              <a:lnSpc>
                <a:spcPct val="110000"/>
              </a:lnSpc>
              <a:spcBef>
                <a:spcPts val="1000"/>
              </a:spcBef>
              <a:spcAft>
                <a:spcPts val="0"/>
              </a:spcAft>
              <a:buClr>
                <a:schemeClr val="dk1"/>
              </a:buClr>
              <a:buSzPct val="100000"/>
              <a:buFont typeface="Calibri"/>
              <a:buChar char="‒"/>
            </a:pPr>
            <a:r>
              <a:rPr lang="en-US" sz="1600">
                <a:solidFill>
                  <a:schemeClr val="dk1"/>
                </a:solidFill>
              </a:rPr>
              <a:t>With 95% confidence, Depths of Northern Hemisphere earthquakes are between 28.2 and 34.3 feet shallower than the depths in the Southern Hemisphere.</a:t>
            </a:r>
            <a:endParaRPr/>
          </a:p>
          <a:p>
            <a:pPr indent="-128777" lvl="0" marL="228600" rtl="0" algn="l">
              <a:lnSpc>
                <a:spcPct val="110000"/>
              </a:lnSpc>
              <a:spcBef>
                <a:spcPts val="1000"/>
              </a:spcBef>
              <a:spcAft>
                <a:spcPts val="0"/>
              </a:spcAft>
              <a:buClr>
                <a:schemeClr val="dk1"/>
              </a:buClr>
              <a:buSzPct val="100000"/>
              <a:buFont typeface="Calibri"/>
              <a:buNone/>
            </a:pPr>
            <a:r>
              <a:t/>
            </a:r>
            <a:endParaRPr sz="1700">
              <a:solidFill>
                <a:schemeClr val="dk1"/>
              </a:solidFill>
            </a:endParaRPr>
          </a:p>
          <a:p>
            <a:pPr indent="-111125" lvl="0" marL="228600" rtl="0" algn="l">
              <a:lnSpc>
                <a:spcPct val="90000"/>
              </a:lnSpc>
              <a:spcBef>
                <a:spcPts val="1000"/>
              </a:spcBef>
              <a:spcAft>
                <a:spcPts val="0"/>
              </a:spcAft>
              <a:buClr>
                <a:schemeClr val="dk1"/>
              </a:buClr>
              <a:buSzPct val="100000"/>
              <a:buNone/>
            </a:pPr>
            <a:r>
              <a:t/>
            </a:r>
            <a:endParaRPr sz="2000">
              <a:solidFill>
                <a:schemeClr val="dk1"/>
              </a:solidFill>
            </a:endParaRPr>
          </a:p>
          <a:p>
            <a:pPr indent="-64135" lvl="0" marL="228600" rtl="0" algn="l">
              <a:lnSpc>
                <a:spcPct val="90000"/>
              </a:lnSpc>
              <a:spcBef>
                <a:spcPts val="1000"/>
              </a:spcBef>
              <a:spcAft>
                <a:spcPts val="0"/>
              </a:spcAft>
              <a:buClr>
                <a:schemeClr val="dk1"/>
              </a:buClr>
              <a:buSzPct val="100000"/>
              <a:buNone/>
            </a:pPr>
            <a:r>
              <a:t/>
            </a:r>
            <a:endParaRPr/>
          </a:p>
        </p:txBody>
      </p:sp>
      <p:pic>
        <p:nvPicPr>
          <p:cNvPr id="223" name="Google Shape;223;p8"/>
          <p:cNvPicPr preferRelativeResize="0"/>
          <p:nvPr/>
        </p:nvPicPr>
        <p:blipFill rotWithShape="1">
          <a:blip r:embed="rId3">
            <a:alphaModFix/>
          </a:blip>
          <a:srcRect b="0" l="0" r="0" t="0"/>
          <a:stretch/>
        </p:blipFill>
        <p:spPr>
          <a:xfrm>
            <a:off x="4927787" y="841562"/>
            <a:ext cx="6800850" cy="4762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9"/>
          <p:cNvSpPr txBox="1"/>
          <p:nvPr>
            <p:ph type="title"/>
          </p:nvPr>
        </p:nvSpPr>
        <p:spPr>
          <a:xfrm>
            <a:off x="415600" y="165298"/>
            <a:ext cx="11824000" cy="737600"/>
          </a:xfrm>
          <a:prstGeom prst="rect">
            <a:avLst/>
          </a:prstGeom>
          <a:noFill/>
          <a:ln>
            <a:noFill/>
          </a:ln>
        </p:spPr>
        <p:txBody>
          <a:bodyPr anchorCtr="0" anchor="t" bIns="121900" lIns="121900" spcFirstLastPara="1" rIns="121900" wrap="square" tIns="121900">
            <a:noAutofit/>
          </a:bodyPr>
          <a:lstStyle/>
          <a:p>
            <a:pPr indent="0" lvl="0" marL="0" rtl="0" algn="l">
              <a:lnSpc>
                <a:spcPct val="90000"/>
              </a:lnSpc>
              <a:spcBef>
                <a:spcPts val="0"/>
              </a:spcBef>
              <a:spcAft>
                <a:spcPts val="0"/>
              </a:spcAft>
              <a:buClr>
                <a:schemeClr val="dk1"/>
              </a:buClr>
              <a:buSzPts val="2800"/>
              <a:buFont typeface="Michroma"/>
              <a:buNone/>
            </a:pPr>
            <a:r>
              <a:rPr lang="en-US" sz="3600">
                <a:latin typeface="Michroma"/>
                <a:ea typeface="Michroma"/>
                <a:cs typeface="Michroma"/>
                <a:sym typeface="Michroma"/>
              </a:rPr>
              <a:t>Statistics As Means To An End</a:t>
            </a:r>
            <a:endParaRPr b="1" sz="3600">
              <a:latin typeface="Michroma"/>
              <a:ea typeface="Michroma"/>
              <a:cs typeface="Michroma"/>
              <a:sym typeface="Michroma"/>
            </a:endParaRPr>
          </a:p>
          <a:p>
            <a:pPr indent="0" lvl="0" marL="0" rtl="0" algn="l">
              <a:lnSpc>
                <a:spcPct val="90000"/>
              </a:lnSpc>
              <a:spcBef>
                <a:spcPts val="0"/>
              </a:spcBef>
              <a:spcAft>
                <a:spcPts val="0"/>
              </a:spcAft>
              <a:buClr>
                <a:schemeClr val="dk1"/>
              </a:buClr>
              <a:buSzPts val="2800"/>
              <a:buFont typeface="Calibri"/>
              <a:buNone/>
            </a:pPr>
            <a:r>
              <a:t/>
            </a:r>
            <a:endParaRPr sz="3200">
              <a:latin typeface="Michroma"/>
              <a:ea typeface="Michroma"/>
              <a:cs typeface="Michroma"/>
              <a:sym typeface="Michroma"/>
            </a:endParaRPr>
          </a:p>
          <a:p>
            <a:pPr indent="0" lvl="0" marL="0" rtl="0" algn="l">
              <a:lnSpc>
                <a:spcPct val="90000"/>
              </a:lnSpc>
              <a:spcBef>
                <a:spcPts val="0"/>
              </a:spcBef>
              <a:spcAft>
                <a:spcPts val="0"/>
              </a:spcAft>
              <a:buClr>
                <a:schemeClr val="dk1"/>
              </a:buClr>
              <a:buSzPts val="2800"/>
              <a:buFont typeface="Calibri"/>
              <a:buNone/>
            </a:pPr>
            <a:r>
              <a:t/>
            </a:r>
            <a:endParaRPr sz="3600">
              <a:latin typeface="Michroma"/>
              <a:ea typeface="Michroma"/>
              <a:cs typeface="Michroma"/>
              <a:sym typeface="Michroma"/>
            </a:endParaRPr>
          </a:p>
          <a:p>
            <a:pPr indent="0" lvl="0" marL="0" rtl="0" algn="l">
              <a:lnSpc>
                <a:spcPct val="90000"/>
              </a:lnSpc>
              <a:spcBef>
                <a:spcPts val="0"/>
              </a:spcBef>
              <a:spcAft>
                <a:spcPts val="0"/>
              </a:spcAft>
              <a:buClr>
                <a:schemeClr val="dk1"/>
              </a:buClr>
              <a:buSzPts val="2800"/>
              <a:buFont typeface="Calibri"/>
              <a:buNone/>
            </a:pPr>
            <a:r>
              <a:t/>
            </a:r>
            <a:endParaRPr sz="3600">
              <a:latin typeface="Michroma"/>
              <a:ea typeface="Michroma"/>
              <a:cs typeface="Michroma"/>
              <a:sym typeface="Michroma"/>
            </a:endParaRPr>
          </a:p>
        </p:txBody>
      </p:sp>
      <p:sp>
        <p:nvSpPr>
          <p:cNvPr id="229" name="Google Shape;229;p9"/>
          <p:cNvSpPr txBox="1"/>
          <p:nvPr>
            <p:ph idx="1" type="body"/>
          </p:nvPr>
        </p:nvSpPr>
        <p:spPr>
          <a:xfrm>
            <a:off x="415599" y="902898"/>
            <a:ext cx="10781319" cy="5789804"/>
          </a:xfrm>
          <a:prstGeom prst="rect">
            <a:avLst/>
          </a:prstGeom>
          <a:noFill/>
          <a:ln>
            <a:noFill/>
          </a:ln>
        </p:spPr>
        <p:txBody>
          <a:bodyPr anchorCtr="0" anchor="t" bIns="121900" lIns="121900" spcFirstLastPara="1" rIns="121900" wrap="square" tIns="121900">
            <a:noAutofit/>
          </a:bodyPr>
          <a:lstStyle/>
          <a:p>
            <a:pPr indent="0" lvl="0" marL="152396" rtl="0" algn="l">
              <a:lnSpc>
                <a:spcPct val="90000"/>
              </a:lnSpc>
              <a:spcBef>
                <a:spcPts val="0"/>
              </a:spcBef>
              <a:spcAft>
                <a:spcPts val="0"/>
              </a:spcAft>
              <a:buClr>
                <a:schemeClr val="dk1"/>
              </a:buClr>
              <a:buSzPts val="1800"/>
              <a:buNone/>
            </a:pPr>
            <a:r>
              <a:rPr lang="en-US" sz="2400">
                <a:solidFill>
                  <a:schemeClr val="dk1"/>
                </a:solidFill>
                <a:latin typeface="Open Sans"/>
                <a:ea typeface="Open Sans"/>
                <a:cs typeface="Open Sans"/>
                <a:sym typeface="Open Sans"/>
              </a:rPr>
              <a:t>The statistical analysis showed that:</a:t>
            </a:r>
            <a:endParaRPr/>
          </a:p>
          <a:p>
            <a:pPr indent="-241299" lvl="0" marL="495295" rtl="0" algn="l">
              <a:lnSpc>
                <a:spcPct val="90000"/>
              </a:lnSpc>
              <a:spcBef>
                <a:spcPts val="0"/>
              </a:spcBef>
              <a:spcAft>
                <a:spcPts val="0"/>
              </a:spcAft>
              <a:buClr>
                <a:schemeClr val="dk1"/>
              </a:buClr>
              <a:buSzPts val="1600"/>
              <a:buFont typeface="Calibri"/>
              <a:buNone/>
            </a:pPr>
            <a:r>
              <a:t/>
            </a:r>
            <a:endParaRPr sz="1600">
              <a:solidFill>
                <a:schemeClr val="dk1"/>
              </a:solidFill>
              <a:latin typeface="Open Sans"/>
              <a:ea typeface="Open Sans"/>
              <a:cs typeface="Open Sans"/>
              <a:sym typeface="Open Sans"/>
            </a:endParaRPr>
          </a:p>
          <a:p>
            <a:pPr indent="-241299" lvl="0" marL="495295" rtl="0" algn="l">
              <a:lnSpc>
                <a:spcPct val="90000"/>
              </a:lnSpc>
              <a:spcBef>
                <a:spcPts val="0"/>
              </a:spcBef>
              <a:spcAft>
                <a:spcPts val="0"/>
              </a:spcAft>
              <a:buClr>
                <a:schemeClr val="dk1"/>
              </a:buClr>
              <a:buSzPts val="1600"/>
              <a:buFont typeface="Calibri"/>
              <a:buNone/>
            </a:pPr>
            <a:r>
              <a:t/>
            </a:r>
            <a:endParaRPr sz="1600">
              <a:solidFill>
                <a:schemeClr val="dk1"/>
              </a:solidFill>
              <a:latin typeface="Open Sans"/>
              <a:ea typeface="Open Sans"/>
              <a:cs typeface="Open Sans"/>
              <a:sym typeface="Open Sans"/>
            </a:endParaRPr>
          </a:p>
          <a:p>
            <a:pPr indent="-342899" lvl="0" marL="495295" rtl="0" algn="just">
              <a:lnSpc>
                <a:spcPct val="90000"/>
              </a:lnSpc>
              <a:spcBef>
                <a:spcPts val="0"/>
              </a:spcBef>
              <a:spcAft>
                <a:spcPts val="0"/>
              </a:spcAft>
              <a:buClr>
                <a:schemeClr val="dk1"/>
              </a:buClr>
              <a:buSzPts val="2000"/>
              <a:buFont typeface="Calibri"/>
              <a:buAutoNum type="arabicPeriod"/>
            </a:pPr>
            <a:r>
              <a:rPr lang="en-US" sz="2000">
                <a:solidFill>
                  <a:schemeClr val="dk1"/>
                </a:solidFill>
                <a:latin typeface="Open Sans"/>
                <a:ea typeface="Open Sans"/>
                <a:cs typeface="Open Sans"/>
                <a:sym typeface="Open Sans"/>
              </a:rPr>
              <a:t>The Latitude of an earthquake is correlated with the Longitude at which it occurs. Although the correlation is not linear, there is a definite pattern that outlines the tectonic plates of the Earth.</a:t>
            </a:r>
            <a:endParaRPr/>
          </a:p>
          <a:p>
            <a:pPr indent="-215899" lvl="0" marL="495295" rtl="0" algn="just">
              <a:lnSpc>
                <a:spcPct val="90000"/>
              </a:lnSpc>
              <a:spcBef>
                <a:spcPts val="0"/>
              </a:spcBef>
              <a:spcAft>
                <a:spcPts val="0"/>
              </a:spcAft>
              <a:buClr>
                <a:schemeClr val="dk1"/>
              </a:buClr>
              <a:buSzPts val="2000"/>
              <a:buFont typeface="Calibri"/>
              <a:buNone/>
            </a:pPr>
            <a:r>
              <a:t/>
            </a:r>
            <a:endParaRPr sz="2000">
              <a:solidFill>
                <a:schemeClr val="dk1"/>
              </a:solidFill>
              <a:latin typeface="Open Sans"/>
              <a:ea typeface="Open Sans"/>
              <a:cs typeface="Open Sans"/>
              <a:sym typeface="Open Sans"/>
            </a:endParaRPr>
          </a:p>
          <a:p>
            <a:pPr indent="-342899" lvl="0" marL="495295" rtl="0" algn="just">
              <a:lnSpc>
                <a:spcPct val="90000"/>
              </a:lnSpc>
              <a:spcBef>
                <a:spcPts val="0"/>
              </a:spcBef>
              <a:spcAft>
                <a:spcPts val="0"/>
              </a:spcAft>
              <a:buClr>
                <a:schemeClr val="dk1"/>
              </a:buClr>
              <a:buSzPts val="2000"/>
              <a:buFont typeface="Calibri"/>
              <a:buAutoNum type="arabicPeriod"/>
            </a:pPr>
            <a:r>
              <a:rPr lang="en-US" sz="2000">
                <a:solidFill>
                  <a:schemeClr val="dk1"/>
                </a:solidFill>
                <a:latin typeface="Open Sans"/>
                <a:ea typeface="Open Sans"/>
                <a:cs typeface="Open Sans"/>
                <a:sym typeface="Open Sans"/>
              </a:rPr>
              <a:t>The Latitude of an earthquake is correlated with the depth at which it occurs.  There are some specific Latitudes where the depths have a much wider range.  There is also an interesting sparser occurrence of earthquakes around the 300 feet depth for all Latitudes.</a:t>
            </a:r>
            <a:endParaRPr/>
          </a:p>
          <a:p>
            <a:pPr indent="-215899" lvl="0" marL="495295" rtl="0" algn="just">
              <a:lnSpc>
                <a:spcPct val="90000"/>
              </a:lnSpc>
              <a:spcBef>
                <a:spcPts val="0"/>
              </a:spcBef>
              <a:spcAft>
                <a:spcPts val="0"/>
              </a:spcAft>
              <a:buClr>
                <a:schemeClr val="dk1"/>
              </a:buClr>
              <a:buSzPts val="2000"/>
              <a:buFont typeface="Calibri"/>
              <a:buNone/>
            </a:pPr>
            <a:r>
              <a:t/>
            </a:r>
            <a:endParaRPr sz="2000">
              <a:solidFill>
                <a:schemeClr val="dk1"/>
              </a:solidFill>
              <a:latin typeface="Open Sans"/>
              <a:ea typeface="Open Sans"/>
              <a:cs typeface="Open Sans"/>
              <a:sym typeface="Open Sans"/>
            </a:endParaRPr>
          </a:p>
          <a:p>
            <a:pPr indent="-342899" lvl="0" marL="495295" rtl="0" algn="just">
              <a:lnSpc>
                <a:spcPct val="90000"/>
              </a:lnSpc>
              <a:spcBef>
                <a:spcPts val="0"/>
              </a:spcBef>
              <a:spcAft>
                <a:spcPts val="0"/>
              </a:spcAft>
              <a:buClr>
                <a:schemeClr val="dk1"/>
              </a:buClr>
              <a:buSzPts val="2000"/>
              <a:buFont typeface="Calibri"/>
              <a:buAutoNum type="arabicPeriod"/>
            </a:pPr>
            <a:r>
              <a:rPr lang="en-US" sz="2000">
                <a:solidFill>
                  <a:schemeClr val="dk1"/>
                </a:solidFill>
                <a:latin typeface="Open Sans"/>
                <a:ea typeface="Open Sans"/>
                <a:cs typeface="Open Sans"/>
                <a:sym typeface="Open Sans"/>
              </a:rPr>
              <a:t>The Longitude of an earthquake is correlated with the depth at which it occurs.  Although not a linear correlation, the scatterplot shows that specific Longitudes have earthquakes with a much larger range of depths than others.</a:t>
            </a:r>
            <a:endParaRPr/>
          </a:p>
          <a:p>
            <a:pPr indent="-215899" lvl="0" marL="495295" rtl="0" algn="just">
              <a:lnSpc>
                <a:spcPct val="90000"/>
              </a:lnSpc>
              <a:spcBef>
                <a:spcPts val="0"/>
              </a:spcBef>
              <a:spcAft>
                <a:spcPts val="0"/>
              </a:spcAft>
              <a:buClr>
                <a:schemeClr val="dk1"/>
              </a:buClr>
              <a:buSzPts val="2000"/>
              <a:buFont typeface="Calibri"/>
              <a:buNone/>
            </a:pPr>
            <a:r>
              <a:t/>
            </a:r>
            <a:endParaRPr sz="2000">
              <a:solidFill>
                <a:schemeClr val="dk1"/>
              </a:solidFill>
              <a:latin typeface="Open Sans"/>
              <a:ea typeface="Open Sans"/>
              <a:cs typeface="Open Sans"/>
              <a:sym typeface="Open Sans"/>
            </a:endParaRPr>
          </a:p>
          <a:p>
            <a:pPr indent="-342899" lvl="0" marL="495295" rtl="0" algn="just">
              <a:lnSpc>
                <a:spcPct val="90000"/>
              </a:lnSpc>
              <a:spcBef>
                <a:spcPts val="0"/>
              </a:spcBef>
              <a:spcAft>
                <a:spcPts val="0"/>
              </a:spcAft>
              <a:buClr>
                <a:schemeClr val="dk1"/>
              </a:buClr>
              <a:buSzPts val="2000"/>
              <a:buFont typeface="Calibri"/>
              <a:buAutoNum type="arabicPeriod"/>
            </a:pPr>
            <a:r>
              <a:rPr lang="en-US" sz="2000">
                <a:solidFill>
                  <a:schemeClr val="dk1"/>
                </a:solidFill>
                <a:latin typeface="Open Sans"/>
                <a:ea typeface="Open Sans"/>
                <a:cs typeface="Open Sans"/>
                <a:sym typeface="Open Sans"/>
              </a:rPr>
              <a:t>There is a statistically significant difference between depths of historical earthquakes in the Northern Hemisphere and the Southern Hemisphere.</a:t>
            </a:r>
            <a:endParaRPr/>
          </a:p>
          <a:p>
            <a:pPr indent="-241299" lvl="0" marL="495295" rtl="0" algn="l">
              <a:lnSpc>
                <a:spcPct val="90000"/>
              </a:lnSpc>
              <a:spcBef>
                <a:spcPts val="0"/>
              </a:spcBef>
              <a:spcAft>
                <a:spcPts val="0"/>
              </a:spcAft>
              <a:buClr>
                <a:schemeClr val="dk1"/>
              </a:buClr>
              <a:buSzPts val="1600"/>
              <a:buFont typeface="Calibri"/>
              <a:buNone/>
            </a:pPr>
            <a:r>
              <a:t/>
            </a:r>
            <a:endParaRPr sz="1600">
              <a:solidFill>
                <a:schemeClr val="dk1"/>
              </a:solidFill>
              <a:latin typeface="Open Sans"/>
              <a:ea typeface="Open Sans"/>
              <a:cs typeface="Open Sans"/>
              <a:sym typeface="Open Sans"/>
            </a:endParaRPr>
          </a:p>
          <a:p>
            <a:pPr indent="-241299" lvl="0" marL="495295" rtl="0" algn="l">
              <a:lnSpc>
                <a:spcPct val="90000"/>
              </a:lnSpc>
              <a:spcBef>
                <a:spcPts val="0"/>
              </a:spcBef>
              <a:spcAft>
                <a:spcPts val="0"/>
              </a:spcAft>
              <a:buClr>
                <a:schemeClr val="dk1"/>
              </a:buClr>
              <a:buSzPts val="1600"/>
              <a:buFont typeface="Calibri"/>
              <a:buNone/>
            </a:pPr>
            <a:r>
              <a:t/>
            </a:r>
            <a:endParaRPr sz="1600">
              <a:solidFill>
                <a:schemeClr val="dk1"/>
              </a:solidFill>
              <a:latin typeface="Open Sans"/>
              <a:ea typeface="Open Sans"/>
              <a:cs typeface="Open Sans"/>
              <a:sym typeface="Open Sans"/>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1_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2022-07-08T13:33:32Z</dcterms:created>
  <dc:creator>tlidol007@gmail.com</dc:creator>
</cp:coreProperties>
</file>