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3" r:id="rId3"/>
    <p:sldId id="275" r:id="rId4"/>
    <p:sldId id="271" r:id="rId5"/>
    <p:sldId id="269" r:id="rId6"/>
    <p:sldId id="267" r:id="rId7"/>
    <p:sldId id="274"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B64DA-386D-4175-BE3B-351D9613AA4E}"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89213-1F3E-4C8D-8AD3-C20E939795B1}" type="slidenum">
              <a:rPr lang="en-US" smtClean="0"/>
              <a:t>‹#›</a:t>
            </a:fld>
            <a:endParaRPr lang="en-US"/>
          </a:p>
        </p:txBody>
      </p:sp>
    </p:spTree>
    <p:extLst>
      <p:ext uri="{BB962C8B-B14F-4D97-AF65-F5344CB8AC3E}">
        <p14:creationId xmlns:p14="http://schemas.microsoft.com/office/powerpoint/2010/main" val="2446043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travel-pinned-pinning-maps-atlas-2650303/"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78d9580a1_0_365: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78d9580a1_0_365: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78d9580a1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78d9580a1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a:solidFill>
                  <a:schemeClr val="accent5"/>
                </a:solidFill>
                <a:hlinkClick r:id="rId3">
                  <a:extLst>
                    <a:ext uri="{A12FA001-AC4F-418D-AE19-62706E023703}">
                      <ahyp:hlinkClr xmlns:ahyp="http://schemas.microsoft.com/office/drawing/2018/hyperlinkcolor" val="tx"/>
                    </a:ext>
                  </a:extLst>
                </a:hlinkClick>
              </a:rPr>
              <a:t>https://pixabay.com/photos/travel-pinned-pinning-maps-atlas-2650303/</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you’ve conducted your analysis, consider the “so what” for your audience -- what kinds of quantifiable recommendations could you provide? The confidence interval is rife for use here.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With research, we want to continue to explore. Once we’ve mapped the relationship between these variables, we want to keep exploring. So we use what we’ve learned as the basis for exploring other interesting things.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EC30-3C1B-B817-48B9-ED70735AC8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DF89-26D0-FB6A-17F1-7253E5153C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1A783F-28B8-F2E8-0CFA-AC3DEBFF721A}"/>
              </a:ext>
            </a:extLst>
          </p:cNvPr>
          <p:cNvSpPr>
            <a:spLocks noGrp="1"/>
          </p:cNvSpPr>
          <p:nvPr>
            <p:ph type="dt" sz="half" idx="10"/>
          </p:nvPr>
        </p:nvSpPr>
        <p:spPr/>
        <p:txBody>
          <a:bodyPr/>
          <a:lstStyle/>
          <a:p>
            <a:fld id="{2B650B6D-118A-4778-A764-FCB7D9F10CB4}" type="datetimeFigureOut">
              <a:rPr lang="en-US" smtClean="0"/>
              <a:t>6/9/2022</a:t>
            </a:fld>
            <a:endParaRPr lang="en-US"/>
          </a:p>
        </p:txBody>
      </p:sp>
      <p:sp>
        <p:nvSpPr>
          <p:cNvPr id="5" name="Footer Placeholder 4">
            <a:extLst>
              <a:ext uri="{FF2B5EF4-FFF2-40B4-BE49-F238E27FC236}">
                <a16:creationId xmlns:a16="http://schemas.microsoft.com/office/drawing/2014/main" id="{2149F275-C191-4042-4B89-E7B0C5544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3ABDA-96F2-6FEC-F4EE-99D7011F3201}"/>
              </a:ext>
            </a:extLst>
          </p:cNvPr>
          <p:cNvSpPr>
            <a:spLocks noGrp="1"/>
          </p:cNvSpPr>
          <p:nvPr>
            <p:ph type="sldNum" sz="quarter" idx="12"/>
          </p:nvPr>
        </p:nvSpPr>
        <p:spPr/>
        <p:txBody>
          <a:bodyPr/>
          <a:lstStyle/>
          <a:p>
            <a:fld id="{2A29A8FE-99B8-4EFB-9D8D-E16979137382}" type="slidenum">
              <a:rPr lang="en-US" smtClean="0"/>
              <a:t>‹#›</a:t>
            </a:fld>
            <a:endParaRPr lang="en-US"/>
          </a:p>
        </p:txBody>
      </p:sp>
    </p:spTree>
    <p:extLst>
      <p:ext uri="{BB962C8B-B14F-4D97-AF65-F5344CB8AC3E}">
        <p14:creationId xmlns:p14="http://schemas.microsoft.com/office/powerpoint/2010/main" val="352404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CA1E-8AE5-AE1F-C77F-80648BF040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686E6D-A006-1602-16A1-DD31C6D438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3DCEF-A9C3-151C-CAEB-1C91D9258001}"/>
              </a:ext>
            </a:extLst>
          </p:cNvPr>
          <p:cNvSpPr>
            <a:spLocks noGrp="1"/>
          </p:cNvSpPr>
          <p:nvPr>
            <p:ph type="dt" sz="half" idx="10"/>
          </p:nvPr>
        </p:nvSpPr>
        <p:spPr/>
        <p:txBody>
          <a:bodyPr/>
          <a:lstStyle/>
          <a:p>
            <a:fld id="{2B650B6D-118A-4778-A764-FCB7D9F10CB4}" type="datetimeFigureOut">
              <a:rPr lang="en-US" smtClean="0"/>
              <a:t>6/9/2022</a:t>
            </a:fld>
            <a:endParaRPr lang="en-US"/>
          </a:p>
        </p:txBody>
      </p:sp>
      <p:sp>
        <p:nvSpPr>
          <p:cNvPr id="5" name="Footer Placeholder 4">
            <a:extLst>
              <a:ext uri="{FF2B5EF4-FFF2-40B4-BE49-F238E27FC236}">
                <a16:creationId xmlns:a16="http://schemas.microsoft.com/office/drawing/2014/main" id="{98007D42-7C42-92BF-FE84-8BEB3843F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09496-659C-0ABE-1130-A40D252B0EED}"/>
              </a:ext>
            </a:extLst>
          </p:cNvPr>
          <p:cNvSpPr>
            <a:spLocks noGrp="1"/>
          </p:cNvSpPr>
          <p:nvPr>
            <p:ph type="sldNum" sz="quarter" idx="12"/>
          </p:nvPr>
        </p:nvSpPr>
        <p:spPr/>
        <p:txBody>
          <a:bodyPr/>
          <a:lstStyle/>
          <a:p>
            <a:fld id="{2A29A8FE-99B8-4EFB-9D8D-E16979137382}" type="slidenum">
              <a:rPr lang="en-US" smtClean="0"/>
              <a:t>‹#›</a:t>
            </a:fld>
            <a:endParaRPr lang="en-US"/>
          </a:p>
        </p:txBody>
      </p:sp>
    </p:spTree>
    <p:extLst>
      <p:ext uri="{BB962C8B-B14F-4D97-AF65-F5344CB8AC3E}">
        <p14:creationId xmlns:p14="http://schemas.microsoft.com/office/powerpoint/2010/main" val="373309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C5EC6-66B3-AB0E-EB7E-718D4FAC3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9082F5-D3FF-0A21-C902-05B60BB078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62241-15A9-F85D-BAF6-57CC0CAF1BF7}"/>
              </a:ext>
            </a:extLst>
          </p:cNvPr>
          <p:cNvSpPr>
            <a:spLocks noGrp="1"/>
          </p:cNvSpPr>
          <p:nvPr>
            <p:ph type="dt" sz="half" idx="10"/>
          </p:nvPr>
        </p:nvSpPr>
        <p:spPr/>
        <p:txBody>
          <a:bodyPr/>
          <a:lstStyle/>
          <a:p>
            <a:fld id="{2B650B6D-118A-4778-A764-FCB7D9F10CB4}" type="datetimeFigureOut">
              <a:rPr lang="en-US" smtClean="0"/>
              <a:t>6/9/2022</a:t>
            </a:fld>
            <a:endParaRPr lang="en-US"/>
          </a:p>
        </p:txBody>
      </p:sp>
      <p:sp>
        <p:nvSpPr>
          <p:cNvPr id="5" name="Footer Placeholder 4">
            <a:extLst>
              <a:ext uri="{FF2B5EF4-FFF2-40B4-BE49-F238E27FC236}">
                <a16:creationId xmlns:a16="http://schemas.microsoft.com/office/drawing/2014/main" id="{9A8956F9-B263-2527-A09A-69AD979FA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DB555-62DF-F929-8417-97F2FFFACE96}"/>
              </a:ext>
            </a:extLst>
          </p:cNvPr>
          <p:cNvSpPr>
            <a:spLocks noGrp="1"/>
          </p:cNvSpPr>
          <p:nvPr>
            <p:ph type="sldNum" sz="quarter" idx="12"/>
          </p:nvPr>
        </p:nvSpPr>
        <p:spPr/>
        <p:txBody>
          <a:bodyPr/>
          <a:lstStyle/>
          <a:p>
            <a:fld id="{2A29A8FE-99B8-4EFB-9D8D-E16979137382}" type="slidenum">
              <a:rPr lang="en-US" smtClean="0"/>
              <a:t>‹#›</a:t>
            </a:fld>
            <a:endParaRPr lang="en-US"/>
          </a:p>
        </p:txBody>
      </p:sp>
    </p:spTree>
    <p:extLst>
      <p:ext uri="{BB962C8B-B14F-4D97-AF65-F5344CB8AC3E}">
        <p14:creationId xmlns:p14="http://schemas.microsoft.com/office/powerpoint/2010/main" val="4268251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923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0BC4-A8A5-6A37-D42B-1A049F72E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DB1F6-BF45-24FD-DDE0-1A846314DF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4D9B0E-9584-F0EA-BC40-44D43B312B9E}"/>
              </a:ext>
            </a:extLst>
          </p:cNvPr>
          <p:cNvSpPr>
            <a:spLocks noGrp="1"/>
          </p:cNvSpPr>
          <p:nvPr>
            <p:ph type="dt" sz="half" idx="10"/>
          </p:nvPr>
        </p:nvSpPr>
        <p:spPr/>
        <p:txBody>
          <a:bodyPr/>
          <a:lstStyle/>
          <a:p>
            <a:fld id="{2B650B6D-118A-4778-A764-FCB7D9F10CB4}" type="datetimeFigureOut">
              <a:rPr lang="en-US" smtClean="0"/>
              <a:t>6/9/2022</a:t>
            </a:fld>
            <a:endParaRPr lang="en-US"/>
          </a:p>
        </p:txBody>
      </p:sp>
      <p:sp>
        <p:nvSpPr>
          <p:cNvPr id="5" name="Footer Placeholder 4">
            <a:extLst>
              <a:ext uri="{FF2B5EF4-FFF2-40B4-BE49-F238E27FC236}">
                <a16:creationId xmlns:a16="http://schemas.microsoft.com/office/drawing/2014/main" id="{88DF6E40-FA71-CC29-C3C3-07EACE79C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317B0-B89D-7914-6B55-CDBB4DCAB734}"/>
              </a:ext>
            </a:extLst>
          </p:cNvPr>
          <p:cNvSpPr>
            <a:spLocks noGrp="1"/>
          </p:cNvSpPr>
          <p:nvPr>
            <p:ph type="sldNum" sz="quarter" idx="12"/>
          </p:nvPr>
        </p:nvSpPr>
        <p:spPr/>
        <p:txBody>
          <a:bodyPr/>
          <a:lstStyle/>
          <a:p>
            <a:fld id="{2A29A8FE-99B8-4EFB-9D8D-E16979137382}" type="slidenum">
              <a:rPr lang="en-US" smtClean="0"/>
              <a:t>‹#›</a:t>
            </a:fld>
            <a:endParaRPr lang="en-US"/>
          </a:p>
        </p:txBody>
      </p:sp>
    </p:spTree>
    <p:extLst>
      <p:ext uri="{BB962C8B-B14F-4D97-AF65-F5344CB8AC3E}">
        <p14:creationId xmlns:p14="http://schemas.microsoft.com/office/powerpoint/2010/main" val="419298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9425-3D8E-3FD3-F20C-4AE3B6239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579FAB-F2D3-FAF3-D51E-A8CDF458C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D9251-9F79-CE50-5E7D-AE3BB338688D}"/>
              </a:ext>
            </a:extLst>
          </p:cNvPr>
          <p:cNvSpPr>
            <a:spLocks noGrp="1"/>
          </p:cNvSpPr>
          <p:nvPr>
            <p:ph type="dt" sz="half" idx="10"/>
          </p:nvPr>
        </p:nvSpPr>
        <p:spPr/>
        <p:txBody>
          <a:bodyPr/>
          <a:lstStyle/>
          <a:p>
            <a:fld id="{2B650B6D-118A-4778-A764-FCB7D9F10CB4}" type="datetimeFigureOut">
              <a:rPr lang="en-US" smtClean="0"/>
              <a:t>6/9/2022</a:t>
            </a:fld>
            <a:endParaRPr lang="en-US"/>
          </a:p>
        </p:txBody>
      </p:sp>
      <p:sp>
        <p:nvSpPr>
          <p:cNvPr id="5" name="Footer Placeholder 4">
            <a:extLst>
              <a:ext uri="{FF2B5EF4-FFF2-40B4-BE49-F238E27FC236}">
                <a16:creationId xmlns:a16="http://schemas.microsoft.com/office/drawing/2014/main" id="{E2DE9062-25B2-4D9F-A9F0-8BB113F00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7633C-6DCD-38D5-3AB4-8C3AE2A9EC1A}"/>
              </a:ext>
            </a:extLst>
          </p:cNvPr>
          <p:cNvSpPr>
            <a:spLocks noGrp="1"/>
          </p:cNvSpPr>
          <p:nvPr>
            <p:ph type="sldNum" sz="quarter" idx="12"/>
          </p:nvPr>
        </p:nvSpPr>
        <p:spPr/>
        <p:txBody>
          <a:bodyPr/>
          <a:lstStyle/>
          <a:p>
            <a:fld id="{2A29A8FE-99B8-4EFB-9D8D-E16979137382}" type="slidenum">
              <a:rPr lang="en-US" smtClean="0"/>
              <a:t>‹#›</a:t>
            </a:fld>
            <a:endParaRPr lang="en-US"/>
          </a:p>
        </p:txBody>
      </p:sp>
    </p:spTree>
    <p:extLst>
      <p:ext uri="{BB962C8B-B14F-4D97-AF65-F5344CB8AC3E}">
        <p14:creationId xmlns:p14="http://schemas.microsoft.com/office/powerpoint/2010/main" val="89165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D0CF-C825-1685-7502-21AD77805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7CD15E-FC6C-D116-4D59-6698DCC0A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28B66-9B08-9A0B-A685-8B5B69C341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944BBB-790D-7006-E805-D000111F12F9}"/>
              </a:ext>
            </a:extLst>
          </p:cNvPr>
          <p:cNvSpPr>
            <a:spLocks noGrp="1"/>
          </p:cNvSpPr>
          <p:nvPr>
            <p:ph type="dt" sz="half" idx="10"/>
          </p:nvPr>
        </p:nvSpPr>
        <p:spPr/>
        <p:txBody>
          <a:bodyPr/>
          <a:lstStyle/>
          <a:p>
            <a:fld id="{2B650B6D-118A-4778-A764-FCB7D9F10CB4}" type="datetimeFigureOut">
              <a:rPr lang="en-US" smtClean="0"/>
              <a:t>6/9/2022</a:t>
            </a:fld>
            <a:endParaRPr lang="en-US"/>
          </a:p>
        </p:txBody>
      </p:sp>
      <p:sp>
        <p:nvSpPr>
          <p:cNvPr id="6" name="Footer Placeholder 5">
            <a:extLst>
              <a:ext uri="{FF2B5EF4-FFF2-40B4-BE49-F238E27FC236}">
                <a16:creationId xmlns:a16="http://schemas.microsoft.com/office/drawing/2014/main" id="{784D58AC-BC08-5E31-D29A-B3EB66A232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CEB5A-6F69-3BA7-0E76-3A862301CAFA}"/>
              </a:ext>
            </a:extLst>
          </p:cNvPr>
          <p:cNvSpPr>
            <a:spLocks noGrp="1"/>
          </p:cNvSpPr>
          <p:nvPr>
            <p:ph type="sldNum" sz="quarter" idx="12"/>
          </p:nvPr>
        </p:nvSpPr>
        <p:spPr/>
        <p:txBody>
          <a:bodyPr/>
          <a:lstStyle/>
          <a:p>
            <a:fld id="{2A29A8FE-99B8-4EFB-9D8D-E16979137382}" type="slidenum">
              <a:rPr lang="en-US" smtClean="0"/>
              <a:t>‹#›</a:t>
            </a:fld>
            <a:endParaRPr lang="en-US"/>
          </a:p>
        </p:txBody>
      </p:sp>
    </p:spTree>
    <p:extLst>
      <p:ext uri="{BB962C8B-B14F-4D97-AF65-F5344CB8AC3E}">
        <p14:creationId xmlns:p14="http://schemas.microsoft.com/office/powerpoint/2010/main" val="208701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28DB-4B33-DFA1-DE0E-6CEC6401F3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AE2036-CB31-6321-E6F8-602B5CED0E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6ADD41-574E-ECFD-B4B9-7140324A13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ADE488-E104-7AFA-6A77-D7F6CF9493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1B9775-DA86-6E0E-F441-D346983053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0C4433-C86B-95EC-ADAD-4DDD2FA881FC}"/>
              </a:ext>
            </a:extLst>
          </p:cNvPr>
          <p:cNvSpPr>
            <a:spLocks noGrp="1"/>
          </p:cNvSpPr>
          <p:nvPr>
            <p:ph type="dt" sz="half" idx="10"/>
          </p:nvPr>
        </p:nvSpPr>
        <p:spPr/>
        <p:txBody>
          <a:bodyPr/>
          <a:lstStyle/>
          <a:p>
            <a:fld id="{2B650B6D-118A-4778-A764-FCB7D9F10CB4}" type="datetimeFigureOut">
              <a:rPr lang="en-US" smtClean="0"/>
              <a:t>6/9/2022</a:t>
            </a:fld>
            <a:endParaRPr lang="en-US"/>
          </a:p>
        </p:txBody>
      </p:sp>
      <p:sp>
        <p:nvSpPr>
          <p:cNvPr id="8" name="Footer Placeholder 7">
            <a:extLst>
              <a:ext uri="{FF2B5EF4-FFF2-40B4-BE49-F238E27FC236}">
                <a16:creationId xmlns:a16="http://schemas.microsoft.com/office/drawing/2014/main" id="{526E88C9-F264-46D6-C14A-C7BBEA09A5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DAC168-F51E-A218-AAA9-445A6CBA0AFE}"/>
              </a:ext>
            </a:extLst>
          </p:cNvPr>
          <p:cNvSpPr>
            <a:spLocks noGrp="1"/>
          </p:cNvSpPr>
          <p:nvPr>
            <p:ph type="sldNum" sz="quarter" idx="12"/>
          </p:nvPr>
        </p:nvSpPr>
        <p:spPr/>
        <p:txBody>
          <a:bodyPr/>
          <a:lstStyle/>
          <a:p>
            <a:fld id="{2A29A8FE-99B8-4EFB-9D8D-E16979137382}" type="slidenum">
              <a:rPr lang="en-US" smtClean="0"/>
              <a:t>‹#›</a:t>
            </a:fld>
            <a:endParaRPr lang="en-US"/>
          </a:p>
        </p:txBody>
      </p:sp>
    </p:spTree>
    <p:extLst>
      <p:ext uri="{BB962C8B-B14F-4D97-AF65-F5344CB8AC3E}">
        <p14:creationId xmlns:p14="http://schemas.microsoft.com/office/powerpoint/2010/main" val="270177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5946-0722-7D62-603F-485D55D22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D0DD20-365A-069B-4104-828855894C7B}"/>
              </a:ext>
            </a:extLst>
          </p:cNvPr>
          <p:cNvSpPr>
            <a:spLocks noGrp="1"/>
          </p:cNvSpPr>
          <p:nvPr>
            <p:ph type="dt" sz="half" idx="10"/>
          </p:nvPr>
        </p:nvSpPr>
        <p:spPr/>
        <p:txBody>
          <a:bodyPr/>
          <a:lstStyle/>
          <a:p>
            <a:fld id="{2B650B6D-118A-4778-A764-FCB7D9F10CB4}" type="datetimeFigureOut">
              <a:rPr lang="en-US" smtClean="0"/>
              <a:t>6/9/2022</a:t>
            </a:fld>
            <a:endParaRPr lang="en-US"/>
          </a:p>
        </p:txBody>
      </p:sp>
      <p:sp>
        <p:nvSpPr>
          <p:cNvPr id="4" name="Footer Placeholder 3">
            <a:extLst>
              <a:ext uri="{FF2B5EF4-FFF2-40B4-BE49-F238E27FC236}">
                <a16:creationId xmlns:a16="http://schemas.microsoft.com/office/drawing/2014/main" id="{3FBCC543-2FA9-80D5-FCE5-536B18ECB9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A62554-FFB4-AF2C-9830-7D0FAB12223C}"/>
              </a:ext>
            </a:extLst>
          </p:cNvPr>
          <p:cNvSpPr>
            <a:spLocks noGrp="1"/>
          </p:cNvSpPr>
          <p:nvPr>
            <p:ph type="sldNum" sz="quarter" idx="12"/>
          </p:nvPr>
        </p:nvSpPr>
        <p:spPr/>
        <p:txBody>
          <a:bodyPr/>
          <a:lstStyle/>
          <a:p>
            <a:fld id="{2A29A8FE-99B8-4EFB-9D8D-E16979137382}" type="slidenum">
              <a:rPr lang="en-US" smtClean="0"/>
              <a:t>‹#›</a:t>
            </a:fld>
            <a:endParaRPr lang="en-US"/>
          </a:p>
        </p:txBody>
      </p:sp>
    </p:spTree>
    <p:extLst>
      <p:ext uri="{BB962C8B-B14F-4D97-AF65-F5344CB8AC3E}">
        <p14:creationId xmlns:p14="http://schemas.microsoft.com/office/powerpoint/2010/main" val="414120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FC88D-7292-269F-828A-B554563B18B0}"/>
              </a:ext>
            </a:extLst>
          </p:cNvPr>
          <p:cNvSpPr>
            <a:spLocks noGrp="1"/>
          </p:cNvSpPr>
          <p:nvPr>
            <p:ph type="dt" sz="half" idx="10"/>
          </p:nvPr>
        </p:nvSpPr>
        <p:spPr/>
        <p:txBody>
          <a:bodyPr/>
          <a:lstStyle/>
          <a:p>
            <a:fld id="{2B650B6D-118A-4778-A764-FCB7D9F10CB4}" type="datetimeFigureOut">
              <a:rPr lang="en-US" smtClean="0"/>
              <a:t>6/9/2022</a:t>
            </a:fld>
            <a:endParaRPr lang="en-US"/>
          </a:p>
        </p:txBody>
      </p:sp>
      <p:sp>
        <p:nvSpPr>
          <p:cNvPr id="3" name="Footer Placeholder 2">
            <a:extLst>
              <a:ext uri="{FF2B5EF4-FFF2-40B4-BE49-F238E27FC236}">
                <a16:creationId xmlns:a16="http://schemas.microsoft.com/office/drawing/2014/main" id="{E7500BBB-35EE-B49B-36B6-FC4261931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A4D9E1-3DB8-AC78-B11B-5264B0DD3B0F}"/>
              </a:ext>
            </a:extLst>
          </p:cNvPr>
          <p:cNvSpPr>
            <a:spLocks noGrp="1"/>
          </p:cNvSpPr>
          <p:nvPr>
            <p:ph type="sldNum" sz="quarter" idx="12"/>
          </p:nvPr>
        </p:nvSpPr>
        <p:spPr/>
        <p:txBody>
          <a:bodyPr/>
          <a:lstStyle/>
          <a:p>
            <a:fld id="{2A29A8FE-99B8-4EFB-9D8D-E16979137382}" type="slidenum">
              <a:rPr lang="en-US" smtClean="0"/>
              <a:t>‹#›</a:t>
            </a:fld>
            <a:endParaRPr lang="en-US"/>
          </a:p>
        </p:txBody>
      </p:sp>
    </p:spTree>
    <p:extLst>
      <p:ext uri="{BB962C8B-B14F-4D97-AF65-F5344CB8AC3E}">
        <p14:creationId xmlns:p14="http://schemas.microsoft.com/office/powerpoint/2010/main" val="2260082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2A3B-AA3C-3B0D-4C97-6080DC390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1BD8A4-031E-EDC0-F4D0-C77C5E430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135A99-7C5F-E20A-9B06-B52EB9CF9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AB387-6CA3-25C8-19B5-0954EE0419F5}"/>
              </a:ext>
            </a:extLst>
          </p:cNvPr>
          <p:cNvSpPr>
            <a:spLocks noGrp="1"/>
          </p:cNvSpPr>
          <p:nvPr>
            <p:ph type="dt" sz="half" idx="10"/>
          </p:nvPr>
        </p:nvSpPr>
        <p:spPr/>
        <p:txBody>
          <a:bodyPr/>
          <a:lstStyle/>
          <a:p>
            <a:fld id="{2B650B6D-118A-4778-A764-FCB7D9F10CB4}" type="datetimeFigureOut">
              <a:rPr lang="en-US" smtClean="0"/>
              <a:t>6/9/2022</a:t>
            </a:fld>
            <a:endParaRPr lang="en-US"/>
          </a:p>
        </p:txBody>
      </p:sp>
      <p:sp>
        <p:nvSpPr>
          <p:cNvPr id="6" name="Footer Placeholder 5">
            <a:extLst>
              <a:ext uri="{FF2B5EF4-FFF2-40B4-BE49-F238E27FC236}">
                <a16:creationId xmlns:a16="http://schemas.microsoft.com/office/drawing/2014/main" id="{D610D8B9-78E6-A282-2B55-6384033C6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73924-839E-8FB6-F69B-2063B5D9CD66}"/>
              </a:ext>
            </a:extLst>
          </p:cNvPr>
          <p:cNvSpPr>
            <a:spLocks noGrp="1"/>
          </p:cNvSpPr>
          <p:nvPr>
            <p:ph type="sldNum" sz="quarter" idx="12"/>
          </p:nvPr>
        </p:nvSpPr>
        <p:spPr/>
        <p:txBody>
          <a:bodyPr/>
          <a:lstStyle/>
          <a:p>
            <a:fld id="{2A29A8FE-99B8-4EFB-9D8D-E16979137382}" type="slidenum">
              <a:rPr lang="en-US" smtClean="0"/>
              <a:t>‹#›</a:t>
            </a:fld>
            <a:endParaRPr lang="en-US"/>
          </a:p>
        </p:txBody>
      </p:sp>
    </p:spTree>
    <p:extLst>
      <p:ext uri="{BB962C8B-B14F-4D97-AF65-F5344CB8AC3E}">
        <p14:creationId xmlns:p14="http://schemas.microsoft.com/office/powerpoint/2010/main" val="5679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0F74-3B3F-804E-27A8-56DD77083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0B590-62E3-4A9C-2A87-DACB38F08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8B5570-4A76-5E17-6932-1E912101B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48D0F-F5F4-47C7-7742-AB8535DE5236}"/>
              </a:ext>
            </a:extLst>
          </p:cNvPr>
          <p:cNvSpPr>
            <a:spLocks noGrp="1"/>
          </p:cNvSpPr>
          <p:nvPr>
            <p:ph type="dt" sz="half" idx="10"/>
          </p:nvPr>
        </p:nvSpPr>
        <p:spPr/>
        <p:txBody>
          <a:bodyPr/>
          <a:lstStyle/>
          <a:p>
            <a:fld id="{2B650B6D-118A-4778-A764-FCB7D9F10CB4}" type="datetimeFigureOut">
              <a:rPr lang="en-US" smtClean="0"/>
              <a:t>6/9/2022</a:t>
            </a:fld>
            <a:endParaRPr lang="en-US"/>
          </a:p>
        </p:txBody>
      </p:sp>
      <p:sp>
        <p:nvSpPr>
          <p:cNvPr id="6" name="Footer Placeholder 5">
            <a:extLst>
              <a:ext uri="{FF2B5EF4-FFF2-40B4-BE49-F238E27FC236}">
                <a16:creationId xmlns:a16="http://schemas.microsoft.com/office/drawing/2014/main" id="{6D24E40C-A6EB-06AF-4255-1157B6B54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699FA-DAD0-A1BF-C5A8-2D3331FF4193}"/>
              </a:ext>
            </a:extLst>
          </p:cNvPr>
          <p:cNvSpPr>
            <a:spLocks noGrp="1"/>
          </p:cNvSpPr>
          <p:nvPr>
            <p:ph type="sldNum" sz="quarter" idx="12"/>
          </p:nvPr>
        </p:nvSpPr>
        <p:spPr/>
        <p:txBody>
          <a:bodyPr/>
          <a:lstStyle/>
          <a:p>
            <a:fld id="{2A29A8FE-99B8-4EFB-9D8D-E16979137382}" type="slidenum">
              <a:rPr lang="en-US" smtClean="0"/>
              <a:t>‹#›</a:t>
            </a:fld>
            <a:endParaRPr lang="en-US"/>
          </a:p>
        </p:txBody>
      </p:sp>
    </p:spTree>
    <p:extLst>
      <p:ext uri="{BB962C8B-B14F-4D97-AF65-F5344CB8AC3E}">
        <p14:creationId xmlns:p14="http://schemas.microsoft.com/office/powerpoint/2010/main" val="208470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5F5A44-1A65-4442-F378-70D512BAF7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6392B4-22F9-DC55-BA74-B0F4B3021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BCD97-E643-54F1-B79C-B994B8D3F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50B6D-118A-4778-A764-FCB7D9F10CB4}" type="datetimeFigureOut">
              <a:rPr lang="en-US" smtClean="0"/>
              <a:t>6/9/2022</a:t>
            </a:fld>
            <a:endParaRPr lang="en-US"/>
          </a:p>
        </p:txBody>
      </p:sp>
      <p:sp>
        <p:nvSpPr>
          <p:cNvPr id="5" name="Footer Placeholder 4">
            <a:extLst>
              <a:ext uri="{FF2B5EF4-FFF2-40B4-BE49-F238E27FC236}">
                <a16:creationId xmlns:a16="http://schemas.microsoft.com/office/drawing/2014/main" id="{A30C9278-ED8E-9E00-D791-AFFAE9EA1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C46557-BABD-6771-42D9-AF2EBD76A0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9A8FE-99B8-4EFB-9D8D-E16979137382}" type="slidenum">
              <a:rPr lang="en-US" smtClean="0"/>
              <a:t>‹#›</a:t>
            </a:fld>
            <a:endParaRPr lang="en-US"/>
          </a:p>
        </p:txBody>
      </p:sp>
    </p:spTree>
    <p:extLst>
      <p:ext uri="{BB962C8B-B14F-4D97-AF65-F5344CB8AC3E}">
        <p14:creationId xmlns:p14="http://schemas.microsoft.com/office/powerpoint/2010/main" val="116353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ownloads.ctfassets.net/c7lxnbtvvcxm/6FhtbuJTA6K9fhIdZKpDSz/8a871a80d932be54dc73acf9958209ff/DA_-_epa-fuel-economy.csv" TargetMode="External"/><Relationship Id="rId2" Type="http://schemas.openxmlformats.org/officeDocument/2006/relationships/hyperlink" Target="https://www.kaggle.com/epa/fuel-economy/version/1"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FBD0-F906-4EF9-F206-C0EF0843BDE8}"/>
              </a:ext>
            </a:extLst>
          </p:cNvPr>
          <p:cNvSpPr>
            <a:spLocks noGrp="1"/>
          </p:cNvSpPr>
          <p:nvPr>
            <p:ph type="ctrTitle"/>
          </p:nvPr>
        </p:nvSpPr>
        <p:spPr>
          <a:xfrm>
            <a:off x="602072" y="915473"/>
            <a:ext cx="3494341" cy="4598893"/>
          </a:xfrm>
          <a:noFill/>
        </p:spPr>
        <p:txBody>
          <a:bodyPr>
            <a:normAutofit fontScale="90000"/>
          </a:bodyPr>
          <a:lstStyle/>
          <a:p>
            <a:pPr algn="l"/>
            <a:r>
              <a:rPr lang="en-US" sz="5400" dirty="0"/>
              <a:t>Analysis of the Impact Vehicle Drive Train Type has on Fuel Economy</a:t>
            </a:r>
          </a:p>
        </p:txBody>
      </p:sp>
      <p:sp>
        <p:nvSpPr>
          <p:cNvPr id="22" name="Rectangle 21">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black jeep driving through a forest&#10;&#10;Description automatically generated with low confidence">
            <a:extLst>
              <a:ext uri="{FF2B5EF4-FFF2-40B4-BE49-F238E27FC236}">
                <a16:creationId xmlns:a16="http://schemas.microsoft.com/office/drawing/2014/main" id="{B83F55CF-F130-25B5-2EF9-5CFA752D445A}"/>
              </a:ext>
            </a:extLst>
          </p:cNvPr>
          <p:cNvPicPr>
            <a:picLocks noChangeAspect="1"/>
          </p:cNvPicPr>
          <p:nvPr/>
        </p:nvPicPr>
        <p:blipFill>
          <a:blip r:embed="rId2"/>
          <a:stretch>
            <a:fillRect/>
          </a:stretch>
        </p:blipFill>
        <p:spPr>
          <a:xfrm>
            <a:off x="5441735" y="1231053"/>
            <a:ext cx="5934456" cy="4395893"/>
          </a:xfrm>
          <a:prstGeom prst="rect">
            <a:avLst/>
          </a:prstGeom>
          <a:effectLst/>
        </p:spPr>
      </p:pic>
      <p:pic>
        <p:nvPicPr>
          <p:cNvPr id="1026" name="Picture 2">
            <a:extLst>
              <a:ext uri="{FF2B5EF4-FFF2-40B4-BE49-F238E27FC236}">
                <a16:creationId xmlns:a16="http://schemas.microsoft.com/office/drawing/2014/main" id="{0ABEED82-7589-5DC1-239E-50E656FDC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2603" y="25985"/>
            <a:ext cx="3072760" cy="24101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BC404C-E559-C48E-9908-DF5DAA170BEF}"/>
              </a:ext>
            </a:extLst>
          </p:cNvPr>
          <p:cNvSpPr txBox="1"/>
          <p:nvPr/>
        </p:nvSpPr>
        <p:spPr>
          <a:xfrm>
            <a:off x="6772275" y="453808"/>
            <a:ext cx="1371600" cy="923330"/>
          </a:xfrm>
          <a:prstGeom prst="rect">
            <a:avLst/>
          </a:prstGeom>
          <a:noFill/>
        </p:spPr>
        <p:txBody>
          <a:bodyPr wrap="square" rtlCol="0">
            <a:spAutoFit/>
          </a:bodyPr>
          <a:lstStyle/>
          <a:p>
            <a:r>
              <a:rPr lang="en-US" dirty="0"/>
              <a:t>Do you really need this?</a:t>
            </a:r>
          </a:p>
        </p:txBody>
      </p:sp>
    </p:spTree>
    <p:extLst>
      <p:ext uri="{BB962C8B-B14F-4D97-AF65-F5344CB8AC3E}">
        <p14:creationId xmlns:p14="http://schemas.microsoft.com/office/powerpoint/2010/main" val="132966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15600" y="765933"/>
            <a:ext cx="11824000" cy="737600"/>
          </a:xfrm>
          <a:prstGeom prst="rect">
            <a:avLst/>
          </a:prstGeom>
        </p:spPr>
        <p:txBody>
          <a:bodyPr spcFirstLastPara="1" vert="horz" wrap="square" lIns="121900" tIns="121900" rIns="121900" bIns="121900" rtlCol="0" anchor="t" anchorCtr="0">
            <a:noAutofit/>
          </a:bodyPr>
          <a:lstStyle/>
          <a:p>
            <a:r>
              <a:rPr lang="en" sz="3600">
                <a:latin typeface="Michroma"/>
                <a:ea typeface="Michroma"/>
                <a:cs typeface="Michroma"/>
                <a:sym typeface="Michroma"/>
              </a:rPr>
              <a:t>Overview &amp; Problem Statement</a:t>
            </a:r>
            <a:endParaRPr sz="3600" b="1">
              <a:latin typeface="Michroma"/>
              <a:ea typeface="Michroma"/>
              <a:cs typeface="Michroma"/>
              <a:sym typeface="Michroma"/>
            </a:endParaRPr>
          </a:p>
          <a:p>
            <a:endParaRPr sz="3600">
              <a:latin typeface="Michroma"/>
              <a:ea typeface="Michroma"/>
              <a:cs typeface="Michroma"/>
              <a:sym typeface="Michroma"/>
            </a:endParaRPr>
          </a:p>
          <a:p>
            <a:endParaRPr sz="3600">
              <a:latin typeface="Michroma"/>
              <a:ea typeface="Michroma"/>
              <a:cs typeface="Michroma"/>
              <a:sym typeface="Michroma"/>
            </a:endParaRPr>
          </a:p>
          <a:p>
            <a:endParaRPr sz="3200">
              <a:latin typeface="Michroma"/>
              <a:ea typeface="Michroma"/>
              <a:cs typeface="Michroma"/>
              <a:sym typeface="Michroma"/>
            </a:endParaRPr>
          </a:p>
          <a:p>
            <a:endParaRPr sz="3600">
              <a:latin typeface="Michroma"/>
              <a:ea typeface="Michroma"/>
              <a:cs typeface="Michroma"/>
              <a:sym typeface="Michroma"/>
            </a:endParaRPr>
          </a:p>
          <a:p>
            <a:endParaRPr sz="3600">
              <a:latin typeface="Michroma"/>
              <a:ea typeface="Michroma"/>
              <a:cs typeface="Michroma"/>
              <a:sym typeface="Michroma"/>
            </a:endParaRPr>
          </a:p>
        </p:txBody>
      </p:sp>
      <p:sp>
        <p:nvSpPr>
          <p:cNvPr id="194" name="Google Shape;194;p35"/>
          <p:cNvSpPr txBox="1">
            <a:spLocks noGrp="1"/>
          </p:cNvSpPr>
          <p:nvPr>
            <p:ph type="body" idx="1"/>
          </p:nvPr>
        </p:nvSpPr>
        <p:spPr>
          <a:xfrm>
            <a:off x="415600" y="1536633"/>
            <a:ext cx="11202000" cy="4555200"/>
          </a:xfrm>
          <a:prstGeom prst="rect">
            <a:avLst/>
          </a:prstGeom>
        </p:spPr>
        <p:txBody>
          <a:bodyPr spcFirstLastPara="1" vert="horz" wrap="square" lIns="121900" tIns="121900" rIns="121900" bIns="121900" rtlCol="0" anchor="t" anchorCtr="0">
            <a:noAutofit/>
          </a:bodyPr>
          <a:lstStyle/>
          <a:p>
            <a:pPr>
              <a:lnSpc>
                <a:spcPct val="150000"/>
              </a:lnSpc>
              <a:buClr>
                <a:srgbClr val="000000"/>
              </a:buClr>
              <a:buFont typeface="Open Sans"/>
              <a:buChar char="◆"/>
            </a:pPr>
            <a:r>
              <a:rPr lang="en" dirty="0">
                <a:solidFill>
                  <a:srgbClr val="000000"/>
                </a:solidFill>
                <a:latin typeface="Open Sans"/>
                <a:ea typeface="Open Sans"/>
                <a:cs typeface="Open Sans"/>
                <a:sym typeface="Open Sans"/>
              </a:rPr>
              <a:t>Fuel prices at the pump have historically been reasonable…….until now</a:t>
            </a:r>
            <a:endParaRPr dirty="0">
              <a:solidFill>
                <a:srgbClr val="000000"/>
              </a:solidFill>
              <a:latin typeface="Open Sans"/>
              <a:ea typeface="Open Sans"/>
              <a:cs typeface="Open Sans"/>
              <a:sym typeface="Open Sans"/>
            </a:endParaRPr>
          </a:p>
          <a:p>
            <a:pPr>
              <a:lnSpc>
                <a:spcPct val="150000"/>
              </a:lnSpc>
              <a:buClr>
                <a:srgbClr val="000000"/>
              </a:buClr>
              <a:buFont typeface="Open Sans"/>
              <a:buChar char="◆"/>
            </a:pPr>
            <a:r>
              <a:rPr lang="en-US" dirty="0">
                <a:solidFill>
                  <a:srgbClr val="000000"/>
                </a:solidFill>
                <a:latin typeface="Open Sans"/>
                <a:ea typeface="Open Sans"/>
                <a:cs typeface="Open Sans"/>
                <a:sym typeface="Open Sans"/>
              </a:rPr>
              <a:t>With the current rate of inflation, what types of vehicles could we recommend to customers to improve their fuel economy?</a:t>
            </a:r>
          </a:p>
          <a:p>
            <a:pPr>
              <a:lnSpc>
                <a:spcPct val="150000"/>
              </a:lnSpc>
              <a:buClr>
                <a:srgbClr val="000000"/>
              </a:buClr>
              <a:buFont typeface="Open Sans"/>
              <a:buChar char="◆"/>
            </a:pPr>
            <a:r>
              <a:rPr lang="en-US" dirty="0">
                <a:solidFill>
                  <a:srgbClr val="000000"/>
                </a:solidFill>
                <a:latin typeface="Open Sans"/>
                <a:ea typeface="Open Sans"/>
                <a:cs typeface="Open Sans"/>
                <a:sym typeface="Open Sans"/>
              </a:rPr>
              <a:t>How much could be saved today? What about in the future? </a:t>
            </a:r>
          </a:p>
          <a:p>
            <a:pPr marL="0" indent="0">
              <a:buNone/>
            </a:pPr>
            <a:endParaRPr dirty="0">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A8AC-E651-F633-787C-843F99A12A74}"/>
              </a:ext>
            </a:extLst>
          </p:cNvPr>
          <p:cNvSpPr>
            <a:spLocks noGrp="1"/>
          </p:cNvSpPr>
          <p:nvPr>
            <p:ph type="title"/>
          </p:nvPr>
        </p:nvSpPr>
        <p:spPr/>
        <p:txBody>
          <a:bodyPr/>
          <a:lstStyle/>
          <a:p>
            <a:r>
              <a:rPr lang="en-US" dirty="0"/>
              <a:t>Data Analyzed</a:t>
            </a:r>
          </a:p>
        </p:txBody>
      </p:sp>
      <p:sp>
        <p:nvSpPr>
          <p:cNvPr id="3" name="Text Placeholder 2">
            <a:extLst>
              <a:ext uri="{FF2B5EF4-FFF2-40B4-BE49-F238E27FC236}">
                <a16:creationId xmlns:a16="http://schemas.microsoft.com/office/drawing/2014/main" id="{8111C551-A98C-2EB1-DA39-2746BF225F9B}"/>
              </a:ext>
            </a:extLst>
          </p:cNvPr>
          <p:cNvSpPr>
            <a:spLocks noGrp="1"/>
          </p:cNvSpPr>
          <p:nvPr>
            <p:ph type="body" idx="1"/>
          </p:nvPr>
        </p:nvSpPr>
        <p:spPr/>
        <p:txBody>
          <a:bodyPr/>
          <a:lstStyle/>
          <a:p>
            <a:r>
              <a:rPr lang="en-US" b="0" i="0" dirty="0">
                <a:solidFill>
                  <a:srgbClr val="272727"/>
                </a:solidFill>
                <a:effectLst/>
                <a:latin typeface="MaisonNeue"/>
              </a:rPr>
              <a:t>The data used in this analysis originally comes </a:t>
            </a:r>
            <a:r>
              <a:rPr lang="en-US" b="0" i="0" u="sng" dirty="0">
                <a:solidFill>
                  <a:srgbClr val="272727"/>
                </a:solidFill>
                <a:effectLst/>
                <a:latin typeface="MaisonNeue"/>
                <a:hlinkClick r:id="rId2"/>
              </a:rPr>
              <a:t>from Kaggle</a:t>
            </a:r>
            <a:endParaRPr lang="en-US" dirty="0"/>
          </a:p>
          <a:p>
            <a:r>
              <a:rPr lang="en-US" dirty="0">
                <a:hlinkClick r:id="rId3"/>
              </a:rPr>
              <a:t>Vehicle Fuel Economy Estimates, 1984-2017</a:t>
            </a:r>
            <a:endParaRPr lang="en-US" dirty="0"/>
          </a:p>
          <a:p>
            <a:r>
              <a:rPr lang="en-US" dirty="0"/>
              <a:t>The file includes the EPA’s fuel economy estimates </a:t>
            </a:r>
            <a:r>
              <a:rPr lang="en-US" b="0" i="0" dirty="0">
                <a:effectLst/>
                <a:latin typeface="Inter"/>
              </a:rPr>
              <a:t>produced during vehicle testing at the Environmental Protection Agency's National Vehicle and Fuel Emissions Laboratory in Ann Arbor, Michigan, and by vehicle manufacturers with EPA oversight</a:t>
            </a:r>
          </a:p>
          <a:p>
            <a:r>
              <a:rPr lang="en-US" dirty="0">
                <a:latin typeface="Inter"/>
              </a:rPr>
              <a:t>The annual fuel costs included in the data set was assuming </a:t>
            </a:r>
            <a:r>
              <a:rPr lang="en-US" b="0" i="0" dirty="0">
                <a:effectLst/>
                <a:latin typeface="Inter"/>
              </a:rPr>
              <a:t>$2.33/gallon for regular unleaded gasoline</a:t>
            </a:r>
          </a:p>
          <a:p>
            <a:r>
              <a:rPr lang="en-US" dirty="0"/>
              <a:t>Due to the volatility of fuel prices (current average $4.96/gallon as of June 9, 2022), this analysis is based upon TOTAL estimated annual consumption instead of estimated fuel costs.</a:t>
            </a:r>
          </a:p>
          <a:p>
            <a:endParaRPr lang="en-US" dirty="0"/>
          </a:p>
          <a:p>
            <a:endParaRPr lang="en-US" dirty="0"/>
          </a:p>
        </p:txBody>
      </p:sp>
    </p:spTree>
    <p:extLst>
      <p:ext uri="{BB962C8B-B14F-4D97-AF65-F5344CB8AC3E}">
        <p14:creationId xmlns:p14="http://schemas.microsoft.com/office/powerpoint/2010/main" val="175424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0A07C-0142-796B-DFA6-0498680D3932}"/>
              </a:ext>
            </a:extLst>
          </p:cNvPr>
          <p:cNvSpPr/>
          <p:nvPr/>
        </p:nvSpPr>
        <p:spPr>
          <a:xfrm>
            <a:off x="0" y="1147482"/>
            <a:ext cx="4639056" cy="17750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B88FE-4BB2-964B-F2A6-899247212A12}"/>
              </a:ext>
            </a:extLst>
          </p:cNvPr>
          <p:cNvSpPr>
            <a:spLocks noGrp="1"/>
          </p:cNvSpPr>
          <p:nvPr>
            <p:ph type="title"/>
          </p:nvPr>
        </p:nvSpPr>
        <p:spPr>
          <a:xfrm>
            <a:off x="531517" y="1"/>
            <a:ext cx="3386929" cy="1317812"/>
          </a:xfrm>
        </p:spPr>
        <p:txBody>
          <a:bodyPr vert="horz" lIns="91440" tIns="45720" rIns="91440" bIns="45720" rtlCol="0" anchor="ctr">
            <a:normAutofit/>
          </a:bodyPr>
          <a:lstStyle/>
          <a:p>
            <a:r>
              <a:rPr lang="en-US" sz="2400" dirty="0">
                <a:solidFill>
                  <a:prstClr val="black"/>
                </a:solidFill>
                <a:latin typeface="Calibri Light" panose="020F0302020204030204"/>
              </a:rPr>
              <a:t>Gallons of Fuel consumed annually by 2WD and 4WD vehicles</a:t>
            </a:r>
          </a:p>
        </p:txBody>
      </p:sp>
      <p:sp>
        <p:nvSpPr>
          <p:cNvPr id="30" name="Rectangle 2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7C33A141-2EB3-DB77-CD19-8339D4A4AFDF}"/>
              </a:ext>
            </a:extLst>
          </p:cNvPr>
          <p:cNvSpPr>
            <a:spLocks noGrp="1"/>
          </p:cNvSpPr>
          <p:nvPr>
            <p:ph idx="1"/>
          </p:nvPr>
        </p:nvSpPr>
        <p:spPr>
          <a:xfrm>
            <a:off x="371023" y="1317813"/>
            <a:ext cx="3707918" cy="5141457"/>
          </a:xfrm>
        </p:spPr>
        <p:txBody>
          <a:bodyPr>
            <a:normAutofit fontScale="92500" lnSpcReduction="10000"/>
          </a:bodyPr>
          <a:lstStyle/>
          <a:p>
            <a:pPr marL="0" indent="0">
              <a:buNone/>
            </a:pPr>
            <a:r>
              <a:rPr lang="en-US" sz="1600" b="1" dirty="0"/>
              <a:t>Null Hypothesis 1 (H0):</a:t>
            </a:r>
          </a:p>
          <a:p>
            <a:r>
              <a:rPr lang="en-US" sz="1600" dirty="0"/>
              <a:t>2WD &amp; 4WD vehicles have the same annual fuel consumption</a:t>
            </a:r>
          </a:p>
          <a:p>
            <a:pPr marL="0" indent="0">
              <a:buNone/>
            </a:pPr>
            <a:r>
              <a:rPr lang="en-US" sz="1600" b="1" dirty="0"/>
              <a:t>Alternate Hypothesis 1 (Ha):</a:t>
            </a:r>
          </a:p>
          <a:p>
            <a:r>
              <a:rPr lang="en-US" sz="1600" dirty="0"/>
              <a:t>2WD &amp; 4WD vehicles have different annual fuel consumption</a:t>
            </a:r>
          </a:p>
          <a:p>
            <a:pPr marL="0" indent="0">
              <a:spcAft>
                <a:spcPts val="600"/>
              </a:spcAft>
              <a:buNone/>
            </a:pPr>
            <a:r>
              <a:rPr lang="en" sz="1700" dirty="0">
                <a:solidFill>
                  <a:schemeClr val="dk1"/>
                </a:solidFill>
                <a:ea typeface="Open Sans"/>
                <a:cs typeface="Courier New" panose="02070309020205020404" pitchFamily="49" charset="0"/>
                <a:sym typeface="Open Sans"/>
              </a:rPr>
              <a:t>The analysis shows p-value &lt; 0.05, therefore the Null hypothesis is rejected, proving the Alternate hypothesis True. There is a statistically significant difference exists between fuel consumption of 2WD and 4WD vehicles</a:t>
            </a:r>
          </a:p>
          <a:p>
            <a:pPr>
              <a:spcAft>
                <a:spcPts val="600"/>
              </a:spcAft>
            </a:pPr>
            <a:r>
              <a:rPr lang="en-US" sz="1600" dirty="0">
                <a:solidFill>
                  <a:schemeClr val="dk1"/>
                </a:solidFill>
                <a:ea typeface="Open Sans"/>
                <a:cs typeface="Courier New" panose="02070309020205020404" pitchFamily="49" charset="0"/>
                <a:sym typeface="Open Sans"/>
              </a:rPr>
              <a:t>With 95% confidence, the fuel consumption is between 99 and 108 gallons lower annually for 2WD vehicles</a:t>
            </a:r>
          </a:p>
          <a:p>
            <a:pPr>
              <a:spcAft>
                <a:spcPts val="600"/>
              </a:spcAft>
            </a:pPr>
            <a:r>
              <a:rPr lang="en-US" sz="1600" dirty="0">
                <a:solidFill>
                  <a:schemeClr val="dk1"/>
                </a:solidFill>
                <a:ea typeface="Open Sans"/>
                <a:cs typeface="Courier New" panose="02070309020205020404" pitchFamily="49" charset="0"/>
                <a:sym typeface="Open Sans"/>
              </a:rPr>
              <a:t>In 1970, with gas at $0.36/Gal. This would have meant an average savings of $37/year</a:t>
            </a:r>
          </a:p>
          <a:p>
            <a:pPr>
              <a:spcAft>
                <a:spcPts val="600"/>
              </a:spcAft>
            </a:pPr>
            <a:r>
              <a:rPr lang="en-US" sz="1600" dirty="0">
                <a:solidFill>
                  <a:schemeClr val="dk1"/>
                </a:solidFill>
                <a:ea typeface="Open Sans"/>
                <a:cs typeface="Courier New" panose="02070309020205020404" pitchFamily="49" charset="0"/>
                <a:sym typeface="Open Sans"/>
              </a:rPr>
              <a:t>Today, at $4.96/Gal a front wheel drive vehicle would save on average, $513/year</a:t>
            </a:r>
            <a:endParaRPr lang="en" sz="1600" dirty="0">
              <a:solidFill>
                <a:schemeClr val="dk1"/>
              </a:solidFill>
              <a:ea typeface="Open Sans"/>
              <a:cs typeface="Courier New" panose="02070309020205020404" pitchFamily="49" charset="0"/>
              <a:sym typeface="Open Sans"/>
            </a:endParaRPr>
          </a:p>
          <a:p>
            <a:endParaRPr lang="en" sz="2000" dirty="0">
              <a:solidFill>
                <a:schemeClr val="dk1"/>
              </a:solidFill>
              <a:ea typeface="Open Sans"/>
              <a:cs typeface="Courier New" panose="02070309020205020404" pitchFamily="49" charset="0"/>
              <a:sym typeface="Open Sans"/>
            </a:endParaRPr>
          </a:p>
          <a:p>
            <a:endParaRPr lang="en-US" dirty="0"/>
          </a:p>
        </p:txBody>
      </p:sp>
      <p:pic>
        <p:nvPicPr>
          <p:cNvPr id="6" name="Picture 5">
            <a:extLst>
              <a:ext uri="{FF2B5EF4-FFF2-40B4-BE49-F238E27FC236}">
                <a16:creationId xmlns:a16="http://schemas.microsoft.com/office/drawing/2014/main" id="{5E5A24FD-C464-8851-B371-5FCBC9994058}"/>
              </a:ext>
            </a:extLst>
          </p:cNvPr>
          <p:cNvPicPr>
            <a:picLocks noChangeAspect="1"/>
          </p:cNvPicPr>
          <p:nvPr/>
        </p:nvPicPr>
        <p:blipFill>
          <a:blip r:embed="rId2"/>
          <a:stretch>
            <a:fillRect/>
          </a:stretch>
        </p:blipFill>
        <p:spPr>
          <a:xfrm>
            <a:off x="5342007" y="907408"/>
            <a:ext cx="6118915" cy="4523624"/>
          </a:xfrm>
          <a:prstGeom prst="rect">
            <a:avLst/>
          </a:prstGeom>
        </p:spPr>
      </p:pic>
      <p:pic>
        <p:nvPicPr>
          <p:cNvPr id="10" name="Picture 9">
            <a:extLst>
              <a:ext uri="{FF2B5EF4-FFF2-40B4-BE49-F238E27FC236}">
                <a16:creationId xmlns:a16="http://schemas.microsoft.com/office/drawing/2014/main" id="{95BF95AD-87D6-4005-211D-62367CE8DE62}"/>
              </a:ext>
            </a:extLst>
          </p:cNvPr>
          <p:cNvPicPr>
            <a:picLocks noChangeAspect="1"/>
          </p:cNvPicPr>
          <p:nvPr/>
        </p:nvPicPr>
        <p:blipFill>
          <a:blip r:embed="rId3"/>
          <a:stretch>
            <a:fillRect/>
          </a:stretch>
        </p:blipFill>
        <p:spPr>
          <a:xfrm>
            <a:off x="5342007" y="5209396"/>
            <a:ext cx="579170" cy="219475"/>
          </a:xfrm>
          <a:prstGeom prst="rect">
            <a:avLst/>
          </a:prstGeom>
        </p:spPr>
      </p:pic>
    </p:spTree>
    <p:extLst>
      <p:ext uri="{BB962C8B-B14F-4D97-AF65-F5344CB8AC3E}">
        <p14:creationId xmlns:p14="http://schemas.microsoft.com/office/powerpoint/2010/main" val="260273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052E32A-54A7-B95F-E149-78985916D37B}"/>
              </a:ext>
            </a:extLst>
          </p:cNvPr>
          <p:cNvSpPr/>
          <p:nvPr/>
        </p:nvSpPr>
        <p:spPr>
          <a:xfrm>
            <a:off x="0" y="1470215"/>
            <a:ext cx="4639056" cy="166743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B88FE-4BB2-964B-F2A6-899247212A12}"/>
              </a:ext>
            </a:extLst>
          </p:cNvPr>
          <p:cNvSpPr>
            <a:spLocks noGrp="1"/>
          </p:cNvSpPr>
          <p:nvPr>
            <p:ph type="title"/>
          </p:nvPr>
        </p:nvSpPr>
        <p:spPr>
          <a:xfrm>
            <a:off x="484214" y="6652"/>
            <a:ext cx="3505495" cy="1622321"/>
          </a:xfrm>
        </p:spPr>
        <p:txBody>
          <a:bodyPr vert="horz" lIns="91440" tIns="45720" rIns="91440" bIns="45720" rtlCol="0" anchor="ctr">
            <a:noAutofit/>
          </a:bodyPr>
          <a:lstStyle/>
          <a:p>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Gallons of Fuel consumed annually by Front  Wheel Drive and Rear Wheel Drive vehicles</a:t>
            </a:r>
            <a:endParaRPr lang="en-US" sz="2800" kern="1200" dirty="0">
              <a:solidFill>
                <a:schemeClr val="tx1"/>
              </a:solidFill>
              <a:latin typeface="+mj-lt"/>
              <a:ea typeface="+mj-ea"/>
              <a:cs typeface="+mj-cs"/>
            </a:endParaRPr>
          </a:p>
        </p:txBody>
      </p:sp>
      <p:sp>
        <p:nvSpPr>
          <p:cNvPr id="12" name="TextBox 11">
            <a:extLst>
              <a:ext uri="{FF2B5EF4-FFF2-40B4-BE49-F238E27FC236}">
                <a16:creationId xmlns:a16="http://schemas.microsoft.com/office/drawing/2014/main" id="{9DF79138-8640-1334-72E3-F1BBE7AB5D9E}"/>
              </a:ext>
            </a:extLst>
          </p:cNvPr>
          <p:cNvSpPr txBox="1"/>
          <p:nvPr/>
        </p:nvSpPr>
        <p:spPr>
          <a:xfrm>
            <a:off x="304800" y="1515326"/>
            <a:ext cx="3781535" cy="5190273"/>
          </a:xfrm>
          <a:prstGeom prst="rect">
            <a:avLst/>
          </a:prstGeom>
        </p:spPr>
        <p:txBody>
          <a:bodyPr vert="horz" lIns="91440" tIns="45720" rIns="91440" bIns="45720" rtlCol="0">
            <a:normAutofit fontScale="400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800" b="1" i="0" u="none" strike="noStrike" kern="1200" cap="none" spc="0" normalizeH="0" baseline="0" noProof="0" dirty="0">
                <a:ln>
                  <a:noFill/>
                </a:ln>
                <a:solidFill>
                  <a:prstClr val="black"/>
                </a:solidFill>
                <a:effectLst/>
                <a:uLnTx/>
                <a:uFillTx/>
                <a:latin typeface="Calibri" panose="020F0502020204030204"/>
                <a:ea typeface="+mn-ea"/>
                <a:cs typeface="+mn-cs"/>
              </a:rPr>
              <a:t>Null Hypothesis 1 (H0):</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800" b="0" i="0" u="none" strike="noStrike" kern="1200" cap="none" spc="0" normalizeH="0" baseline="0" noProof="0" dirty="0">
                <a:ln>
                  <a:noFill/>
                </a:ln>
                <a:solidFill>
                  <a:prstClr val="black"/>
                </a:solidFill>
                <a:effectLst/>
                <a:uLnTx/>
                <a:uFillTx/>
                <a:latin typeface="Calibri" panose="020F0502020204030204"/>
                <a:ea typeface="+mn-ea"/>
                <a:cs typeface="+mn-cs"/>
              </a:rPr>
              <a:t>FWD and RWD vehicles have the same annual fuel consumption</a:t>
            </a:r>
          </a:p>
          <a:p>
            <a:pPr>
              <a:lnSpc>
                <a:spcPct val="90000"/>
              </a:lnSpc>
              <a:spcBef>
                <a:spcPts val="1000"/>
              </a:spcBef>
              <a:defRPr/>
            </a:pPr>
            <a:r>
              <a:rPr lang="en-US" sz="3800" b="1" dirty="0">
                <a:solidFill>
                  <a:prstClr val="black"/>
                </a:solidFill>
                <a:latin typeface="Calibri" panose="020F0502020204030204"/>
              </a:rPr>
              <a:t>Alternate Hypothesis 1 (Ha):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3800" dirty="0">
                <a:solidFill>
                  <a:prstClr val="black"/>
                </a:solidFill>
                <a:latin typeface="Calibri" panose="020F0502020204030204"/>
              </a:rPr>
              <a:t>F</a:t>
            </a:r>
            <a:r>
              <a:rPr kumimoji="0" lang="en-US" sz="3800" b="0" i="0" u="none" strike="noStrike" kern="1200" cap="none" spc="0" normalizeH="0" baseline="0" noProof="0" dirty="0">
                <a:ln>
                  <a:noFill/>
                </a:ln>
                <a:solidFill>
                  <a:prstClr val="black"/>
                </a:solidFill>
                <a:effectLst/>
                <a:uLnTx/>
                <a:uFillTx/>
                <a:latin typeface="Calibri" panose="020F0502020204030204"/>
                <a:ea typeface="+mn-ea"/>
                <a:cs typeface="+mn-cs"/>
              </a:rPr>
              <a:t>WD &amp; RWD vehicles have different annual fuel consumption</a:t>
            </a:r>
          </a:p>
          <a:p>
            <a:pPr marL="57150">
              <a:lnSpc>
                <a:spcPct val="90000"/>
              </a:lnSpc>
              <a:spcAft>
                <a:spcPts val="600"/>
              </a:spcAft>
            </a:pPr>
            <a:endParaRPr lang="en" sz="2000" dirty="0">
              <a:solidFill>
                <a:schemeClr val="dk1"/>
              </a:solidFill>
              <a:ea typeface="Open Sans"/>
              <a:cs typeface="Courier New" panose="02070309020205020404" pitchFamily="49" charset="0"/>
              <a:sym typeface="Open Sans"/>
            </a:endParaRPr>
          </a:p>
          <a:p>
            <a:pPr>
              <a:spcBef>
                <a:spcPts val="1000"/>
              </a:spcBef>
              <a:spcAft>
                <a:spcPts val="600"/>
              </a:spcAft>
            </a:pPr>
            <a:r>
              <a:rPr lang="en" sz="4000" dirty="0">
                <a:solidFill>
                  <a:schemeClr val="dk1"/>
                </a:solidFill>
                <a:ea typeface="Open Sans"/>
                <a:cs typeface="Courier New" panose="02070309020205020404" pitchFamily="49" charset="0"/>
                <a:sym typeface="Open Sans"/>
              </a:rPr>
              <a:t>The analysis shows p-value &lt; 0.05, therefore the Null hypothesis is rejected, proving the Alternate hypothesis True. There is A statistically significant difference exists between fuel consumption of Front Wheel Drive and Rear Wheel Drive vehicles</a:t>
            </a:r>
          </a:p>
          <a:p>
            <a:pPr marL="285750" indent="-228600">
              <a:lnSpc>
                <a:spcPct val="90000"/>
              </a:lnSpc>
              <a:spcAft>
                <a:spcPts val="600"/>
              </a:spcAft>
              <a:buFont typeface="Arial" panose="020B0604020202020204" pitchFamily="34" charset="0"/>
              <a:buChar char="•"/>
            </a:pPr>
            <a:endParaRPr lang="en-US" sz="3200" b="0" i="0" u="none" strike="noStrike" dirty="0">
              <a:effectLst/>
            </a:endParaRPr>
          </a:p>
          <a:p>
            <a:pPr marL="285750" indent="-228600">
              <a:lnSpc>
                <a:spcPct val="90000"/>
              </a:lnSpc>
              <a:spcAft>
                <a:spcPts val="600"/>
              </a:spcAft>
              <a:buFont typeface="Arial" panose="020B0604020202020204" pitchFamily="34" charset="0"/>
              <a:buChar char="•"/>
            </a:pPr>
            <a:r>
              <a:rPr lang="en-US" sz="3500" b="0" i="0" u="none" strike="noStrike" dirty="0">
                <a:effectLst/>
              </a:rPr>
              <a:t>With 95% confidence, the fuel consumption for Front Wheel Drive vehicles is between 226 and 234 gallons lower annually than Rear Wheel Drive vehicles</a:t>
            </a:r>
          </a:p>
          <a:p>
            <a:pPr marL="285750" marR="0" lvl="0" indent="-228600" fontAlgn="auto">
              <a:lnSpc>
                <a:spcPct val="90000"/>
              </a:lnSpc>
              <a:spcBef>
                <a:spcPts val="1000"/>
              </a:spcBef>
              <a:spcAft>
                <a:spcPts val="600"/>
              </a:spcAft>
              <a:buClrTx/>
              <a:buSzTx/>
              <a:buFont typeface="Arial" panose="020B0604020202020204" pitchFamily="34" charset="0"/>
              <a:buChar char="•"/>
              <a:tabLst/>
              <a:defRPr/>
            </a:pPr>
            <a:r>
              <a:rPr lang="en-US" sz="3500" dirty="0">
                <a:sym typeface="Open Sans"/>
              </a:rPr>
              <a:t>In 1970, with gas at $0.36/Gal. This would have meant an AVG savings of $83/year</a:t>
            </a:r>
          </a:p>
          <a:p>
            <a:pPr marL="285750" marR="0" lvl="0" indent="-228600" fontAlgn="auto">
              <a:lnSpc>
                <a:spcPct val="90000"/>
              </a:lnSpc>
              <a:spcBef>
                <a:spcPts val="1000"/>
              </a:spcBef>
              <a:spcAft>
                <a:spcPts val="600"/>
              </a:spcAft>
              <a:buClrTx/>
              <a:buSzTx/>
              <a:buFont typeface="Arial" panose="020B0604020202020204" pitchFamily="34" charset="0"/>
              <a:buChar char="•"/>
              <a:tabLst/>
              <a:defRPr/>
            </a:pPr>
            <a:r>
              <a:rPr lang="en-US" sz="3500" dirty="0">
                <a:sym typeface="Open Sans"/>
              </a:rPr>
              <a:t>Today, at $4.96/Gal a front wheel drive vehicle would save on average, $1,141/year</a:t>
            </a:r>
            <a:endParaRPr lang="en-US" sz="2300" dirty="0"/>
          </a:p>
        </p:txBody>
      </p:sp>
      <p:sp>
        <p:nvSpPr>
          <p:cNvPr id="24" name="Rectangle 1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4BF0A5E-ED85-52FD-F111-5E0581CEEEC9}"/>
              </a:ext>
            </a:extLst>
          </p:cNvPr>
          <p:cNvPicPr>
            <a:picLocks noChangeAspect="1"/>
          </p:cNvPicPr>
          <p:nvPr/>
        </p:nvPicPr>
        <p:blipFill>
          <a:blip r:embed="rId2"/>
          <a:stretch>
            <a:fillRect/>
          </a:stretch>
        </p:blipFill>
        <p:spPr>
          <a:xfrm>
            <a:off x="5327891" y="1005629"/>
            <a:ext cx="6379895" cy="4411693"/>
          </a:xfrm>
          <a:prstGeom prst="rect">
            <a:avLst/>
          </a:prstGeom>
        </p:spPr>
      </p:pic>
      <p:pic>
        <p:nvPicPr>
          <p:cNvPr id="16" name="Picture 15">
            <a:extLst>
              <a:ext uri="{FF2B5EF4-FFF2-40B4-BE49-F238E27FC236}">
                <a16:creationId xmlns:a16="http://schemas.microsoft.com/office/drawing/2014/main" id="{B87F26E5-E577-33C7-55B1-1EE1C3753F77}"/>
              </a:ext>
            </a:extLst>
          </p:cNvPr>
          <p:cNvPicPr>
            <a:picLocks noChangeAspect="1"/>
          </p:cNvPicPr>
          <p:nvPr/>
        </p:nvPicPr>
        <p:blipFill>
          <a:blip r:embed="rId3"/>
          <a:stretch>
            <a:fillRect/>
          </a:stretch>
        </p:blipFill>
        <p:spPr>
          <a:xfrm>
            <a:off x="5231265" y="5307585"/>
            <a:ext cx="579170" cy="219475"/>
          </a:xfrm>
          <a:prstGeom prst="rect">
            <a:avLst/>
          </a:prstGeom>
        </p:spPr>
      </p:pic>
      <p:cxnSp>
        <p:nvCxnSpPr>
          <p:cNvPr id="4" name="Straight Connector 3">
            <a:extLst>
              <a:ext uri="{FF2B5EF4-FFF2-40B4-BE49-F238E27FC236}">
                <a16:creationId xmlns:a16="http://schemas.microsoft.com/office/drawing/2014/main" id="{29BFFE91-6A9F-28D0-7CED-3C49D3A09808}"/>
              </a:ext>
            </a:extLst>
          </p:cNvPr>
          <p:cNvCxnSpPr>
            <a:cxnSpLocks/>
          </p:cNvCxnSpPr>
          <p:nvPr/>
        </p:nvCxnSpPr>
        <p:spPr>
          <a:xfrm flipH="1">
            <a:off x="0" y="3137648"/>
            <a:ext cx="46390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29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415600" y="765933"/>
            <a:ext cx="11824000" cy="737600"/>
          </a:xfrm>
          <a:prstGeom prst="rect">
            <a:avLst/>
          </a:prstGeom>
        </p:spPr>
        <p:txBody>
          <a:bodyPr spcFirstLastPara="1" vert="horz" wrap="square" lIns="121900" tIns="121900" rIns="121900" bIns="121900" rtlCol="0" anchor="t" anchorCtr="0">
            <a:noAutofit/>
          </a:bodyPr>
          <a:lstStyle/>
          <a:p>
            <a:r>
              <a:rPr lang="en-US" sz="3600">
                <a:latin typeface="Michroma"/>
                <a:ea typeface="Michroma"/>
                <a:cs typeface="Michroma"/>
                <a:sym typeface="Michroma"/>
              </a:rPr>
              <a:t>Statistics As Means To An End</a:t>
            </a:r>
            <a:endParaRPr lang="en-US" sz="3600" b="1">
              <a:latin typeface="Michroma"/>
              <a:ea typeface="Michroma"/>
              <a:cs typeface="Michroma"/>
              <a:sym typeface="Michroma"/>
            </a:endParaRPr>
          </a:p>
          <a:p>
            <a:endParaRPr lang="en-US" sz="3200">
              <a:latin typeface="Michroma"/>
              <a:ea typeface="Michroma"/>
              <a:cs typeface="Michroma"/>
              <a:sym typeface="Michroma"/>
            </a:endParaRPr>
          </a:p>
          <a:p>
            <a:endParaRPr lang="en-US" sz="3600">
              <a:latin typeface="Michroma"/>
              <a:ea typeface="Michroma"/>
              <a:cs typeface="Michroma"/>
              <a:sym typeface="Michroma"/>
            </a:endParaRPr>
          </a:p>
          <a:p>
            <a:endParaRPr lang="en-US" sz="3600">
              <a:latin typeface="Michroma"/>
              <a:ea typeface="Michroma"/>
              <a:cs typeface="Michroma"/>
              <a:sym typeface="Michroma"/>
            </a:endParaRPr>
          </a:p>
        </p:txBody>
      </p:sp>
      <p:sp>
        <p:nvSpPr>
          <p:cNvPr id="153" name="Google Shape;153;p29"/>
          <p:cNvSpPr txBox="1">
            <a:spLocks noGrp="1"/>
          </p:cNvSpPr>
          <p:nvPr>
            <p:ph type="body" idx="1"/>
          </p:nvPr>
        </p:nvSpPr>
        <p:spPr>
          <a:xfrm>
            <a:off x="415600" y="1536633"/>
            <a:ext cx="5680400" cy="4555200"/>
          </a:xfrm>
          <a:prstGeom prst="rect">
            <a:avLst/>
          </a:prstGeom>
        </p:spPr>
        <p:txBody>
          <a:bodyPr spcFirstLastPara="1" vert="horz" wrap="square" lIns="121900" tIns="121900" rIns="121900" bIns="121900" rtlCol="0" anchor="t" anchorCtr="0">
            <a:noAutofit/>
          </a:bodyPr>
          <a:lstStyle/>
          <a:p>
            <a:pPr marL="152396" indent="0">
              <a:buClr>
                <a:schemeClr val="dk1"/>
              </a:buClr>
              <a:buNone/>
            </a:pPr>
            <a:r>
              <a:rPr lang="en-US" dirty="0">
                <a:solidFill>
                  <a:schemeClr val="dk1"/>
                </a:solidFill>
                <a:latin typeface="Open Sans"/>
                <a:ea typeface="Open Sans"/>
                <a:cs typeface="Open Sans"/>
                <a:sym typeface="Open Sans"/>
              </a:rPr>
              <a:t>The statistical analysis showed that:</a:t>
            </a:r>
          </a:p>
          <a:p>
            <a:pPr marL="666746" indent="-514350">
              <a:buClr>
                <a:schemeClr val="dk1"/>
              </a:buClr>
              <a:buFont typeface="+mj-lt"/>
              <a:buAutoNum type="arabicPeriod"/>
            </a:pPr>
            <a:r>
              <a:rPr lang="en-US" dirty="0">
                <a:solidFill>
                  <a:schemeClr val="dk1"/>
                </a:solidFill>
                <a:latin typeface="Open Sans"/>
                <a:ea typeface="Open Sans"/>
                <a:cs typeface="Open Sans"/>
                <a:sym typeface="Open Sans"/>
              </a:rPr>
              <a:t>Whether a vehicle is front or rear wheel drive does have a significant impact on annual fuel consumption</a:t>
            </a:r>
          </a:p>
          <a:p>
            <a:pPr marL="666746" indent="-514350">
              <a:buClr>
                <a:schemeClr val="dk1"/>
              </a:buClr>
              <a:buFont typeface="+mj-lt"/>
              <a:buAutoNum type="arabicPeriod"/>
            </a:pPr>
            <a:r>
              <a:rPr lang="en-US" dirty="0">
                <a:solidFill>
                  <a:schemeClr val="dk1"/>
                </a:solidFill>
                <a:latin typeface="Open Sans"/>
                <a:ea typeface="Open Sans"/>
                <a:cs typeface="Open Sans"/>
                <a:sym typeface="Open Sans"/>
              </a:rPr>
              <a:t>Whether a vehicle is 4WD or 2WD also has a significant impact on annual fuel consumption</a:t>
            </a:r>
          </a:p>
          <a:p>
            <a:pPr marL="152396" indent="0">
              <a:buClr>
                <a:schemeClr val="dk1"/>
              </a:buClr>
              <a:buNone/>
            </a:pPr>
            <a:endParaRPr lang="en-US" dirty="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4BD4E-E07C-F6A1-258A-F60B8E9ED5B1}"/>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spcBef>
                <a:spcPct val="0"/>
              </a:spcBef>
            </a:pPr>
            <a:r>
              <a:rPr lang="en-US" sz="5400"/>
              <a:t>Recommendations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F21A003-0245-B9B2-166E-CA7CE5BE6DFC}"/>
              </a:ext>
            </a:extLst>
          </p:cNvPr>
          <p:cNvSpPr>
            <a:spLocks noGrp="1"/>
          </p:cNvSpPr>
          <p:nvPr>
            <p:ph type="body" idx="1"/>
          </p:nvPr>
        </p:nvSpPr>
        <p:spPr>
          <a:xfrm>
            <a:off x="572493" y="2071316"/>
            <a:ext cx="6713552" cy="4119172"/>
          </a:xfrm>
        </p:spPr>
        <p:txBody>
          <a:bodyPr vert="horz" lIns="91440" tIns="45720" rIns="91440" bIns="45720" rtlCol="0" anchor="t">
            <a:normAutofit/>
          </a:bodyPr>
          <a:lstStyle/>
          <a:p>
            <a:pPr marL="380985" indent="0">
              <a:spcAft>
                <a:spcPts val="600"/>
              </a:spcAft>
              <a:buClr>
                <a:schemeClr val="dk1"/>
              </a:buClr>
              <a:buNone/>
            </a:pPr>
            <a:r>
              <a:rPr lang="en-US" sz="2400" dirty="0">
                <a:sym typeface="Open Sans"/>
              </a:rPr>
              <a:t>With the cost of fuel rising exponentially, customers are asking which vehicles get better fuel economy.  </a:t>
            </a:r>
          </a:p>
          <a:p>
            <a:pPr indent="-228600">
              <a:spcAft>
                <a:spcPts val="600"/>
              </a:spcAft>
              <a:buClr>
                <a:schemeClr val="dk1"/>
              </a:buClr>
              <a:buFont typeface="Arial" panose="020B0604020202020204" pitchFamily="34" charset="0"/>
              <a:buChar char="•"/>
            </a:pPr>
            <a:endParaRPr lang="en-US" sz="2000" dirty="0">
              <a:sym typeface="Open Sans"/>
            </a:endParaRPr>
          </a:p>
          <a:p>
            <a:pPr lvl="1" indent="-228600">
              <a:spcBef>
                <a:spcPts val="0"/>
              </a:spcBef>
              <a:spcAft>
                <a:spcPts val="600"/>
              </a:spcAft>
              <a:buClr>
                <a:schemeClr val="dk1"/>
              </a:buClr>
              <a:buSzPts val="1800"/>
              <a:buFont typeface="Arial" panose="020B0604020202020204" pitchFamily="34" charset="0"/>
              <a:buChar char="•"/>
            </a:pPr>
            <a:r>
              <a:rPr lang="en-US" sz="2000" dirty="0">
                <a:sym typeface="Open Sans"/>
              </a:rPr>
              <a:t>Unless 4WD is necessary, a 2WD vehicle should be recommended </a:t>
            </a:r>
          </a:p>
          <a:p>
            <a:pPr lvl="1" indent="-228600">
              <a:spcBef>
                <a:spcPts val="0"/>
              </a:spcBef>
              <a:spcAft>
                <a:spcPts val="600"/>
              </a:spcAft>
              <a:buClr>
                <a:schemeClr val="dk1"/>
              </a:buClr>
              <a:buSzPts val="1800"/>
              <a:buFont typeface="Arial" panose="020B0604020202020204" pitchFamily="34" charset="0"/>
              <a:buChar char="•"/>
            </a:pPr>
            <a:endParaRPr lang="en-US" sz="2000" dirty="0">
              <a:sym typeface="Open Sans"/>
            </a:endParaRPr>
          </a:p>
          <a:p>
            <a:pPr lvl="1" indent="-228600">
              <a:spcBef>
                <a:spcPts val="0"/>
              </a:spcBef>
              <a:spcAft>
                <a:spcPts val="600"/>
              </a:spcAft>
              <a:buClr>
                <a:schemeClr val="dk1"/>
              </a:buClr>
              <a:buSzPts val="1800"/>
              <a:buFont typeface="Arial" panose="020B0604020202020204" pitchFamily="34" charset="0"/>
              <a:buChar char="•"/>
            </a:pPr>
            <a:r>
              <a:rPr lang="en-US" sz="2000" dirty="0">
                <a:sym typeface="Open Sans"/>
              </a:rPr>
              <a:t>Front wheel drive vehicles should be recommended over rear wheel drive.</a:t>
            </a:r>
          </a:p>
          <a:p>
            <a:pPr lvl="2" indent="-228600">
              <a:spcBef>
                <a:spcPts val="0"/>
              </a:spcBef>
              <a:spcAft>
                <a:spcPts val="600"/>
              </a:spcAft>
              <a:buClr>
                <a:schemeClr val="dk1"/>
              </a:buClr>
              <a:buSzPts val="1800"/>
              <a:buFont typeface="Arial" panose="020B0604020202020204" pitchFamily="34" charset="0"/>
              <a:buChar char="•"/>
            </a:pPr>
            <a:endParaRPr lang="en-US" dirty="0">
              <a:sym typeface="Open Sans"/>
            </a:endParaRPr>
          </a:p>
          <a:p>
            <a:pPr lvl="2" indent="-228600">
              <a:spcBef>
                <a:spcPts val="0"/>
              </a:spcBef>
              <a:spcAft>
                <a:spcPts val="600"/>
              </a:spcAft>
              <a:buClr>
                <a:schemeClr val="dk1"/>
              </a:buClr>
              <a:buSzPts val="1800"/>
              <a:buFont typeface="Arial" panose="020B0604020202020204" pitchFamily="34" charset="0"/>
              <a:buChar char="•"/>
            </a:pPr>
            <a:r>
              <a:rPr lang="en-US" dirty="0">
                <a:sym typeface="Open Sans"/>
              </a:rPr>
              <a:t>An extra advantage is that front wheel drive vehicles perform better in slick conditions</a:t>
            </a:r>
          </a:p>
          <a:p>
            <a:pPr lvl="1" indent="-228600">
              <a:spcBef>
                <a:spcPts val="0"/>
              </a:spcBef>
              <a:spcAft>
                <a:spcPts val="600"/>
              </a:spcAft>
              <a:buClr>
                <a:schemeClr val="dk1"/>
              </a:buClr>
              <a:buSzPts val="1800"/>
              <a:buFont typeface="Arial" panose="020B0604020202020204" pitchFamily="34" charset="0"/>
              <a:buChar char="•"/>
            </a:pPr>
            <a:endParaRPr lang="en-US" sz="2000" dirty="0">
              <a:sym typeface="Open Sans"/>
            </a:endParaRPr>
          </a:p>
          <a:p>
            <a:pPr indent="-228600">
              <a:spcAft>
                <a:spcPts val="600"/>
              </a:spcAft>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9DE39C55-B238-F615-2647-645B1FB8FF12}"/>
              </a:ext>
            </a:extLst>
          </p:cNvPr>
          <p:cNvPicPr>
            <a:picLocks noChangeAspect="1"/>
          </p:cNvPicPr>
          <p:nvPr/>
        </p:nvPicPr>
        <p:blipFill rotWithShape="1">
          <a:blip r:embed="rId2"/>
          <a:srcRect l="16889" r="3021" b="1"/>
          <a:stretch/>
        </p:blipFill>
        <p:spPr>
          <a:xfrm>
            <a:off x="7675658" y="2093976"/>
            <a:ext cx="3941064" cy="4096512"/>
          </a:xfrm>
          <a:prstGeom prst="rect">
            <a:avLst/>
          </a:prstGeom>
        </p:spPr>
      </p:pic>
    </p:spTree>
    <p:extLst>
      <p:ext uri="{BB962C8B-B14F-4D97-AF65-F5344CB8AC3E}">
        <p14:creationId xmlns:p14="http://schemas.microsoft.com/office/powerpoint/2010/main" val="248117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4A0AA2-6B93-C4D9-933C-3237D44FC65C}"/>
              </a:ext>
            </a:extLst>
          </p:cNvPr>
          <p:cNvSpPr>
            <a:spLocks noGrp="1"/>
          </p:cNvSpPr>
          <p:nvPr>
            <p:ph type="body" idx="1"/>
          </p:nvPr>
        </p:nvSpPr>
        <p:spPr>
          <a:xfrm>
            <a:off x="4965431" y="2438400"/>
            <a:ext cx="7119732" cy="3785419"/>
          </a:xfrm>
        </p:spPr>
        <p:txBody>
          <a:bodyPr vert="horz" lIns="91440" tIns="45720" rIns="91440" bIns="45720" rtlCol="0">
            <a:normAutofit/>
          </a:bodyPr>
          <a:lstStyle/>
          <a:p>
            <a:pPr marL="380985" indent="0">
              <a:spcAft>
                <a:spcPts val="600"/>
              </a:spcAft>
              <a:buNone/>
            </a:pPr>
            <a:r>
              <a:rPr lang="en-US" sz="9600" dirty="0"/>
              <a:t>QUESTIONS?</a:t>
            </a:r>
          </a:p>
        </p:txBody>
      </p:sp>
      <p:pic>
        <p:nvPicPr>
          <p:cNvPr id="5" name="Picture 4" descr="Yellow question mark">
            <a:extLst>
              <a:ext uri="{FF2B5EF4-FFF2-40B4-BE49-F238E27FC236}">
                <a16:creationId xmlns:a16="http://schemas.microsoft.com/office/drawing/2014/main" id="{B333DA10-562E-C0CB-4640-55180850197A}"/>
              </a:ext>
            </a:extLst>
          </p:cNvPr>
          <p:cNvPicPr>
            <a:picLocks noChangeAspect="1"/>
          </p:cNvPicPr>
          <p:nvPr/>
        </p:nvPicPr>
        <p:blipFill rotWithShape="1">
          <a:blip r:embed="rId2"/>
          <a:srcRect l="47196" r="1224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C9408"/>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B1A929D-C313-B6E1-B8BD-819CA690E9C0}"/>
              </a:ext>
            </a:extLst>
          </p:cNvPr>
          <p:cNvSpPr txBox="1"/>
          <p:nvPr/>
        </p:nvSpPr>
        <p:spPr>
          <a:xfrm>
            <a:off x="6373904" y="441826"/>
            <a:ext cx="3711389" cy="1200329"/>
          </a:xfrm>
          <a:prstGeom prst="rect">
            <a:avLst/>
          </a:prstGeom>
          <a:noFill/>
        </p:spPr>
        <p:txBody>
          <a:bodyPr wrap="square" rtlCol="0">
            <a:spAutoFit/>
          </a:bodyPr>
          <a:lstStyle/>
          <a:p>
            <a:r>
              <a:rPr lang="en-US" sz="1800" dirty="0">
                <a:sym typeface="Open Sans"/>
              </a:rPr>
              <a:t>With a more current data set that includes more observations on electric or Hybrid vehicles, additional comparisons could be made</a:t>
            </a:r>
            <a:endParaRPr lang="en-US" dirty="0"/>
          </a:p>
        </p:txBody>
      </p:sp>
    </p:spTree>
    <p:extLst>
      <p:ext uri="{BB962C8B-B14F-4D97-AF65-F5344CB8AC3E}">
        <p14:creationId xmlns:p14="http://schemas.microsoft.com/office/powerpoint/2010/main" val="2989908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2677</TotalTime>
  <Words>726</Words>
  <Application>Microsoft Office PowerPoint</Application>
  <PresentationFormat>Widescreen</PresentationFormat>
  <Paragraphs>54</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Inter</vt:lpstr>
      <vt:lpstr>MaisonNeue</vt:lpstr>
      <vt:lpstr>Michroma</vt:lpstr>
      <vt:lpstr>Open Sans</vt:lpstr>
      <vt:lpstr>Office Theme</vt:lpstr>
      <vt:lpstr>Analysis of the Impact Vehicle Drive Train Type has on Fuel Economy</vt:lpstr>
      <vt:lpstr>Overview &amp; Problem Statement     </vt:lpstr>
      <vt:lpstr>Data Analyzed</vt:lpstr>
      <vt:lpstr>Gallons of Fuel consumed annually by 2WD and 4WD vehicles</vt:lpstr>
      <vt:lpstr>Gallons of Fuel consumed annually by Front  Wheel Drive and Rear Wheel Drive vehicles</vt:lpstr>
      <vt:lpstr>Statistics As Means To An End   </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tlidol007@gmail.com</dc:creator>
  <cp:lastModifiedBy>tlidol007@gmail.com</cp:lastModifiedBy>
  <cp:revision>20</cp:revision>
  <dcterms:created xsi:type="dcterms:W3CDTF">2022-06-07T19:27:34Z</dcterms:created>
  <dcterms:modified xsi:type="dcterms:W3CDTF">2022-06-09T19:20:09Z</dcterms:modified>
</cp:coreProperties>
</file>