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97" r:id="rId2"/>
    <p:sldMasterId id="2147483710" r:id="rId3"/>
  </p:sldMasterIdLst>
  <p:notesMasterIdLst>
    <p:notesMasterId r:id="rId17"/>
  </p:notesMasterIdLst>
  <p:handoutMasterIdLst>
    <p:handoutMasterId r:id="rId18"/>
  </p:handoutMasterIdLst>
  <p:sldIdLst>
    <p:sldId id="256" r:id="rId4"/>
    <p:sldId id="257" r:id="rId5"/>
    <p:sldId id="258" r:id="rId6"/>
    <p:sldId id="262" r:id="rId7"/>
    <p:sldId id="264" r:id="rId8"/>
    <p:sldId id="273" r:id="rId9"/>
    <p:sldId id="265" r:id="rId10"/>
    <p:sldId id="271" r:id="rId11"/>
    <p:sldId id="261" r:id="rId12"/>
    <p:sldId id="274"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2" d="100"/>
          <a:sy n="102" d="100"/>
        </p:scale>
        <p:origin x="144" y="216"/>
      </p:cViewPr>
      <p:guideLst/>
    </p:cSldViewPr>
  </p:slideViewPr>
  <p:notesTextViewPr>
    <p:cViewPr>
      <p:scale>
        <a:sx n="1" d="1"/>
        <a:sy n="1" d="1"/>
      </p:scale>
      <p:origin x="0" y="0"/>
    </p:cViewPr>
  </p:notesTextViewPr>
  <p:notesViewPr>
    <p:cSldViewPr snapToGrid="0">
      <p:cViewPr varScale="1">
        <p:scale>
          <a:sx n="81" d="100"/>
          <a:sy n="81" d="100"/>
        </p:scale>
        <p:origin x="3894"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17EB7A-FEA2-4D6C-92A9-979A2FFDAD28}"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7C46809C-D389-4D2B-B191-A96DABB39988}">
      <dgm:prSet phldrT="[Text]"/>
      <dgm:spPr/>
      <dgm:t>
        <a:bodyPr/>
        <a:lstStyle/>
        <a:p>
          <a:r>
            <a:rPr lang="en-US" dirty="0"/>
            <a:t>Make Observations on data</a:t>
          </a:r>
        </a:p>
      </dgm:t>
    </dgm:pt>
    <dgm:pt modelId="{22FC186A-5E26-4BC3-895A-C9E74930EE23}" type="parTrans" cxnId="{D503A354-0853-48EC-B2CA-20B093AAED96}">
      <dgm:prSet/>
      <dgm:spPr/>
      <dgm:t>
        <a:bodyPr/>
        <a:lstStyle/>
        <a:p>
          <a:endParaRPr lang="en-US"/>
        </a:p>
      </dgm:t>
    </dgm:pt>
    <dgm:pt modelId="{9F6D6066-8AA0-4550-B47D-CBA57D9B6219}" type="sibTrans" cxnId="{D503A354-0853-48EC-B2CA-20B093AAED96}">
      <dgm:prSet/>
      <dgm:spPr/>
      <dgm:t>
        <a:bodyPr/>
        <a:lstStyle/>
        <a:p>
          <a:endParaRPr lang="en-US"/>
        </a:p>
      </dgm:t>
    </dgm:pt>
    <dgm:pt modelId="{D942FA47-668C-4D67-A9A4-93EE7E56C4E7}">
      <dgm:prSet phldrT="[Text]"/>
      <dgm:spPr/>
      <dgm:t>
        <a:bodyPr/>
        <a:lstStyle/>
        <a:p>
          <a:r>
            <a:rPr lang="en-US" b="0" i="0" u="none" dirty="0"/>
            <a:t>Data period: January 1, 2018 - November 11, 2018 = 315 days</a:t>
          </a:r>
          <a:endParaRPr lang="en-US" dirty="0"/>
        </a:p>
      </dgm:t>
    </dgm:pt>
    <dgm:pt modelId="{2A5CD503-94DA-442F-ABDA-D74862FC6FFC}" type="parTrans" cxnId="{5ADF3323-EB76-40CC-8732-46FCECA0550F}">
      <dgm:prSet/>
      <dgm:spPr/>
      <dgm:t>
        <a:bodyPr/>
        <a:lstStyle/>
        <a:p>
          <a:endParaRPr lang="en-US"/>
        </a:p>
      </dgm:t>
    </dgm:pt>
    <dgm:pt modelId="{6D73415D-0393-4E21-AADD-74219FF68A98}" type="sibTrans" cxnId="{5ADF3323-EB76-40CC-8732-46FCECA0550F}">
      <dgm:prSet/>
      <dgm:spPr/>
      <dgm:t>
        <a:bodyPr/>
        <a:lstStyle/>
        <a:p>
          <a:endParaRPr lang="en-US"/>
        </a:p>
      </dgm:t>
    </dgm:pt>
    <dgm:pt modelId="{184C69AB-B47C-4289-AEC1-677E5E0E28E8}">
      <dgm:prSet phldrT="[Text]"/>
      <dgm:spPr/>
      <dgm:t>
        <a:bodyPr/>
        <a:lstStyle/>
        <a:p>
          <a:r>
            <a:rPr lang="en-US" dirty="0"/>
            <a:t>Combine data</a:t>
          </a:r>
        </a:p>
      </dgm:t>
    </dgm:pt>
    <dgm:pt modelId="{BDD29DC0-7559-4925-9017-14C8A5B4AA71}" type="parTrans" cxnId="{3C298488-F152-469A-926A-C080915259F8}">
      <dgm:prSet/>
      <dgm:spPr/>
      <dgm:t>
        <a:bodyPr/>
        <a:lstStyle/>
        <a:p>
          <a:endParaRPr lang="en-US"/>
        </a:p>
      </dgm:t>
    </dgm:pt>
    <dgm:pt modelId="{DB99528F-D4B4-4710-B9EA-FB0E17764F7B}" type="sibTrans" cxnId="{3C298488-F152-469A-926A-C080915259F8}">
      <dgm:prSet/>
      <dgm:spPr/>
      <dgm:t>
        <a:bodyPr/>
        <a:lstStyle/>
        <a:p>
          <a:endParaRPr lang="en-US"/>
        </a:p>
      </dgm:t>
    </dgm:pt>
    <dgm:pt modelId="{08DCF26C-CFEE-4651-913D-731ECCC8FB37}">
      <dgm:prSet phldrT="[Text]"/>
      <dgm:spPr/>
      <dgm:t>
        <a:bodyPr/>
        <a:lstStyle/>
        <a:p>
          <a:pPr marL="114300" indent="0"/>
          <a:r>
            <a:rPr lang="en-US" b="0" i="0" u="none" dirty="0"/>
            <a:t>Data was combined 2 ways. </a:t>
          </a:r>
          <a:endParaRPr lang="en-US" dirty="0"/>
        </a:p>
      </dgm:t>
    </dgm:pt>
    <dgm:pt modelId="{DC11D56B-3356-4634-B317-E4F0DDA68531}" type="parTrans" cxnId="{A26D7300-B117-4CB3-AD1E-6D7FF7CA922D}">
      <dgm:prSet/>
      <dgm:spPr/>
      <dgm:t>
        <a:bodyPr/>
        <a:lstStyle/>
        <a:p>
          <a:endParaRPr lang="en-US"/>
        </a:p>
      </dgm:t>
    </dgm:pt>
    <dgm:pt modelId="{FD96F66E-D431-45DE-917D-FC1333150F1F}" type="sibTrans" cxnId="{A26D7300-B117-4CB3-AD1E-6D7FF7CA922D}">
      <dgm:prSet/>
      <dgm:spPr/>
      <dgm:t>
        <a:bodyPr/>
        <a:lstStyle/>
        <a:p>
          <a:endParaRPr lang="en-US"/>
        </a:p>
      </dgm:t>
    </dgm:pt>
    <dgm:pt modelId="{67C3A197-042F-487F-81DD-C2EDF55135F1}">
      <dgm:prSet phldrT="[Text]"/>
      <dgm:spPr/>
      <dgm:t>
        <a:bodyPr/>
        <a:lstStyle/>
        <a:p>
          <a:r>
            <a:rPr lang="en-US" dirty="0"/>
            <a:t>Analyze</a:t>
          </a:r>
        </a:p>
        <a:p>
          <a:r>
            <a:rPr lang="en-US" dirty="0"/>
            <a:t>data</a:t>
          </a:r>
        </a:p>
      </dgm:t>
    </dgm:pt>
    <dgm:pt modelId="{E9299EA1-202E-40AC-A238-42EC13AA00AF}" type="parTrans" cxnId="{9AFC0E1C-0908-4677-877F-1B310CC32ABA}">
      <dgm:prSet/>
      <dgm:spPr/>
      <dgm:t>
        <a:bodyPr/>
        <a:lstStyle/>
        <a:p>
          <a:endParaRPr lang="en-US"/>
        </a:p>
      </dgm:t>
    </dgm:pt>
    <dgm:pt modelId="{38E4682B-D579-417B-9E53-5E8B0E527C50}" type="sibTrans" cxnId="{9AFC0E1C-0908-4677-877F-1B310CC32ABA}">
      <dgm:prSet/>
      <dgm:spPr/>
      <dgm:t>
        <a:bodyPr/>
        <a:lstStyle/>
        <a:p>
          <a:endParaRPr lang="en-US"/>
        </a:p>
      </dgm:t>
    </dgm:pt>
    <dgm:pt modelId="{31660390-8DE3-44DB-BF0E-3AFDFD473330}">
      <dgm:prSet phldrT="[Text]"/>
      <dgm:spPr/>
      <dgm:t>
        <a:bodyPr/>
        <a:lstStyle/>
        <a:p>
          <a:r>
            <a:rPr lang="en-US" dirty="0"/>
            <a:t>Key findings concentrating on fleet management were found to both decrease costs and increase revenue, thereby giving a maximum profit increase</a:t>
          </a:r>
        </a:p>
      </dgm:t>
    </dgm:pt>
    <dgm:pt modelId="{CE9CF157-1D1D-4981-A140-5D627DCBAAB3}" type="parTrans" cxnId="{A8F54E92-53E5-41B9-ACC7-48B7CFD6889B}">
      <dgm:prSet/>
      <dgm:spPr/>
      <dgm:t>
        <a:bodyPr/>
        <a:lstStyle/>
        <a:p>
          <a:endParaRPr lang="en-US"/>
        </a:p>
      </dgm:t>
    </dgm:pt>
    <dgm:pt modelId="{5474C914-31DD-4EB4-9418-593554D75598}" type="sibTrans" cxnId="{A8F54E92-53E5-41B9-ACC7-48B7CFD6889B}">
      <dgm:prSet/>
      <dgm:spPr/>
      <dgm:t>
        <a:bodyPr/>
        <a:lstStyle/>
        <a:p>
          <a:endParaRPr lang="en-US"/>
        </a:p>
      </dgm:t>
    </dgm:pt>
    <dgm:pt modelId="{C35C97AC-AD47-4139-8527-70FD74061BC1}">
      <dgm:prSet/>
      <dgm:spPr/>
      <dgm:t>
        <a:bodyPr/>
        <a:lstStyle/>
        <a:p>
          <a:r>
            <a:rPr lang="en-US" b="0" i="0" u="none" dirty="0"/>
            <a:t>rental transactions = 81,318</a:t>
          </a:r>
          <a:endParaRPr lang="en-US" dirty="0"/>
        </a:p>
      </dgm:t>
    </dgm:pt>
    <dgm:pt modelId="{D16BD1AE-C91F-4B38-8DB9-B1D28BAE26B9}" type="parTrans" cxnId="{C5E55BCC-41C7-4CE0-8293-E933CC576AB6}">
      <dgm:prSet/>
      <dgm:spPr/>
      <dgm:t>
        <a:bodyPr/>
        <a:lstStyle/>
        <a:p>
          <a:endParaRPr lang="en-US"/>
        </a:p>
      </dgm:t>
    </dgm:pt>
    <dgm:pt modelId="{99FA6149-3355-42AE-9E39-088000C52439}" type="sibTrans" cxnId="{C5E55BCC-41C7-4CE0-8293-E933CC576AB6}">
      <dgm:prSet/>
      <dgm:spPr/>
      <dgm:t>
        <a:bodyPr/>
        <a:lstStyle/>
        <a:p>
          <a:endParaRPr lang="en-US"/>
        </a:p>
      </dgm:t>
    </dgm:pt>
    <dgm:pt modelId="{75A2EF4B-F477-41E0-941C-35B4E5B95566}">
      <dgm:prSet/>
      <dgm:spPr/>
      <dgm:t>
        <a:bodyPr/>
        <a:lstStyle/>
        <a:p>
          <a:r>
            <a:rPr lang="en-US" b="0" i="0" u="none" dirty="0"/>
            <a:t>rental units = 4000</a:t>
          </a:r>
          <a:endParaRPr lang="en-US" dirty="0"/>
        </a:p>
      </dgm:t>
    </dgm:pt>
    <dgm:pt modelId="{3BAB4FD4-5F02-4931-BC6C-3A63AD8C03C2}" type="parTrans" cxnId="{FA4EDAEA-4412-4220-ADAE-2E74831698FB}">
      <dgm:prSet/>
      <dgm:spPr/>
      <dgm:t>
        <a:bodyPr/>
        <a:lstStyle/>
        <a:p>
          <a:endParaRPr lang="en-US"/>
        </a:p>
      </dgm:t>
    </dgm:pt>
    <dgm:pt modelId="{24578011-B42F-4DD4-AD1F-EA6ABCC32EDB}" type="sibTrans" cxnId="{FA4EDAEA-4412-4220-ADAE-2E74831698FB}">
      <dgm:prSet/>
      <dgm:spPr/>
      <dgm:t>
        <a:bodyPr/>
        <a:lstStyle/>
        <a:p>
          <a:endParaRPr lang="en-US"/>
        </a:p>
      </dgm:t>
    </dgm:pt>
    <dgm:pt modelId="{81F4C3EE-C67B-4D5E-AAE6-F5456A7619F6}">
      <dgm:prSet/>
      <dgm:spPr/>
      <dgm:t>
        <a:bodyPr/>
        <a:lstStyle/>
        <a:p>
          <a:r>
            <a:rPr lang="en-US" b="0" i="0" u="none" dirty="0"/>
            <a:t>car makes = 73</a:t>
          </a:r>
          <a:endParaRPr lang="en-US" dirty="0"/>
        </a:p>
      </dgm:t>
    </dgm:pt>
    <dgm:pt modelId="{419ADB8B-4205-4282-A858-351E77E9C959}" type="parTrans" cxnId="{9C6815CE-A9FC-4E65-868D-EA8310F2F045}">
      <dgm:prSet/>
      <dgm:spPr/>
      <dgm:t>
        <a:bodyPr/>
        <a:lstStyle/>
        <a:p>
          <a:endParaRPr lang="en-US"/>
        </a:p>
      </dgm:t>
    </dgm:pt>
    <dgm:pt modelId="{2C829B39-B459-4840-92EA-B15C59CB8E42}" type="sibTrans" cxnId="{9C6815CE-A9FC-4E65-868D-EA8310F2F045}">
      <dgm:prSet/>
      <dgm:spPr/>
      <dgm:t>
        <a:bodyPr/>
        <a:lstStyle/>
        <a:p>
          <a:endParaRPr lang="en-US"/>
        </a:p>
      </dgm:t>
    </dgm:pt>
    <dgm:pt modelId="{6E603C0E-C1DD-4D18-8E84-E2561BDD5CDB}">
      <dgm:prSet/>
      <dgm:spPr/>
      <dgm:t>
        <a:bodyPr/>
        <a:lstStyle/>
        <a:p>
          <a:r>
            <a:rPr lang="en-US" b="0" i="0" u="none"/>
            <a:t>branch locations = 50</a:t>
          </a:r>
          <a:endParaRPr lang="en-US"/>
        </a:p>
      </dgm:t>
    </dgm:pt>
    <dgm:pt modelId="{0C8D6002-D9DE-480B-8473-9A8D2A4C1068}" type="parTrans" cxnId="{448373D1-170F-44C1-AD5C-DA8332B106BF}">
      <dgm:prSet/>
      <dgm:spPr/>
      <dgm:t>
        <a:bodyPr/>
        <a:lstStyle/>
        <a:p>
          <a:endParaRPr lang="en-US"/>
        </a:p>
      </dgm:t>
    </dgm:pt>
    <dgm:pt modelId="{1B0757F4-E77E-4F84-B6C2-056508E7A1C9}" type="sibTrans" cxnId="{448373D1-170F-44C1-AD5C-DA8332B106BF}">
      <dgm:prSet/>
      <dgm:spPr/>
      <dgm:t>
        <a:bodyPr/>
        <a:lstStyle/>
        <a:p>
          <a:endParaRPr lang="en-US"/>
        </a:p>
      </dgm:t>
    </dgm:pt>
    <dgm:pt modelId="{CD3748F9-53BD-45E9-9D50-B0DE605DAF23}">
      <dgm:prSet/>
      <dgm:spPr/>
      <dgm:t>
        <a:bodyPr/>
        <a:lstStyle/>
        <a:p>
          <a:r>
            <a:rPr lang="en-US" b="0" i="0" u="none" dirty="0"/>
            <a:t>operates in 22 states. 9 States have profit &gt;1M</a:t>
          </a:r>
          <a:endParaRPr lang="en-US" dirty="0"/>
        </a:p>
      </dgm:t>
    </dgm:pt>
    <dgm:pt modelId="{9063DB8B-C83B-4D0F-8A47-F277D587F54B}" type="parTrans" cxnId="{2F344E6F-CCBC-43B0-9972-44669C34C121}">
      <dgm:prSet/>
      <dgm:spPr/>
      <dgm:t>
        <a:bodyPr/>
        <a:lstStyle/>
        <a:p>
          <a:endParaRPr lang="en-US"/>
        </a:p>
      </dgm:t>
    </dgm:pt>
    <dgm:pt modelId="{8A6531A5-22A1-4314-9062-5201D99473DF}" type="sibTrans" cxnId="{2F344E6F-CCBC-43B0-9972-44669C34C121}">
      <dgm:prSet/>
      <dgm:spPr/>
      <dgm:t>
        <a:bodyPr/>
        <a:lstStyle/>
        <a:p>
          <a:endParaRPr lang="en-US"/>
        </a:p>
      </dgm:t>
    </dgm:pt>
    <dgm:pt modelId="{29ACFDD2-5115-4003-BD16-67CA9238731F}">
      <dgm:prSet/>
      <dgm:spPr/>
      <dgm:t>
        <a:bodyPr/>
        <a:lstStyle/>
        <a:p>
          <a:pPr marL="233363" indent="107950">
            <a:buNone/>
          </a:pPr>
          <a:r>
            <a:rPr lang="en-US" b="0" i="0" u="none" dirty="0"/>
            <a:t>1. Based upon revenue to analyze locations</a:t>
          </a:r>
          <a:endParaRPr lang="en-US" dirty="0"/>
        </a:p>
      </dgm:t>
    </dgm:pt>
    <dgm:pt modelId="{D05700B4-2B76-4FB6-8E91-4A591FD6F2F8}" type="parTrans" cxnId="{3A43B999-6285-4039-8E36-3B66E8434FBE}">
      <dgm:prSet/>
      <dgm:spPr/>
      <dgm:t>
        <a:bodyPr/>
        <a:lstStyle/>
        <a:p>
          <a:endParaRPr lang="en-US"/>
        </a:p>
      </dgm:t>
    </dgm:pt>
    <dgm:pt modelId="{7CC388D1-C639-4560-9F69-EDC4559C4509}" type="sibTrans" cxnId="{3A43B999-6285-4039-8E36-3B66E8434FBE}">
      <dgm:prSet/>
      <dgm:spPr/>
      <dgm:t>
        <a:bodyPr/>
        <a:lstStyle/>
        <a:p>
          <a:endParaRPr lang="en-US"/>
        </a:p>
      </dgm:t>
    </dgm:pt>
    <dgm:pt modelId="{A4D74057-CE7B-4E44-9B7F-29584F3C4721}">
      <dgm:prSet/>
      <dgm:spPr/>
      <dgm:t>
        <a:bodyPr/>
        <a:lstStyle/>
        <a:p>
          <a:pPr marL="233363" indent="107950">
            <a:buNone/>
          </a:pPr>
          <a:r>
            <a:rPr lang="en-US" b="0" i="0" u="none" dirty="0"/>
            <a:t>2. Based upon car ID to analyze the fleet </a:t>
          </a:r>
          <a:endParaRPr lang="en-US" dirty="0"/>
        </a:p>
      </dgm:t>
    </dgm:pt>
    <dgm:pt modelId="{B1C0B75E-8053-4832-BA73-054F5FE59094}" type="parTrans" cxnId="{FFFD3793-AC1C-42D3-A47D-B1A7473A0A36}">
      <dgm:prSet/>
      <dgm:spPr/>
      <dgm:t>
        <a:bodyPr/>
        <a:lstStyle/>
        <a:p>
          <a:endParaRPr lang="en-US"/>
        </a:p>
      </dgm:t>
    </dgm:pt>
    <dgm:pt modelId="{A46A5FB2-E390-414F-B419-F49A506D66CB}" type="sibTrans" cxnId="{FFFD3793-AC1C-42D3-A47D-B1A7473A0A36}">
      <dgm:prSet/>
      <dgm:spPr/>
      <dgm:t>
        <a:bodyPr/>
        <a:lstStyle/>
        <a:p>
          <a:endParaRPr lang="en-US"/>
        </a:p>
      </dgm:t>
    </dgm:pt>
    <dgm:pt modelId="{409501B7-9BBD-4BBC-B090-A7C460D539A3}" type="pres">
      <dgm:prSet presAssocID="{E617EB7A-FEA2-4D6C-92A9-979A2FFDAD28}" presName="linearFlow" presStyleCnt="0">
        <dgm:presLayoutVars>
          <dgm:dir/>
          <dgm:animLvl val="lvl"/>
          <dgm:resizeHandles val="exact"/>
        </dgm:presLayoutVars>
      </dgm:prSet>
      <dgm:spPr/>
    </dgm:pt>
    <dgm:pt modelId="{5D2532B4-CB68-49F5-BD48-2FB42B79E0E9}" type="pres">
      <dgm:prSet presAssocID="{7C46809C-D389-4D2B-B191-A96DABB39988}" presName="composite" presStyleCnt="0"/>
      <dgm:spPr/>
    </dgm:pt>
    <dgm:pt modelId="{12CB373A-C221-44EE-A4A6-AC4022E52FE0}" type="pres">
      <dgm:prSet presAssocID="{7C46809C-D389-4D2B-B191-A96DABB39988}" presName="parentText" presStyleLbl="alignNode1" presStyleIdx="0" presStyleCnt="3">
        <dgm:presLayoutVars>
          <dgm:chMax val="1"/>
          <dgm:bulletEnabled val="1"/>
        </dgm:presLayoutVars>
      </dgm:prSet>
      <dgm:spPr/>
    </dgm:pt>
    <dgm:pt modelId="{AE48449F-9893-492B-AD6B-23AB4D2A40C1}" type="pres">
      <dgm:prSet presAssocID="{7C46809C-D389-4D2B-B191-A96DABB39988}" presName="descendantText" presStyleLbl="alignAcc1" presStyleIdx="0" presStyleCnt="3">
        <dgm:presLayoutVars>
          <dgm:bulletEnabled val="1"/>
        </dgm:presLayoutVars>
      </dgm:prSet>
      <dgm:spPr/>
    </dgm:pt>
    <dgm:pt modelId="{C3080781-976B-4931-A86A-11146F05DF86}" type="pres">
      <dgm:prSet presAssocID="{9F6D6066-8AA0-4550-B47D-CBA57D9B6219}" presName="sp" presStyleCnt="0"/>
      <dgm:spPr/>
    </dgm:pt>
    <dgm:pt modelId="{CA56FD86-5DC5-4160-A167-534402745027}" type="pres">
      <dgm:prSet presAssocID="{184C69AB-B47C-4289-AEC1-677E5E0E28E8}" presName="composite" presStyleCnt="0"/>
      <dgm:spPr/>
    </dgm:pt>
    <dgm:pt modelId="{87B56E72-B9C6-45A9-B9FB-3A70AE879954}" type="pres">
      <dgm:prSet presAssocID="{184C69AB-B47C-4289-AEC1-677E5E0E28E8}" presName="parentText" presStyleLbl="alignNode1" presStyleIdx="1" presStyleCnt="3">
        <dgm:presLayoutVars>
          <dgm:chMax val="1"/>
          <dgm:bulletEnabled val="1"/>
        </dgm:presLayoutVars>
      </dgm:prSet>
      <dgm:spPr/>
    </dgm:pt>
    <dgm:pt modelId="{D6B695A1-4417-4E3D-9A4D-3B629A153C41}" type="pres">
      <dgm:prSet presAssocID="{184C69AB-B47C-4289-AEC1-677E5E0E28E8}" presName="descendantText" presStyleLbl="alignAcc1" presStyleIdx="1" presStyleCnt="3">
        <dgm:presLayoutVars>
          <dgm:bulletEnabled val="1"/>
        </dgm:presLayoutVars>
      </dgm:prSet>
      <dgm:spPr/>
    </dgm:pt>
    <dgm:pt modelId="{1AB3AB29-E2F0-4F4A-9FE9-EBEC84C336C0}" type="pres">
      <dgm:prSet presAssocID="{DB99528F-D4B4-4710-B9EA-FB0E17764F7B}" presName="sp" presStyleCnt="0"/>
      <dgm:spPr/>
    </dgm:pt>
    <dgm:pt modelId="{954DBC1F-B7D4-41C0-8965-EC6C76F07A9C}" type="pres">
      <dgm:prSet presAssocID="{67C3A197-042F-487F-81DD-C2EDF55135F1}" presName="composite" presStyleCnt="0"/>
      <dgm:spPr/>
    </dgm:pt>
    <dgm:pt modelId="{2850E4D3-348C-405A-A719-B98AAD6F6842}" type="pres">
      <dgm:prSet presAssocID="{67C3A197-042F-487F-81DD-C2EDF55135F1}" presName="parentText" presStyleLbl="alignNode1" presStyleIdx="2" presStyleCnt="3">
        <dgm:presLayoutVars>
          <dgm:chMax val="1"/>
          <dgm:bulletEnabled val="1"/>
        </dgm:presLayoutVars>
      </dgm:prSet>
      <dgm:spPr/>
    </dgm:pt>
    <dgm:pt modelId="{B0B873D4-CB25-41D5-ADA5-10AAA45CD2B8}" type="pres">
      <dgm:prSet presAssocID="{67C3A197-042F-487F-81DD-C2EDF55135F1}" presName="descendantText" presStyleLbl="alignAcc1" presStyleIdx="2" presStyleCnt="3">
        <dgm:presLayoutVars>
          <dgm:bulletEnabled val="1"/>
        </dgm:presLayoutVars>
      </dgm:prSet>
      <dgm:spPr/>
    </dgm:pt>
  </dgm:ptLst>
  <dgm:cxnLst>
    <dgm:cxn modelId="{A26D7300-B117-4CB3-AD1E-6D7FF7CA922D}" srcId="{184C69AB-B47C-4289-AEC1-677E5E0E28E8}" destId="{08DCF26C-CFEE-4651-913D-731ECCC8FB37}" srcOrd="0" destOrd="0" parTransId="{DC11D56B-3356-4634-B317-E4F0DDA68531}" sibTransId="{FD96F66E-D431-45DE-917D-FC1333150F1F}"/>
    <dgm:cxn modelId="{7D4AB00C-28F7-4118-A430-BE7AB6448BF2}" type="presOf" srcId="{E617EB7A-FEA2-4D6C-92A9-979A2FFDAD28}" destId="{409501B7-9BBD-4BBC-B090-A7C460D539A3}" srcOrd="0" destOrd="0" presId="urn:microsoft.com/office/officeart/2005/8/layout/chevron2"/>
    <dgm:cxn modelId="{9AFC0E1C-0908-4677-877F-1B310CC32ABA}" srcId="{E617EB7A-FEA2-4D6C-92A9-979A2FFDAD28}" destId="{67C3A197-042F-487F-81DD-C2EDF55135F1}" srcOrd="2" destOrd="0" parTransId="{E9299EA1-202E-40AC-A238-42EC13AA00AF}" sibTransId="{38E4682B-D579-417B-9E53-5E8B0E527C50}"/>
    <dgm:cxn modelId="{9FDD0421-19C8-4F3F-A958-E12A0AA2674F}" type="presOf" srcId="{CD3748F9-53BD-45E9-9D50-B0DE605DAF23}" destId="{AE48449F-9893-492B-AD6B-23AB4D2A40C1}" srcOrd="0" destOrd="5" presId="urn:microsoft.com/office/officeart/2005/8/layout/chevron2"/>
    <dgm:cxn modelId="{5ADF3323-EB76-40CC-8732-46FCECA0550F}" srcId="{7C46809C-D389-4D2B-B191-A96DABB39988}" destId="{D942FA47-668C-4D67-A9A4-93EE7E56C4E7}" srcOrd="0" destOrd="0" parTransId="{2A5CD503-94DA-442F-ABDA-D74862FC6FFC}" sibTransId="{6D73415D-0393-4E21-AADD-74219FF68A98}"/>
    <dgm:cxn modelId="{23DADE25-E4CC-4B4A-94C6-BD74E77923DA}" type="presOf" srcId="{31660390-8DE3-44DB-BF0E-3AFDFD473330}" destId="{B0B873D4-CB25-41D5-ADA5-10AAA45CD2B8}" srcOrd="0" destOrd="0" presId="urn:microsoft.com/office/officeart/2005/8/layout/chevron2"/>
    <dgm:cxn modelId="{0ADE8940-DDAB-4279-BF08-E5FA47F62829}" type="presOf" srcId="{7C46809C-D389-4D2B-B191-A96DABB39988}" destId="{12CB373A-C221-44EE-A4A6-AC4022E52FE0}" srcOrd="0" destOrd="0" presId="urn:microsoft.com/office/officeart/2005/8/layout/chevron2"/>
    <dgm:cxn modelId="{D2071946-18C9-48F3-A79A-7A1C228AA542}" type="presOf" srcId="{08DCF26C-CFEE-4651-913D-731ECCC8FB37}" destId="{D6B695A1-4417-4E3D-9A4D-3B629A153C41}" srcOrd="0" destOrd="0" presId="urn:microsoft.com/office/officeart/2005/8/layout/chevron2"/>
    <dgm:cxn modelId="{41ABF366-D8DD-4A21-96C6-11448D9625F8}" type="presOf" srcId="{81F4C3EE-C67B-4D5E-AAE6-F5456A7619F6}" destId="{AE48449F-9893-492B-AD6B-23AB4D2A40C1}" srcOrd="0" destOrd="3" presId="urn:microsoft.com/office/officeart/2005/8/layout/chevron2"/>
    <dgm:cxn modelId="{433D9947-5BAB-4C23-9DCF-08ADCC9F7774}" type="presOf" srcId="{C35C97AC-AD47-4139-8527-70FD74061BC1}" destId="{AE48449F-9893-492B-AD6B-23AB4D2A40C1}" srcOrd="0" destOrd="1" presId="urn:microsoft.com/office/officeart/2005/8/layout/chevron2"/>
    <dgm:cxn modelId="{54719849-C7B5-40EC-9D5C-E25B100F2B50}" type="presOf" srcId="{6E603C0E-C1DD-4D18-8E84-E2561BDD5CDB}" destId="{AE48449F-9893-492B-AD6B-23AB4D2A40C1}" srcOrd="0" destOrd="4" presId="urn:microsoft.com/office/officeart/2005/8/layout/chevron2"/>
    <dgm:cxn modelId="{2F344E6F-CCBC-43B0-9972-44669C34C121}" srcId="{7C46809C-D389-4D2B-B191-A96DABB39988}" destId="{CD3748F9-53BD-45E9-9D50-B0DE605DAF23}" srcOrd="5" destOrd="0" parTransId="{9063DB8B-C83B-4D0F-8A47-F277D587F54B}" sibTransId="{8A6531A5-22A1-4314-9062-5201D99473DF}"/>
    <dgm:cxn modelId="{D503A354-0853-48EC-B2CA-20B093AAED96}" srcId="{E617EB7A-FEA2-4D6C-92A9-979A2FFDAD28}" destId="{7C46809C-D389-4D2B-B191-A96DABB39988}" srcOrd="0" destOrd="0" parTransId="{22FC186A-5E26-4BC3-895A-C9E74930EE23}" sibTransId="{9F6D6066-8AA0-4550-B47D-CBA57D9B6219}"/>
    <dgm:cxn modelId="{2CC5BC86-6916-4AB8-B40A-85B61CC5FDAC}" type="presOf" srcId="{A4D74057-CE7B-4E44-9B7F-29584F3C4721}" destId="{D6B695A1-4417-4E3D-9A4D-3B629A153C41}" srcOrd="0" destOrd="2" presId="urn:microsoft.com/office/officeart/2005/8/layout/chevron2"/>
    <dgm:cxn modelId="{3C298488-F152-469A-926A-C080915259F8}" srcId="{E617EB7A-FEA2-4D6C-92A9-979A2FFDAD28}" destId="{184C69AB-B47C-4289-AEC1-677E5E0E28E8}" srcOrd="1" destOrd="0" parTransId="{BDD29DC0-7559-4925-9017-14C8A5B4AA71}" sibTransId="{DB99528F-D4B4-4710-B9EA-FB0E17764F7B}"/>
    <dgm:cxn modelId="{8C1F4D8B-FD9F-45AC-8E4E-4BAE94109F35}" type="presOf" srcId="{D942FA47-668C-4D67-A9A4-93EE7E56C4E7}" destId="{AE48449F-9893-492B-AD6B-23AB4D2A40C1}" srcOrd="0" destOrd="0" presId="urn:microsoft.com/office/officeart/2005/8/layout/chevron2"/>
    <dgm:cxn modelId="{C3B7348E-1F56-40AA-B8AE-63E88D988815}" type="presOf" srcId="{29ACFDD2-5115-4003-BD16-67CA9238731F}" destId="{D6B695A1-4417-4E3D-9A4D-3B629A153C41}" srcOrd="0" destOrd="1" presId="urn:microsoft.com/office/officeart/2005/8/layout/chevron2"/>
    <dgm:cxn modelId="{A8F54E92-53E5-41B9-ACC7-48B7CFD6889B}" srcId="{67C3A197-042F-487F-81DD-C2EDF55135F1}" destId="{31660390-8DE3-44DB-BF0E-3AFDFD473330}" srcOrd="0" destOrd="0" parTransId="{CE9CF157-1D1D-4981-A140-5D627DCBAAB3}" sibTransId="{5474C914-31DD-4EB4-9418-593554D75598}"/>
    <dgm:cxn modelId="{FFFD3793-AC1C-42D3-A47D-B1A7473A0A36}" srcId="{184C69AB-B47C-4289-AEC1-677E5E0E28E8}" destId="{A4D74057-CE7B-4E44-9B7F-29584F3C4721}" srcOrd="2" destOrd="0" parTransId="{B1C0B75E-8053-4832-BA73-054F5FE59094}" sibTransId="{A46A5FB2-E390-414F-B419-F49A506D66CB}"/>
    <dgm:cxn modelId="{3A43B999-6285-4039-8E36-3B66E8434FBE}" srcId="{184C69AB-B47C-4289-AEC1-677E5E0E28E8}" destId="{29ACFDD2-5115-4003-BD16-67CA9238731F}" srcOrd="1" destOrd="0" parTransId="{D05700B4-2B76-4FB6-8E91-4A591FD6F2F8}" sibTransId="{7CC388D1-C639-4560-9F69-EDC4559C4509}"/>
    <dgm:cxn modelId="{47FAD4A9-0D75-46FC-9E68-B542796F2A97}" type="presOf" srcId="{184C69AB-B47C-4289-AEC1-677E5E0E28E8}" destId="{87B56E72-B9C6-45A9-B9FB-3A70AE879954}" srcOrd="0" destOrd="0" presId="urn:microsoft.com/office/officeart/2005/8/layout/chevron2"/>
    <dgm:cxn modelId="{1DBCDEB0-1FEF-48BF-94B4-13D776570C2F}" type="presOf" srcId="{67C3A197-042F-487F-81DD-C2EDF55135F1}" destId="{2850E4D3-348C-405A-A719-B98AAD6F6842}" srcOrd="0" destOrd="0" presId="urn:microsoft.com/office/officeart/2005/8/layout/chevron2"/>
    <dgm:cxn modelId="{9D4383CB-F743-46B9-B2E0-D546851D6513}" type="presOf" srcId="{75A2EF4B-F477-41E0-941C-35B4E5B95566}" destId="{AE48449F-9893-492B-AD6B-23AB4D2A40C1}" srcOrd="0" destOrd="2" presId="urn:microsoft.com/office/officeart/2005/8/layout/chevron2"/>
    <dgm:cxn modelId="{C5E55BCC-41C7-4CE0-8293-E933CC576AB6}" srcId="{7C46809C-D389-4D2B-B191-A96DABB39988}" destId="{C35C97AC-AD47-4139-8527-70FD74061BC1}" srcOrd="1" destOrd="0" parTransId="{D16BD1AE-C91F-4B38-8DB9-B1D28BAE26B9}" sibTransId="{99FA6149-3355-42AE-9E39-088000C52439}"/>
    <dgm:cxn modelId="{9C6815CE-A9FC-4E65-868D-EA8310F2F045}" srcId="{7C46809C-D389-4D2B-B191-A96DABB39988}" destId="{81F4C3EE-C67B-4D5E-AAE6-F5456A7619F6}" srcOrd="3" destOrd="0" parTransId="{419ADB8B-4205-4282-A858-351E77E9C959}" sibTransId="{2C829B39-B459-4840-92EA-B15C59CB8E42}"/>
    <dgm:cxn modelId="{448373D1-170F-44C1-AD5C-DA8332B106BF}" srcId="{7C46809C-D389-4D2B-B191-A96DABB39988}" destId="{6E603C0E-C1DD-4D18-8E84-E2561BDD5CDB}" srcOrd="4" destOrd="0" parTransId="{0C8D6002-D9DE-480B-8473-9A8D2A4C1068}" sibTransId="{1B0757F4-E77E-4F84-B6C2-056508E7A1C9}"/>
    <dgm:cxn modelId="{FA4EDAEA-4412-4220-ADAE-2E74831698FB}" srcId="{7C46809C-D389-4D2B-B191-A96DABB39988}" destId="{75A2EF4B-F477-41E0-941C-35B4E5B95566}" srcOrd="2" destOrd="0" parTransId="{3BAB4FD4-5F02-4931-BC6C-3A63AD8C03C2}" sibTransId="{24578011-B42F-4DD4-AD1F-EA6ABCC32EDB}"/>
    <dgm:cxn modelId="{AF78B1DE-C6CD-40AB-AC06-3C910D691906}" type="presParOf" srcId="{409501B7-9BBD-4BBC-B090-A7C460D539A3}" destId="{5D2532B4-CB68-49F5-BD48-2FB42B79E0E9}" srcOrd="0" destOrd="0" presId="urn:microsoft.com/office/officeart/2005/8/layout/chevron2"/>
    <dgm:cxn modelId="{DEBD2564-A275-473C-88A4-2121AD6E4A0C}" type="presParOf" srcId="{5D2532B4-CB68-49F5-BD48-2FB42B79E0E9}" destId="{12CB373A-C221-44EE-A4A6-AC4022E52FE0}" srcOrd="0" destOrd="0" presId="urn:microsoft.com/office/officeart/2005/8/layout/chevron2"/>
    <dgm:cxn modelId="{12B05B2F-3D47-4733-B09E-381FBC543883}" type="presParOf" srcId="{5D2532B4-CB68-49F5-BD48-2FB42B79E0E9}" destId="{AE48449F-9893-492B-AD6B-23AB4D2A40C1}" srcOrd="1" destOrd="0" presId="urn:microsoft.com/office/officeart/2005/8/layout/chevron2"/>
    <dgm:cxn modelId="{F2CB0079-35C7-4433-A7D8-69CE3F8CDABC}" type="presParOf" srcId="{409501B7-9BBD-4BBC-B090-A7C460D539A3}" destId="{C3080781-976B-4931-A86A-11146F05DF86}" srcOrd="1" destOrd="0" presId="urn:microsoft.com/office/officeart/2005/8/layout/chevron2"/>
    <dgm:cxn modelId="{0E9E4B14-731C-4EF4-A714-829FD85B36E6}" type="presParOf" srcId="{409501B7-9BBD-4BBC-B090-A7C460D539A3}" destId="{CA56FD86-5DC5-4160-A167-534402745027}" srcOrd="2" destOrd="0" presId="urn:microsoft.com/office/officeart/2005/8/layout/chevron2"/>
    <dgm:cxn modelId="{9BB64AE4-7BE9-479D-8851-4A7B406644DB}" type="presParOf" srcId="{CA56FD86-5DC5-4160-A167-534402745027}" destId="{87B56E72-B9C6-45A9-B9FB-3A70AE879954}" srcOrd="0" destOrd="0" presId="urn:microsoft.com/office/officeart/2005/8/layout/chevron2"/>
    <dgm:cxn modelId="{0F6EB95D-57E3-4590-B4B9-C5958415B009}" type="presParOf" srcId="{CA56FD86-5DC5-4160-A167-534402745027}" destId="{D6B695A1-4417-4E3D-9A4D-3B629A153C41}" srcOrd="1" destOrd="0" presId="urn:microsoft.com/office/officeart/2005/8/layout/chevron2"/>
    <dgm:cxn modelId="{9ECC42E2-9505-45C6-8E79-1EEB6C21F781}" type="presParOf" srcId="{409501B7-9BBD-4BBC-B090-A7C460D539A3}" destId="{1AB3AB29-E2F0-4F4A-9FE9-EBEC84C336C0}" srcOrd="3" destOrd="0" presId="urn:microsoft.com/office/officeart/2005/8/layout/chevron2"/>
    <dgm:cxn modelId="{5B9E2282-50D2-4BCA-9E41-FD0F287E80E4}" type="presParOf" srcId="{409501B7-9BBD-4BBC-B090-A7C460D539A3}" destId="{954DBC1F-B7D4-41C0-8965-EC6C76F07A9C}" srcOrd="4" destOrd="0" presId="urn:microsoft.com/office/officeart/2005/8/layout/chevron2"/>
    <dgm:cxn modelId="{D661D793-E90A-4644-9E1E-EBEADF24D675}" type="presParOf" srcId="{954DBC1F-B7D4-41C0-8965-EC6C76F07A9C}" destId="{2850E4D3-348C-405A-A719-B98AAD6F6842}" srcOrd="0" destOrd="0" presId="urn:microsoft.com/office/officeart/2005/8/layout/chevron2"/>
    <dgm:cxn modelId="{05168324-63FF-4AD8-B7ED-BE919A85FB8B}" type="presParOf" srcId="{954DBC1F-B7D4-41C0-8965-EC6C76F07A9C}" destId="{B0B873D4-CB25-41D5-ADA5-10AAA45CD2B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CB373A-C221-44EE-A4A6-AC4022E52FE0}">
      <dsp:nvSpPr>
        <dsp:cNvPr id="0" name=""/>
        <dsp:cNvSpPr/>
      </dsp:nvSpPr>
      <dsp:spPr>
        <a:xfrm rot="5400000">
          <a:off x="-300667" y="303856"/>
          <a:ext cx="2004452" cy="140311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Make Observations on data</a:t>
          </a:r>
        </a:p>
      </dsp:txBody>
      <dsp:txXfrm rot="-5400000">
        <a:off x="1" y="704746"/>
        <a:ext cx="1403116" cy="601336"/>
      </dsp:txXfrm>
    </dsp:sp>
    <dsp:sp modelId="{AE48449F-9893-492B-AD6B-23AB4D2A40C1}">
      <dsp:nvSpPr>
        <dsp:cNvPr id="0" name=""/>
        <dsp:cNvSpPr/>
      </dsp:nvSpPr>
      <dsp:spPr>
        <a:xfrm rot="5400000">
          <a:off x="4354664" y="-2948359"/>
          <a:ext cx="1302894" cy="720599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b="0" i="0" u="none" kern="1200" dirty="0"/>
            <a:t>Data period: January 1, 2018 - November 11, 2018 = 315 days</a:t>
          </a:r>
          <a:endParaRPr lang="en-US" sz="1200" kern="1200" dirty="0"/>
        </a:p>
        <a:p>
          <a:pPr marL="114300" lvl="1" indent="-114300" algn="l" defTabSz="533400">
            <a:lnSpc>
              <a:spcPct val="90000"/>
            </a:lnSpc>
            <a:spcBef>
              <a:spcPct val="0"/>
            </a:spcBef>
            <a:spcAft>
              <a:spcPct val="15000"/>
            </a:spcAft>
            <a:buChar char="•"/>
          </a:pPr>
          <a:r>
            <a:rPr lang="en-US" sz="1200" b="0" i="0" u="none" kern="1200" dirty="0"/>
            <a:t>rental transactions = 81,318</a:t>
          </a:r>
          <a:endParaRPr lang="en-US" sz="1200" kern="1200" dirty="0"/>
        </a:p>
        <a:p>
          <a:pPr marL="114300" lvl="1" indent="-114300" algn="l" defTabSz="533400">
            <a:lnSpc>
              <a:spcPct val="90000"/>
            </a:lnSpc>
            <a:spcBef>
              <a:spcPct val="0"/>
            </a:spcBef>
            <a:spcAft>
              <a:spcPct val="15000"/>
            </a:spcAft>
            <a:buChar char="•"/>
          </a:pPr>
          <a:r>
            <a:rPr lang="en-US" sz="1200" b="0" i="0" u="none" kern="1200" dirty="0"/>
            <a:t>rental units = 4000</a:t>
          </a:r>
          <a:endParaRPr lang="en-US" sz="1200" kern="1200" dirty="0"/>
        </a:p>
        <a:p>
          <a:pPr marL="114300" lvl="1" indent="-114300" algn="l" defTabSz="533400">
            <a:lnSpc>
              <a:spcPct val="90000"/>
            </a:lnSpc>
            <a:spcBef>
              <a:spcPct val="0"/>
            </a:spcBef>
            <a:spcAft>
              <a:spcPct val="15000"/>
            </a:spcAft>
            <a:buChar char="•"/>
          </a:pPr>
          <a:r>
            <a:rPr lang="en-US" sz="1200" b="0" i="0" u="none" kern="1200" dirty="0"/>
            <a:t>car makes = 73</a:t>
          </a:r>
          <a:endParaRPr lang="en-US" sz="1200" kern="1200" dirty="0"/>
        </a:p>
        <a:p>
          <a:pPr marL="114300" lvl="1" indent="-114300" algn="l" defTabSz="533400">
            <a:lnSpc>
              <a:spcPct val="90000"/>
            </a:lnSpc>
            <a:spcBef>
              <a:spcPct val="0"/>
            </a:spcBef>
            <a:spcAft>
              <a:spcPct val="15000"/>
            </a:spcAft>
            <a:buChar char="•"/>
          </a:pPr>
          <a:r>
            <a:rPr lang="en-US" sz="1200" b="0" i="0" u="none" kern="1200"/>
            <a:t>branch locations = 50</a:t>
          </a:r>
          <a:endParaRPr lang="en-US" sz="1200" kern="1200"/>
        </a:p>
        <a:p>
          <a:pPr marL="114300" lvl="1" indent="-114300" algn="l" defTabSz="533400">
            <a:lnSpc>
              <a:spcPct val="90000"/>
            </a:lnSpc>
            <a:spcBef>
              <a:spcPct val="0"/>
            </a:spcBef>
            <a:spcAft>
              <a:spcPct val="15000"/>
            </a:spcAft>
            <a:buChar char="•"/>
          </a:pPr>
          <a:r>
            <a:rPr lang="en-US" sz="1200" b="0" i="0" u="none" kern="1200" dirty="0"/>
            <a:t>operates in 22 states. 9 States have profit &gt;1M</a:t>
          </a:r>
          <a:endParaRPr lang="en-US" sz="1200" kern="1200" dirty="0"/>
        </a:p>
      </dsp:txBody>
      <dsp:txXfrm rot="-5400000">
        <a:off x="1403116" y="66791"/>
        <a:ext cx="7142388" cy="1175690"/>
      </dsp:txXfrm>
    </dsp:sp>
    <dsp:sp modelId="{87B56E72-B9C6-45A9-B9FB-3A70AE879954}">
      <dsp:nvSpPr>
        <dsp:cNvPr id="0" name=""/>
        <dsp:cNvSpPr/>
      </dsp:nvSpPr>
      <dsp:spPr>
        <a:xfrm rot="5400000">
          <a:off x="-300667" y="2117891"/>
          <a:ext cx="2004452" cy="140311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Combine data</a:t>
          </a:r>
        </a:p>
      </dsp:txBody>
      <dsp:txXfrm rot="-5400000">
        <a:off x="1" y="2518781"/>
        <a:ext cx="1403116" cy="601336"/>
      </dsp:txXfrm>
    </dsp:sp>
    <dsp:sp modelId="{D6B695A1-4417-4E3D-9A4D-3B629A153C41}">
      <dsp:nvSpPr>
        <dsp:cNvPr id="0" name=""/>
        <dsp:cNvSpPr/>
      </dsp:nvSpPr>
      <dsp:spPr>
        <a:xfrm rot="5400000">
          <a:off x="4354664" y="-1134324"/>
          <a:ext cx="1302894" cy="720599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0" algn="l" defTabSz="533400">
            <a:lnSpc>
              <a:spcPct val="90000"/>
            </a:lnSpc>
            <a:spcBef>
              <a:spcPct val="0"/>
            </a:spcBef>
            <a:spcAft>
              <a:spcPct val="15000"/>
            </a:spcAft>
            <a:buChar char="•"/>
          </a:pPr>
          <a:r>
            <a:rPr lang="en-US" sz="1200" b="0" i="0" u="none" kern="1200" dirty="0"/>
            <a:t>Data was combined 2 ways. </a:t>
          </a:r>
          <a:endParaRPr lang="en-US" sz="1200" kern="1200" dirty="0"/>
        </a:p>
        <a:p>
          <a:pPr marL="233363" lvl="1" indent="107950" algn="l" defTabSz="533400">
            <a:lnSpc>
              <a:spcPct val="90000"/>
            </a:lnSpc>
            <a:spcBef>
              <a:spcPct val="0"/>
            </a:spcBef>
            <a:spcAft>
              <a:spcPct val="15000"/>
            </a:spcAft>
            <a:buNone/>
          </a:pPr>
          <a:r>
            <a:rPr lang="en-US" sz="1200" b="0" i="0" u="none" kern="1200" dirty="0"/>
            <a:t>1. Based upon revenue to analyze locations</a:t>
          </a:r>
          <a:endParaRPr lang="en-US" sz="1200" kern="1200" dirty="0"/>
        </a:p>
        <a:p>
          <a:pPr marL="233363" lvl="1" indent="107950" algn="l" defTabSz="533400">
            <a:lnSpc>
              <a:spcPct val="90000"/>
            </a:lnSpc>
            <a:spcBef>
              <a:spcPct val="0"/>
            </a:spcBef>
            <a:spcAft>
              <a:spcPct val="15000"/>
            </a:spcAft>
            <a:buNone/>
          </a:pPr>
          <a:r>
            <a:rPr lang="en-US" sz="1200" b="0" i="0" u="none" kern="1200" dirty="0"/>
            <a:t>2. Based upon car ID to analyze the fleet </a:t>
          </a:r>
          <a:endParaRPr lang="en-US" sz="1200" kern="1200" dirty="0"/>
        </a:p>
      </dsp:txBody>
      <dsp:txXfrm rot="-5400000">
        <a:off x="1403116" y="1880826"/>
        <a:ext cx="7142388" cy="1175690"/>
      </dsp:txXfrm>
    </dsp:sp>
    <dsp:sp modelId="{2850E4D3-348C-405A-A719-B98AAD6F6842}">
      <dsp:nvSpPr>
        <dsp:cNvPr id="0" name=""/>
        <dsp:cNvSpPr/>
      </dsp:nvSpPr>
      <dsp:spPr>
        <a:xfrm rot="5400000">
          <a:off x="-300667" y="3931926"/>
          <a:ext cx="2004452" cy="140311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Analyze</a:t>
          </a:r>
        </a:p>
        <a:p>
          <a:pPr marL="0" lvl="0" indent="0" algn="ctr" defTabSz="577850">
            <a:lnSpc>
              <a:spcPct val="90000"/>
            </a:lnSpc>
            <a:spcBef>
              <a:spcPct val="0"/>
            </a:spcBef>
            <a:spcAft>
              <a:spcPct val="35000"/>
            </a:spcAft>
            <a:buNone/>
          </a:pPr>
          <a:r>
            <a:rPr lang="en-US" sz="1300" kern="1200" dirty="0"/>
            <a:t>data</a:t>
          </a:r>
        </a:p>
      </dsp:txBody>
      <dsp:txXfrm rot="-5400000">
        <a:off x="1" y="4332816"/>
        <a:ext cx="1403116" cy="601336"/>
      </dsp:txXfrm>
    </dsp:sp>
    <dsp:sp modelId="{B0B873D4-CB25-41D5-ADA5-10AAA45CD2B8}">
      <dsp:nvSpPr>
        <dsp:cNvPr id="0" name=""/>
        <dsp:cNvSpPr/>
      </dsp:nvSpPr>
      <dsp:spPr>
        <a:xfrm rot="5400000">
          <a:off x="4354664" y="679710"/>
          <a:ext cx="1302894" cy="720599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Key findings concentrating on fleet management were found to both decrease costs and increase revenue, thereby giving a maximum profit increase</a:t>
          </a:r>
        </a:p>
      </dsp:txBody>
      <dsp:txXfrm rot="-5400000">
        <a:off x="1403116" y="3694860"/>
        <a:ext cx="7142388" cy="117569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F19D1F-3FF2-FF83-2CA4-C749BEA2D9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A820DD-2013-DDF7-33B3-AE35EBD7B73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B0D087-8589-43FC-82C0-1B173EAD6E25}" type="datetimeFigureOut">
              <a:rPr lang="en-US" smtClean="0"/>
              <a:t>5/3/2022</a:t>
            </a:fld>
            <a:endParaRPr lang="en-US"/>
          </a:p>
        </p:txBody>
      </p:sp>
      <p:sp>
        <p:nvSpPr>
          <p:cNvPr id="4" name="Footer Placeholder 3">
            <a:extLst>
              <a:ext uri="{FF2B5EF4-FFF2-40B4-BE49-F238E27FC236}">
                <a16:creationId xmlns:a16="http://schemas.microsoft.com/office/drawing/2014/main" id="{236B6468-D3DA-C7D8-1C61-58EA49CB0B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2705000-DF11-1CED-69AA-6016AE18B0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037615-A48D-469B-BEE3-D450E38FCB01}" type="slidenum">
              <a:rPr lang="en-US" smtClean="0"/>
              <a:t>‹#›</a:t>
            </a:fld>
            <a:endParaRPr lang="en-US"/>
          </a:p>
        </p:txBody>
      </p:sp>
    </p:spTree>
    <p:extLst>
      <p:ext uri="{BB962C8B-B14F-4D97-AF65-F5344CB8AC3E}">
        <p14:creationId xmlns:p14="http://schemas.microsoft.com/office/powerpoint/2010/main" val="32452424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87E86A-3E14-4DC1-A855-0D515E44582D}" type="datetimeFigureOut">
              <a:rPr lang="en-US" smtClean="0"/>
              <a:t>5/3/2022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AEA7A-97D8-4662-91B0-93BC02103FF5}" type="slidenum">
              <a:rPr lang="en-US" smtClean="0"/>
              <a:t>‹#›</a:t>
            </a:fld>
            <a:endParaRPr lang="en-US"/>
          </a:p>
        </p:txBody>
      </p:sp>
    </p:spTree>
    <p:extLst>
      <p:ext uri="{BB962C8B-B14F-4D97-AF65-F5344CB8AC3E}">
        <p14:creationId xmlns:p14="http://schemas.microsoft.com/office/powerpoint/2010/main" val="2351540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7AEA7A-97D8-4662-91B0-93BC02103FF5}" type="slidenum">
              <a:rPr lang="en-US" smtClean="0"/>
              <a:t>9</a:t>
            </a:fld>
            <a:endParaRPr lang="en-US"/>
          </a:p>
        </p:txBody>
      </p:sp>
    </p:spTree>
    <p:extLst>
      <p:ext uri="{BB962C8B-B14F-4D97-AF65-F5344CB8AC3E}">
        <p14:creationId xmlns:p14="http://schemas.microsoft.com/office/powerpoint/2010/main" val="3876772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Tuesday, May 3, 2022</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996669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Tuesday, May 3, 2022</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84899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Tuesday, May 3, 2022</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262062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5/3/2022</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05493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5/3/2022</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89428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5/3/2022</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97328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5/3/2022</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15478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5/3/2022</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037143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5/3/2022</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349654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5/3/2022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924303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5/3/2022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54429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Tuesday, May 3, 2022</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280503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5/3/2022</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73757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5/3/2022</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15958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5/3/2022</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583647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5/3/2022</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27721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DCC77-D10D-4CBF-8D7D-9CF5015449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7B7261-24CC-4916-8486-049F512ACF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CA5597-6E91-4EBF-A787-A7B68A202091}"/>
              </a:ext>
            </a:extLst>
          </p:cNvPr>
          <p:cNvSpPr>
            <a:spLocks noGrp="1"/>
          </p:cNvSpPr>
          <p:nvPr>
            <p:ph type="dt" sz="half" idx="10"/>
          </p:nvPr>
        </p:nvSpPr>
        <p:spPr/>
        <p:txBody>
          <a:bodyPr/>
          <a:lstStyle/>
          <a:p>
            <a:fld id="{D6FDD9C5-DA14-4822-9075-4971673ADD71}" type="datetimeFigureOut">
              <a:rPr lang="en-US" smtClean="0"/>
              <a:t>5/3/2022</a:t>
            </a:fld>
            <a:endParaRPr lang="en-US"/>
          </a:p>
        </p:txBody>
      </p:sp>
      <p:sp>
        <p:nvSpPr>
          <p:cNvPr id="5" name="Footer Placeholder 4">
            <a:extLst>
              <a:ext uri="{FF2B5EF4-FFF2-40B4-BE49-F238E27FC236}">
                <a16:creationId xmlns:a16="http://schemas.microsoft.com/office/drawing/2014/main" id="{AC87DB2C-6DD1-4A50-A0A8-D68E4D9087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E44ED-DAD2-4C93-8F4E-596177C1EC91}"/>
              </a:ext>
            </a:extLst>
          </p:cNvPr>
          <p:cNvSpPr>
            <a:spLocks noGrp="1"/>
          </p:cNvSpPr>
          <p:nvPr>
            <p:ph type="sldNum" sz="quarter" idx="12"/>
          </p:nvPr>
        </p:nvSpPr>
        <p:spPr/>
        <p:txBody>
          <a:bodyPr/>
          <a:lstStyle/>
          <a:p>
            <a:fld id="{C587303F-AD57-416D-8E70-0C066ECC61A9}" type="slidenum">
              <a:rPr lang="en-US" smtClean="0"/>
              <a:t>‹#›</a:t>
            </a:fld>
            <a:endParaRPr lang="en-US"/>
          </a:p>
        </p:txBody>
      </p:sp>
    </p:spTree>
    <p:extLst>
      <p:ext uri="{BB962C8B-B14F-4D97-AF65-F5344CB8AC3E}">
        <p14:creationId xmlns:p14="http://schemas.microsoft.com/office/powerpoint/2010/main" val="30745107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F75B1-7F9F-4D17-86BA-B97A53C397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B8088-40FE-4CC0-87F6-755D643613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3280C0-42F2-474B-9A02-EFB50D70EBA0}"/>
              </a:ext>
            </a:extLst>
          </p:cNvPr>
          <p:cNvSpPr>
            <a:spLocks noGrp="1"/>
          </p:cNvSpPr>
          <p:nvPr>
            <p:ph type="dt" sz="half" idx="10"/>
          </p:nvPr>
        </p:nvSpPr>
        <p:spPr/>
        <p:txBody>
          <a:bodyPr/>
          <a:lstStyle/>
          <a:p>
            <a:fld id="{D6FDD9C5-DA14-4822-9075-4971673ADD71}" type="datetimeFigureOut">
              <a:rPr lang="en-US" smtClean="0"/>
              <a:t>5/3/2022</a:t>
            </a:fld>
            <a:endParaRPr lang="en-US"/>
          </a:p>
        </p:txBody>
      </p:sp>
      <p:sp>
        <p:nvSpPr>
          <p:cNvPr id="5" name="Footer Placeholder 4">
            <a:extLst>
              <a:ext uri="{FF2B5EF4-FFF2-40B4-BE49-F238E27FC236}">
                <a16:creationId xmlns:a16="http://schemas.microsoft.com/office/drawing/2014/main" id="{F460094E-0721-4E0D-BF3C-2673EA582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4700D9-EF14-421D-85C5-2068C87FEA40}"/>
              </a:ext>
            </a:extLst>
          </p:cNvPr>
          <p:cNvSpPr>
            <a:spLocks noGrp="1"/>
          </p:cNvSpPr>
          <p:nvPr>
            <p:ph type="sldNum" sz="quarter" idx="12"/>
          </p:nvPr>
        </p:nvSpPr>
        <p:spPr/>
        <p:txBody>
          <a:bodyPr/>
          <a:lstStyle/>
          <a:p>
            <a:fld id="{C587303F-AD57-416D-8E70-0C066ECC61A9}" type="slidenum">
              <a:rPr lang="en-US" smtClean="0"/>
              <a:t>‹#›</a:t>
            </a:fld>
            <a:endParaRPr lang="en-US"/>
          </a:p>
        </p:txBody>
      </p:sp>
    </p:spTree>
    <p:extLst>
      <p:ext uri="{BB962C8B-B14F-4D97-AF65-F5344CB8AC3E}">
        <p14:creationId xmlns:p14="http://schemas.microsoft.com/office/powerpoint/2010/main" val="25192515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7D719-73E5-4429-9482-6B558CC1E4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0966E9-8734-480D-9B9B-B2B63BB10E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5F9B47-F256-493A-BA1B-945C594EA939}"/>
              </a:ext>
            </a:extLst>
          </p:cNvPr>
          <p:cNvSpPr>
            <a:spLocks noGrp="1"/>
          </p:cNvSpPr>
          <p:nvPr>
            <p:ph type="dt" sz="half" idx="10"/>
          </p:nvPr>
        </p:nvSpPr>
        <p:spPr/>
        <p:txBody>
          <a:bodyPr/>
          <a:lstStyle/>
          <a:p>
            <a:fld id="{D6FDD9C5-DA14-4822-9075-4971673ADD71}" type="datetimeFigureOut">
              <a:rPr lang="en-US" smtClean="0"/>
              <a:t>5/3/2022</a:t>
            </a:fld>
            <a:endParaRPr lang="en-US"/>
          </a:p>
        </p:txBody>
      </p:sp>
      <p:sp>
        <p:nvSpPr>
          <p:cNvPr id="5" name="Footer Placeholder 4">
            <a:extLst>
              <a:ext uri="{FF2B5EF4-FFF2-40B4-BE49-F238E27FC236}">
                <a16:creationId xmlns:a16="http://schemas.microsoft.com/office/drawing/2014/main" id="{FE39085C-46F8-49CB-8752-D59BB19886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6AC11-0CC8-4F3E-A1FC-70CD5A60BE59}"/>
              </a:ext>
            </a:extLst>
          </p:cNvPr>
          <p:cNvSpPr>
            <a:spLocks noGrp="1"/>
          </p:cNvSpPr>
          <p:nvPr>
            <p:ph type="sldNum" sz="quarter" idx="12"/>
          </p:nvPr>
        </p:nvSpPr>
        <p:spPr/>
        <p:txBody>
          <a:bodyPr/>
          <a:lstStyle/>
          <a:p>
            <a:fld id="{C587303F-AD57-416D-8E70-0C066ECC61A9}" type="slidenum">
              <a:rPr lang="en-US" smtClean="0"/>
              <a:t>‹#›</a:t>
            </a:fld>
            <a:endParaRPr lang="en-US"/>
          </a:p>
        </p:txBody>
      </p:sp>
    </p:spTree>
    <p:extLst>
      <p:ext uri="{BB962C8B-B14F-4D97-AF65-F5344CB8AC3E}">
        <p14:creationId xmlns:p14="http://schemas.microsoft.com/office/powerpoint/2010/main" val="1860301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51FBB-5DED-4BDC-898D-5FF401D541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883C28-4C80-44EB-998A-68C2E91DBE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D9C3C6-9C6C-45E6-B5D4-663F6AF525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21F451-6986-4C7B-B198-A63BC3F549A9}"/>
              </a:ext>
            </a:extLst>
          </p:cNvPr>
          <p:cNvSpPr>
            <a:spLocks noGrp="1"/>
          </p:cNvSpPr>
          <p:nvPr>
            <p:ph type="dt" sz="half" idx="10"/>
          </p:nvPr>
        </p:nvSpPr>
        <p:spPr/>
        <p:txBody>
          <a:bodyPr/>
          <a:lstStyle/>
          <a:p>
            <a:fld id="{D6FDD9C5-DA14-4822-9075-4971673ADD71}" type="datetimeFigureOut">
              <a:rPr lang="en-US" smtClean="0"/>
              <a:t>5/3/2022</a:t>
            </a:fld>
            <a:endParaRPr lang="en-US"/>
          </a:p>
        </p:txBody>
      </p:sp>
      <p:sp>
        <p:nvSpPr>
          <p:cNvPr id="6" name="Footer Placeholder 5">
            <a:extLst>
              <a:ext uri="{FF2B5EF4-FFF2-40B4-BE49-F238E27FC236}">
                <a16:creationId xmlns:a16="http://schemas.microsoft.com/office/drawing/2014/main" id="{C1136939-C983-4705-844D-BD2AE77713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A3E3C2-E2BB-4EF9-9EA1-77631197ED92}"/>
              </a:ext>
            </a:extLst>
          </p:cNvPr>
          <p:cNvSpPr>
            <a:spLocks noGrp="1"/>
          </p:cNvSpPr>
          <p:nvPr>
            <p:ph type="sldNum" sz="quarter" idx="12"/>
          </p:nvPr>
        </p:nvSpPr>
        <p:spPr/>
        <p:txBody>
          <a:bodyPr/>
          <a:lstStyle/>
          <a:p>
            <a:fld id="{C587303F-AD57-416D-8E70-0C066ECC61A9}" type="slidenum">
              <a:rPr lang="en-US" smtClean="0"/>
              <a:t>‹#›</a:t>
            </a:fld>
            <a:endParaRPr lang="en-US"/>
          </a:p>
        </p:txBody>
      </p:sp>
    </p:spTree>
    <p:extLst>
      <p:ext uri="{BB962C8B-B14F-4D97-AF65-F5344CB8AC3E}">
        <p14:creationId xmlns:p14="http://schemas.microsoft.com/office/powerpoint/2010/main" val="27498763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7430-56A5-4BA8-8173-CB8E458BE5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59DE6-0078-44BC-B6FC-F2FDBA7B70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CDC487-2984-4E78-BE91-9B880CDC28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04C3AA-E0D0-4433-8F23-F1D2FB768F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6C5BDC-A9EA-4EE0-85C3-503E331EA3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06EE8A-DC56-4DE8-867B-E5B4354A3B47}"/>
              </a:ext>
            </a:extLst>
          </p:cNvPr>
          <p:cNvSpPr>
            <a:spLocks noGrp="1"/>
          </p:cNvSpPr>
          <p:nvPr>
            <p:ph type="dt" sz="half" idx="10"/>
          </p:nvPr>
        </p:nvSpPr>
        <p:spPr/>
        <p:txBody>
          <a:bodyPr/>
          <a:lstStyle/>
          <a:p>
            <a:fld id="{D6FDD9C5-DA14-4822-9075-4971673ADD71}" type="datetimeFigureOut">
              <a:rPr lang="en-US" smtClean="0"/>
              <a:t>5/3/2022</a:t>
            </a:fld>
            <a:endParaRPr lang="en-US"/>
          </a:p>
        </p:txBody>
      </p:sp>
      <p:sp>
        <p:nvSpPr>
          <p:cNvPr id="8" name="Footer Placeholder 7">
            <a:extLst>
              <a:ext uri="{FF2B5EF4-FFF2-40B4-BE49-F238E27FC236}">
                <a16:creationId xmlns:a16="http://schemas.microsoft.com/office/drawing/2014/main" id="{A4E64ED3-341E-48C4-A1FF-7DDE716906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728F7D-4BF9-4855-B481-25C7E021C655}"/>
              </a:ext>
            </a:extLst>
          </p:cNvPr>
          <p:cNvSpPr>
            <a:spLocks noGrp="1"/>
          </p:cNvSpPr>
          <p:nvPr>
            <p:ph type="sldNum" sz="quarter" idx="12"/>
          </p:nvPr>
        </p:nvSpPr>
        <p:spPr/>
        <p:txBody>
          <a:bodyPr/>
          <a:lstStyle/>
          <a:p>
            <a:fld id="{C587303F-AD57-416D-8E70-0C066ECC61A9}" type="slidenum">
              <a:rPr lang="en-US" smtClean="0"/>
              <a:t>‹#›</a:t>
            </a:fld>
            <a:endParaRPr lang="en-US"/>
          </a:p>
        </p:txBody>
      </p:sp>
    </p:spTree>
    <p:extLst>
      <p:ext uri="{BB962C8B-B14F-4D97-AF65-F5344CB8AC3E}">
        <p14:creationId xmlns:p14="http://schemas.microsoft.com/office/powerpoint/2010/main" val="25768112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B938E-FC3A-4148-819E-E069044196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F0B636-82B5-4F2B-B13E-B702CAF09E9E}"/>
              </a:ext>
            </a:extLst>
          </p:cNvPr>
          <p:cNvSpPr>
            <a:spLocks noGrp="1"/>
          </p:cNvSpPr>
          <p:nvPr>
            <p:ph type="dt" sz="half" idx="10"/>
          </p:nvPr>
        </p:nvSpPr>
        <p:spPr/>
        <p:txBody>
          <a:bodyPr/>
          <a:lstStyle/>
          <a:p>
            <a:fld id="{D6FDD9C5-DA14-4822-9075-4971673ADD71}" type="datetimeFigureOut">
              <a:rPr lang="en-US" smtClean="0"/>
              <a:t>5/3/2022</a:t>
            </a:fld>
            <a:endParaRPr lang="en-US"/>
          </a:p>
        </p:txBody>
      </p:sp>
      <p:sp>
        <p:nvSpPr>
          <p:cNvPr id="4" name="Footer Placeholder 3">
            <a:extLst>
              <a:ext uri="{FF2B5EF4-FFF2-40B4-BE49-F238E27FC236}">
                <a16:creationId xmlns:a16="http://schemas.microsoft.com/office/drawing/2014/main" id="{FE5CB795-7623-4812-A86E-10CB8B5F7A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5443B2-D888-4C1C-93A6-9989680BA6B4}"/>
              </a:ext>
            </a:extLst>
          </p:cNvPr>
          <p:cNvSpPr>
            <a:spLocks noGrp="1"/>
          </p:cNvSpPr>
          <p:nvPr>
            <p:ph type="sldNum" sz="quarter" idx="12"/>
          </p:nvPr>
        </p:nvSpPr>
        <p:spPr/>
        <p:txBody>
          <a:bodyPr/>
          <a:lstStyle/>
          <a:p>
            <a:fld id="{C587303F-AD57-416D-8E70-0C066ECC61A9}" type="slidenum">
              <a:rPr lang="en-US" smtClean="0"/>
              <a:t>‹#›</a:t>
            </a:fld>
            <a:endParaRPr lang="en-US"/>
          </a:p>
        </p:txBody>
      </p:sp>
    </p:spTree>
    <p:extLst>
      <p:ext uri="{BB962C8B-B14F-4D97-AF65-F5344CB8AC3E}">
        <p14:creationId xmlns:p14="http://schemas.microsoft.com/office/powerpoint/2010/main" val="319782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Tuesday, May 3, 2022</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545879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FEFFAE-C9CD-4D52-8413-D57CC89A160E}"/>
              </a:ext>
            </a:extLst>
          </p:cNvPr>
          <p:cNvSpPr>
            <a:spLocks noGrp="1"/>
          </p:cNvSpPr>
          <p:nvPr>
            <p:ph type="dt" sz="half" idx="10"/>
          </p:nvPr>
        </p:nvSpPr>
        <p:spPr/>
        <p:txBody>
          <a:bodyPr/>
          <a:lstStyle/>
          <a:p>
            <a:fld id="{D6FDD9C5-DA14-4822-9075-4971673ADD71}" type="datetimeFigureOut">
              <a:rPr lang="en-US" smtClean="0"/>
              <a:t>5/3/2022</a:t>
            </a:fld>
            <a:endParaRPr lang="en-US"/>
          </a:p>
        </p:txBody>
      </p:sp>
      <p:sp>
        <p:nvSpPr>
          <p:cNvPr id="3" name="Footer Placeholder 2">
            <a:extLst>
              <a:ext uri="{FF2B5EF4-FFF2-40B4-BE49-F238E27FC236}">
                <a16:creationId xmlns:a16="http://schemas.microsoft.com/office/drawing/2014/main" id="{064D0FB3-0D9E-48B0-865E-A9B6E33515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BEBD7F-C0EC-483D-B5AE-FB61F2C6DAB3}"/>
              </a:ext>
            </a:extLst>
          </p:cNvPr>
          <p:cNvSpPr>
            <a:spLocks noGrp="1"/>
          </p:cNvSpPr>
          <p:nvPr>
            <p:ph type="sldNum" sz="quarter" idx="12"/>
          </p:nvPr>
        </p:nvSpPr>
        <p:spPr/>
        <p:txBody>
          <a:bodyPr/>
          <a:lstStyle/>
          <a:p>
            <a:fld id="{C587303F-AD57-416D-8E70-0C066ECC61A9}" type="slidenum">
              <a:rPr lang="en-US" smtClean="0"/>
              <a:t>‹#›</a:t>
            </a:fld>
            <a:endParaRPr lang="en-US"/>
          </a:p>
        </p:txBody>
      </p:sp>
    </p:spTree>
    <p:extLst>
      <p:ext uri="{BB962C8B-B14F-4D97-AF65-F5344CB8AC3E}">
        <p14:creationId xmlns:p14="http://schemas.microsoft.com/office/powerpoint/2010/main" val="25393927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0362A-1844-4F70-83AC-DBE33F3D51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820E36-0B96-431A-A869-605A28CB1B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D40E75-FEF8-4775-AF57-BFEE562D06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D0A21-7D9D-4A47-A8D1-B632FFC7AED4}"/>
              </a:ext>
            </a:extLst>
          </p:cNvPr>
          <p:cNvSpPr>
            <a:spLocks noGrp="1"/>
          </p:cNvSpPr>
          <p:nvPr>
            <p:ph type="dt" sz="half" idx="10"/>
          </p:nvPr>
        </p:nvSpPr>
        <p:spPr/>
        <p:txBody>
          <a:bodyPr/>
          <a:lstStyle/>
          <a:p>
            <a:fld id="{D6FDD9C5-DA14-4822-9075-4971673ADD71}" type="datetimeFigureOut">
              <a:rPr lang="en-US" smtClean="0"/>
              <a:t>5/3/2022</a:t>
            </a:fld>
            <a:endParaRPr lang="en-US"/>
          </a:p>
        </p:txBody>
      </p:sp>
      <p:sp>
        <p:nvSpPr>
          <p:cNvPr id="6" name="Footer Placeholder 5">
            <a:extLst>
              <a:ext uri="{FF2B5EF4-FFF2-40B4-BE49-F238E27FC236}">
                <a16:creationId xmlns:a16="http://schemas.microsoft.com/office/drawing/2014/main" id="{0D6AA681-9DA1-4A6D-87A1-9069738472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026CFB-680D-4CA2-B5D5-1D98AF8B83F6}"/>
              </a:ext>
            </a:extLst>
          </p:cNvPr>
          <p:cNvSpPr>
            <a:spLocks noGrp="1"/>
          </p:cNvSpPr>
          <p:nvPr>
            <p:ph type="sldNum" sz="quarter" idx="12"/>
          </p:nvPr>
        </p:nvSpPr>
        <p:spPr/>
        <p:txBody>
          <a:bodyPr/>
          <a:lstStyle/>
          <a:p>
            <a:fld id="{C587303F-AD57-416D-8E70-0C066ECC61A9}" type="slidenum">
              <a:rPr lang="en-US" smtClean="0"/>
              <a:t>‹#›</a:t>
            </a:fld>
            <a:endParaRPr lang="en-US"/>
          </a:p>
        </p:txBody>
      </p:sp>
    </p:spTree>
    <p:extLst>
      <p:ext uri="{BB962C8B-B14F-4D97-AF65-F5344CB8AC3E}">
        <p14:creationId xmlns:p14="http://schemas.microsoft.com/office/powerpoint/2010/main" val="33913738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6775A-58F4-4B75-960C-D6F89CE833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0BA6D9-7B7F-466F-B3E7-9A8C190528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51F1BF-650A-402D-9281-4EFEAB3302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D72028-1E99-436D-8B82-EAB5CAA4EDE6}"/>
              </a:ext>
            </a:extLst>
          </p:cNvPr>
          <p:cNvSpPr>
            <a:spLocks noGrp="1"/>
          </p:cNvSpPr>
          <p:nvPr>
            <p:ph type="dt" sz="half" idx="10"/>
          </p:nvPr>
        </p:nvSpPr>
        <p:spPr/>
        <p:txBody>
          <a:bodyPr/>
          <a:lstStyle/>
          <a:p>
            <a:fld id="{D6FDD9C5-DA14-4822-9075-4971673ADD71}" type="datetimeFigureOut">
              <a:rPr lang="en-US" smtClean="0"/>
              <a:t>5/3/2022</a:t>
            </a:fld>
            <a:endParaRPr lang="en-US"/>
          </a:p>
        </p:txBody>
      </p:sp>
      <p:sp>
        <p:nvSpPr>
          <p:cNvPr id="6" name="Footer Placeholder 5">
            <a:extLst>
              <a:ext uri="{FF2B5EF4-FFF2-40B4-BE49-F238E27FC236}">
                <a16:creationId xmlns:a16="http://schemas.microsoft.com/office/drawing/2014/main" id="{33346B13-8FF8-4894-A5B2-A7762AD43C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11ECF2-5A4D-4499-9136-160133856C02}"/>
              </a:ext>
            </a:extLst>
          </p:cNvPr>
          <p:cNvSpPr>
            <a:spLocks noGrp="1"/>
          </p:cNvSpPr>
          <p:nvPr>
            <p:ph type="sldNum" sz="quarter" idx="12"/>
          </p:nvPr>
        </p:nvSpPr>
        <p:spPr/>
        <p:txBody>
          <a:bodyPr/>
          <a:lstStyle/>
          <a:p>
            <a:fld id="{C587303F-AD57-416D-8E70-0C066ECC61A9}" type="slidenum">
              <a:rPr lang="en-US" smtClean="0"/>
              <a:t>‹#›</a:t>
            </a:fld>
            <a:endParaRPr lang="en-US"/>
          </a:p>
        </p:txBody>
      </p:sp>
    </p:spTree>
    <p:extLst>
      <p:ext uri="{BB962C8B-B14F-4D97-AF65-F5344CB8AC3E}">
        <p14:creationId xmlns:p14="http://schemas.microsoft.com/office/powerpoint/2010/main" val="10076498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0905-4DA2-4453-AD02-0281881F51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DCC27B-F2A3-4CBC-BC19-64DA9A32B5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636CBF-D874-4523-A944-C4DB8A5EB215}"/>
              </a:ext>
            </a:extLst>
          </p:cNvPr>
          <p:cNvSpPr>
            <a:spLocks noGrp="1"/>
          </p:cNvSpPr>
          <p:nvPr>
            <p:ph type="dt" sz="half" idx="10"/>
          </p:nvPr>
        </p:nvSpPr>
        <p:spPr/>
        <p:txBody>
          <a:bodyPr/>
          <a:lstStyle/>
          <a:p>
            <a:fld id="{D6FDD9C5-DA14-4822-9075-4971673ADD71}" type="datetimeFigureOut">
              <a:rPr lang="en-US" smtClean="0"/>
              <a:t>5/3/2022</a:t>
            </a:fld>
            <a:endParaRPr lang="en-US"/>
          </a:p>
        </p:txBody>
      </p:sp>
      <p:sp>
        <p:nvSpPr>
          <p:cNvPr id="5" name="Footer Placeholder 4">
            <a:extLst>
              <a:ext uri="{FF2B5EF4-FFF2-40B4-BE49-F238E27FC236}">
                <a16:creationId xmlns:a16="http://schemas.microsoft.com/office/drawing/2014/main" id="{3A022BF2-4882-49F8-80A1-3A0E9D88F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9BCF15-5AEC-43A2-96B9-ABFD47401B28}"/>
              </a:ext>
            </a:extLst>
          </p:cNvPr>
          <p:cNvSpPr>
            <a:spLocks noGrp="1"/>
          </p:cNvSpPr>
          <p:nvPr>
            <p:ph type="sldNum" sz="quarter" idx="12"/>
          </p:nvPr>
        </p:nvSpPr>
        <p:spPr/>
        <p:txBody>
          <a:bodyPr/>
          <a:lstStyle/>
          <a:p>
            <a:fld id="{C587303F-AD57-416D-8E70-0C066ECC61A9}" type="slidenum">
              <a:rPr lang="en-US" smtClean="0"/>
              <a:t>‹#›</a:t>
            </a:fld>
            <a:endParaRPr lang="en-US"/>
          </a:p>
        </p:txBody>
      </p:sp>
    </p:spTree>
    <p:extLst>
      <p:ext uri="{BB962C8B-B14F-4D97-AF65-F5344CB8AC3E}">
        <p14:creationId xmlns:p14="http://schemas.microsoft.com/office/powerpoint/2010/main" val="4983168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E46FE9-1178-4A51-BE5B-06A0E80B86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8D2FEB-01B9-4299-84C4-ED0C23FE6C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5282C-D7E5-4C6C-B239-51F88BDEE64F}"/>
              </a:ext>
            </a:extLst>
          </p:cNvPr>
          <p:cNvSpPr>
            <a:spLocks noGrp="1"/>
          </p:cNvSpPr>
          <p:nvPr>
            <p:ph type="dt" sz="half" idx="10"/>
          </p:nvPr>
        </p:nvSpPr>
        <p:spPr/>
        <p:txBody>
          <a:bodyPr/>
          <a:lstStyle/>
          <a:p>
            <a:fld id="{D6FDD9C5-DA14-4822-9075-4971673ADD71}" type="datetimeFigureOut">
              <a:rPr lang="en-US" smtClean="0"/>
              <a:t>5/3/2022</a:t>
            </a:fld>
            <a:endParaRPr lang="en-US"/>
          </a:p>
        </p:txBody>
      </p:sp>
      <p:sp>
        <p:nvSpPr>
          <p:cNvPr id="5" name="Footer Placeholder 4">
            <a:extLst>
              <a:ext uri="{FF2B5EF4-FFF2-40B4-BE49-F238E27FC236}">
                <a16:creationId xmlns:a16="http://schemas.microsoft.com/office/drawing/2014/main" id="{5AC6DBDE-D222-4FC2-BF29-6F06DB8595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A8EDDA-F517-4F08-8535-1B7997E02F8A}"/>
              </a:ext>
            </a:extLst>
          </p:cNvPr>
          <p:cNvSpPr>
            <a:spLocks noGrp="1"/>
          </p:cNvSpPr>
          <p:nvPr>
            <p:ph type="sldNum" sz="quarter" idx="12"/>
          </p:nvPr>
        </p:nvSpPr>
        <p:spPr/>
        <p:txBody>
          <a:bodyPr/>
          <a:lstStyle/>
          <a:p>
            <a:fld id="{C587303F-AD57-416D-8E70-0C066ECC61A9}" type="slidenum">
              <a:rPr lang="en-US" smtClean="0"/>
              <a:t>‹#›</a:t>
            </a:fld>
            <a:endParaRPr lang="en-US"/>
          </a:p>
        </p:txBody>
      </p:sp>
    </p:spTree>
    <p:extLst>
      <p:ext uri="{BB962C8B-B14F-4D97-AF65-F5344CB8AC3E}">
        <p14:creationId xmlns:p14="http://schemas.microsoft.com/office/powerpoint/2010/main" val="3447152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Tuesday, May 3, 2022</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5955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Tuesday, May 3, 2022</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22394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Tuesday, May 3, 2022</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71299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Tuesday, May 3, 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2036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Tuesday, May 3, 2022</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92327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Tuesday, May 3, 2022</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492628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Tuesday, May 3, 2022</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665246609"/>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5/3/2022</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30046219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8554B9-0E3B-42AE-B911-DAE76E30B4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1D9995-D17E-4C1A-A759-34818F1851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F49D80-523D-4C1C-BE61-60952CC818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FDD9C5-DA14-4822-9075-4971673ADD71}" type="datetimeFigureOut">
              <a:rPr lang="en-US" smtClean="0"/>
              <a:t>5/3/2022</a:t>
            </a:fld>
            <a:endParaRPr lang="en-US"/>
          </a:p>
        </p:txBody>
      </p:sp>
      <p:sp>
        <p:nvSpPr>
          <p:cNvPr id="5" name="Footer Placeholder 4">
            <a:extLst>
              <a:ext uri="{FF2B5EF4-FFF2-40B4-BE49-F238E27FC236}">
                <a16:creationId xmlns:a16="http://schemas.microsoft.com/office/drawing/2014/main" id="{0723356F-174F-4797-8B8A-4A2F9A568D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564CEC-B769-44F6-BFDF-FEB6F9267C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87303F-AD57-416D-8E70-0C066ECC61A9}" type="slidenum">
              <a:rPr lang="en-US" smtClean="0"/>
              <a:t>‹#›</a:t>
            </a:fld>
            <a:endParaRPr lang="en-US"/>
          </a:p>
        </p:txBody>
      </p:sp>
    </p:spTree>
    <p:extLst>
      <p:ext uri="{BB962C8B-B14F-4D97-AF65-F5344CB8AC3E}">
        <p14:creationId xmlns:p14="http://schemas.microsoft.com/office/powerpoint/2010/main" val="149201624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assets.ctfassets.net/c7lxnbtvvcxm/5Z4YSbSWVgfXqWs9kbuyQw/d8b4c267053807fa976406937649b051/DA_-_car_costs.xlsx" TargetMode="External"/><Relationship Id="rId2" Type="http://schemas.openxmlformats.org/officeDocument/2006/relationships/hyperlink" Target="https://assets.ctfassets.net/c7lxnbtvvcxm/67BgJVDKG71ysUVxX5oTLF/416ec687e1b27dda1bf43db05c4e0600/DA_-_car_id_mapping.xlsx" TargetMode="External"/><Relationship Id="rId1" Type="http://schemas.openxmlformats.org/officeDocument/2006/relationships/slideLayout" Target="../slideLayouts/slideLayout24.xml"/><Relationship Id="rId5" Type="http://schemas.openxmlformats.org/officeDocument/2006/relationships/hyperlink" Target="https://assets.ctfassets.net/c7lxnbtvvcxm/2io4GfNTWjNjE0r7rJWsEN/836459d2454148f62c581f57252d0bcd/DA_-_branch_locations.xlsx" TargetMode="External"/><Relationship Id="rId4" Type="http://schemas.openxmlformats.org/officeDocument/2006/relationships/hyperlink" Target="https://assets.ctfassets.net/c7lxnbtvvcxm/2p4wavDLUPhiYxS9cMBDNI/261016fe88e3b0e292e3e398d6b51ee1/DA_-_car_revenue.xlsx" TargetMode="Externa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text, clipart&#10;&#10;Description automatically generated">
            <a:extLst>
              <a:ext uri="{FF2B5EF4-FFF2-40B4-BE49-F238E27FC236}">
                <a16:creationId xmlns:a16="http://schemas.microsoft.com/office/drawing/2014/main" id="{73B425C8-284F-4FA1-BC2E-F20696D0E2CE}"/>
              </a:ext>
            </a:extLst>
          </p:cNvPr>
          <p:cNvPicPr>
            <a:picLocks noChangeAspect="1"/>
          </p:cNvPicPr>
          <p:nvPr/>
        </p:nvPicPr>
        <p:blipFill rotWithShape="1">
          <a:blip r:embed="rId2">
            <a:extLst>
              <a:ext uri="{28A0092B-C50C-407E-A947-70E740481C1C}">
                <a14:useLocalDpi xmlns:a14="http://schemas.microsoft.com/office/drawing/2010/main" val="0"/>
              </a:ext>
            </a:extLst>
          </a:blip>
          <a:srcRect l="1058" r="363" b="-2"/>
          <a:stretch/>
        </p:blipFill>
        <p:spPr>
          <a:xfrm>
            <a:off x="4550902" y="3350526"/>
            <a:ext cx="7641101" cy="3507476"/>
          </a:xfrm>
          <a:custGeom>
            <a:avLst/>
            <a:gdLst/>
            <a:ahLst/>
            <a:cxnLst/>
            <a:rect l="l" t="t" r="r" b="b"/>
            <a:pathLst>
              <a:path w="7641101" h="3429001">
                <a:moveTo>
                  <a:pt x="0" y="0"/>
                </a:moveTo>
                <a:lnTo>
                  <a:pt x="7641101" y="0"/>
                </a:lnTo>
                <a:lnTo>
                  <a:pt x="7641101" y="3429001"/>
                </a:lnTo>
                <a:lnTo>
                  <a:pt x="0" y="3429001"/>
                </a:lnTo>
                <a:close/>
              </a:path>
            </a:pathLst>
          </a:custGeom>
        </p:spPr>
      </p:pic>
      <p:pic>
        <p:nvPicPr>
          <p:cNvPr id="4" name="Picture 3" descr="Large car car park from above">
            <a:extLst>
              <a:ext uri="{FF2B5EF4-FFF2-40B4-BE49-F238E27FC236}">
                <a16:creationId xmlns:a16="http://schemas.microsoft.com/office/drawing/2014/main" id="{47BA9019-9B7C-6B62-508E-F78368CF0D52}"/>
              </a:ext>
            </a:extLst>
          </p:cNvPr>
          <p:cNvPicPr>
            <a:picLocks noChangeAspect="1"/>
          </p:cNvPicPr>
          <p:nvPr/>
        </p:nvPicPr>
        <p:blipFill rotWithShape="1">
          <a:blip r:embed="rId3"/>
          <a:srcRect t="19430" r="1" b="13089"/>
          <a:stretch/>
        </p:blipFill>
        <p:spPr>
          <a:xfrm>
            <a:off x="4550896" y="-3"/>
            <a:ext cx="7641102" cy="3429002"/>
          </a:xfrm>
          <a:custGeom>
            <a:avLst/>
            <a:gdLst/>
            <a:ahLst/>
            <a:cxnLst/>
            <a:rect l="l" t="t" r="r" b="b"/>
            <a:pathLst>
              <a:path w="7641102" h="3429002">
                <a:moveTo>
                  <a:pt x="0" y="0"/>
                </a:moveTo>
                <a:lnTo>
                  <a:pt x="7641102" y="0"/>
                </a:lnTo>
                <a:lnTo>
                  <a:pt x="7641102" y="3429002"/>
                </a:lnTo>
                <a:lnTo>
                  <a:pt x="0" y="3429002"/>
                </a:lnTo>
                <a:close/>
              </a:path>
            </a:pathLst>
          </a:custGeom>
        </p:spPr>
      </p:pic>
      <p:grpSp>
        <p:nvGrpSpPr>
          <p:cNvPr id="24" name="Group 23">
            <a:extLst>
              <a:ext uri="{FF2B5EF4-FFF2-40B4-BE49-F238E27FC236}">
                <a16:creationId xmlns:a16="http://schemas.microsoft.com/office/drawing/2014/main" id="{CF03DCF1-A2E9-4508-9109-04925CE1A0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16388" y="287518"/>
            <a:ext cx="1335600" cy="1262947"/>
            <a:chOff x="7735641" y="2106638"/>
            <a:chExt cx="1335600" cy="1262947"/>
          </a:xfrm>
        </p:grpSpPr>
        <p:sp>
          <p:nvSpPr>
            <p:cNvPr id="25" name="Freeform: Shape 24">
              <a:extLst>
                <a:ext uri="{FF2B5EF4-FFF2-40B4-BE49-F238E27FC236}">
                  <a16:creationId xmlns:a16="http://schemas.microsoft.com/office/drawing/2014/main" id="{71053FCC-4A78-4796-B809-1564F77348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7735641" y="210663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CDA5B55E-E932-4F94-9EE3-99602920E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261241" y="2453712"/>
              <a:ext cx="540000" cy="108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79C2588B-DCD1-4930-8F89-EBB6B0EA8DFB}"/>
              </a:ext>
            </a:extLst>
          </p:cNvPr>
          <p:cNvSpPr>
            <a:spLocks noGrp="1"/>
          </p:cNvSpPr>
          <p:nvPr>
            <p:ph type="ctrTitle"/>
          </p:nvPr>
        </p:nvSpPr>
        <p:spPr>
          <a:xfrm>
            <a:off x="550864" y="1333379"/>
            <a:ext cx="3565524" cy="2250553"/>
          </a:xfrm>
        </p:spPr>
        <p:txBody>
          <a:bodyPr anchor="b">
            <a:normAutofit/>
          </a:bodyPr>
          <a:lstStyle/>
          <a:p>
            <a:r>
              <a:rPr lang="en-US" sz="4800" dirty="0"/>
              <a:t>Car Rental Fleet Analysis</a:t>
            </a:r>
          </a:p>
        </p:txBody>
      </p:sp>
      <p:sp>
        <p:nvSpPr>
          <p:cNvPr id="28" name="Rectangle 27">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6554A19-A4AB-4838-8010-1044BF5D703E}"/>
              </a:ext>
            </a:extLst>
          </p:cNvPr>
          <p:cNvSpPr>
            <a:spLocks noGrp="1"/>
          </p:cNvSpPr>
          <p:nvPr>
            <p:ph type="subTitle" idx="1"/>
          </p:nvPr>
        </p:nvSpPr>
        <p:spPr>
          <a:xfrm>
            <a:off x="550863" y="4536141"/>
            <a:ext cx="3565525" cy="1556684"/>
          </a:xfrm>
        </p:spPr>
        <p:txBody>
          <a:bodyPr>
            <a:normAutofit fontScale="70000" lnSpcReduction="20000"/>
          </a:bodyPr>
          <a:lstStyle/>
          <a:p>
            <a:r>
              <a:rPr lang="en-US" sz="2000" dirty="0"/>
              <a:t>Prepared specially for: </a:t>
            </a:r>
          </a:p>
          <a:p>
            <a:r>
              <a:rPr lang="en-US" sz="2000" b="1" dirty="0"/>
              <a:t>Lariat Rent-A-Car, Inc.</a:t>
            </a:r>
          </a:p>
          <a:p>
            <a:endParaRPr lang="en-US" sz="2000" i="1" dirty="0"/>
          </a:p>
          <a:p>
            <a:r>
              <a:rPr lang="en-US" sz="2000" i="1" dirty="0"/>
              <a:t>by DA Consultants, LLC</a:t>
            </a:r>
          </a:p>
          <a:p>
            <a:endParaRPr lang="en-US" sz="2000" dirty="0">
              <a:solidFill>
                <a:schemeClr val="tx1">
                  <a:alpha val="60000"/>
                </a:schemeClr>
              </a:solidFill>
            </a:endParaRPr>
          </a:p>
        </p:txBody>
      </p:sp>
    </p:spTree>
    <p:extLst>
      <p:ext uri="{BB962C8B-B14F-4D97-AF65-F5344CB8AC3E}">
        <p14:creationId xmlns:p14="http://schemas.microsoft.com/office/powerpoint/2010/main" val="1211844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26374-5570-4D09-AC56-0F86D706EDF5}"/>
              </a:ext>
            </a:extLst>
          </p:cNvPr>
          <p:cNvSpPr>
            <a:spLocks noGrp="1"/>
          </p:cNvSpPr>
          <p:nvPr>
            <p:ph type="ctrTitle"/>
          </p:nvPr>
        </p:nvSpPr>
        <p:spPr>
          <a:xfrm>
            <a:off x="1647415" y="225841"/>
            <a:ext cx="9144000" cy="851136"/>
          </a:xfrm>
        </p:spPr>
        <p:txBody>
          <a:bodyPr vert="horz" lIns="91440" tIns="45720" rIns="91440" bIns="45720" rtlCol="0" anchor="b">
            <a:normAutofit/>
          </a:bodyPr>
          <a:lstStyle/>
          <a:p>
            <a:r>
              <a:rPr lang="en-US" sz="5100" b="1" dirty="0">
                <a:solidFill>
                  <a:prstClr val="black"/>
                </a:solidFill>
                <a:latin typeface="Calibri Light" panose="020F0302020204030204"/>
              </a:rPr>
              <a:t>Recommendations</a:t>
            </a:r>
          </a:p>
        </p:txBody>
      </p:sp>
      <p:sp>
        <p:nvSpPr>
          <p:cNvPr id="7" name="Subtitle 2">
            <a:extLst>
              <a:ext uri="{FF2B5EF4-FFF2-40B4-BE49-F238E27FC236}">
                <a16:creationId xmlns:a16="http://schemas.microsoft.com/office/drawing/2014/main" id="{EC130833-9D95-4326-AF6F-7AB7E2529CA0}"/>
              </a:ext>
            </a:extLst>
          </p:cNvPr>
          <p:cNvSpPr>
            <a:spLocks noGrp="1"/>
          </p:cNvSpPr>
          <p:nvPr>
            <p:ph type="subTitle" idx="1"/>
          </p:nvPr>
        </p:nvSpPr>
        <p:spPr>
          <a:xfrm>
            <a:off x="403613" y="1084252"/>
            <a:ext cx="11631604" cy="1231327"/>
          </a:xfrm>
        </p:spPr>
        <p:txBody>
          <a:bodyPr vert="horz" lIns="91440" tIns="45720" rIns="91440" bIns="45720" rtlCol="0" anchor="t">
            <a:normAutofit/>
          </a:bodyPr>
          <a:lstStyle/>
          <a:p>
            <a:pPr algn="l"/>
            <a:r>
              <a:rPr lang="en-US" sz="2600" dirty="0"/>
              <a:t>The chart below shows the effects on profits after eliminating vehicles with less than 30 Utilization Rate AND less the 210% Revenue/Cost Ratio and reinvesting in new vehicles assumed to meet the same criteria to achieve a fleet of 4000 vehicles.</a:t>
            </a:r>
          </a:p>
          <a:p>
            <a:pPr algn="l"/>
            <a:endParaRPr lang="en-US" sz="2600" dirty="0"/>
          </a:p>
        </p:txBody>
      </p:sp>
      <p:graphicFrame>
        <p:nvGraphicFramePr>
          <p:cNvPr id="5" name="Table 4">
            <a:extLst>
              <a:ext uri="{FF2B5EF4-FFF2-40B4-BE49-F238E27FC236}">
                <a16:creationId xmlns:a16="http://schemas.microsoft.com/office/drawing/2014/main" id="{EAA0770A-E2B8-4818-A99A-9A30F39CAFD9}"/>
              </a:ext>
            </a:extLst>
          </p:cNvPr>
          <p:cNvGraphicFramePr>
            <a:graphicFrameLocks noGrp="1"/>
          </p:cNvGraphicFramePr>
          <p:nvPr>
            <p:extLst>
              <p:ext uri="{D42A27DB-BD31-4B8C-83A1-F6EECF244321}">
                <p14:modId xmlns:p14="http://schemas.microsoft.com/office/powerpoint/2010/main" val="1969513561"/>
              </p:ext>
            </p:extLst>
          </p:nvPr>
        </p:nvGraphicFramePr>
        <p:xfrm>
          <a:off x="331894" y="2438399"/>
          <a:ext cx="5692387" cy="4188667"/>
        </p:xfrm>
        <a:graphic>
          <a:graphicData uri="http://schemas.openxmlformats.org/drawingml/2006/table">
            <a:tbl>
              <a:tblPr/>
              <a:tblGrid>
                <a:gridCol w="983231">
                  <a:extLst>
                    <a:ext uri="{9D8B030D-6E8A-4147-A177-3AD203B41FA5}">
                      <a16:colId xmlns:a16="http://schemas.microsoft.com/office/drawing/2014/main" val="1205273757"/>
                    </a:ext>
                  </a:extLst>
                </a:gridCol>
                <a:gridCol w="4709156">
                  <a:extLst>
                    <a:ext uri="{9D8B030D-6E8A-4147-A177-3AD203B41FA5}">
                      <a16:colId xmlns:a16="http://schemas.microsoft.com/office/drawing/2014/main" val="166584435"/>
                    </a:ext>
                  </a:extLst>
                </a:gridCol>
              </a:tblGrid>
              <a:tr h="734397">
                <a:tc>
                  <a:txBody>
                    <a:bodyPr/>
                    <a:lstStyle/>
                    <a:p>
                      <a:pPr algn="ctr" fontAlgn="b"/>
                      <a:r>
                        <a:rPr lang="en-US" sz="1400" b="1" i="0" u="none" strike="noStrike" dirty="0">
                          <a:solidFill>
                            <a:srgbClr val="000000"/>
                          </a:solidFill>
                          <a:effectLst/>
                          <a:latin typeface="Calibri" panose="020F0502020204030204" pitchFamily="34" charset="0"/>
                        </a:rPr>
                        <a:t>Strategy 1</a:t>
                      </a:r>
                    </a:p>
                  </a:txBody>
                  <a:tcPr marL="9224" marR="9224" marT="9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2CC"/>
                    </a:solidFill>
                  </a:tcPr>
                </a:tc>
                <a:tc>
                  <a:txBody>
                    <a:bodyPr/>
                    <a:lstStyle/>
                    <a:p>
                      <a:pPr algn="l" fontAlgn="ctr"/>
                      <a:r>
                        <a:rPr lang="en-US" sz="1500" b="0" i="0" u="none" strike="noStrike" dirty="0">
                          <a:solidFill>
                            <a:srgbClr val="000000"/>
                          </a:solidFill>
                          <a:effectLst/>
                          <a:latin typeface="Calibri" panose="020F0502020204030204" pitchFamily="34" charset="0"/>
                        </a:rPr>
                        <a:t>Part 1: Eliminate cars that have less than </a:t>
                      </a:r>
                      <a:r>
                        <a:rPr lang="en-US" sz="1500" b="0" i="0" u="none" strike="noStrike" dirty="0">
                          <a:solidFill>
                            <a:srgbClr val="000000"/>
                          </a:solidFill>
                          <a:effectLst/>
                          <a:highlight>
                            <a:srgbClr val="00FF00"/>
                          </a:highlight>
                          <a:latin typeface="Calibri" panose="020F0502020204030204" pitchFamily="34" charset="0"/>
                        </a:rPr>
                        <a:t>30%</a:t>
                      </a:r>
                      <a:r>
                        <a:rPr lang="en-US" sz="1500" b="0" i="0" u="none" strike="noStrike" dirty="0">
                          <a:solidFill>
                            <a:srgbClr val="000000"/>
                          </a:solidFill>
                          <a:effectLst/>
                          <a:latin typeface="Calibri" panose="020F0502020204030204" pitchFamily="34" charset="0"/>
                        </a:rPr>
                        <a:t> utilization rate (% of days being rented during the 315 days) and (Keep cars leased more than 30% of the time)</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425923703"/>
                  </a:ext>
                </a:extLst>
              </a:tr>
              <a:tr h="807414">
                <a:tc>
                  <a:txBody>
                    <a:bodyPr/>
                    <a:lstStyle/>
                    <a:p>
                      <a:pPr algn="l" fontAlgn="b"/>
                      <a:r>
                        <a:rPr lang="en-US" sz="1400" b="1" i="0" u="none" strike="noStrike">
                          <a:solidFill>
                            <a:srgbClr val="000000"/>
                          </a:solidFill>
                          <a:effectLst/>
                          <a:latin typeface="Calibri" panose="020F0502020204030204" pitchFamily="34" charset="0"/>
                        </a:rPr>
                        <a:t> </a:t>
                      </a:r>
                    </a:p>
                  </a:txBody>
                  <a:tcPr marL="9224" marR="9224" marT="9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sz="1500" b="0" i="0" u="none" strike="noStrike">
                          <a:solidFill>
                            <a:srgbClr val="000000"/>
                          </a:solidFill>
                          <a:effectLst/>
                          <a:latin typeface="Calibri" panose="020F0502020204030204" pitchFamily="34" charset="0"/>
                        </a:rPr>
                        <a:t>Part 2: Reinvest in  3144 additional vehicles with new vehicles of similar qualities to the remaining vehicles  (assume new vehicles have similar Cost &amp; Revenue as remaining vehicles)</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770087328"/>
                  </a:ext>
                </a:extLst>
              </a:tr>
              <a:tr h="407739">
                <a:tc>
                  <a:txBody>
                    <a:bodyPr/>
                    <a:lstStyle/>
                    <a:p>
                      <a:pPr algn="ctr" fontAlgn="b"/>
                      <a:r>
                        <a:rPr lang="en-US" sz="1400" b="1" i="0" u="none" strike="noStrike" dirty="0">
                          <a:solidFill>
                            <a:srgbClr val="000000"/>
                          </a:solidFill>
                          <a:effectLst/>
                          <a:latin typeface="Calibri" panose="020F0502020204030204" pitchFamily="34" charset="0"/>
                        </a:rPr>
                        <a:t>Strategy 2</a:t>
                      </a:r>
                    </a:p>
                  </a:txBody>
                  <a:tcPr marL="9224" marR="9224" marT="9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C6E0B4"/>
                    </a:solidFill>
                  </a:tcPr>
                </a:tc>
                <a:tc>
                  <a:txBody>
                    <a:bodyPr/>
                    <a:lstStyle/>
                    <a:p>
                      <a:pPr algn="l" fontAlgn="ctr"/>
                      <a:r>
                        <a:rPr lang="en-US" sz="1500" b="0" i="0" u="none" strike="noStrike" dirty="0">
                          <a:solidFill>
                            <a:srgbClr val="000000"/>
                          </a:solidFill>
                          <a:effectLst/>
                          <a:latin typeface="Calibri" panose="020F0502020204030204" pitchFamily="34" charset="0"/>
                        </a:rPr>
                        <a:t>Part 1: Eliminate cars that have less than </a:t>
                      </a:r>
                      <a:r>
                        <a:rPr lang="en-US" sz="1500" b="0" i="0" u="none" strike="noStrike" dirty="0">
                          <a:solidFill>
                            <a:srgbClr val="000000"/>
                          </a:solidFill>
                          <a:effectLst/>
                          <a:highlight>
                            <a:srgbClr val="00FF00"/>
                          </a:highlight>
                          <a:latin typeface="Calibri" panose="020F0502020204030204" pitchFamily="34" charset="0"/>
                        </a:rPr>
                        <a:t>210%</a:t>
                      </a:r>
                      <a:r>
                        <a:rPr lang="en-US" sz="1500" b="0" i="0" u="none" strike="noStrike" dirty="0">
                          <a:solidFill>
                            <a:srgbClr val="000000"/>
                          </a:solidFill>
                          <a:effectLst/>
                          <a:latin typeface="Calibri" panose="020F0502020204030204" pitchFamily="34" charset="0"/>
                        </a:rPr>
                        <a:t>  profit/cost ratio and (Keep cars &gt;=210%)</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988244522"/>
                  </a:ext>
                </a:extLst>
              </a:tr>
              <a:tr h="798899">
                <a:tc>
                  <a:txBody>
                    <a:bodyPr/>
                    <a:lstStyle/>
                    <a:p>
                      <a:pPr algn="l" fontAlgn="b"/>
                      <a:r>
                        <a:rPr lang="en-US" sz="1400" b="1" i="0" u="none" strike="noStrike" dirty="0">
                          <a:solidFill>
                            <a:srgbClr val="000000"/>
                          </a:solidFill>
                          <a:effectLst/>
                          <a:latin typeface="Calibri" panose="020F0502020204030204" pitchFamily="34" charset="0"/>
                        </a:rPr>
                        <a:t> </a:t>
                      </a:r>
                    </a:p>
                  </a:txBody>
                  <a:tcPr marL="9224" marR="9224" marT="9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500" b="0" i="0" u="none" strike="noStrike" dirty="0">
                          <a:solidFill>
                            <a:srgbClr val="000000"/>
                          </a:solidFill>
                          <a:effectLst/>
                          <a:latin typeface="Calibri" panose="020F0502020204030204" pitchFamily="34" charset="0"/>
                        </a:rPr>
                        <a:t>Part 2: Reinvest in 2779 additional new vehicles of similar qualities to the remaining vehicles  (assume new vehicles have similar Cost &amp; Revenue as remaining vehicles)</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513891032"/>
                  </a:ext>
                </a:extLst>
              </a:tr>
              <a:tr h="407739">
                <a:tc>
                  <a:txBody>
                    <a:bodyPr/>
                    <a:lstStyle/>
                    <a:p>
                      <a:pPr algn="ctr" fontAlgn="b"/>
                      <a:r>
                        <a:rPr lang="en-US" sz="1400" b="1" i="0" u="none" strike="noStrike" dirty="0">
                          <a:solidFill>
                            <a:srgbClr val="000000"/>
                          </a:solidFill>
                          <a:effectLst/>
                          <a:latin typeface="Calibri" panose="020F0502020204030204" pitchFamily="34" charset="0"/>
                        </a:rPr>
                        <a:t>Strategy 3</a:t>
                      </a:r>
                    </a:p>
                  </a:txBody>
                  <a:tcPr marL="9224" marR="9224" marT="9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D966"/>
                    </a:solidFill>
                  </a:tcPr>
                </a:tc>
                <a:tc>
                  <a:txBody>
                    <a:bodyPr/>
                    <a:lstStyle/>
                    <a:p>
                      <a:pPr algn="l" fontAlgn="ctr"/>
                      <a:r>
                        <a:rPr lang="en-US" sz="1500" b="0" i="0" u="none" strike="noStrike" dirty="0">
                          <a:solidFill>
                            <a:srgbClr val="000000"/>
                          </a:solidFill>
                          <a:effectLst/>
                          <a:latin typeface="Calibri" panose="020F0502020204030204" pitchFamily="34" charset="0"/>
                        </a:rPr>
                        <a:t>Part 1: Combination of eliminating cars that have </a:t>
                      </a:r>
                      <a:r>
                        <a:rPr lang="en-US" sz="1500" b="0" i="0" u="none" strike="noStrike" dirty="0">
                          <a:solidFill>
                            <a:srgbClr val="000000"/>
                          </a:solidFill>
                          <a:effectLst/>
                          <a:highlight>
                            <a:srgbClr val="00FF00"/>
                          </a:highlight>
                          <a:latin typeface="Calibri" panose="020F0502020204030204" pitchFamily="34" charset="0"/>
                        </a:rPr>
                        <a:t>&lt; 30% utilization AND  &lt;210%</a:t>
                      </a:r>
                      <a:r>
                        <a:rPr lang="en-US" sz="1500" b="0" i="0" u="none" strike="noStrike" dirty="0">
                          <a:solidFill>
                            <a:srgbClr val="000000"/>
                          </a:solidFill>
                          <a:effectLst/>
                          <a:latin typeface="Calibri" panose="020F0502020204030204" pitchFamily="34" charset="0"/>
                        </a:rPr>
                        <a:t> revenue/cost ratio</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388594135"/>
                  </a:ext>
                </a:extLst>
              </a:tr>
              <a:tr h="798899">
                <a:tc>
                  <a:txBody>
                    <a:bodyPr/>
                    <a:lstStyle/>
                    <a:p>
                      <a:pPr algn="l" fontAlgn="b"/>
                      <a:r>
                        <a:rPr lang="en-US" sz="1400" b="1" i="0" u="none" strike="noStrike">
                          <a:solidFill>
                            <a:srgbClr val="000000"/>
                          </a:solidFill>
                          <a:effectLst/>
                          <a:latin typeface="Calibri" panose="020F0502020204030204" pitchFamily="34" charset="0"/>
                        </a:rPr>
                        <a:t> </a:t>
                      </a:r>
                    </a:p>
                  </a:txBody>
                  <a:tcPr marL="9224" marR="9224" marT="9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D966"/>
                    </a:solidFill>
                  </a:tcPr>
                </a:tc>
                <a:tc>
                  <a:txBody>
                    <a:bodyPr/>
                    <a:lstStyle/>
                    <a:p>
                      <a:pPr algn="l" fontAlgn="ctr"/>
                      <a:r>
                        <a:rPr lang="en-US" sz="1500" b="0" i="0" u="none" strike="noStrike" dirty="0">
                          <a:solidFill>
                            <a:srgbClr val="000000"/>
                          </a:solidFill>
                          <a:effectLst/>
                          <a:latin typeface="Calibri" panose="020F0502020204030204" pitchFamily="34" charset="0"/>
                        </a:rPr>
                        <a:t>Part 2: Reinvest in 3370 additional new vehicles of similar qualities to the remaining vehicles  (assume new vehicles have similar Cost &amp; Revenue as remaining vehicles)</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4173126603"/>
                  </a:ext>
                </a:extLst>
              </a:tr>
            </a:tbl>
          </a:graphicData>
        </a:graphic>
      </p:graphicFrame>
      <p:pic>
        <p:nvPicPr>
          <p:cNvPr id="6" name="Picture 5">
            <a:extLst>
              <a:ext uri="{FF2B5EF4-FFF2-40B4-BE49-F238E27FC236}">
                <a16:creationId xmlns:a16="http://schemas.microsoft.com/office/drawing/2014/main" id="{DE761BA7-8CDA-46EC-BA48-105A735F421E}"/>
              </a:ext>
            </a:extLst>
          </p:cNvPr>
          <p:cNvPicPr>
            <a:picLocks noChangeAspect="1"/>
          </p:cNvPicPr>
          <p:nvPr/>
        </p:nvPicPr>
        <p:blipFill>
          <a:blip r:embed="rId2"/>
          <a:stretch>
            <a:fillRect/>
          </a:stretch>
        </p:blipFill>
        <p:spPr>
          <a:xfrm>
            <a:off x="6024281" y="2602710"/>
            <a:ext cx="6082633" cy="3919724"/>
          </a:xfrm>
          <a:prstGeom prst="rect">
            <a:avLst/>
          </a:prstGeom>
        </p:spPr>
      </p:pic>
      <p:sp>
        <p:nvSpPr>
          <p:cNvPr id="3" name="Callout: Line 2">
            <a:extLst>
              <a:ext uri="{FF2B5EF4-FFF2-40B4-BE49-F238E27FC236}">
                <a16:creationId xmlns:a16="http://schemas.microsoft.com/office/drawing/2014/main" id="{E7CB88BA-3CBF-8F89-01A8-3EC7C8BF5D48}"/>
              </a:ext>
            </a:extLst>
          </p:cNvPr>
          <p:cNvSpPr/>
          <p:nvPr/>
        </p:nvSpPr>
        <p:spPr>
          <a:xfrm>
            <a:off x="10775376" y="2919907"/>
            <a:ext cx="1084730" cy="959223"/>
          </a:xfrm>
          <a:prstGeom prst="borderCallout1">
            <a:avLst>
              <a:gd name="adj1" fmla="val 99336"/>
              <a:gd name="adj2" fmla="val 88131"/>
              <a:gd name="adj3" fmla="val 148862"/>
              <a:gd name="adj4" fmla="val 87679"/>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pPr algn="ctr"/>
            <a:r>
              <a:rPr lang="en-US" sz="1400" dirty="0">
                <a:solidFill>
                  <a:schemeClr val="accent1"/>
                </a:solidFill>
              </a:rPr>
              <a:t>Strategy 3 combining 30% &amp; 210% is the clear winner</a:t>
            </a:r>
          </a:p>
        </p:txBody>
      </p:sp>
      <p:cxnSp>
        <p:nvCxnSpPr>
          <p:cNvPr id="12" name="Connector: Elbow 11">
            <a:extLst>
              <a:ext uri="{FF2B5EF4-FFF2-40B4-BE49-F238E27FC236}">
                <a16:creationId xmlns:a16="http://schemas.microsoft.com/office/drawing/2014/main" id="{D849B1AC-9308-2E34-18DB-68FD1B093E81}"/>
              </a:ext>
            </a:extLst>
          </p:cNvPr>
          <p:cNvCxnSpPr>
            <a:cxnSpLocks/>
          </p:cNvCxnSpPr>
          <p:nvPr/>
        </p:nvCxnSpPr>
        <p:spPr>
          <a:xfrm rot="10800000" flipV="1">
            <a:off x="10180949" y="3109486"/>
            <a:ext cx="610467" cy="319514"/>
          </a:xfrm>
          <a:prstGeom prst="bentConnector3">
            <a:avLst>
              <a:gd name="adj1" fmla="val 50000"/>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D80E63-E404-DEF5-001B-B6AF76B77E1A}"/>
              </a:ext>
            </a:extLst>
          </p:cNvPr>
          <p:cNvCxnSpPr/>
          <p:nvPr/>
        </p:nvCxnSpPr>
        <p:spPr>
          <a:xfrm flipH="1">
            <a:off x="8114482" y="2978870"/>
            <a:ext cx="267693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7CBE590-D2C0-4E37-CF95-A5C6D1379B01}"/>
              </a:ext>
            </a:extLst>
          </p:cNvPr>
          <p:cNvCxnSpPr/>
          <p:nvPr/>
        </p:nvCxnSpPr>
        <p:spPr>
          <a:xfrm flipV="1">
            <a:off x="8116478" y="2978870"/>
            <a:ext cx="0" cy="1894788"/>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02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26374-5570-4D09-AC56-0F86D706EDF5}"/>
              </a:ext>
            </a:extLst>
          </p:cNvPr>
          <p:cNvSpPr>
            <a:spLocks noGrp="1"/>
          </p:cNvSpPr>
          <p:nvPr>
            <p:ph type="ctrTitle"/>
          </p:nvPr>
        </p:nvSpPr>
        <p:spPr>
          <a:xfrm>
            <a:off x="1647415" y="335566"/>
            <a:ext cx="9144000" cy="955768"/>
          </a:xfrm>
        </p:spPr>
        <p:txBody>
          <a:bodyPr vert="horz" lIns="91440" tIns="45720" rIns="91440" bIns="45720" rtlCol="0" anchor="b">
            <a:normAutofit/>
          </a:bodyPr>
          <a:lstStyle/>
          <a:p>
            <a:r>
              <a:rPr lang="en-US" sz="5100" b="1" dirty="0">
                <a:solidFill>
                  <a:prstClr val="black"/>
                </a:solidFill>
                <a:latin typeface="Calibri Light" panose="020F0302020204030204"/>
              </a:rPr>
              <a:t>Call to Action</a:t>
            </a:r>
          </a:p>
        </p:txBody>
      </p:sp>
      <p:sp>
        <p:nvSpPr>
          <p:cNvPr id="7" name="Subtitle 2">
            <a:extLst>
              <a:ext uri="{FF2B5EF4-FFF2-40B4-BE49-F238E27FC236}">
                <a16:creationId xmlns:a16="http://schemas.microsoft.com/office/drawing/2014/main" id="{EC130833-9D95-4326-AF6F-7AB7E2529CA0}"/>
              </a:ext>
            </a:extLst>
          </p:cNvPr>
          <p:cNvSpPr>
            <a:spLocks noGrp="1"/>
          </p:cNvSpPr>
          <p:nvPr>
            <p:ph type="subTitle" idx="1"/>
          </p:nvPr>
        </p:nvSpPr>
        <p:spPr>
          <a:xfrm>
            <a:off x="403613" y="1291334"/>
            <a:ext cx="11631604" cy="1231327"/>
          </a:xfrm>
        </p:spPr>
        <p:txBody>
          <a:bodyPr vert="horz" lIns="91440" tIns="45720" rIns="91440" bIns="45720" rtlCol="0" anchor="t">
            <a:normAutofit fontScale="92500" lnSpcReduction="20000"/>
          </a:bodyPr>
          <a:lstStyle/>
          <a:p>
            <a:pPr algn="l"/>
            <a:r>
              <a:rPr lang="en-US" sz="2600" dirty="0"/>
              <a:t>DA Consultants suggests following Strategy 3 by eliminating vehicles with less than 30% utilization rate AND less than 210% Revenue/Cost Ratio along with keeping total number of vehicles in the fleet at 4000.  This maximizes both cost savings and revenue,  achieving the highest final profit.</a:t>
            </a:r>
          </a:p>
          <a:p>
            <a:pPr algn="l"/>
            <a:endParaRPr lang="en-US" sz="2600" dirty="0"/>
          </a:p>
        </p:txBody>
      </p:sp>
      <p:pic>
        <p:nvPicPr>
          <p:cNvPr id="4" name="Picture 3">
            <a:extLst>
              <a:ext uri="{FF2B5EF4-FFF2-40B4-BE49-F238E27FC236}">
                <a16:creationId xmlns:a16="http://schemas.microsoft.com/office/drawing/2014/main" id="{64836E97-B1F3-4D1D-8DB2-C29AEDA462E9}"/>
              </a:ext>
            </a:extLst>
          </p:cNvPr>
          <p:cNvPicPr>
            <a:picLocks noChangeAspect="1"/>
          </p:cNvPicPr>
          <p:nvPr/>
        </p:nvPicPr>
        <p:blipFill>
          <a:blip r:embed="rId2"/>
          <a:stretch>
            <a:fillRect/>
          </a:stretch>
        </p:blipFill>
        <p:spPr>
          <a:xfrm>
            <a:off x="0" y="2874809"/>
            <a:ext cx="12192000" cy="3257694"/>
          </a:xfrm>
          <a:prstGeom prst="rect">
            <a:avLst/>
          </a:prstGeom>
        </p:spPr>
      </p:pic>
    </p:spTree>
    <p:extLst>
      <p:ext uri="{BB962C8B-B14F-4D97-AF65-F5344CB8AC3E}">
        <p14:creationId xmlns:p14="http://schemas.microsoft.com/office/powerpoint/2010/main" val="2220449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26374-5570-4D09-AC56-0F86D706EDF5}"/>
              </a:ext>
            </a:extLst>
          </p:cNvPr>
          <p:cNvSpPr>
            <a:spLocks noGrp="1"/>
          </p:cNvSpPr>
          <p:nvPr>
            <p:ph type="ctrTitle"/>
          </p:nvPr>
        </p:nvSpPr>
        <p:spPr>
          <a:xfrm>
            <a:off x="1647415" y="0"/>
            <a:ext cx="9144000" cy="955768"/>
          </a:xfrm>
        </p:spPr>
        <p:txBody>
          <a:bodyPr vert="horz" lIns="91440" tIns="45720" rIns="91440" bIns="45720" rtlCol="0" anchor="b">
            <a:normAutofit/>
          </a:bodyPr>
          <a:lstStyle/>
          <a:p>
            <a:r>
              <a:rPr lang="en-US" sz="5100" b="1" dirty="0">
                <a:solidFill>
                  <a:prstClr val="black"/>
                </a:solidFill>
                <a:latin typeface="Calibri Light" panose="020F0302020204030204"/>
              </a:rPr>
              <a:t>Next Steps</a:t>
            </a:r>
          </a:p>
        </p:txBody>
      </p:sp>
      <p:sp>
        <p:nvSpPr>
          <p:cNvPr id="7" name="Subtitle 2">
            <a:extLst>
              <a:ext uri="{FF2B5EF4-FFF2-40B4-BE49-F238E27FC236}">
                <a16:creationId xmlns:a16="http://schemas.microsoft.com/office/drawing/2014/main" id="{EC130833-9D95-4326-AF6F-7AB7E2529CA0}"/>
              </a:ext>
            </a:extLst>
          </p:cNvPr>
          <p:cNvSpPr>
            <a:spLocks noGrp="1"/>
          </p:cNvSpPr>
          <p:nvPr>
            <p:ph type="subTitle" idx="1"/>
          </p:nvPr>
        </p:nvSpPr>
        <p:spPr>
          <a:xfrm>
            <a:off x="403613" y="1291333"/>
            <a:ext cx="11631604" cy="4508831"/>
          </a:xfrm>
        </p:spPr>
        <p:txBody>
          <a:bodyPr vert="horz" lIns="91440" tIns="45720" rIns="91440" bIns="45720" rtlCol="0" anchor="t">
            <a:normAutofit lnSpcReduction="10000"/>
          </a:bodyPr>
          <a:lstStyle/>
          <a:p>
            <a:pPr algn="l"/>
            <a:r>
              <a:rPr lang="en-US" sz="2600" dirty="0"/>
              <a:t>Company management could consider other approaches to analysis that may also accomplish decreasing costs and increasing profits, such as: </a:t>
            </a:r>
          </a:p>
          <a:p>
            <a:pPr algn="l"/>
            <a:endParaRPr lang="en-US" sz="2600" dirty="0"/>
          </a:p>
          <a:p>
            <a:pPr marL="1255713" indent="-287338" algn="l">
              <a:buFont typeface="Arial" panose="020B0604020202020204" pitchFamily="34" charset="0"/>
              <a:buChar char="•"/>
            </a:pPr>
            <a:r>
              <a:rPr lang="en-US" sz="2600" dirty="0"/>
              <a:t>Analyze by branch location and consider closing branches                                      and/or opening new ones</a:t>
            </a:r>
          </a:p>
          <a:p>
            <a:pPr marL="1255713" indent="-287338" algn="l">
              <a:buFont typeface="Arial" panose="020B0604020202020204" pitchFamily="34" charset="0"/>
              <a:buChar char="•"/>
            </a:pPr>
            <a:r>
              <a:rPr lang="en-US" sz="2600" dirty="0"/>
              <a:t>Analyze impact airport locations</a:t>
            </a:r>
          </a:p>
          <a:p>
            <a:pPr algn="l"/>
            <a:endParaRPr lang="en-US" sz="2600" dirty="0"/>
          </a:p>
          <a:p>
            <a:pPr algn="l"/>
            <a:r>
              <a:rPr lang="en-US" sz="2600" dirty="0"/>
              <a:t>These option are  out of the scope of this project but could be considered as a next step for analyzing profit models.</a:t>
            </a:r>
          </a:p>
          <a:p>
            <a:pPr algn="l"/>
            <a:endParaRPr lang="en-US" sz="2600" dirty="0">
              <a:cs typeface="Calibri"/>
            </a:endParaRPr>
          </a:p>
          <a:p>
            <a:pPr algn="l"/>
            <a:r>
              <a:rPr lang="en-US" sz="2600" dirty="0">
                <a:cs typeface="Calibri"/>
              </a:rPr>
              <a:t>Please contact DA Consultants, LLC for your future analytics needs!</a:t>
            </a:r>
          </a:p>
        </p:txBody>
      </p:sp>
    </p:spTree>
    <p:extLst>
      <p:ext uri="{BB962C8B-B14F-4D97-AF65-F5344CB8AC3E}">
        <p14:creationId xmlns:p14="http://schemas.microsoft.com/office/powerpoint/2010/main" val="517425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EC130833-9D95-4326-AF6F-7AB7E2529CA0}"/>
              </a:ext>
            </a:extLst>
          </p:cNvPr>
          <p:cNvSpPr>
            <a:spLocks noGrp="1"/>
          </p:cNvSpPr>
          <p:nvPr>
            <p:ph type="subTitle" idx="1"/>
          </p:nvPr>
        </p:nvSpPr>
        <p:spPr>
          <a:xfrm>
            <a:off x="2356049" y="1938898"/>
            <a:ext cx="7479902" cy="2021633"/>
          </a:xfrm>
        </p:spPr>
        <p:txBody>
          <a:bodyPr>
            <a:normAutofit fontScale="85000" lnSpcReduction="10000"/>
          </a:bodyPr>
          <a:lstStyle/>
          <a:p>
            <a:r>
              <a:rPr lang="en-US" sz="13800" b="1" dirty="0"/>
              <a:t>Thank you!</a:t>
            </a:r>
          </a:p>
        </p:txBody>
      </p:sp>
    </p:spTree>
    <p:extLst>
      <p:ext uri="{BB962C8B-B14F-4D97-AF65-F5344CB8AC3E}">
        <p14:creationId xmlns:p14="http://schemas.microsoft.com/office/powerpoint/2010/main" val="1767517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26374-5570-4D09-AC56-0F86D706EDF5}"/>
              </a:ext>
            </a:extLst>
          </p:cNvPr>
          <p:cNvSpPr>
            <a:spLocks noGrp="1"/>
          </p:cNvSpPr>
          <p:nvPr>
            <p:ph type="ctrTitle"/>
          </p:nvPr>
        </p:nvSpPr>
        <p:spPr>
          <a:xfrm>
            <a:off x="1524000" y="268941"/>
            <a:ext cx="9144000" cy="955768"/>
          </a:xfrm>
        </p:spPr>
        <p:txBody>
          <a:bodyPr vert="horz" lIns="91440" tIns="45720" rIns="91440" bIns="45720" rtlCol="0" anchor="b">
            <a:normAutofit/>
          </a:bodyPr>
          <a:lstStyle/>
          <a:p>
            <a:r>
              <a:rPr lang="en-US" sz="5100" b="1" dirty="0">
                <a:solidFill>
                  <a:prstClr val="black"/>
                </a:solidFill>
                <a:latin typeface="Calibri Light" panose="020F0302020204030204"/>
              </a:rPr>
              <a:t>Background</a:t>
            </a:r>
          </a:p>
        </p:txBody>
      </p:sp>
      <p:sp>
        <p:nvSpPr>
          <p:cNvPr id="3" name="Subtitle 2">
            <a:extLst>
              <a:ext uri="{FF2B5EF4-FFF2-40B4-BE49-F238E27FC236}">
                <a16:creationId xmlns:a16="http://schemas.microsoft.com/office/drawing/2014/main" id="{49F69295-DCDE-4A31-A2C6-E3640C22883A}"/>
              </a:ext>
            </a:extLst>
          </p:cNvPr>
          <p:cNvSpPr>
            <a:spLocks noGrp="1"/>
          </p:cNvSpPr>
          <p:nvPr>
            <p:ph type="subTitle" idx="1"/>
          </p:nvPr>
        </p:nvSpPr>
        <p:spPr>
          <a:xfrm>
            <a:off x="768674" y="1838179"/>
            <a:ext cx="10654652" cy="3388243"/>
          </a:xfrm>
        </p:spPr>
        <p:txBody>
          <a:bodyPr vert="horz" lIns="91440" tIns="45720" rIns="91440" bIns="45720" rtlCol="0" anchor="t">
            <a:normAutofit/>
          </a:bodyPr>
          <a:lstStyle/>
          <a:p>
            <a:pPr marL="457200" indent="-457200" algn="l">
              <a:buFont typeface="Arial" panose="020B0604020202020204" pitchFamily="34" charset="0"/>
              <a:buChar char="•"/>
            </a:pPr>
            <a:r>
              <a:rPr lang="en-US" sz="2600" dirty="0"/>
              <a:t>Lariat Rent-A-Car, Inc. has contracted with DA Consultants, LLC, to analyze the costs and revenue generated by their rental car fleet between January 1, 2018 to November 11, 2018.</a:t>
            </a:r>
          </a:p>
          <a:p>
            <a:pPr marL="457200" indent="-457200" algn="l">
              <a:buFont typeface="Arial" panose="020B0604020202020204" pitchFamily="34" charset="0"/>
              <a:buChar char="•"/>
            </a:pPr>
            <a:endParaRPr lang="en-US" sz="2600" dirty="0"/>
          </a:p>
          <a:p>
            <a:pPr marL="457200" indent="-457200" algn="l">
              <a:buFont typeface="Arial" panose="020B0604020202020204" pitchFamily="34" charset="0"/>
              <a:buChar char="•"/>
            </a:pPr>
            <a:r>
              <a:rPr lang="en-US" sz="2600" dirty="0"/>
              <a:t>The company owns a fleet of 4000 vehicles operating from 50 branch locations in 22 states.</a:t>
            </a:r>
          </a:p>
          <a:p>
            <a:pPr algn="l"/>
            <a:endParaRPr lang="en-US" sz="2600" dirty="0"/>
          </a:p>
        </p:txBody>
      </p:sp>
    </p:spTree>
    <p:extLst>
      <p:ext uri="{BB962C8B-B14F-4D97-AF65-F5344CB8AC3E}">
        <p14:creationId xmlns:p14="http://schemas.microsoft.com/office/powerpoint/2010/main" val="4206449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06C3A-BBE9-4B9C-B42D-FC627B0A565E}"/>
              </a:ext>
            </a:extLst>
          </p:cNvPr>
          <p:cNvSpPr>
            <a:spLocks noGrp="1"/>
          </p:cNvSpPr>
          <p:nvPr>
            <p:ph type="title"/>
          </p:nvPr>
        </p:nvSpPr>
        <p:spPr/>
        <p:txBody>
          <a:bodyPr vert="horz" lIns="91440" tIns="45720" rIns="91440" bIns="45720" rtlCol="0" anchor="b">
            <a:normAutofit/>
          </a:bodyPr>
          <a:lstStyle/>
          <a:p>
            <a:pPr algn="ctr"/>
            <a:r>
              <a:rPr lang="en-US" sz="5100" b="1" dirty="0">
                <a:solidFill>
                  <a:prstClr val="black"/>
                </a:solidFill>
                <a:latin typeface="Calibri Light" panose="020F0302020204030204"/>
              </a:rPr>
              <a:t>Goals</a:t>
            </a:r>
          </a:p>
        </p:txBody>
      </p:sp>
      <p:sp>
        <p:nvSpPr>
          <p:cNvPr id="3" name="Content Placeholder 2">
            <a:extLst>
              <a:ext uri="{FF2B5EF4-FFF2-40B4-BE49-F238E27FC236}">
                <a16:creationId xmlns:a16="http://schemas.microsoft.com/office/drawing/2014/main" id="{9AFC3F9B-F1FF-42EE-8580-823131F83CFB}"/>
              </a:ext>
            </a:extLst>
          </p:cNvPr>
          <p:cNvSpPr>
            <a:spLocks noGrp="1"/>
          </p:cNvSpPr>
          <p:nvPr>
            <p:ph idx="1"/>
          </p:nvPr>
        </p:nvSpPr>
        <p:spPr>
          <a:xfrm>
            <a:off x="738909" y="1884219"/>
            <a:ext cx="10614891" cy="4786745"/>
          </a:xfrm>
        </p:spPr>
        <p:txBody>
          <a:bodyPr/>
          <a:lstStyle/>
          <a:p>
            <a:r>
              <a:rPr lang="en-US" sz="2600" dirty="0"/>
              <a:t>Review strategies to make better decisions to decrease costs and increase sales profits based upon their national fleet </a:t>
            </a:r>
          </a:p>
          <a:p>
            <a:endParaRPr lang="en-US" sz="2600" dirty="0"/>
          </a:p>
          <a:p>
            <a:r>
              <a:rPr lang="en-US" sz="2600" dirty="0"/>
              <a:t>Provide an Excel model that can be used to help make decisions</a:t>
            </a:r>
          </a:p>
          <a:p>
            <a:pPr lvl="1"/>
            <a:endParaRPr lang="en-US" dirty="0"/>
          </a:p>
          <a:p>
            <a:endParaRPr lang="en-US" dirty="0"/>
          </a:p>
        </p:txBody>
      </p:sp>
    </p:spTree>
    <p:extLst>
      <p:ext uri="{BB962C8B-B14F-4D97-AF65-F5344CB8AC3E}">
        <p14:creationId xmlns:p14="http://schemas.microsoft.com/office/powerpoint/2010/main" val="1722638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26374-5570-4D09-AC56-0F86D706EDF5}"/>
              </a:ext>
            </a:extLst>
          </p:cNvPr>
          <p:cNvSpPr>
            <a:spLocks noGrp="1"/>
          </p:cNvSpPr>
          <p:nvPr>
            <p:ph type="ctrTitle"/>
          </p:nvPr>
        </p:nvSpPr>
        <p:spPr>
          <a:xfrm>
            <a:off x="1647415" y="224287"/>
            <a:ext cx="9144000" cy="955768"/>
          </a:xfrm>
        </p:spPr>
        <p:txBody>
          <a:bodyPr vert="horz" lIns="91440" tIns="45720" rIns="91440" bIns="45720" rtlCol="0" anchor="b">
            <a:normAutofit/>
          </a:bodyPr>
          <a:lstStyle/>
          <a:p>
            <a:r>
              <a:rPr lang="en-US" sz="5100" b="1" dirty="0">
                <a:solidFill>
                  <a:prstClr val="black"/>
                </a:solidFill>
                <a:latin typeface="Calibri Light" panose="020F0302020204030204"/>
              </a:rPr>
              <a:t>The Data</a:t>
            </a:r>
          </a:p>
        </p:txBody>
      </p:sp>
      <p:sp>
        <p:nvSpPr>
          <p:cNvPr id="3" name="Subtitle 2">
            <a:extLst>
              <a:ext uri="{FF2B5EF4-FFF2-40B4-BE49-F238E27FC236}">
                <a16:creationId xmlns:a16="http://schemas.microsoft.com/office/drawing/2014/main" id="{49F69295-DCDE-4A31-A2C6-E3640C22883A}"/>
              </a:ext>
            </a:extLst>
          </p:cNvPr>
          <p:cNvSpPr>
            <a:spLocks noGrp="1"/>
          </p:cNvSpPr>
          <p:nvPr>
            <p:ph type="subTitle" idx="1"/>
          </p:nvPr>
        </p:nvSpPr>
        <p:spPr>
          <a:xfrm>
            <a:off x="1025514" y="1291333"/>
            <a:ext cx="10387802" cy="5188003"/>
          </a:xfrm>
        </p:spPr>
        <p:txBody>
          <a:bodyPr>
            <a:normAutofit/>
          </a:bodyPr>
          <a:lstStyle/>
          <a:p>
            <a:pPr algn="l"/>
            <a:r>
              <a:rPr lang="en-US" sz="2600" dirty="0"/>
              <a:t>Lariat Rent-A-Car has provided the following dataset covering January 1, 2018 to November 11, 2018 operations information. The dataset includes four data files:</a:t>
            </a:r>
          </a:p>
          <a:p>
            <a:pPr algn="l"/>
            <a:endParaRPr lang="en-US" sz="2600" dirty="0"/>
          </a:p>
          <a:p>
            <a:pPr marL="627063" algn="l">
              <a:tabLst>
                <a:tab pos="8345488" algn="r"/>
              </a:tabLst>
            </a:pPr>
            <a:r>
              <a:rPr lang="en-US" sz="2600" dirty="0">
                <a:hlinkClick r:id="rId2"/>
              </a:rPr>
              <a:t>Car ID mapping</a:t>
            </a:r>
            <a:r>
              <a:rPr lang="en-US" sz="2600" dirty="0"/>
              <a:t> (unique ID to car make, model, and model year)</a:t>
            </a:r>
          </a:p>
          <a:p>
            <a:pPr marL="627063" algn="l">
              <a:tabLst>
                <a:tab pos="8345488" algn="r"/>
              </a:tabLst>
            </a:pPr>
            <a:r>
              <a:rPr lang="en-US" sz="2600" dirty="0">
                <a:hlinkClick r:id="rId3"/>
              </a:rPr>
              <a:t>Car costs</a:t>
            </a:r>
            <a:r>
              <a:rPr lang="en-US" sz="2600" dirty="0"/>
              <a:t> (costs associated with each vehicle)</a:t>
            </a:r>
          </a:p>
          <a:p>
            <a:pPr marL="627063" algn="l">
              <a:tabLst>
                <a:tab pos="8345488" algn="r"/>
              </a:tabLst>
            </a:pPr>
            <a:r>
              <a:rPr lang="en-US" sz="2600" dirty="0">
                <a:hlinkClick r:id="rId4"/>
              </a:rPr>
              <a:t>Car revenue</a:t>
            </a:r>
            <a:r>
              <a:rPr lang="en-US" sz="2600" dirty="0"/>
              <a:t> (individual rental transactions, and revenue data related to each transaction)</a:t>
            </a:r>
          </a:p>
          <a:p>
            <a:pPr marL="627063" algn="l">
              <a:tabLst>
                <a:tab pos="8345488" algn="r"/>
              </a:tabLst>
            </a:pPr>
            <a:r>
              <a:rPr lang="en-US" sz="2600" dirty="0">
                <a:hlinkClick r:id="rId5"/>
              </a:rPr>
              <a:t>Branch locations</a:t>
            </a:r>
            <a:r>
              <a:rPr lang="en-US" sz="2600" dirty="0"/>
              <a:t> (branch ID mapped to city and state)</a:t>
            </a:r>
          </a:p>
        </p:txBody>
      </p:sp>
    </p:spTree>
    <p:extLst>
      <p:ext uri="{BB962C8B-B14F-4D97-AF65-F5344CB8AC3E}">
        <p14:creationId xmlns:p14="http://schemas.microsoft.com/office/powerpoint/2010/main" val="3488423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26374-5570-4D09-AC56-0F86D706EDF5}"/>
              </a:ext>
            </a:extLst>
          </p:cNvPr>
          <p:cNvSpPr>
            <a:spLocks noGrp="1"/>
          </p:cNvSpPr>
          <p:nvPr>
            <p:ph type="ctrTitle"/>
          </p:nvPr>
        </p:nvSpPr>
        <p:spPr>
          <a:xfrm>
            <a:off x="1524000" y="0"/>
            <a:ext cx="9144000" cy="955768"/>
          </a:xfrm>
        </p:spPr>
        <p:txBody>
          <a:bodyPr vert="horz" lIns="91440" tIns="45720" rIns="91440" bIns="45720" rtlCol="0" anchor="b">
            <a:normAutofit/>
          </a:bodyPr>
          <a:lstStyle/>
          <a:p>
            <a:r>
              <a:rPr lang="en-US" sz="5100" b="1" dirty="0">
                <a:solidFill>
                  <a:prstClr val="black"/>
                </a:solidFill>
                <a:latin typeface="Calibri Light" panose="020F0302020204030204"/>
              </a:rPr>
              <a:t>The Process</a:t>
            </a:r>
          </a:p>
        </p:txBody>
      </p:sp>
      <p:graphicFrame>
        <p:nvGraphicFramePr>
          <p:cNvPr id="4" name="Diagram 3">
            <a:extLst>
              <a:ext uri="{FF2B5EF4-FFF2-40B4-BE49-F238E27FC236}">
                <a16:creationId xmlns:a16="http://schemas.microsoft.com/office/drawing/2014/main" id="{6AE2AEAB-7C86-4937-B6DC-C0D60BA0ADD0}"/>
              </a:ext>
            </a:extLst>
          </p:cNvPr>
          <p:cNvGraphicFramePr/>
          <p:nvPr>
            <p:extLst>
              <p:ext uri="{D42A27DB-BD31-4B8C-83A1-F6EECF244321}">
                <p14:modId xmlns:p14="http://schemas.microsoft.com/office/powerpoint/2010/main" val="920301771"/>
              </p:ext>
            </p:extLst>
          </p:nvPr>
        </p:nvGraphicFramePr>
        <p:xfrm>
          <a:off x="1524000" y="1099203"/>
          <a:ext cx="8609107" cy="56388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2760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26374-5570-4D09-AC56-0F86D706EDF5}"/>
              </a:ext>
            </a:extLst>
          </p:cNvPr>
          <p:cNvSpPr>
            <a:spLocks noGrp="1"/>
          </p:cNvSpPr>
          <p:nvPr>
            <p:ph type="ctrTitle"/>
          </p:nvPr>
        </p:nvSpPr>
        <p:spPr>
          <a:xfrm>
            <a:off x="1152270" y="0"/>
            <a:ext cx="9144000" cy="905214"/>
          </a:xfrm>
        </p:spPr>
        <p:txBody>
          <a:bodyPr vert="horz" lIns="91440" tIns="45720" rIns="91440" bIns="45720" rtlCol="0" anchor="b">
            <a:normAutofit/>
          </a:bodyPr>
          <a:lstStyle/>
          <a:p>
            <a:r>
              <a:rPr lang="en-US" sz="5100" b="1" dirty="0">
                <a:solidFill>
                  <a:prstClr val="black"/>
                </a:solidFill>
                <a:latin typeface="Calibri Light" panose="020F0302020204030204"/>
              </a:rPr>
              <a:t>Key Findings</a:t>
            </a:r>
          </a:p>
        </p:txBody>
      </p:sp>
      <p:sp>
        <p:nvSpPr>
          <p:cNvPr id="3" name="Subtitle 2">
            <a:extLst>
              <a:ext uri="{FF2B5EF4-FFF2-40B4-BE49-F238E27FC236}">
                <a16:creationId xmlns:a16="http://schemas.microsoft.com/office/drawing/2014/main" id="{49F69295-DCDE-4A31-A2C6-E3640C22883A}"/>
              </a:ext>
            </a:extLst>
          </p:cNvPr>
          <p:cNvSpPr>
            <a:spLocks noGrp="1"/>
          </p:cNvSpPr>
          <p:nvPr>
            <p:ph type="subTitle" idx="1"/>
          </p:nvPr>
        </p:nvSpPr>
        <p:spPr>
          <a:xfrm>
            <a:off x="394185" y="905214"/>
            <a:ext cx="10461611" cy="2049955"/>
          </a:xfrm>
        </p:spPr>
        <p:txBody>
          <a:bodyPr vert="horz" lIns="91440" tIns="45720" rIns="91440" bIns="45720" rtlCol="0" anchor="t">
            <a:normAutofit/>
          </a:bodyPr>
          <a:lstStyle/>
          <a:p>
            <a:pPr algn="l"/>
            <a:r>
              <a:rPr lang="en-US" sz="2600" dirty="0"/>
              <a:t>Inventory turnover is an integral part of managing a fleet of vehicles. In order to make informed data-driven decisions of which vehicles to eliminate and replace each year, three metrics were found to affect costs and revenue.  The first observation is that: </a:t>
            </a:r>
          </a:p>
          <a:p>
            <a:pPr marL="514350" indent="-3175" algn="l">
              <a:buFont typeface="+mj-lt"/>
              <a:buAutoNum type="arabicPeriod"/>
            </a:pPr>
            <a:r>
              <a:rPr lang="en-US" sz="2600" dirty="0"/>
              <a:t>The existing inventory includes cars that are underutilized</a:t>
            </a:r>
          </a:p>
        </p:txBody>
      </p:sp>
      <p:pic>
        <p:nvPicPr>
          <p:cNvPr id="7" name="Picture 6">
            <a:extLst>
              <a:ext uri="{FF2B5EF4-FFF2-40B4-BE49-F238E27FC236}">
                <a16:creationId xmlns:a16="http://schemas.microsoft.com/office/drawing/2014/main" id="{A2D73BFE-B1ED-4CF3-8167-796B8E47543B}"/>
              </a:ext>
            </a:extLst>
          </p:cNvPr>
          <p:cNvPicPr>
            <a:picLocks noChangeAspect="1"/>
          </p:cNvPicPr>
          <p:nvPr/>
        </p:nvPicPr>
        <p:blipFill>
          <a:blip r:embed="rId2"/>
          <a:stretch>
            <a:fillRect/>
          </a:stretch>
        </p:blipFill>
        <p:spPr>
          <a:xfrm>
            <a:off x="2844450" y="2904615"/>
            <a:ext cx="5771650" cy="3759132"/>
          </a:xfrm>
          <a:prstGeom prst="rect">
            <a:avLst/>
          </a:prstGeom>
        </p:spPr>
      </p:pic>
    </p:spTree>
    <p:extLst>
      <p:ext uri="{BB962C8B-B14F-4D97-AF65-F5344CB8AC3E}">
        <p14:creationId xmlns:p14="http://schemas.microsoft.com/office/powerpoint/2010/main" val="556032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26374-5570-4D09-AC56-0F86D706EDF5}"/>
              </a:ext>
            </a:extLst>
          </p:cNvPr>
          <p:cNvSpPr>
            <a:spLocks noGrp="1"/>
          </p:cNvSpPr>
          <p:nvPr>
            <p:ph type="ctrTitle"/>
          </p:nvPr>
        </p:nvSpPr>
        <p:spPr>
          <a:xfrm>
            <a:off x="1152270" y="0"/>
            <a:ext cx="9144000" cy="961534"/>
          </a:xfrm>
        </p:spPr>
        <p:txBody>
          <a:bodyPr vert="horz" lIns="91440" tIns="45720" rIns="91440" bIns="45720" rtlCol="0" anchor="b">
            <a:normAutofit/>
          </a:bodyPr>
          <a:lstStyle/>
          <a:p>
            <a:r>
              <a:rPr lang="en-US" sz="5100" b="1" dirty="0">
                <a:solidFill>
                  <a:prstClr val="black"/>
                </a:solidFill>
                <a:latin typeface="Calibri Light" panose="020F0302020204030204"/>
              </a:rPr>
              <a:t>Key Findings</a:t>
            </a:r>
          </a:p>
        </p:txBody>
      </p:sp>
      <p:sp>
        <p:nvSpPr>
          <p:cNvPr id="3" name="Subtitle 2">
            <a:extLst>
              <a:ext uri="{FF2B5EF4-FFF2-40B4-BE49-F238E27FC236}">
                <a16:creationId xmlns:a16="http://schemas.microsoft.com/office/drawing/2014/main" id="{49F69295-DCDE-4A31-A2C6-E3640C22883A}"/>
              </a:ext>
            </a:extLst>
          </p:cNvPr>
          <p:cNvSpPr>
            <a:spLocks noGrp="1"/>
          </p:cNvSpPr>
          <p:nvPr>
            <p:ph type="subTitle" idx="1"/>
          </p:nvPr>
        </p:nvSpPr>
        <p:spPr>
          <a:xfrm>
            <a:off x="403613" y="1291334"/>
            <a:ext cx="11631604" cy="1281537"/>
          </a:xfrm>
        </p:spPr>
        <p:txBody>
          <a:bodyPr vert="horz" lIns="91440" tIns="45720" rIns="91440" bIns="45720" rtlCol="0" anchor="t">
            <a:normAutofit/>
          </a:bodyPr>
          <a:lstStyle/>
          <a:p>
            <a:pPr algn="l"/>
            <a:r>
              <a:rPr lang="en-US" sz="2600" dirty="0"/>
              <a:t>The second observation is that:</a:t>
            </a:r>
          </a:p>
          <a:p>
            <a:pPr marL="514350" indent="-514350" algn="l">
              <a:buFont typeface="+mj-lt"/>
              <a:buAutoNum type="arabicPeriod" startAt="2"/>
            </a:pPr>
            <a:r>
              <a:rPr lang="en-US" sz="2600" dirty="0"/>
              <a:t>The existing inventory includes cars whose Revenue/Cost Ratio is too low</a:t>
            </a:r>
          </a:p>
        </p:txBody>
      </p:sp>
      <p:pic>
        <p:nvPicPr>
          <p:cNvPr id="5" name="Picture 4">
            <a:extLst>
              <a:ext uri="{FF2B5EF4-FFF2-40B4-BE49-F238E27FC236}">
                <a16:creationId xmlns:a16="http://schemas.microsoft.com/office/drawing/2014/main" id="{4D4CD898-E222-47F7-8F71-BCE40C79A145}"/>
              </a:ext>
            </a:extLst>
          </p:cNvPr>
          <p:cNvPicPr>
            <a:picLocks noChangeAspect="1"/>
          </p:cNvPicPr>
          <p:nvPr/>
        </p:nvPicPr>
        <p:blipFill>
          <a:blip r:embed="rId2"/>
          <a:stretch>
            <a:fillRect/>
          </a:stretch>
        </p:blipFill>
        <p:spPr>
          <a:xfrm>
            <a:off x="3112293" y="2572871"/>
            <a:ext cx="5967413" cy="4005007"/>
          </a:xfrm>
          <a:prstGeom prst="rect">
            <a:avLst/>
          </a:prstGeom>
        </p:spPr>
      </p:pic>
    </p:spTree>
    <p:extLst>
      <p:ext uri="{BB962C8B-B14F-4D97-AF65-F5344CB8AC3E}">
        <p14:creationId xmlns:p14="http://schemas.microsoft.com/office/powerpoint/2010/main" val="2595436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EC130833-9D95-4326-AF6F-7AB7E2529CA0}"/>
              </a:ext>
            </a:extLst>
          </p:cNvPr>
          <p:cNvSpPr>
            <a:spLocks noGrp="1"/>
          </p:cNvSpPr>
          <p:nvPr>
            <p:ph type="subTitle" idx="1"/>
          </p:nvPr>
        </p:nvSpPr>
        <p:spPr>
          <a:xfrm>
            <a:off x="559477" y="3127061"/>
            <a:ext cx="11631604" cy="901694"/>
          </a:xfrm>
        </p:spPr>
        <p:txBody>
          <a:bodyPr vert="horz" lIns="91440" tIns="45720" rIns="91440" bIns="45720" rtlCol="0" anchor="t">
            <a:normAutofit/>
          </a:bodyPr>
          <a:lstStyle/>
          <a:p>
            <a:pPr algn="l"/>
            <a:r>
              <a:rPr lang="en-US" dirty="0"/>
              <a:t>Experiment with changing minimum Revenue/Cost Ratio </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fleet vehicles to keep</a:t>
            </a:r>
            <a:r>
              <a:rPr lang="en-US" dirty="0"/>
              <a:t>:</a:t>
            </a:r>
            <a:endParaRPr lang="en-US" dirty="0">
              <a:cs typeface="Calibri"/>
            </a:endParaRPr>
          </a:p>
        </p:txBody>
      </p:sp>
      <p:sp>
        <p:nvSpPr>
          <p:cNvPr id="5" name="Title 1">
            <a:extLst>
              <a:ext uri="{FF2B5EF4-FFF2-40B4-BE49-F238E27FC236}">
                <a16:creationId xmlns:a16="http://schemas.microsoft.com/office/drawing/2014/main" id="{31308212-FAF2-4F11-B533-71CE94E94BA0}"/>
              </a:ext>
            </a:extLst>
          </p:cNvPr>
          <p:cNvSpPr txBox="1">
            <a:spLocks/>
          </p:cNvSpPr>
          <p:nvPr/>
        </p:nvSpPr>
        <p:spPr>
          <a:xfrm>
            <a:off x="1074406" y="153494"/>
            <a:ext cx="9144000" cy="955768"/>
          </a:xfrm>
          <a:prstGeom prst="rect">
            <a:avLst/>
          </a:prstGeom>
        </p:spPr>
        <p:txBody>
          <a:bodyPr vert="horz" lIns="91440" tIns="45720" rIns="91440" bIns="45720" rtlCol="0" anchor="b">
            <a:normAutofit/>
          </a:bodyPr>
          <a:lstStyle>
            <a:lvl1pPr algn="ctr">
              <a:lnSpc>
                <a:spcPct val="90000"/>
              </a:lnSpc>
              <a:spcBef>
                <a:spcPct val="0"/>
              </a:spcBef>
              <a:buNone/>
              <a:defRPr sz="5100" b="1">
                <a:solidFill>
                  <a:prstClr val="black"/>
                </a:solidFill>
                <a:latin typeface="Calibri Light" panose="020F0302020204030204"/>
                <a:ea typeface="+mj-ea"/>
                <a:cs typeface="+mj-cs"/>
              </a:defRPr>
            </a:lvl1pPr>
          </a:lstStyle>
          <a:p>
            <a:r>
              <a:rPr lang="en-US" dirty="0"/>
              <a:t>Three Metrics Affecting Strategies</a:t>
            </a:r>
          </a:p>
        </p:txBody>
      </p:sp>
      <p:sp>
        <p:nvSpPr>
          <p:cNvPr id="6" name="Subtitle 2">
            <a:extLst>
              <a:ext uri="{FF2B5EF4-FFF2-40B4-BE49-F238E27FC236}">
                <a16:creationId xmlns:a16="http://schemas.microsoft.com/office/drawing/2014/main" id="{703A2D11-6EEE-4F82-ACDE-3DC86686F4A8}"/>
              </a:ext>
            </a:extLst>
          </p:cNvPr>
          <p:cNvSpPr txBox="1">
            <a:spLocks/>
          </p:cNvSpPr>
          <p:nvPr/>
        </p:nvSpPr>
        <p:spPr>
          <a:xfrm>
            <a:off x="556013" y="1293643"/>
            <a:ext cx="11631604" cy="901694"/>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Experiment with changing the minimum utilization rate of fleet vehicles to keep:</a:t>
            </a:r>
            <a:endParaRPr kumimoji="0" lang="en-US" b="0" i="0" u="none" strike="noStrike" kern="1200" cap="none" spc="0" normalizeH="0" baseline="0" noProof="0" dirty="0">
              <a:ln>
                <a:noFill/>
              </a:ln>
              <a:solidFill>
                <a:prstClr val="black"/>
              </a:solidFill>
              <a:effectLst/>
              <a:uLnTx/>
              <a:uFillTx/>
              <a:latin typeface="Calibri" panose="020F0502020204030204"/>
              <a:ea typeface="+mn-ea"/>
              <a:cs typeface="Calibri"/>
            </a:endParaRPr>
          </a:p>
        </p:txBody>
      </p:sp>
      <p:sp>
        <p:nvSpPr>
          <p:cNvPr id="17" name="Subtitle 2">
            <a:extLst>
              <a:ext uri="{FF2B5EF4-FFF2-40B4-BE49-F238E27FC236}">
                <a16:creationId xmlns:a16="http://schemas.microsoft.com/office/drawing/2014/main" id="{200C77D8-E9ED-4138-ABF8-949E97B096A5}"/>
              </a:ext>
            </a:extLst>
          </p:cNvPr>
          <p:cNvSpPr txBox="1">
            <a:spLocks/>
          </p:cNvSpPr>
          <p:nvPr/>
        </p:nvSpPr>
        <p:spPr>
          <a:xfrm>
            <a:off x="561786" y="4988188"/>
            <a:ext cx="11631604" cy="576169"/>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Experiment with changing the final number of </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fleet vehicles to have in inventory</a:t>
            </a:r>
            <a:r>
              <a:rPr lang="en-US" dirty="0"/>
              <a:t>:</a:t>
            </a:r>
            <a:endParaRPr lang="en-US" dirty="0">
              <a:cs typeface="Calibri"/>
            </a:endParaRPr>
          </a:p>
        </p:txBody>
      </p:sp>
      <p:pic>
        <p:nvPicPr>
          <p:cNvPr id="25" name="Picture 24">
            <a:extLst>
              <a:ext uri="{FF2B5EF4-FFF2-40B4-BE49-F238E27FC236}">
                <a16:creationId xmlns:a16="http://schemas.microsoft.com/office/drawing/2014/main" id="{E4CEDF7D-6A67-4681-B3DA-5C6327B6B2FF}"/>
              </a:ext>
            </a:extLst>
          </p:cNvPr>
          <p:cNvPicPr>
            <a:picLocks noChangeAspect="1"/>
          </p:cNvPicPr>
          <p:nvPr/>
        </p:nvPicPr>
        <p:blipFill>
          <a:blip r:embed="rId2"/>
          <a:stretch>
            <a:fillRect/>
          </a:stretch>
        </p:blipFill>
        <p:spPr>
          <a:xfrm>
            <a:off x="3220434" y="1744490"/>
            <a:ext cx="4782671" cy="1364148"/>
          </a:xfrm>
          <a:prstGeom prst="rect">
            <a:avLst/>
          </a:prstGeom>
        </p:spPr>
      </p:pic>
      <p:sp>
        <p:nvSpPr>
          <p:cNvPr id="15" name="Rectangle: Rounded Corners 14">
            <a:extLst>
              <a:ext uri="{FF2B5EF4-FFF2-40B4-BE49-F238E27FC236}">
                <a16:creationId xmlns:a16="http://schemas.microsoft.com/office/drawing/2014/main" id="{2F34BD05-E872-428D-BF43-FD87FB0BB3ED}"/>
              </a:ext>
            </a:extLst>
          </p:cNvPr>
          <p:cNvSpPr/>
          <p:nvPr/>
        </p:nvSpPr>
        <p:spPr>
          <a:xfrm>
            <a:off x="3415553" y="1963083"/>
            <a:ext cx="1414195" cy="92696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8411165F-5E4F-464A-8EA2-3ACCF645CF25}"/>
              </a:ext>
            </a:extLst>
          </p:cNvPr>
          <p:cNvPicPr>
            <a:picLocks noChangeAspect="1"/>
          </p:cNvPicPr>
          <p:nvPr/>
        </p:nvPicPr>
        <p:blipFill>
          <a:blip r:embed="rId3"/>
          <a:stretch>
            <a:fillRect/>
          </a:stretch>
        </p:blipFill>
        <p:spPr>
          <a:xfrm>
            <a:off x="3217330" y="3559485"/>
            <a:ext cx="4785775" cy="1365622"/>
          </a:xfrm>
          <a:prstGeom prst="rect">
            <a:avLst/>
          </a:prstGeom>
        </p:spPr>
      </p:pic>
      <p:pic>
        <p:nvPicPr>
          <p:cNvPr id="23" name="Picture 22">
            <a:extLst>
              <a:ext uri="{FF2B5EF4-FFF2-40B4-BE49-F238E27FC236}">
                <a16:creationId xmlns:a16="http://schemas.microsoft.com/office/drawing/2014/main" id="{C3C2EB31-9971-4083-A049-FE13C623D0F6}"/>
              </a:ext>
            </a:extLst>
          </p:cNvPr>
          <p:cNvPicPr>
            <a:picLocks noChangeAspect="1"/>
          </p:cNvPicPr>
          <p:nvPr/>
        </p:nvPicPr>
        <p:blipFill>
          <a:blip r:embed="rId4"/>
          <a:stretch>
            <a:fillRect/>
          </a:stretch>
        </p:blipFill>
        <p:spPr>
          <a:xfrm>
            <a:off x="4829748" y="3785096"/>
            <a:ext cx="1444877" cy="914400"/>
          </a:xfrm>
          <a:prstGeom prst="rect">
            <a:avLst/>
          </a:prstGeom>
        </p:spPr>
      </p:pic>
      <p:pic>
        <p:nvPicPr>
          <p:cNvPr id="27" name="Picture 26">
            <a:extLst>
              <a:ext uri="{FF2B5EF4-FFF2-40B4-BE49-F238E27FC236}">
                <a16:creationId xmlns:a16="http://schemas.microsoft.com/office/drawing/2014/main" id="{556D7327-699D-485C-8A90-26999B903E7E}"/>
              </a:ext>
            </a:extLst>
          </p:cNvPr>
          <p:cNvPicPr>
            <a:picLocks noChangeAspect="1"/>
          </p:cNvPicPr>
          <p:nvPr/>
        </p:nvPicPr>
        <p:blipFill>
          <a:blip r:embed="rId5"/>
          <a:stretch>
            <a:fillRect/>
          </a:stretch>
        </p:blipFill>
        <p:spPr>
          <a:xfrm>
            <a:off x="3217329" y="5414729"/>
            <a:ext cx="4785775" cy="1365622"/>
          </a:xfrm>
          <a:prstGeom prst="rect">
            <a:avLst/>
          </a:prstGeom>
        </p:spPr>
      </p:pic>
      <p:pic>
        <p:nvPicPr>
          <p:cNvPr id="28" name="Picture 27">
            <a:extLst>
              <a:ext uri="{FF2B5EF4-FFF2-40B4-BE49-F238E27FC236}">
                <a16:creationId xmlns:a16="http://schemas.microsoft.com/office/drawing/2014/main" id="{D34AC3B9-3414-45C1-A157-83ACA9337A51}"/>
              </a:ext>
            </a:extLst>
          </p:cNvPr>
          <p:cNvPicPr>
            <a:picLocks noChangeAspect="1"/>
          </p:cNvPicPr>
          <p:nvPr/>
        </p:nvPicPr>
        <p:blipFill>
          <a:blip r:embed="rId6"/>
          <a:stretch>
            <a:fillRect/>
          </a:stretch>
        </p:blipFill>
        <p:spPr>
          <a:xfrm>
            <a:off x="6207278" y="5669416"/>
            <a:ext cx="1444877" cy="914479"/>
          </a:xfrm>
          <a:prstGeom prst="rect">
            <a:avLst/>
          </a:prstGeom>
        </p:spPr>
      </p:pic>
    </p:spTree>
    <p:extLst>
      <p:ext uri="{BB962C8B-B14F-4D97-AF65-F5344CB8AC3E}">
        <p14:creationId xmlns:p14="http://schemas.microsoft.com/office/powerpoint/2010/main" val="435316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06C3A-BBE9-4B9C-B42D-FC627B0A565E}"/>
              </a:ext>
            </a:extLst>
          </p:cNvPr>
          <p:cNvSpPr>
            <a:spLocks noGrp="1"/>
          </p:cNvSpPr>
          <p:nvPr>
            <p:ph type="title"/>
          </p:nvPr>
        </p:nvSpPr>
        <p:spPr>
          <a:xfrm>
            <a:off x="788554" y="0"/>
            <a:ext cx="10515600" cy="878541"/>
          </a:xfrm>
        </p:spPr>
        <p:txBody>
          <a:bodyPr vert="horz" lIns="91440" tIns="45720" rIns="91440" bIns="45720" rtlCol="0" anchor="b">
            <a:normAutofit/>
          </a:bodyPr>
          <a:lstStyle/>
          <a:p>
            <a:pPr algn="ctr"/>
            <a:r>
              <a:rPr lang="en-US" sz="5100" b="1" dirty="0">
                <a:solidFill>
                  <a:prstClr val="black"/>
                </a:solidFill>
                <a:latin typeface="Calibri Light" panose="020F0302020204030204"/>
              </a:rPr>
              <a:t>Approach</a:t>
            </a:r>
          </a:p>
        </p:txBody>
      </p:sp>
      <p:sp>
        <p:nvSpPr>
          <p:cNvPr id="3" name="Content Placeholder 2">
            <a:extLst>
              <a:ext uri="{FF2B5EF4-FFF2-40B4-BE49-F238E27FC236}">
                <a16:creationId xmlns:a16="http://schemas.microsoft.com/office/drawing/2014/main" id="{9AFC3F9B-F1FF-42EE-8580-823131F83CFB}"/>
              </a:ext>
            </a:extLst>
          </p:cNvPr>
          <p:cNvSpPr>
            <a:spLocks noGrp="1"/>
          </p:cNvSpPr>
          <p:nvPr>
            <p:ph idx="1"/>
          </p:nvPr>
        </p:nvSpPr>
        <p:spPr>
          <a:xfrm>
            <a:off x="788555" y="5230145"/>
            <a:ext cx="10614891" cy="1059527"/>
          </a:xfrm>
        </p:spPr>
        <p:txBody>
          <a:bodyPr>
            <a:normAutofit/>
          </a:bodyPr>
          <a:lstStyle/>
          <a:p>
            <a:r>
              <a:rPr lang="en-US" sz="2000" dirty="0"/>
              <a:t>Reinvestment multiplier Calculated to purchase new vehicles to increase inventory back to input desired number.  Assumes that new vehicles will have the same costs and revenue as the remaining vehicles after elimination</a:t>
            </a:r>
          </a:p>
          <a:p>
            <a:pPr lvl="1"/>
            <a:endParaRPr lang="en-US" sz="1800" dirty="0"/>
          </a:p>
          <a:p>
            <a:endParaRPr lang="en-US" dirty="0"/>
          </a:p>
        </p:txBody>
      </p:sp>
      <p:graphicFrame>
        <p:nvGraphicFramePr>
          <p:cNvPr id="4" name="Table 3">
            <a:extLst>
              <a:ext uri="{FF2B5EF4-FFF2-40B4-BE49-F238E27FC236}">
                <a16:creationId xmlns:a16="http://schemas.microsoft.com/office/drawing/2014/main" id="{EA49873E-4FD5-456A-B8CF-5A8D2DF342A4}"/>
              </a:ext>
            </a:extLst>
          </p:cNvPr>
          <p:cNvGraphicFramePr>
            <a:graphicFrameLocks noGrp="1"/>
          </p:cNvGraphicFramePr>
          <p:nvPr>
            <p:extLst>
              <p:ext uri="{D42A27DB-BD31-4B8C-83A1-F6EECF244321}">
                <p14:modId xmlns:p14="http://schemas.microsoft.com/office/powerpoint/2010/main" val="2365109213"/>
              </p:ext>
            </p:extLst>
          </p:nvPr>
        </p:nvGraphicFramePr>
        <p:xfrm>
          <a:off x="788554" y="1292779"/>
          <a:ext cx="10228729" cy="3523128"/>
        </p:xfrm>
        <a:graphic>
          <a:graphicData uri="http://schemas.openxmlformats.org/drawingml/2006/table">
            <a:tbl>
              <a:tblPr/>
              <a:tblGrid>
                <a:gridCol w="968189">
                  <a:extLst>
                    <a:ext uri="{9D8B030D-6E8A-4147-A177-3AD203B41FA5}">
                      <a16:colId xmlns:a16="http://schemas.microsoft.com/office/drawing/2014/main" val="4251628216"/>
                    </a:ext>
                  </a:extLst>
                </a:gridCol>
                <a:gridCol w="9260540">
                  <a:extLst>
                    <a:ext uri="{9D8B030D-6E8A-4147-A177-3AD203B41FA5}">
                      <a16:colId xmlns:a16="http://schemas.microsoft.com/office/drawing/2014/main" val="388936119"/>
                    </a:ext>
                  </a:extLst>
                </a:gridCol>
              </a:tblGrid>
              <a:tr h="547463">
                <a:tc>
                  <a:txBody>
                    <a:bodyPr/>
                    <a:lstStyle/>
                    <a:p>
                      <a:pPr marL="0" algn="ctr" defTabSz="914400" rtl="0" eaLnBrk="1" fontAlgn="b" latinLnBrk="0" hangingPunct="1"/>
                      <a:r>
                        <a:rPr lang="en-US" sz="1400" b="1" i="0" u="none" strike="noStrike" kern="1200" dirty="0">
                          <a:solidFill>
                            <a:srgbClr val="000000"/>
                          </a:solidFill>
                          <a:effectLst/>
                          <a:latin typeface="Calibri" panose="020F0502020204030204" pitchFamily="34" charset="0"/>
                          <a:ea typeface="+mn-ea"/>
                          <a:cs typeface="+mn-cs"/>
                        </a:rPr>
                        <a:t>Strategy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2CC"/>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b="0" i="0" u="none" strike="noStrike" kern="1200" dirty="0">
                          <a:solidFill>
                            <a:srgbClr val="000000"/>
                          </a:solidFill>
                          <a:effectLst/>
                          <a:latin typeface="Calibri" panose="020F0502020204030204" pitchFamily="34" charset="0"/>
                          <a:ea typeface="+mn-ea"/>
                          <a:cs typeface="+mn-cs"/>
                        </a:rPr>
                        <a:t>Part 1: Eliminate vehicles below a chosen Utilization Rate</a:t>
                      </a:r>
                    </a:p>
                    <a:p>
                      <a:pPr marL="0" algn="ctr" defTabSz="914400" rtl="0" eaLnBrk="1" fontAlgn="b" latinLnBrk="0" hangingPunct="1"/>
                      <a:endParaRPr lang="en-US" sz="1400" b="1" i="0" u="none" strike="noStrike" kern="1200" dirty="0">
                        <a:solidFill>
                          <a:srgbClr val="000000"/>
                        </a:solidFill>
                        <a:effectLst/>
                        <a:latin typeface="Calibri" panose="020F0502020204030204" pitchFamily="34" charset="0"/>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260678634"/>
                  </a:ext>
                </a:extLst>
              </a:tr>
              <a:tr h="595133">
                <a:tc>
                  <a:txBody>
                    <a:bodyPr/>
                    <a:lstStyle/>
                    <a:p>
                      <a:pPr algn="ctr" fontAlgn="b"/>
                      <a:r>
                        <a:rPr lang="en-US" sz="1400" b="1"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2CC"/>
                    </a:solidFill>
                  </a:tcPr>
                </a:tc>
                <a:tc>
                  <a:txBody>
                    <a:bodyPr/>
                    <a:lstStyle/>
                    <a:p>
                      <a:pPr marL="573088" indent="-573088" algn="l" fontAlgn="ctr"/>
                      <a:r>
                        <a:rPr lang="en-US" sz="1600" b="0" i="0" u="none" strike="noStrike" dirty="0">
                          <a:solidFill>
                            <a:srgbClr val="000000"/>
                          </a:solidFill>
                          <a:effectLst/>
                          <a:latin typeface="Calibri" panose="020F0502020204030204" pitchFamily="34" charset="0"/>
                        </a:rPr>
                        <a:t>Part 2: </a:t>
                      </a:r>
                      <a:r>
                        <a:rPr lang="en-US" sz="1600" b="0" i="0" u="none" strike="noStrike" kern="1200" noProof="0" dirty="0">
                          <a:solidFill>
                            <a:srgbClr val="000000"/>
                          </a:solidFill>
                          <a:effectLst/>
                          <a:latin typeface="Calibri" panose="020F0502020204030204" pitchFamily="34" charset="0"/>
                          <a:ea typeface="+mn-ea"/>
                          <a:cs typeface="+mn-cs"/>
                        </a:rPr>
                        <a:t>Purchase # of new vehicles to increase total number of fleet vehicles to the desired number </a:t>
                      </a:r>
                      <a:r>
                        <a:rPr lang="en-US" sz="1600" b="0" i="0" u="none" strike="noStrike" kern="1200" dirty="0">
                          <a:solidFill>
                            <a:srgbClr val="000000"/>
                          </a:solidFill>
                          <a:effectLst/>
                          <a:latin typeface="Calibri" panose="020F0502020204030204" pitchFamily="34" charset="0"/>
                          <a:ea typeface="+mn-ea"/>
                          <a:cs typeface="+mn-cs"/>
                        </a:rPr>
                        <a:t>(assume new vehicles have similar Cost &amp; Revenue as remaining vehicles)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9745769"/>
                  </a:ext>
                </a:extLst>
              </a:tr>
              <a:tr h="595133">
                <a:tc>
                  <a:txBody>
                    <a:bodyPr/>
                    <a:lstStyle/>
                    <a:p>
                      <a:pPr algn="ctr" fontAlgn="b"/>
                      <a:r>
                        <a:rPr lang="en-US" sz="1400" b="1" i="0" u="none" strike="noStrike" dirty="0">
                          <a:solidFill>
                            <a:srgbClr val="000000"/>
                          </a:solidFill>
                          <a:effectLst/>
                          <a:latin typeface="Calibri" panose="020F0502020204030204" pitchFamily="34" charset="0"/>
                        </a:rPr>
                        <a:t>Strategy 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C6E0B4"/>
                    </a:solidFill>
                  </a:tcPr>
                </a:tc>
                <a:tc>
                  <a:txBody>
                    <a:bodyPr/>
                    <a:lstStyle/>
                    <a:p>
                      <a:pPr algn="l" fontAlgn="ctr"/>
                      <a:r>
                        <a:rPr lang="en-US" sz="1600" b="0" i="0" u="none" strike="noStrike" dirty="0">
                          <a:solidFill>
                            <a:srgbClr val="000000"/>
                          </a:solidFill>
                          <a:effectLst/>
                          <a:latin typeface="Calibri" panose="020F0502020204030204" pitchFamily="34" charset="0"/>
                        </a:rPr>
                        <a:t>Part 1: Eliminate vehicles below a chosen</a:t>
                      </a: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a:t>
                      </a:r>
                      <a:r>
                        <a:rPr lang="en-US" sz="1600" b="0" i="0" u="none" strike="noStrike" dirty="0">
                          <a:solidFill>
                            <a:srgbClr val="000000"/>
                          </a:solidFill>
                          <a:effectLst/>
                          <a:latin typeface="Calibri" panose="020F0502020204030204" pitchFamily="34" charset="0"/>
                        </a:rPr>
                        <a:t>Revenue/Cost ratio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771005547"/>
                  </a:ext>
                </a:extLst>
              </a:tr>
              <a:tr h="595133">
                <a:tc>
                  <a:txBody>
                    <a:bodyPr/>
                    <a:lstStyle/>
                    <a:p>
                      <a:pPr algn="l" fontAlgn="b"/>
                      <a:r>
                        <a:rPr lang="en-US" sz="14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6E0B4"/>
                    </a:solidFill>
                  </a:tcPr>
                </a:tc>
                <a:tc>
                  <a:txBody>
                    <a:bodyPr/>
                    <a:lstStyle/>
                    <a:p>
                      <a:pPr marL="573088" marR="0" lvl="0" indent="-573088" algn="l" defTabSz="914400" rtl="0" eaLnBrk="1" fontAlgn="ctr"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Part 2: Purchase # of new vehicles to increase total number of fleet vehicles to the desired number (assume new vehicles have similar Cost &amp; Revenue as remaining vehicles)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563550664"/>
                  </a:ext>
                </a:extLst>
              </a:tr>
              <a:tr h="595133">
                <a:tc>
                  <a:txBody>
                    <a:bodyPr/>
                    <a:lstStyle/>
                    <a:p>
                      <a:pPr algn="ctr" fontAlgn="b"/>
                      <a:r>
                        <a:rPr lang="en-US" sz="1400" b="1" i="0" u="none" strike="noStrike" dirty="0">
                          <a:solidFill>
                            <a:srgbClr val="000000"/>
                          </a:solidFill>
                          <a:effectLst/>
                          <a:latin typeface="Calibri" panose="020F0502020204030204" pitchFamily="34" charset="0"/>
                        </a:rPr>
                        <a:t>Strategy 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D966"/>
                    </a:solidFill>
                  </a:tcPr>
                </a:tc>
                <a:tc>
                  <a:txBody>
                    <a:bodyPr/>
                    <a:lstStyle/>
                    <a:p>
                      <a:pPr algn="l" fontAlgn="ctr"/>
                      <a:r>
                        <a:rPr lang="en-US" sz="1600" b="0" i="0" u="none" strike="noStrike" dirty="0">
                          <a:solidFill>
                            <a:srgbClr val="000000"/>
                          </a:solidFill>
                          <a:effectLst/>
                          <a:latin typeface="Calibri" panose="020F0502020204030204" pitchFamily="34" charset="0"/>
                        </a:rPr>
                        <a:t>Part 1: Combination of eliminating cars based on Strategy 1 Utilization Rate AND  Strategy 2 </a:t>
                      </a: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Revenue/Cost ratio</a:t>
                      </a:r>
                      <a:endParaRPr lang="en-US" sz="16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91681858"/>
                  </a:ext>
                </a:extLst>
              </a:tr>
              <a:tr h="595133">
                <a:tc>
                  <a:txBody>
                    <a:bodyPr/>
                    <a:lstStyle/>
                    <a:p>
                      <a:pPr algn="l" fontAlgn="b"/>
                      <a:r>
                        <a:rPr lang="en-US" sz="1400" b="1"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D966"/>
                    </a:solidFill>
                  </a:tcPr>
                </a:tc>
                <a:tc>
                  <a:txBody>
                    <a:bodyPr/>
                    <a:lstStyle/>
                    <a:p>
                      <a:pPr marL="573088" marR="0" lvl="0" indent="-573088" algn="l" defTabSz="914400" rtl="0" eaLnBrk="1" fontAlgn="ctr"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Part 2: Purchase # of new vehicles to increase total number of fleet vehicles to the desired number (assume new vehicles have similar Cost &amp; Revenue as remaining vehicles)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790953842"/>
                  </a:ext>
                </a:extLst>
              </a:tr>
            </a:tbl>
          </a:graphicData>
        </a:graphic>
      </p:graphicFrame>
    </p:spTree>
    <p:extLst>
      <p:ext uri="{BB962C8B-B14F-4D97-AF65-F5344CB8AC3E}">
        <p14:creationId xmlns:p14="http://schemas.microsoft.com/office/powerpoint/2010/main" val="3384028414"/>
      </p:ext>
    </p:extLst>
  </p:cSld>
  <p:clrMapOvr>
    <a:masterClrMapping/>
  </p:clrMapOvr>
</p:sld>
</file>

<file path=ppt/theme/theme1.xml><?xml version="1.0" encoding="utf-8"?>
<a:theme xmlns:a="http://schemas.openxmlformats.org/drawingml/2006/main" name="3DFloatVTI">
  <a:themeElements>
    <a:clrScheme name="AnalogousFromRegularSeedLeftStep">
      <a:dk1>
        <a:srgbClr val="000000"/>
      </a:dk1>
      <a:lt1>
        <a:srgbClr val="FFFFFF"/>
      </a:lt1>
      <a:dk2>
        <a:srgbClr val="21253D"/>
      </a:dk2>
      <a:lt2>
        <a:srgbClr val="E2E8E6"/>
      </a:lt2>
      <a:accent1>
        <a:srgbClr val="C34D7C"/>
      </a:accent1>
      <a:accent2>
        <a:srgbClr val="B13B9B"/>
      </a:accent2>
      <a:accent3>
        <a:srgbClr val="A84DC3"/>
      </a:accent3>
      <a:accent4>
        <a:srgbClr val="653BB1"/>
      </a:accent4>
      <a:accent5>
        <a:srgbClr val="4D54C3"/>
      </a:accent5>
      <a:accent6>
        <a:srgbClr val="3B74B1"/>
      </a:accent6>
      <a:hlink>
        <a:srgbClr val="31946D"/>
      </a:hlink>
      <a:folHlink>
        <a:srgbClr val="7F7F7F"/>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BrushVTI">
  <a:themeElements>
    <a:clrScheme name="AnalogousFromDarkSeedLeftStep">
      <a:dk1>
        <a:srgbClr val="000000"/>
      </a:dk1>
      <a:lt1>
        <a:srgbClr val="FFFFFF"/>
      </a:lt1>
      <a:dk2>
        <a:srgbClr val="242741"/>
      </a:dk2>
      <a:lt2>
        <a:srgbClr val="E3E8E2"/>
      </a:lt2>
      <a:accent1>
        <a:srgbClr val="B74DC3"/>
      </a:accent1>
      <a:accent2>
        <a:srgbClr val="743BB1"/>
      </a:accent2>
      <a:accent3>
        <a:srgbClr val="544DC3"/>
      </a:accent3>
      <a:accent4>
        <a:srgbClr val="3B65B1"/>
      </a:accent4>
      <a:accent5>
        <a:srgbClr val="4DA8C3"/>
      </a:accent5>
      <a:accent6>
        <a:srgbClr val="3BB19B"/>
      </a:accent6>
      <a:hlink>
        <a:srgbClr val="3E89BA"/>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3493</TotalTime>
  <Words>953</Words>
  <Application>Microsoft Office PowerPoint</Application>
  <PresentationFormat>Widescreen</PresentationFormat>
  <Paragraphs>87</Paragraphs>
  <Slides>13</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13</vt:i4>
      </vt:variant>
    </vt:vector>
  </HeadingPairs>
  <TitlesOfParts>
    <vt:vector size="21" baseType="lpstr">
      <vt:lpstr>Arial</vt:lpstr>
      <vt:lpstr>Avenir Next LT Pro</vt:lpstr>
      <vt:lpstr>Calibri</vt:lpstr>
      <vt:lpstr>Calibri Light</vt:lpstr>
      <vt:lpstr>Century Gothic</vt:lpstr>
      <vt:lpstr>3DFloatVTI</vt:lpstr>
      <vt:lpstr>BrushVTI</vt:lpstr>
      <vt:lpstr>Office Theme</vt:lpstr>
      <vt:lpstr>Car Rental Fleet Analysis</vt:lpstr>
      <vt:lpstr>Background</vt:lpstr>
      <vt:lpstr>Goals</vt:lpstr>
      <vt:lpstr>The Data</vt:lpstr>
      <vt:lpstr>The Process</vt:lpstr>
      <vt:lpstr>Key Findings</vt:lpstr>
      <vt:lpstr>Key Findings</vt:lpstr>
      <vt:lpstr>PowerPoint Presentation</vt:lpstr>
      <vt:lpstr>Approach</vt:lpstr>
      <vt:lpstr>Recommendations</vt:lpstr>
      <vt:lpstr>Call to Action</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CARS</dc:title>
  <dc:creator>Tami Idol</dc:creator>
  <cp:lastModifiedBy>Tami Idol</cp:lastModifiedBy>
  <cp:revision>19</cp:revision>
  <dcterms:created xsi:type="dcterms:W3CDTF">2022-04-28T15:59:15Z</dcterms:created>
  <dcterms:modified xsi:type="dcterms:W3CDTF">2022-05-03T18:48:39Z</dcterms:modified>
</cp:coreProperties>
</file>