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8370-4250-44C9-A850-B504F71EB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2BD9B-3967-42CE-8B2D-AB4A36A3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8AAB3-4D1E-40E8-BCC7-A0C7285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D139-E8FA-4009-9357-AA551CB7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03BEF-D6D7-4D49-922A-2A15BD26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1028-DFF7-43B4-BE46-E5196A3C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3BDD2-80DE-4551-BBC5-7B2BA761F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9903D-4AB6-4964-B94B-FA43B907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7E84E-B790-4E19-A9B2-428BD0A1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C42A4-7AA1-452E-B2AF-2AEC4605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B5FFCF-E035-4CAF-B113-188974A23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B16F8-6E74-497A-9AFE-101FE253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5412E-BB80-4ACB-A231-8CE33F4A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773F0-61A5-4D35-8E86-9F49F9F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BA05F-905A-465B-84F2-5E80033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B9CB-B1C2-4C35-A1E4-1F30075A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4BDA6-6E2B-43A9-82B8-2DAEFD4C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F23E4-5772-4575-8E98-F56597D8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C4AC-2740-4881-ABAF-D674177F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085BE-BBB9-40B1-937C-FA214F52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9CDE-0DFC-4F07-B319-341C61AC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8BC8C-149A-4FF6-A588-746B02B6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B7E09-3572-42C5-AA7C-1AEFCDDD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C44CF-6D53-4AB5-BC29-0ABF05B4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CB91-E240-49BC-A470-F9ADE41A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8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CAAD6-2133-4B99-9E6C-9984DC2B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03FE3-4812-4E0B-BADF-2A79B7543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2FB5D-35B4-4EB5-AC10-568FC08CA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AC64E-22F1-4375-B954-054B1C70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14573-8F87-4508-B642-DBC28A0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EA31F-7250-48CF-A30B-FDFD2442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3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53A2-312A-454D-A84C-F3853F3A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D87D-D001-4D15-B71B-87BE21A5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321992-A622-4403-A327-CE6B4B9E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7BA01-F562-40D5-8E11-F2347A00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682DB8-BFAC-488A-9F7D-3E177F74D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0EB73B-FB44-4D4E-BE7D-B6F26FBA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6FE962-D597-44EC-B542-AA1D7028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E6566-139B-446D-87D1-D44705A6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7371-E172-4E3B-A0F7-E7892760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5FD9D8-3F02-4226-8889-A2C107BE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72D28-26E6-40B6-8157-CBD34941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C27CF9-4956-4494-A15C-0CD070C6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03D03E-1EF9-433F-B07E-A24A8B98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CA9F25-5B0C-44ED-9C96-73601923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D3CDC-3A7D-4DCB-A7F5-A4FC8E6F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8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68A8-B696-4F6A-B415-609D7CBA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45099-052C-4132-B513-6C615857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9576A-8720-4ABC-B6C1-1673C3C79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AF218-5DFC-4B29-AF19-94954495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031EC-FF21-4595-829D-23D72C71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D4B2E-B5BB-4EDA-AA26-74902BB6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7BA41-8DDA-4BBB-8369-3CC617BE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A6C92D-A49A-46A0-8C4E-2A8CBEB9A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D2282-CD7C-4F54-BD84-035818384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72648-9D50-4F51-B0E4-A5131E0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B8863-E462-493E-ABE2-587FC40D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DF93B-E895-4548-A041-00F6E802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1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875DB1-D211-4587-926B-CDDDA307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74484-48F7-4C97-B016-F2C01773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9897E-2F56-41B6-91DB-14F16526E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C4F6-434A-4B70-A05D-7C2B9AD30AA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7C2B4-25E1-4BC1-A646-7BCC10E2E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D480C-F403-41A2-B09B-BDA84774E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955C-31CA-4C7A-91F7-6A01256F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1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BB5F231-1AFD-4D1D-97FC-0D6DB9CD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28" y="3601603"/>
            <a:ext cx="1909089" cy="16770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F4F389-2172-4DA5-BB98-FA190894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2" y="3869902"/>
            <a:ext cx="1909089" cy="16770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033678-352D-4CB9-BF08-4B6B82872D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9817" r="18976" b="10624"/>
          <a:stretch/>
        </p:blipFill>
        <p:spPr>
          <a:xfrm>
            <a:off x="770668" y="1283452"/>
            <a:ext cx="847287" cy="79727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2596BA-8DC1-4275-8BAD-778D6837A336}"/>
              </a:ext>
            </a:extLst>
          </p:cNvPr>
          <p:cNvCxnSpPr/>
          <p:nvPr/>
        </p:nvCxnSpPr>
        <p:spPr>
          <a:xfrm>
            <a:off x="749699" y="2080726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FFCC625-FEFD-41E5-9851-A4F539966D82}"/>
              </a:ext>
            </a:extLst>
          </p:cNvPr>
          <p:cNvCxnSpPr/>
          <p:nvPr/>
        </p:nvCxnSpPr>
        <p:spPr>
          <a:xfrm>
            <a:off x="712375" y="4285067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0F1B86-F831-4978-8C74-DF8D2B068EC0}"/>
              </a:ext>
            </a:extLst>
          </p:cNvPr>
          <p:cNvCxnSpPr>
            <a:cxnSpLocks/>
          </p:cNvCxnSpPr>
          <p:nvPr/>
        </p:nvCxnSpPr>
        <p:spPr>
          <a:xfrm>
            <a:off x="1194312" y="2080726"/>
            <a:ext cx="0" cy="22043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1CE1B04-6710-439A-ABE8-70CEC84FDF1B}"/>
              </a:ext>
            </a:extLst>
          </p:cNvPr>
          <p:cNvCxnSpPr/>
          <p:nvPr/>
        </p:nvCxnSpPr>
        <p:spPr>
          <a:xfrm>
            <a:off x="3320323" y="2101688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7904113-FF13-4134-ABFC-F78DBE1E12E3}"/>
              </a:ext>
            </a:extLst>
          </p:cNvPr>
          <p:cNvCxnSpPr/>
          <p:nvPr/>
        </p:nvCxnSpPr>
        <p:spPr>
          <a:xfrm>
            <a:off x="3282999" y="4306029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65D9B4-2F55-40D2-B08E-E7B24B9B6B38}"/>
              </a:ext>
            </a:extLst>
          </p:cNvPr>
          <p:cNvCxnSpPr>
            <a:cxnSpLocks/>
          </p:cNvCxnSpPr>
          <p:nvPr/>
        </p:nvCxnSpPr>
        <p:spPr>
          <a:xfrm>
            <a:off x="3764936" y="2101688"/>
            <a:ext cx="0" cy="22043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F69BF99-C957-40EC-AD30-0FC002AE8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51" y="2892479"/>
            <a:ext cx="1909089" cy="167701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D178779-4840-42E7-A238-094B7227E2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9817" r="18976" b="10624"/>
          <a:stretch/>
        </p:blipFill>
        <p:spPr>
          <a:xfrm>
            <a:off x="6453077" y="2629369"/>
            <a:ext cx="847287" cy="797273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D94115B-8048-4C95-ABF8-883B98EAA8E9}"/>
              </a:ext>
            </a:extLst>
          </p:cNvPr>
          <p:cNvCxnSpPr/>
          <p:nvPr/>
        </p:nvCxnSpPr>
        <p:spPr>
          <a:xfrm>
            <a:off x="6432108" y="2101681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4999A8A-E99E-433D-87B3-DC5354870546}"/>
              </a:ext>
            </a:extLst>
          </p:cNvPr>
          <p:cNvCxnSpPr/>
          <p:nvPr/>
        </p:nvCxnSpPr>
        <p:spPr>
          <a:xfrm>
            <a:off x="6394784" y="4306022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2F2967C-D0FC-42FE-A7C8-3B0550C7B640}"/>
              </a:ext>
            </a:extLst>
          </p:cNvPr>
          <p:cNvCxnSpPr>
            <a:cxnSpLocks/>
          </p:cNvCxnSpPr>
          <p:nvPr/>
        </p:nvCxnSpPr>
        <p:spPr>
          <a:xfrm>
            <a:off x="6876721" y="2101681"/>
            <a:ext cx="0" cy="22043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449AE6-1DAA-42FD-8B04-BFDF53A5E9E4}"/>
              </a:ext>
            </a:extLst>
          </p:cNvPr>
          <p:cNvSpPr txBox="1"/>
          <p:nvPr/>
        </p:nvSpPr>
        <p:spPr>
          <a:xfrm>
            <a:off x="1254714" y="30596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40cm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7B1084D-63A3-44EF-908E-57041CDC9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9817" r="18976" b="10624"/>
          <a:stretch/>
        </p:blipFill>
        <p:spPr>
          <a:xfrm>
            <a:off x="3350623" y="1556351"/>
            <a:ext cx="847287" cy="797273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CE4801-D1F9-4DE9-A1AC-E54C7E6B9B82}"/>
              </a:ext>
            </a:extLst>
          </p:cNvPr>
          <p:cNvCxnSpPr>
            <a:cxnSpLocks/>
          </p:cNvCxnSpPr>
          <p:nvPr/>
        </p:nvCxnSpPr>
        <p:spPr>
          <a:xfrm flipH="1" flipV="1">
            <a:off x="2491276" y="3620265"/>
            <a:ext cx="328445" cy="83850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823859-AFD9-4D08-B10A-0DC804A90EE3}"/>
              </a:ext>
            </a:extLst>
          </p:cNvPr>
          <p:cNvCxnSpPr>
            <a:cxnSpLocks/>
          </p:cNvCxnSpPr>
          <p:nvPr/>
        </p:nvCxnSpPr>
        <p:spPr>
          <a:xfrm flipV="1">
            <a:off x="4654163" y="3676251"/>
            <a:ext cx="328445" cy="8385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6E6A3D9-BC48-4E85-924F-54881C9CD394}"/>
              </a:ext>
            </a:extLst>
          </p:cNvPr>
          <p:cNvSpPr txBox="1"/>
          <p:nvPr/>
        </p:nvSpPr>
        <p:spPr>
          <a:xfrm>
            <a:off x="2291938" y="3278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9C1069D-9BA7-4B6E-97EF-4AC58D7CE015}"/>
              </a:ext>
            </a:extLst>
          </p:cNvPr>
          <p:cNvSpPr txBox="1"/>
          <p:nvPr/>
        </p:nvSpPr>
        <p:spPr>
          <a:xfrm>
            <a:off x="4890895" y="33069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56409A5-A0CF-4EC4-AA6A-EFDBA0A9BF3A}"/>
              </a:ext>
            </a:extLst>
          </p:cNvPr>
          <p:cNvSpPr/>
          <p:nvPr/>
        </p:nvSpPr>
        <p:spPr>
          <a:xfrm>
            <a:off x="7725747" y="1903437"/>
            <a:ext cx="1314602" cy="1875453"/>
          </a:xfrm>
          <a:custGeom>
            <a:avLst/>
            <a:gdLst>
              <a:gd name="connsiteX0" fmla="*/ 0 w 1314602"/>
              <a:gd name="connsiteY0" fmla="*/ 1875453 h 1875453"/>
              <a:gd name="connsiteX1" fmla="*/ 167951 w 1314602"/>
              <a:gd name="connsiteY1" fmla="*/ 1436914 h 1875453"/>
              <a:gd name="connsiteX2" fmla="*/ 559836 w 1314602"/>
              <a:gd name="connsiteY2" fmla="*/ 1371600 h 1875453"/>
              <a:gd name="connsiteX3" fmla="*/ 419877 w 1314602"/>
              <a:gd name="connsiteY3" fmla="*/ 1091681 h 1875453"/>
              <a:gd name="connsiteX4" fmla="*/ 905069 w 1314602"/>
              <a:gd name="connsiteY4" fmla="*/ 1110343 h 1875453"/>
              <a:gd name="connsiteX5" fmla="*/ 877077 w 1314602"/>
              <a:gd name="connsiteY5" fmla="*/ 634481 h 1875453"/>
              <a:gd name="connsiteX6" fmla="*/ 1250302 w 1314602"/>
              <a:gd name="connsiteY6" fmla="*/ 335902 h 1875453"/>
              <a:gd name="connsiteX7" fmla="*/ 1306285 w 1314602"/>
              <a:gd name="connsiteY7" fmla="*/ 102636 h 1875453"/>
              <a:gd name="connsiteX8" fmla="*/ 1156996 w 1314602"/>
              <a:gd name="connsiteY8" fmla="*/ 0 h 18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4602" h="1875453">
                <a:moveTo>
                  <a:pt x="0" y="1875453"/>
                </a:moveTo>
                <a:cubicBezTo>
                  <a:pt x="37322" y="1698171"/>
                  <a:pt x="74645" y="1520889"/>
                  <a:pt x="167951" y="1436914"/>
                </a:cubicBezTo>
                <a:cubicBezTo>
                  <a:pt x="261257" y="1352938"/>
                  <a:pt x="517848" y="1429139"/>
                  <a:pt x="559836" y="1371600"/>
                </a:cubicBezTo>
                <a:cubicBezTo>
                  <a:pt x="601824" y="1314061"/>
                  <a:pt x="362338" y="1135224"/>
                  <a:pt x="419877" y="1091681"/>
                </a:cubicBezTo>
                <a:cubicBezTo>
                  <a:pt x="477416" y="1048138"/>
                  <a:pt x="828869" y="1186543"/>
                  <a:pt x="905069" y="1110343"/>
                </a:cubicBezTo>
                <a:cubicBezTo>
                  <a:pt x="981269" y="1034143"/>
                  <a:pt x="819538" y="763555"/>
                  <a:pt x="877077" y="634481"/>
                </a:cubicBezTo>
                <a:cubicBezTo>
                  <a:pt x="934616" y="505407"/>
                  <a:pt x="1178767" y="424543"/>
                  <a:pt x="1250302" y="335902"/>
                </a:cubicBezTo>
                <a:cubicBezTo>
                  <a:pt x="1321837" y="247261"/>
                  <a:pt x="1321836" y="158620"/>
                  <a:pt x="1306285" y="102636"/>
                </a:cubicBezTo>
                <a:cubicBezTo>
                  <a:pt x="1290734" y="46652"/>
                  <a:pt x="1223865" y="23326"/>
                  <a:pt x="1156996" y="0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4766626-9059-45B9-9FB1-12EDA6261084}"/>
              </a:ext>
            </a:extLst>
          </p:cNvPr>
          <p:cNvSpPr/>
          <p:nvPr/>
        </p:nvSpPr>
        <p:spPr>
          <a:xfrm>
            <a:off x="4805265" y="2223846"/>
            <a:ext cx="1156996" cy="1583036"/>
          </a:xfrm>
          <a:custGeom>
            <a:avLst/>
            <a:gdLst>
              <a:gd name="connsiteX0" fmla="*/ 1156996 w 1156996"/>
              <a:gd name="connsiteY0" fmla="*/ 1583036 h 1583036"/>
              <a:gd name="connsiteX1" fmla="*/ 1091682 w 1156996"/>
              <a:gd name="connsiteY1" fmla="*/ 1517721 h 1583036"/>
              <a:gd name="connsiteX2" fmla="*/ 933061 w 1156996"/>
              <a:gd name="connsiteY2" fmla="*/ 1536383 h 1583036"/>
              <a:gd name="connsiteX3" fmla="*/ 989045 w 1156996"/>
              <a:gd name="connsiteY3" fmla="*/ 1349770 h 1583036"/>
              <a:gd name="connsiteX4" fmla="*/ 615820 w 1156996"/>
              <a:gd name="connsiteY4" fmla="*/ 1237803 h 1583036"/>
              <a:gd name="connsiteX5" fmla="*/ 905069 w 1156996"/>
              <a:gd name="connsiteY5" fmla="*/ 780603 h 1583036"/>
              <a:gd name="connsiteX6" fmla="*/ 401216 w 1156996"/>
              <a:gd name="connsiteY6" fmla="*/ 538007 h 1583036"/>
              <a:gd name="connsiteX7" fmla="*/ 345233 w 1156996"/>
              <a:gd name="connsiteY7" fmla="*/ 15493 h 1583036"/>
              <a:gd name="connsiteX8" fmla="*/ 0 w 1156996"/>
              <a:gd name="connsiteY8" fmla="*/ 127460 h 1583036"/>
              <a:gd name="connsiteX9" fmla="*/ 0 w 1156996"/>
              <a:gd name="connsiteY9" fmla="*/ 127460 h 1583036"/>
              <a:gd name="connsiteX10" fmla="*/ 0 w 1156996"/>
              <a:gd name="connsiteY10" fmla="*/ 127460 h 158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6996" h="1583036">
                <a:moveTo>
                  <a:pt x="1156996" y="1583036"/>
                </a:moveTo>
                <a:cubicBezTo>
                  <a:pt x="1143000" y="1554266"/>
                  <a:pt x="1129004" y="1525496"/>
                  <a:pt x="1091682" y="1517721"/>
                </a:cubicBezTo>
                <a:cubicBezTo>
                  <a:pt x="1054360" y="1509946"/>
                  <a:pt x="950167" y="1564375"/>
                  <a:pt x="933061" y="1536383"/>
                </a:cubicBezTo>
                <a:cubicBezTo>
                  <a:pt x="915955" y="1508391"/>
                  <a:pt x="1041918" y="1399533"/>
                  <a:pt x="989045" y="1349770"/>
                </a:cubicBezTo>
                <a:cubicBezTo>
                  <a:pt x="936171" y="1300007"/>
                  <a:pt x="629816" y="1332664"/>
                  <a:pt x="615820" y="1237803"/>
                </a:cubicBezTo>
                <a:cubicBezTo>
                  <a:pt x="601824" y="1142942"/>
                  <a:pt x="940836" y="897236"/>
                  <a:pt x="905069" y="780603"/>
                </a:cubicBezTo>
                <a:cubicBezTo>
                  <a:pt x="869302" y="663970"/>
                  <a:pt x="494522" y="665525"/>
                  <a:pt x="401216" y="538007"/>
                </a:cubicBezTo>
                <a:cubicBezTo>
                  <a:pt x="307910" y="410489"/>
                  <a:pt x="412102" y="83917"/>
                  <a:pt x="345233" y="15493"/>
                </a:cubicBezTo>
                <a:cubicBezTo>
                  <a:pt x="278364" y="-52932"/>
                  <a:pt x="0" y="127460"/>
                  <a:pt x="0" y="127460"/>
                </a:cubicBezTo>
                <a:lnTo>
                  <a:pt x="0" y="127460"/>
                </a:lnTo>
                <a:lnTo>
                  <a:pt x="0" y="127460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2A1147AB-905F-4725-B4D8-0C6602F4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173" y="3890861"/>
            <a:ext cx="1909089" cy="167701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F2AB5E5-B19B-4B52-86A4-CBF4AAD84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9817" r="18976" b="10624"/>
          <a:stretch/>
        </p:blipFill>
        <p:spPr>
          <a:xfrm>
            <a:off x="10130399" y="1080468"/>
            <a:ext cx="847287" cy="797273"/>
          </a:xfrm>
          <a:prstGeom prst="rect">
            <a:avLst/>
          </a:prstGeom>
        </p:spPr>
      </p:pic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1C87A49-5A4F-4D34-8508-33856F0FBB26}"/>
              </a:ext>
            </a:extLst>
          </p:cNvPr>
          <p:cNvCxnSpPr/>
          <p:nvPr/>
        </p:nvCxnSpPr>
        <p:spPr>
          <a:xfrm>
            <a:off x="10109430" y="2101685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8A74D09-2FCF-42B7-AC5D-BDA5950E0094}"/>
              </a:ext>
            </a:extLst>
          </p:cNvPr>
          <p:cNvCxnSpPr/>
          <p:nvPr/>
        </p:nvCxnSpPr>
        <p:spPr>
          <a:xfrm>
            <a:off x="10072106" y="4306026"/>
            <a:ext cx="920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2327582-E6B1-4011-8F0E-2F4C3186E2DC}"/>
              </a:ext>
            </a:extLst>
          </p:cNvPr>
          <p:cNvCxnSpPr>
            <a:cxnSpLocks/>
          </p:cNvCxnSpPr>
          <p:nvPr/>
        </p:nvCxnSpPr>
        <p:spPr>
          <a:xfrm>
            <a:off x="10554043" y="2101685"/>
            <a:ext cx="0" cy="22043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B6251D4-2A65-498C-AADC-A54F059F47E1}"/>
              </a:ext>
            </a:extLst>
          </p:cNvPr>
          <p:cNvSpPr txBox="1"/>
          <p:nvPr/>
        </p:nvSpPr>
        <p:spPr>
          <a:xfrm>
            <a:off x="10614445" y="308062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40cm</a:t>
            </a:r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3914526-E460-47C2-BCED-A3C96F1C2459}"/>
              </a:ext>
            </a:extLst>
          </p:cNvPr>
          <p:cNvCxnSpPr>
            <a:cxnSpLocks/>
          </p:cNvCxnSpPr>
          <p:nvPr/>
        </p:nvCxnSpPr>
        <p:spPr>
          <a:xfrm flipH="1" flipV="1">
            <a:off x="8997657" y="3816215"/>
            <a:ext cx="583178" cy="95047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EB25A06-7590-4F63-BEB6-E67FC1BFB805}"/>
              </a:ext>
            </a:extLst>
          </p:cNvPr>
          <p:cNvCxnSpPr>
            <a:cxnSpLocks/>
          </p:cNvCxnSpPr>
          <p:nvPr/>
        </p:nvCxnSpPr>
        <p:spPr>
          <a:xfrm flipV="1">
            <a:off x="11404969" y="3865184"/>
            <a:ext cx="583178" cy="950478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CEEF48D-CC04-4AAF-B60D-A71D5D69839E}"/>
              </a:ext>
            </a:extLst>
          </p:cNvPr>
          <p:cNvCxnSpPr>
            <a:cxnSpLocks/>
          </p:cNvCxnSpPr>
          <p:nvPr/>
        </p:nvCxnSpPr>
        <p:spPr>
          <a:xfrm>
            <a:off x="298580" y="2080725"/>
            <a:ext cx="11504644" cy="18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A75212F-C828-42BE-8DE3-AF5F37D51EF5}"/>
              </a:ext>
            </a:extLst>
          </p:cNvPr>
          <p:cNvCxnSpPr>
            <a:cxnSpLocks/>
          </p:cNvCxnSpPr>
          <p:nvPr/>
        </p:nvCxnSpPr>
        <p:spPr>
          <a:xfrm>
            <a:off x="325016" y="4285108"/>
            <a:ext cx="11504644" cy="1866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7C22AD5-5402-4722-AFDF-8DF9299D037A}"/>
              </a:ext>
            </a:extLst>
          </p:cNvPr>
          <p:cNvSpPr txBox="1"/>
          <p:nvPr/>
        </p:nvSpPr>
        <p:spPr>
          <a:xfrm>
            <a:off x="640313" y="56351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起始状态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59D09CF-1266-41B7-B7DE-CF457720A16B}"/>
              </a:ext>
            </a:extLst>
          </p:cNvPr>
          <p:cNvSpPr txBox="1"/>
          <p:nvPr/>
        </p:nvSpPr>
        <p:spPr>
          <a:xfrm>
            <a:off x="3220268" y="5635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第一阶段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DA9DE3-A8AE-47A3-99FD-EBCEDEB45B7C}"/>
              </a:ext>
            </a:extLst>
          </p:cNvPr>
          <p:cNvSpPr txBox="1"/>
          <p:nvPr/>
        </p:nvSpPr>
        <p:spPr>
          <a:xfrm>
            <a:off x="6487602" y="56350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第二阶段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26A2204-E5A8-4C1B-9954-3C75EC0F3AF5}"/>
              </a:ext>
            </a:extLst>
          </p:cNvPr>
          <p:cNvSpPr txBox="1"/>
          <p:nvPr/>
        </p:nvSpPr>
        <p:spPr>
          <a:xfrm>
            <a:off x="10016595" y="56256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第三阶段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D900E41-9E39-47C2-8B02-B85292190E7E}"/>
              </a:ext>
            </a:extLst>
          </p:cNvPr>
          <p:cNvSpPr txBox="1"/>
          <p:nvPr/>
        </p:nvSpPr>
        <p:spPr>
          <a:xfrm>
            <a:off x="5923300" y="611918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注：橙色线条为松弛的绳子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46C3BE6-777A-4588-97A6-F4DEA74F4F7B}"/>
              </a:ext>
            </a:extLst>
          </p:cNvPr>
          <p:cNvSpPr txBox="1"/>
          <p:nvPr/>
        </p:nvSpPr>
        <p:spPr>
          <a:xfrm>
            <a:off x="9417076" y="6100729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注：橙色线条为紧绷的绳子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0294A4F-9694-4DD2-AA1F-A74A829EF1C6}"/>
              </a:ext>
            </a:extLst>
          </p:cNvPr>
          <p:cNvSpPr txBox="1"/>
          <p:nvPr/>
        </p:nvSpPr>
        <p:spPr>
          <a:xfrm>
            <a:off x="2791728" y="6100824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注：蓝色线条为部分受力示意</a:t>
            </a:r>
          </a:p>
        </p:txBody>
      </p:sp>
    </p:spTree>
    <p:extLst>
      <p:ext uri="{BB962C8B-B14F-4D97-AF65-F5344CB8AC3E}">
        <p14:creationId xmlns:p14="http://schemas.microsoft.com/office/powerpoint/2010/main" val="31993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A96A91-940C-47DD-B589-E6C9A72D1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69324"/>
              </p:ext>
            </p:extLst>
          </p:nvPr>
        </p:nvGraphicFramePr>
        <p:xfrm>
          <a:off x="310099" y="951659"/>
          <a:ext cx="11571801" cy="5136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389">
                  <a:extLst>
                    <a:ext uri="{9D8B030D-6E8A-4147-A177-3AD203B41FA5}">
                      <a16:colId xmlns:a16="http://schemas.microsoft.com/office/drawing/2014/main" val="874486274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1257973735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4253738575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2870752712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3423604403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707786306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4231500009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1812804408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517021391"/>
                    </a:ext>
                  </a:extLst>
                </a:gridCol>
                <a:gridCol w="1024389">
                  <a:extLst>
                    <a:ext uri="{9D8B030D-6E8A-4147-A177-3AD203B41FA5}">
                      <a16:colId xmlns:a16="http://schemas.microsoft.com/office/drawing/2014/main" val="3343324584"/>
                    </a:ext>
                  </a:extLst>
                </a:gridCol>
                <a:gridCol w="1327911">
                  <a:extLst>
                    <a:ext uri="{9D8B030D-6E8A-4147-A177-3AD203B41FA5}">
                      <a16:colId xmlns:a16="http://schemas.microsoft.com/office/drawing/2014/main" val="984327782"/>
                    </a:ext>
                  </a:extLst>
                </a:gridCol>
              </a:tblGrid>
              <a:tr h="2703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序号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用力参数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鼓面倾角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度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13379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0.18332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936683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27305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0.85606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72658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75527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0.35702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54879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17.6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291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1.72115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13507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54122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用力时机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2.292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20531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54115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0.96581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676540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33371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0.87283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48693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84873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1.14913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52645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324238"/>
                  </a:ext>
                </a:extLst>
              </a:tr>
              <a:tr h="2703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用力时机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-0.60879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36585" marR="136585" marT="68293" marB="682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95063"/>
                  </a:ext>
                </a:extLst>
              </a:tr>
              <a:tr h="270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用力大小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19.8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17.6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17.6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28" marR="14228" marT="14228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4544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6DE76CB-1076-4F25-A583-484665332F7A}"/>
              </a:ext>
            </a:extLst>
          </p:cNvPr>
          <p:cNvSpPr txBox="1"/>
          <p:nvPr/>
        </p:nvSpPr>
        <p:spPr>
          <a:xfrm>
            <a:off x="3349092" y="6158210"/>
            <a:ext cx="549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注：鼓面倾角的正负仅代表方向，其绝对值代表大小</a:t>
            </a:r>
          </a:p>
        </p:txBody>
      </p:sp>
    </p:spTree>
    <p:extLst>
      <p:ext uri="{BB962C8B-B14F-4D97-AF65-F5344CB8AC3E}">
        <p14:creationId xmlns:p14="http://schemas.microsoft.com/office/powerpoint/2010/main" val="279892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3759FE-8AA3-4EC6-8DE6-0D5C660DD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87611"/>
              </p:ext>
            </p:extLst>
          </p:nvPr>
        </p:nvGraphicFramePr>
        <p:xfrm>
          <a:off x="299206" y="549498"/>
          <a:ext cx="11593583" cy="5193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317">
                  <a:extLst>
                    <a:ext uri="{9D8B030D-6E8A-4147-A177-3AD203B41FA5}">
                      <a16:colId xmlns:a16="http://schemas.microsoft.com/office/drawing/2014/main" val="945650097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3084020600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3430827682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2536522828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2599594478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656060981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3209081887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2650748747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2561786341"/>
                    </a:ext>
                  </a:extLst>
                </a:gridCol>
                <a:gridCol w="1026317">
                  <a:extLst>
                    <a:ext uri="{9D8B030D-6E8A-4147-A177-3AD203B41FA5}">
                      <a16:colId xmlns:a16="http://schemas.microsoft.com/office/drawing/2014/main" val="4011758748"/>
                    </a:ext>
                  </a:extLst>
                </a:gridCol>
                <a:gridCol w="1330413">
                  <a:extLst>
                    <a:ext uri="{9D8B030D-6E8A-4147-A177-3AD203B41FA5}">
                      <a16:colId xmlns:a16="http://schemas.microsoft.com/office/drawing/2014/main" val="715450830"/>
                    </a:ext>
                  </a:extLst>
                </a:gridCol>
              </a:tblGrid>
              <a:tr h="2708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序号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用力参数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1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5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6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4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鼓面倾角</a:t>
                      </a:r>
                      <a:r>
                        <a:rPr lang="en-US" altLang="zh-CN" sz="1700" u="none" strike="noStrike">
                          <a:effectLst/>
                        </a:rPr>
                        <a:t>(</a:t>
                      </a:r>
                      <a:r>
                        <a:rPr lang="zh-CN" altLang="en-US" sz="1700" u="none" strike="noStrike">
                          <a:effectLst/>
                        </a:rPr>
                        <a:t>度</a:t>
                      </a:r>
                      <a:r>
                        <a:rPr lang="en-US" altLang="zh-CN" sz="1700" u="none" strike="noStrike">
                          <a:effectLst/>
                        </a:rPr>
                        <a:t>)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11624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1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96306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85955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0.42586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83614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7382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-0.42807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260332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17.6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63955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1.53783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67603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73367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2.10868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34817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87717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-1.14913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9684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22345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0.68591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62259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19.8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24434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1.36827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41000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19.8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85242"/>
                  </a:ext>
                </a:extLst>
              </a:tr>
              <a:tr h="2708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-0.42807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9566" marR="89566" marT="44783" marB="4478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727361"/>
                  </a:ext>
                </a:extLst>
              </a:tr>
              <a:tr h="270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19.8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19.8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17.6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17.6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254" marR="14254" marT="14254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493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DABE233-F632-4020-B04E-196759FE31F2}"/>
              </a:ext>
            </a:extLst>
          </p:cNvPr>
          <p:cNvSpPr txBox="1"/>
          <p:nvPr/>
        </p:nvSpPr>
        <p:spPr>
          <a:xfrm>
            <a:off x="3579925" y="5924940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注：黄色部分是发生了站位修改的部分 </a:t>
            </a:r>
            <a:endParaRPr lang="en-US" altLang="zh-CN" dirty="0"/>
          </a:p>
          <a:p>
            <a:pPr algn="ctr"/>
            <a:r>
              <a:rPr lang="zh-CN" altLang="en-US" dirty="0"/>
              <a:t>鼓面倾角的正负仅代表方向，其绝对值代表大小</a:t>
            </a:r>
          </a:p>
        </p:txBody>
      </p:sp>
    </p:spTree>
    <p:extLst>
      <p:ext uri="{BB962C8B-B14F-4D97-AF65-F5344CB8AC3E}">
        <p14:creationId xmlns:p14="http://schemas.microsoft.com/office/powerpoint/2010/main" val="172373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4A707D79-BA31-45BD-872D-5A3BFA91C21D}"/>
              </a:ext>
            </a:extLst>
          </p:cNvPr>
          <p:cNvGrpSpPr/>
          <p:nvPr/>
        </p:nvGrpSpPr>
        <p:grpSpPr>
          <a:xfrm>
            <a:off x="2188226" y="1536028"/>
            <a:ext cx="4585800" cy="4258282"/>
            <a:chOff x="2188226" y="1536028"/>
            <a:chExt cx="4585800" cy="425828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E51117D-3E2B-4DBF-A57E-AC25858D8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0445" y="1536028"/>
              <a:ext cx="0" cy="42582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EA4116F-7946-45D5-83CF-C2E4D0FCED8E}"/>
                </a:ext>
              </a:extLst>
            </p:cNvPr>
            <p:cNvCxnSpPr>
              <a:cxnSpLocks/>
            </p:cNvCxnSpPr>
            <p:nvPr/>
          </p:nvCxnSpPr>
          <p:spPr>
            <a:xfrm>
              <a:off x="2188226" y="3791329"/>
              <a:ext cx="45858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26ACFAC-8FBE-4C45-A428-897B68D903A8}"/>
              </a:ext>
            </a:extLst>
          </p:cNvPr>
          <p:cNvGrpSpPr/>
          <p:nvPr/>
        </p:nvGrpSpPr>
        <p:grpSpPr>
          <a:xfrm rot="20884466">
            <a:off x="2827176" y="2136709"/>
            <a:ext cx="3293706" cy="3293706"/>
            <a:chOff x="3163078" y="1558212"/>
            <a:chExt cx="3293706" cy="329370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C2ED4D-EEFC-4869-9B91-0517B67A86A6}"/>
                </a:ext>
              </a:extLst>
            </p:cNvPr>
            <p:cNvSpPr/>
            <p:nvPr/>
          </p:nvSpPr>
          <p:spPr>
            <a:xfrm>
              <a:off x="3163078" y="1558212"/>
              <a:ext cx="3293706" cy="329370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D18ABC1-522F-463C-B194-0E79E74DE675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4809931" y="1558212"/>
              <a:ext cx="0" cy="32937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20AF658-C608-4953-8CD9-C30B29168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6220" y="1884785"/>
              <a:ext cx="1978092" cy="26732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B62AD97-2528-4992-B51E-4291508ED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7056" y="2687217"/>
              <a:ext cx="3097761" cy="10496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9E4CD7C-5AA6-422F-8297-87C4C331C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1" y="2696546"/>
              <a:ext cx="3169299" cy="10496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2963D13-1712-4DC0-9BD8-3A1FB7A2C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542" y="1884784"/>
              <a:ext cx="1940770" cy="26312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816314DC-4A0E-4B44-B5D0-41F90D72E97A}"/>
              </a:ext>
            </a:extLst>
          </p:cNvPr>
          <p:cNvSpPr txBox="1"/>
          <p:nvPr/>
        </p:nvSpPr>
        <p:spPr>
          <a:xfrm>
            <a:off x="4632236" y="13078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x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9955B3-2AFC-409D-B043-98A3CE01B359}"/>
              </a:ext>
            </a:extLst>
          </p:cNvPr>
          <p:cNvSpPr txBox="1"/>
          <p:nvPr/>
        </p:nvSpPr>
        <p:spPr>
          <a:xfrm>
            <a:off x="6467324" y="316739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z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9773ACB5-BCBF-4BCD-8A89-321CCF564ABE}"/>
              </a:ext>
            </a:extLst>
          </p:cNvPr>
          <p:cNvSpPr/>
          <p:nvPr/>
        </p:nvSpPr>
        <p:spPr>
          <a:xfrm rot="20780780">
            <a:off x="4343400" y="3153102"/>
            <a:ext cx="381000" cy="261602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>
            <a:extLst>
              <a:ext uri="{FF2B5EF4-FFF2-40B4-BE49-F238E27FC236}">
                <a16:creationId xmlns:a16="http://schemas.microsoft.com/office/drawing/2014/main" id="{1ADD330C-0F5F-4972-8D51-9F0C9430A11B}"/>
              </a:ext>
            </a:extLst>
          </p:cNvPr>
          <p:cNvSpPr/>
          <p:nvPr/>
        </p:nvSpPr>
        <p:spPr>
          <a:xfrm rot="19995387">
            <a:off x="4180908" y="2939513"/>
            <a:ext cx="381000" cy="261602"/>
          </a:xfrm>
          <a:prstGeom prst="arc">
            <a:avLst>
              <a:gd name="adj1" fmla="val 16200000"/>
              <a:gd name="adj2" fmla="val 1992690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6841168-22E5-4F1A-BAE9-0A1A4E059F5F}"/>
              </a:ext>
            </a:extLst>
          </p:cNvPr>
          <p:cNvSpPr txBox="1"/>
          <p:nvPr/>
        </p:nvSpPr>
        <p:spPr>
          <a:xfrm rot="21246020">
            <a:off x="4080011" y="2131941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12°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9119DEC-77BB-43B4-B173-10D14A3DB9BC}"/>
              </a:ext>
            </a:extLst>
          </p:cNvPr>
          <p:cNvSpPr txBox="1"/>
          <p:nvPr/>
        </p:nvSpPr>
        <p:spPr>
          <a:xfrm rot="587490">
            <a:off x="4462745" y="2733947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24°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C57ADEC-F4E4-4E71-BC36-77E00FD8F3A6}"/>
              </a:ext>
            </a:extLst>
          </p:cNvPr>
          <p:cNvSpPr/>
          <p:nvPr/>
        </p:nvSpPr>
        <p:spPr>
          <a:xfrm>
            <a:off x="5750985" y="4882036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E5DA102-1FB9-477B-9953-FA722CED4B1F}"/>
              </a:ext>
            </a:extLst>
          </p:cNvPr>
          <p:cNvSpPr/>
          <p:nvPr/>
        </p:nvSpPr>
        <p:spPr>
          <a:xfrm>
            <a:off x="4714883" y="5458491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E4A0541-028E-43AF-9E17-EE28DEA366A8}"/>
              </a:ext>
            </a:extLst>
          </p:cNvPr>
          <p:cNvSpPr/>
          <p:nvPr/>
        </p:nvSpPr>
        <p:spPr>
          <a:xfrm>
            <a:off x="3499230" y="5344858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076263F-99C1-4A0B-B602-0E3281ADFC2B}"/>
              </a:ext>
            </a:extLst>
          </p:cNvPr>
          <p:cNvSpPr/>
          <p:nvPr/>
        </p:nvSpPr>
        <p:spPr>
          <a:xfrm>
            <a:off x="2638305" y="4553704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194A662-73D6-45CE-A056-B39D72B13B94}"/>
              </a:ext>
            </a:extLst>
          </p:cNvPr>
          <p:cNvSpPr/>
          <p:nvPr/>
        </p:nvSpPr>
        <p:spPr>
          <a:xfrm>
            <a:off x="2335218" y="3349988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97955C5-3AF2-4147-941E-11FC7949A2BF}"/>
              </a:ext>
            </a:extLst>
          </p:cNvPr>
          <p:cNvSpPr/>
          <p:nvPr/>
        </p:nvSpPr>
        <p:spPr>
          <a:xfrm>
            <a:off x="2806329" y="2322391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3345019-BB3D-4008-B322-EEBDEA31EF9E}"/>
              </a:ext>
            </a:extLst>
          </p:cNvPr>
          <p:cNvSpPr/>
          <p:nvPr/>
        </p:nvSpPr>
        <p:spPr>
          <a:xfrm>
            <a:off x="3873167" y="1722000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258C7DF-3008-4BE1-B1B5-ED94A97ED606}"/>
              </a:ext>
            </a:extLst>
          </p:cNvPr>
          <p:cNvSpPr/>
          <p:nvPr/>
        </p:nvSpPr>
        <p:spPr>
          <a:xfrm>
            <a:off x="5972820" y="2685679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AC9071F-0CB9-4868-856C-6971160B09E6}"/>
              </a:ext>
            </a:extLst>
          </p:cNvPr>
          <p:cNvSpPr/>
          <p:nvPr/>
        </p:nvSpPr>
        <p:spPr>
          <a:xfrm>
            <a:off x="6182274" y="3868469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C8684E7-7E40-473D-91B2-4502B04CF432}"/>
              </a:ext>
            </a:extLst>
          </p:cNvPr>
          <p:cNvSpPr/>
          <p:nvPr/>
        </p:nvSpPr>
        <p:spPr>
          <a:xfrm>
            <a:off x="5148524" y="1864094"/>
            <a:ext cx="364202" cy="364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32314A2-7F4F-41DA-8A4C-C1A4B5352CE2}"/>
              </a:ext>
            </a:extLst>
          </p:cNvPr>
          <p:cNvSpPr txBox="1"/>
          <p:nvPr/>
        </p:nvSpPr>
        <p:spPr>
          <a:xfrm>
            <a:off x="5120952" y="18644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4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B777D2E-F96D-485C-B309-5277ACC52248}"/>
              </a:ext>
            </a:extLst>
          </p:cNvPr>
          <p:cNvGrpSpPr/>
          <p:nvPr/>
        </p:nvGrpSpPr>
        <p:grpSpPr>
          <a:xfrm rot="812994">
            <a:off x="1528965" y="125361"/>
            <a:ext cx="8526788" cy="3462609"/>
            <a:chOff x="1588846" y="1093575"/>
            <a:chExt cx="8526788" cy="34626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73EFB9-C2B7-4330-9433-BE28BEB79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1588846" y="4048768"/>
              <a:ext cx="2300062" cy="50741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F68EDB9-3206-488A-8734-1D5F2FD17B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3667217" y="3064233"/>
              <a:ext cx="2300062" cy="50741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EF7A360-5F6E-4FDC-918D-2B82F88FD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5745588" y="2074710"/>
              <a:ext cx="2300062" cy="50741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B64CEFE-B1E7-4FFF-AD13-194B24B7D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7815572" y="1093575"/>
              <a:ext cx="2300062" cy="507416"/>
            </a:xfrm>
            <a:prstGeom prst="rect">
              <a:avLst/>
            </a:prstGeom>
          </p:spPr>
        </p:pic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1C89C39-3E50-40B6-9115-CAB0F38F2F14}"/>
              </a:ext>
            </a:extLst>
          </p:cNvPr>
          <p:cNvCxnSpPr/>
          <p:nvPr/>
        </p:nvCxnSpPr>
        <p:spPr>
          <a:xfrm>
            <a:off x="1324303" y="2964891"/>
            <a:ext cx="9026554" cy="7550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93E38C5-B146-43A8-BC01-629378C62BFF}"/>
              </a:ext>
            </a:extLst>
          </p:cNvPr>
          <p:cNvCxnSpPr/>
          <p:nvPr/>
        </p:nvCxnSpPr>
        <p:spPr>
          <a:xfrm flipV="1">
            <a:off x="10294208" y="1060590"/>
            <a:ext cx="0" cy="1975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82D735B-A13D-4F10-A060-843AB1E0BE87}"/>
              </a:ext>
            </a:extLst>
          </p:cNvPr>
          <p:cNvCxnSpPr/>
          <p:nvPr/>
        </p:nvCxnSpPr>
        <p:spPr>
          <a:xfrm>
            <a:off x="10409225" y="1060590"/>
            <a:ext cx="31066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F118726-ED98-4137-A3CD-70ED9AAAE6F9}"/>
              </a:ext>
            </a:extLst>
          </p:cNvPr>
          <p:cNvCxnSpPr/>
          <p:nvPr/>
        </p:nvCxnSpPr>
        <p:spPr>
          <a:xfrm>
            <a:off x="10409225" y="3036130"/>
            <a:ext cx="31066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295B3A-2702-4818-9B60-445780BBA324}"/>
              </a:ext>
            </a:extLst>
          </p:cNvPr>
          <p:cNvCxnSpPr/>
          <p:nvPr/>
        </p:nvCxnSpPr>
        <p:spPr>
          <a:xfrm flipV="1">
            <a:off x="10564555" y="1060590"/>
            <a:ext cx="0" cy="700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5B960A-C779-471A-9949-A51528D97C24}"/>
              </a:ext>
            </a:extLst>
          </p:cNvPr>
          <p:cNvCxnSpPr>
            <a:cxnSpLocks/>
          </p:cNvCxnSpPr>
          <p:nvPr/>
        </p:nvCxnSpPr>
        <p:spPr>
          <a:xfrm>
            <a:off x="10567489" y="2276280"/>
            <a:ext cx="0" cy="759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B2294B7-9014-4941-A903-8630A7F6CBAA}"/>
              </a:ext>
            </a:extLst>
          </p:cNvPr>
          <p:cNvSpPr txBox="1"/>
          <p:nvPr/>
        </p:nvSpPr>
        <p:spPr>
          <a:xfrm>
            <a:off x="10226802" y="1751665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0.31m</a:t>
            </a:r>
            <a:endParaRPr lang="zh-CN" altLang="en-US" sz="28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03450B-6C5B-4E3F-B57A-E02A697C6919}"/>
              </a:ext>
            </a:extLst>
          </p:cNvPr>
          <p:cNvCxnSpPr>
            <a:cxnSpLocks/>
          </p:cNvCxnSpPr>
          <p:nvPr/>
        </p:nvCxnSpPr>
        <p:spPr>
          <a:xfrm>
            <a:off x="10278151" y="376226"/>
            <a:ext cx="64621" cy="30386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2646972-E4E7-413A-9F46-94324ADA2D35}"/>
              </a:ext>
            </a:extLst>
          </p:cNvPr>
          <p:cNvCxnSpPr>
            <a:cxnSpLocks/>
          </p:cNvCxnSpPr>
          <p:nvPr/>
        </p:nvCxnSpPr>
        <p:spPr>
          <a:xfrm>
            <a:off x="1209605" y="2304747"/>
            <a:ext cx="64621" cy="30386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8D0A124-F785-4BF9-BC86-B38B4647778D}"/>
              </a:ext>
            </a:extLst>
          </p:cNvPr>
          <p:cNvCxnSpPr>
            <a:cxnSpLocks/>
          </p:cNvCxnSpPr>
          <p:nvPr/>
        </p:nvCxnSpPr>
        <p:spPr>
          <a:xfrm flipV="1">
            <a:off x="6130172" y="528159"/>
            <a:ext cx="4180289" cy="878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E91092-8A8C-4315-A1E5-F4BF666C3A27}"/>
              </a:ext>
            </a:extLst>
          </p:cNvPr>
          <p:cNvCxnSpPr>
            <a:cxnSpLocks/>
          </p:cNvCxnSpPr>
          <p:nvPr/>
        </p:nvCxnSpPr>
        <p:spPr>
          <a:xfrm flipH="1">
            <a:off x="1240701" y="1597377"/>
            <a:ext cx="4033607" cy="84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7AC0665-24DC-4939-99B8-D3BDA49CCA1A}"/>
              </a:ext>
            </a:extLst>
          </p:cNvPr>
          <p:cNvSpPr txBox="1"/>
          <p:nvPr/>
        </p:nvSpPr>
        <p:spPr>
          <a:xfrm>
            <a:off x="5535785" y="10825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L</a:t>
            </a:r>
            <a:endParaRPr lang="zh-CN" altLang="en-US" sz="36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4903F1-81C3-4657-A673-EB4CD97CB33A}"/>
              </a:ext>
            </a:extLst>
          </p:cNvPr>
          <p:cNvCxnSpPr>
            <a:cxnSpLocks/>
          </p:cNvCxnSpPr>
          <p:nvPr/>
        </p:nvCxnSpPr>
        <p:spPr>
          <a:xfrm flipV="1">
            <a:off x="3738645" y="3670320"/>
            <a:ext cx="4180289" cy="87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1AA7288-682C-4279-9F00-D9F9FA5F5BC7}"/>
              </a:ext>
            </a:extLst>
          </p:cNvPr>
          <p:cNvCxnSpPr>
            <a:cxnSpLocks/>
          </p:cNvCxnSpPr>
          <p:nvPr/>
        </p:nvCxnSpPr>
        <p:spPr>
          <a:xfrm>
            <a:off x="7899478" y="3663230"/>
            <a:ext cx="0" cy="9859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A7A84D7-191D-4B25-964C-962EE4091A36}"/>
              </a:ext>
            </a:extLst>
          </p:cNvPr>
          <p:cNvCxnSpPr>
            <a:cxnSpLocks/>
          </p:cNvCxnSpPr>
          <p:nvPr/>
        </p:nvCxnSpPr>
        <p:spPr>
          <a:xfrm flipV="1">
            <a:off x="3719189" y="3618853"/>
            <a:ext cx="0" cy="981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9DC20F5-620C-4974-9CF1-FB469C282390}"/>
              </a:ext>
            </a:extLst>
          </p:cNvPr>
          <p:cNvCxnSpPr>
            <a:cxnSpLocks/>
          </p:cNvCxnSpPr>
          <p:nvPr/>
        </p:nvCxnSpPr>
        <p:spPr>
          <a:xfrm>
            <a:off x="3696512" y="3660592"/>
            <a:ext cx="4271693" cy="546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F835A5-FF86-4CC5-9C02-21AC3C64D911}"/>
              </a:ext>
            </a:extLst>
          </p:cNvPr>
          <p:cNvCxnSpPr>
            <a:cxnSpLocks/>
          </p:cNvCxnSpPr>
          <p:nvPr/>
        </p:nvCxnSpPr>
        <p:spPr>
          <a:xfrm>
            <a:off x="3696512" y="4581717"/>
            <a:ext cx="4222422" cy="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弧形 61">
            <a:extLst>
              <a:ext uri="{FF2B5EF4-FFF2-40B4-BE49-F238E27FC236}">
                <a16:creationId xmlns:a16="http://schemas.microsoft.com/office/drawing/2014/main" id="{1FBA6836-3A65-4206-AB06-BC785616C0C2}"/>
              </a:ext>
            </a:extLst>
          </p:cNvPr>
          <p:cNvSpPr/>
          <p:nvPr/>
        </p:nvSpPr>
        <p:spPr>
          <a:xfrm rot="3444860">
            <a:off x="2508395" y="2389524"/>
            <a:ext cx="914400" cy="914400"/>
          </a:xfrm>
          <a:prstGeom prst="arc">
            <a:avLst>
              <a:gd name="adj1" fmla="val 15522369"/>
              <a:gd name="adj2" fmla="val 1936320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2031380-6ED5-4190-8452-9FFC58368089}"/>
              </a:ext>
            </a:extLst>
          </p:cNvPr>
          <p:cNvSpPr txBox="1"/>
          <p:nvPr/>
        </p:nvSpPr>
        <p:spPr>
          <a:xfrm>
            <a:off x="3511794" y="2420802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θ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DFB86974-C9F5-40F2-B43A-0649468AE26C}"/>
              </a:ext>
            </a:extLst>
          </p:cNvPr>
          <p:cNvSpPr/>
          <p:nvPr/>
        </p:nvSpPr>
        <p:spPr>
          <a:xfrm rot="3173615">
            <a:off x="3997100" y="4040147"/>
            <a:ext cx="914400" cy="914400"/>
          </a:xfrm>
          <a:prstGeom prst="arc">
            <a:avLst>
              <a:gd name="adj1" fmla="val 16963106"/>
              <a:gd name="adj2" fmla="val 189344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1F1B856-2368-4268-9F22-FCD5EA2AA07A}"/>
              </a:ext>
            </a:extLst>
          </p:cNvPr>
          <p:cNvSpPr txBox="1"/>
          <p:nvPr/>
        </p:nvSpPr>
        <p:spPr>
          <a:xfrm>
            <a:off x="5005423" y="416050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θ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9DC3F2D-B02A-42DE-8C76-B4D04E95D41B}"/>
              </a:ext>
            </a:extLst>
          </p:cNvPr>
          <p:cNvSpPr txBox="1"/>
          <p:nvPr/>
        </p:nvSpPr>
        <p:spPr>
          <a:xfrm>
            <a:off x="7886786" y="334663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64F2B51-D8CA-4457-9CDE-F84063EA0CF2}"/>
              </a:ext>
            </a:extLst>
          </p:cNvPr>
          <p:cNvSpPr txBox="1"/>
          <p:nvPr/>
        </p:nvSpPr>
        <p:spPr>
          <a:xfrm>
            <a:off x="7906092" y="434870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r>
              <a:rPr lang="zh-CN" altLang="en-US" sz="2800" b="1" baseline="-25000" dirty="0"/>
              <a:t>水平</a:t>
            </a:r>
            <a:endParaRPr lang="zh-CN" altLang="en-US" sz="28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EC029B6-CB81-46DA-A77D-081E92FC398D}"/>
              </a:ext>
            </a:extLst>
          </p:cNvPr>
          <p:cNvSpPr txBox="1"/>
          <p:nvPr/>
        </p:nvSpPr>
        <p:spPr>
          <a:xfrm>
            <a:off x="2750829" y="340871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r>
              <a:rPr lang="zh-CN" altLang="en-US" sz="2800" b="1" baseline="-25000" dirty="0"/>
              <a:t>竖直</a:t>
            </a:r>
            <a:endParaRPr lang="zh-CN" altLang="en-US" sz="28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0314AD-B7F1-4F3D-A309-7FD736E821BD}"/>
              </a:ext>
            </a:extLst>
          </p:cNvPr>
          <p:cNvSpPr txBox="1"/>
          <p:nvPr/>
        </p:nvSpPr>
        <p:spPr>
          <a:xfrm>
            <a:off x="4048067" y="5246640"/>
            <a:ext cx="3920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示意图与受力分析</a:t>
            </a:r>
            <a:endParaRPr lang="en-US" altLang="zh-CN" sz="2400" b="1" dirty="0"/>
          </a:p>
          <a:p>
            <a:pPr algn="ctr"/>
            <a:r>
              <a:rPr lang="zh-CN" altLang="en-US" dirty="0"/>
              <a:t>其中</a:t>
            </a:r>
            <a:r>
              <a:rPr lang="en-US" altLang="zh-CN" dirty="0"/>
              <a:t>T</a:t>
            </a:r>
            <a:r>
              <a:rPr lang="zh-CN" altLang="en-US" dirty="0"/>
              <a:t>为每一个绳的拉力</a:t>
            </a:r>
            <a:endParaRPr lang="en-US" altLang="zh-CN" dirty="0"/>
          </a:p>
          <a:p>
            <a:pPr algn="ctr"/>
            <a:r>
              <a:rPr lang="en-US" altLang="zh-CN" dirty="0"/>
              <a:t>F</a:t>
            </a:r>
            <a:r>
              <a:rPr lang="zh-CN" altLang="en-US" baseline="-25000" dirty="0"/>
              <a:t>合竖直</a:t>
            </a:r>
            <a:r>
              <a:rPr lang="en-US" altLang="zh-CN" dirty="0"/>
              <a:t>=</a:t>
            </a:r>
            <a:r>
              <a:rPr lang="en-US" altLang="zh-CN" dirty="0" err="1"/>
              <a:t>nT</a:t>
            </a:r>
            <a:r>
              <a:rPr lang="zh-CN" altLang="en-US" baseline="-25000" dirty="0"/>
              <a:t>竖直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为人数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BA1AE9-FD1D-4D37-B935-AF693356B27E}"/>
              </a:ext>
            </a:extLst>
          </p:cNvPr>
          <p:cNvSpPr txBox="1"/>
          <p:nvPr/>
        </p:nvSpPr>
        <p:spPr>
          <a:xfrm>
            <a:off x="6832735" y="24377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zh-CN" altLang="en-US" sz="2800" b="1" baseline="-25000" dirty="0"/>
              <a:t>水平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001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7FB07F20-9474-46AA-94B3-B81A7ED9BB3B}"/>
              </a:ext>
            </a:extLst>
          </p:cNvPr>
          <p:cNvGrpSpPr/>
          <p:nvPr/>
        </p:nvGrpSpPr>
        <p:grpSpPr>
          <a:xfrm>
            <a:off x="574646" y="1422808"/>
            <a:ext cx="3556932" cy="3556932"/>
            <a:chOff x="1031846" y="2013358"/>
            <a:chExt cx="3556932" cy="355693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418096A-CFF8-4B96-A3F7-D8FD119BF6F0}"/>
                </a:ext>
              </a:extLst>
            </p:cNvPr>
            <p:cNvCxnSpPr>
              <a:cxnSpLocks/>
              <a:stCxn id="19" idx="2"/>
              <a:endCxn id="19" idx="6"/>
            </p:cNvCxnSpPr>
            <p:nvPr/>
          </p:nvCxnSpPr>
          <p:spPr>
            <a:xfrm>
              <a:off x="1031846" y="3791824"/>
              <a:ext cx="35569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DDA47B8-0A41-4EDD-B413-91F35D1DA3E8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810312" y="2013358"/>
              <a:ext cx="0" cy="35569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945971D-70B9-4A35-9719-38920AB7C9F3}"/>
                </a:ext>
              </a:extLst>
            </p:cNvPr>
            <p:cNvCxnSpPr>
              <a:cxnSpLocks/>
              <a:stCxn id="19" idx="3"/>
              <a:endCxn id="19" idx="7"/>
            </p:cNvCxnSpPr>
            <p:nvPr/>
          </p:nvCxnSpPr>
          <p:spPr>
            <a:xfrm flipV="1">
              <a:off x="1552747" y="2534259"/>
              <a:ext cx="2515130" cy="25151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E340494-05D5-45C5-AFAA-8873E2451D18}"/>
                </a:ext>
              </a:extLst>
            </p:cNvPr>
            <p:cNvCxnSpPr>
              <a:cxnSpLocks/>
              <a:stCxn id="19" idx="5"/>
              <a:endCxn id="19" idx="1"/>
            </p:cNvCxnSpPr>
            <p:nvPr/>
          </p:nvCxnSpPr>
          <p:spPr>
            <a:xfrm flipH="1" flipV="1">
              <a:off x="1552747" y="2534259"/>
              <a:ext cx="2515130" cy="25151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7F8684-DC26-46D2-8F6F-69098E2B258A}"/>
                </a:ext>
              </a:extLst>
            </p:cNvPr>
            <p:cNvSpPr/>
            <p:nvPr/>
          </p:nvSpPr>
          <p:spPr>
            <a:xfrm>
              <a:off x="1031846" y="2013358"/>
              <a:ext cx="3556932" cy="355693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2349CCB-7608-4B07-98D0-E62A74AFCE46}"/>
              </a:ext>
            </a:extLst>
          </p:cNvPr>
          <p:cNvGrpSpPr/>
          <p:nvPr/>
        </p:nvGrpSpPr>
        <p:grpSpPr>
          <a:xfrm>
            <a:off x="1589706" y="2437876"/>
            <a:ext cx="1526797" cy="1526797"/>
            <a:chOff x="2046914" y="3028426"/>
            <a:chExt cx="1526797" cy="1526797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D0E9260-2B86-437B-89FF-1AD5A40AE0B9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2046914" y="3791825"/>
              <a:ext cx="1526797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A5E6324-F95C-4E13-9344-DA4AD85ED8FC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2810313" y="3028426"/>
              <a:ext cx="0" cy="152679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4BA4929-01D9-4A54-929D-DEE442CE242C}"/>
                </a:ext>
              </a:extLst>
            </p:cNvPr>
            <p:cNvCxnSpPr>
              <a:cxnSpLocks/>
              <a:stCxn id="4" idx="3"/>
              <a:endCxn id="4" idx="7"/>
            </p:cNvCxnSpPr>
            <p:nvPr/>
          </p:nvCxnSpPr>
          <p:spPr>
            <a:xfrm flipV="1">
              <a:off x="2270508" y="3252020"/>
              <a:ext cx="1079609" cy="1079609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7D0E79F-3AB0-417B-9E1B-4FC9B3E8553F}"/>
                </a:ext>
              </a:extLst>
            </p:cNvPr>
            <p:cNvCxnSpPr>
              <a:cxnSpLocks/>
              <a:stCxn id="4" idx="5"/>
              <a:endCxn id="4" idx="1"/>
            </p:cNvCxnSpPr>
            <p:nvPr/>
          </p:nvCxnSpPr>
          <p:spPr>
            <a:xfrm flipH="1" flipV="1">
              <a:off x="2270508" y="3252020"/>
              <a:ext cx="1079609" cy="1079609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E3A77151-6102-4BD4-A70B-A696F49E2D20}"/>
              </a:ext>
            </a:extLst>
          </p:cNvPr>
          <p:cNvSpPr/>
          <p:nvPr/>
        </p:nvSpPr>
        <p:spPr>
          <a:xfrm>
            <a:off x="1589714" y="2437876"/>
            <a:ext cx="1526797" cy="152679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DCF6356-05E7-4D02-82A5-A2EF195B607B}"/>
              </a:ext>
            </a:extLst>
          </p:cNvPr>
          <p:cNvSpPr txBox="1"/>
          <p:nvPr/>
        </p:nvSpPr>
        <p:spPr>
          <a:xfrm>
            <a:off x="2467028" y="1867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鼓面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51C9D34-2277-486D-955C-7E011C1561FE}"/>
              </a:ext>
            </a:extLst>
          </p:cNvPr>
          <p:cNvCxnSpPr>
            <a:cxnSpLocks/>
          </p:cNvCxnSpPr>
          <p:nvPr/>
        </p:nvCxnSpPr>
        <p:spPr>
          <a:xfrm flipH="1">
            <a:off x="2689860" y="2176182"/>
            <a:ext cx="91441" cy="29749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05F5897-A79F-45CC-BD55-236496272E71}"/>
              </a:ext>
            </a:extLst>
          </p:cNvPr>
          <p:cNvSpPr txBox="1"/>
          <p:nvPr/>
        </p:nvSpPr>
        <p:spPr>
          <a:xfrm>
            <a:off x="3199115" y="24736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绳子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E81A006-1022-4558-ACFD-6BE5C2F116CE}"/>
              </a:ext>
            </a:extLst>
          </p:cNvPr>
          <p:cNvCxnSpPr>
            <a:cxnSpLocks/>
          </p:cNvCxnSpPr>
          <p:nvPr/>
        </p:nvCxnSpPr>
        <p:spPr>
          <a:xfrm flipH="1" flipV="1">
            <a:off x="3338149" y="2237143"/>
            <a:ext cx="170402" cy="30412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8238A7C-F893-48EB-AA01-2BF37BBFA2DC}"/>
              </a:ext>
            </a:extLst>
          </p:cNvPr>
          <p:cNvCxnSpPr>
            <a:stCxn id="19" idx="6"/>
            <a:endCxn id="19" idx="6"/>
          </p:cNvCxnSpPr>
          <p:nvPr/>
        </p:nvCxnSpPr>
        <p:spPr>
          <a:xfrm>
            <a:off x="4131578" y="32012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DE470CF-99FA-450B-ABC5-53D44C5968AC}"/>
              </a:ext>
            </a:extLst>
          </p:cNvPr>
          <p:cNvCxnSpPr>
            <a:cxnSpLocks/>
            <a:stCxn id="19" idx="3"/>
            <a:endCxn id="19" idx="4"/>
          </p:cNvCxnSpPr>
          <p:nvPr/>
        </p:nvCxnSpPr>
        <p:spPr>
          <a:xfrm>
            <a:off x="1095547" y="4458839"/>
            <a:ext cx="1257565" cy="52090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F04F253-3926-4511-B025-277C752338C8}"/>
              </a:ext>
            </a:extLst>
          </p:cNvPr>
          <p:cNvSpPr txBox="1"/>
          <p:nvPr/>
        </p:nvSpPr>
        <p:spPr>
          <a:xfrm>
            <a:off x="893520" y="5320017"/>
            <a:ext cx="221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50000"/>
                  </a:schemeClr>
                </a:solidFill>
              </a:rPr>
              <a:t>队员间距≥</a:t>
            </a:r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</a:rPr>
              <a:t>60cm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弧形 113">
            <a:extLst>
              <a:ext uri="{FF2B5EF4-FFF2-40B4-BE49-F238E27FC236}">
                <a16:creationId xmlns:a16="http://schemas.microsoft.com/office/drawing/2014/main" id="{2FE55FCD-8857-49A7-BB66-A68045AA5B83}"/>
              </a:ext>
            </a:extLst>
          </p:cNvPr>
          <p:cNvSpPr/>
          <p:nvPr/>
        </p:nvSpPr>
        <p:spPr>
          <a:xfrm rot="18924678">
            <a:off x="1878133" y="2726294"/>
            <a:ext cx="914400" cy="914400"/>
          </a:xfrm>
          <a:prstGeom prst="arc">
            <a:avLst>
              <a:gd name="adj1" fmla="val 16200000"/>
              <a:gd name="adj2" fmla="val 1901610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41DEB72-CD2F-4D25-9B50-3FDD79711069}"/>
              </a:ext>
            </a:extLst>
          </p:cNvPr>
          <p:cNvCxnSpPr>
            <a:cxnSpLocks/>
          </p:cNvCxnSpPr>
          <p:nvPr/>
        </p:nvCxnSpPr>
        <p:spPr>
          <a:xfrm>
            <a:off x="1903430" y="2167970"/>
            <a:ext cx="258276" cy="56600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5364A0D6-3C92-4C61-8D7F-ADE72AF1A9B3}"/>
                  </a:ext>
                </a:extLst>
              </p:cNvPr>
              <p:cNvSpPr txBox="1"/>
              <p:nvPr/>
            </p:nvSpPr>
            <p:spPr>
              <a:xfrm>
                <a:off x="1637652" y="1742269"/>
                <a:ext cx="152396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0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5364A0D6-3C92-4C61-8D7F-ADE72AF1A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52" y="1742269"/>
                <a:ext cx="152396" cy="615297"/>
              </a:xfrm>
              <a:prstGeom prst="rect">
                <a:avLst/>
              </a:prstGeom>
              <a:blipFill>
                <a:blip r:embed="rId5"/>
                <a:stretch>
                  <a:fillRect r="-6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24025A4-4357-4654-9BAC-71EAD7BDF8DA}"/>
              </a:ext>
            </a:extLst>
          </p:cNvPr>
          <p:cNvCxnSpPr/>
          <p:nvPr/>
        </p:nvCxnSpPr>
        <p:spPr>
          <a:xfrm flipV="1">
            <a:off x="1628127" y="4738339"/>
            <a:ext cx="0" cy="60072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弧形 126">
            <a:extLst>
              <a:ext uri="{FF2B5EF4-FFF2-40B4-BE49-F238E27FC236}">
                <a16:creationId xmlns:a16="http://schemas.microsoft.com/office/drawing/2014/main" id="{27433763-63CA-4720-B954-6E9813A94FEF}"/>
              </a:ext>
            </a:extLst>
          </p:cNvPr>
          <p:cNvSpPr/>
          <p:nvPr/>
        </p:nvSpPr>
        <p:spPr>
          <a:xfrm rot="9530397">
            <a:off x="5722320" y="1402363"/>
            <a:ext cx="914400" cy="914400"/>
          </a:xfrm>
          <a:prstGeom prst="arc">
            <a:avLst>
              <a:gd name="adj1" fmla="val 16200000"/>
              <a:gd name="adj2" fmla="val 19016104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84B721F-9EF5-4A21-9D2D-7293EDB8D519}"/>
                  </a:ext>
                </a:extLst>
              </p:cNvPr>
              <p:cNvSpPr txBox="1"/>
              <p:nvPr/>
            </p:nvSpPr>
            <p:spPr>
              <a:xfrm>
                <a:off x="4606107" y="4886920"/>
                <a:ext cx="3146826" cy="142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/>
                  <a:t>顶角为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底边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等腰三角形腰长即为绳长在水平方向的投影</a:t>
                </a:r>
                <a:r>
                  <a:rPr lang="en-US" altLang="zh-CN" sz="2000" dirty="0"/>
                  <a:t>L</a:t>
                </a:r>
                <a:r>
                  <a:rPr lang="zh-CN" altLang="en-US" sz="2000" baseline="-25000" dirty="0"/>
                  <a:t>水平</a:t>
                </a:r>
                <a:endParaRPr lang="zh-CN" altLang="en-US" sz="2000" dirty="0"/>
              </a:p>
              <a:p>
                <a:pPr algn="ctr"/>
                <a:endParaRPr lang="zh-CN" altLang="en-US" sz="20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84B721F-9EF5-4A21-9D2D-7293EDB8D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07" y="4886920"/>
                <a:ext cx="3146826" cy="1423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文本框 139">
            <a:extLst>
              <a:ext uri="{FF2B5EF4-FFF2-40B4-BE49-F238E27FC236}">
                <a16:creationId xmlns:a16="http://schemas.microsoft.com/office/drawing/2014/main" id="{7104A2EB-D026-40EB-B0AA-E3C20B46203D}"/>
              </a:ext>
            </a:extLst>
          </p:cNvPr>
          <p:cNvSpPr txBox="1"/>
          <p:nvPr/>
        </p:nvSpPr>
        <p:spPr>
          <a:xfrm rot="5400000">
            <a:off x="6279094" y="458633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06DE38B9-D3A4-4A91-89F0-2886E3BEDC95}"/>
              </a:ext>
            </a:extLst>
          </p:cNvPr>
          <p:cNvGrpSpPr/>
          <p:nvPr/>
        </p:nvGrpSpPr>
        <p:grpSpPr>
          <a:xfrm>
            <a:off x="5109944" y="1772878"/>
            <a:ext cx="2103594" cy="2732486"/>
            <a:chOff x="6886581" y="2237142"/>
            <a:chExt cx="1746182" cy="2268222"/>
          </a:xfrm>
        </p:grpSpPr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F571856D-34E9-4834-8318-D44B31045D8D}"/>
                </a:ext>
              </a:extLst>
            </p:cNvPr>
            <p:cNvSpPr/>
            <p:nvPr/>
          </p:nvSpPr>
          <p:spPr>
            <a:xfrm>
              <a:off x="6886581" y="2237142"/>
              <a:ext cx="1746182" cy="2196964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B35CCFB3-D518-43E0-A8F2-446ABB44CBE3}"/>
                    </a:ext>
                  </a:extLst>
                </p:cNvPr>
                <p:cNvSpPr txBox="1"/>
                <p:nvPr/>
              </p:nvSpPr>
              <p:spPr>
                <a:xfrm>
                  <a:off x="7626326" y="2838043"/>
                  <a:ext cx="152396" cy="514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zh-CN" altLang="en-US" sz="16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zh-CN" altLang="en-US" sz="20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B35CCFB3-D518-43E0-A8F2-446ABB44C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326" y="2838043"/>
                  <a:ext cx="152396" cy="514372"/>
                </a:xfrm>
                <a:prstGeom prst="rect">
                  <a:avLst/>
                </a:prstGeom>
                <a:blipFill>
                  <a:blip r:embed="rId7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4D4493F-EDDB-48B6-ACDC-9503DD1FECC9}"/>
                </a:ext>
              </a:extLst>
            </p:cNvPr>
            <p:cNvCxnSpPr/>
            <p:nvPr/>
          </p:nvCxnSpPr>
          <p:spPr>
            <a:xfrm>
              <a:off x="7149210" y="3462942"/>
              <a:ext cx="209550" cy="133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6979DA0D-60A3-4639-B57B-F2363BF21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0584" y="3490993"/>
              <a:ext cx="209550" cy="133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611F8E8B-29CA-4D15-AACA-28518C69CB1F}"/>
                </a:ext>
              </a:extLst>
            </p:cNvPr>
            <p:cNvSpPr txBox="1"/>
            <p:nvPr/>
          </p:nvSpPr>
          <p:spPr>
            <a:xfrm>
              <a:off x="7389772" y="4136032"/>
              <a:ext cx="801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60cm</a:t>
              </a:r>
              <a:endParaRPr lang="zh-CN" altLang="en-US" dirty="0"/>
            </a:p>
          </p:txBody>
        </p: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64E68F4-5A61-4345-B831-31D3ABF6A556}"/>
              </a:ext>
            </a:extLst>
          </p:cNvPr>
          <p:cNvSpPr txBox="1"/>
          <p:nvPr/>
        </p:nvSpPr>
        <p:spPr>
          <a:xfrm>
            <a:off x="6851785" y="29329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baseline="-25000" dirty="0"/>
              <a:t>水平</a:t>
            </a:r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17A90B8-0587-443B-9210-5B9E80413358}"/>
              </a:ext>
            </a:extLst>
          </p:cNvPr>
          <p:cNvSpPr txBox="1"/>
          <p:nvPr/>
        </p:nvSpPr>
        <p:spPr>
          <a:xfrm>
            <a:off x="4893677" y="29140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baseline="-25000" dirty="0"/>
              <a:t>水平</a:t>
            </a:r>
            <a:endParaRPr lang="zh-CN" altLang="en-US" dirty="0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C177B76-D49E-404E-998F-5DEA82F941F0}"/>
              </a:ext>
            </a:extLst>
          </p:cNvPr>
          <p:cNvGrpSpPr/>
          <p:nvPr/>
        </p:nvGrpSpPr>
        <p:grpSpPr>
          <a:xfrm>
            <a:off x="7766185" y="3036125"/>
            <a:ext cx="4179160" cy="1414836"/>
            <a:chOff x="1209605" y="125361"/>
            <a:chExt cx="10227898" cy="3462609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9B222246-7BCE-41C7-8572-E54A7DE08F38}"/>
                </a:ext>
              </a:extLst>
            </p:cNvPr>
            <p:cNvGrpSpPr/>
            <p:nvPr/>
          </p:nvGrpSpPr>
          <p:grpSpPr>
            <a:xfrm rot="812994">
              <a:off x="1528965" y="125361"/>
              <a:ext cx="8526788" cy="3462609"/>
              <a:chOff x="1588846" y="1093575"/>
              <a:chExt cx="8526788" cy="3462609"/>
            </a:xfrm>
          </p:grpSpPr>
          <p:pic>
            <p:nvPicPr>
              <p:cNvPr id="168" name="图片 167">
                <a:extLst>
                  <a:ext uri="{FF2B5EF4-FFF2-40B4-BE49-F238E27FC236}">
                    <a16:creationId xmlns:a16="http://schemas.microsoft.com/office/drawing/2014/main" id="{27E7130C-63A6-437D-8C86-05F59EB324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7F7ED"/>
                  </a:clrFrom>
                  <a:clrTo>
                    <a:srgbClr val="F7F7E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01" t="36170" r="13381" b="38729"/>
              <a:stretch/>
            </p:blipFill>
            <p:spPr>
              <a:xfrm rot="20083394">
                <a:off x="1588846" y="4048768"/>
                <a:ext cx="2300062" cy="507416"/>
              </a:xfrm>
              <a:prstGeom prst="rect">
                <a:avLst/>
              </a:prstGeom>
            </p:spPr>
          </p:pic>
          <p:pic>
            <p:nvPicPr>
              <p:cNvPr id="169" name="图片 168">
                <a:extLst>
                  <a:ext uri="{FF2B5EF4-FFF2-40B4-BE49-F238E27FC236}">
                    <a16:creationId xmlns:a16="http://schemas.microsoft.com/office/drawing/2014/main" id="{CFC77B58-B721-4E2C-805C-119D7BF1A9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7F7ED"/>
                  </a:clrFrom>
                  <a:clrTo>
                    <a:srgbClr val="F7F7E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01" t="36170" r="13381" b="38729"/>
              <a:stretch/>
            </p:blipFill>
            <p:spPr>
              <a:xfrm rot="20083394">
                <a:off x="3667217" y="3064233"/>
                <a:ext cx="2300062" cy="507416"/>
              </a:xfrm>
              <a:prstGeom prst="rect">
                <a:avLst/>
              </a:prstGeom>
            </p:spPr>
          </p:pic>
          <p:pic>
            <p:nvPicPr>
              <p:cNvPr id="170" name="图片 169">
                <a:extLst>
                  <a:ext uri="{FF2B5EF4-FFF2-40B4-BE49-F238E27FC236}">
                    <a16:creationId xmlns:a16="http://schemas.microsoft.com/office/drawing/2014/main" id="{C5A538D5-074F-4DFD-956B-D0E3EE7B3C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7F7ED"/>
                  </a:clrFrom>
                  <a:clrTo>
                    <a:srgbClr val="F7F7E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01" t="36170" r="13381" b="38729"/>
              <a:stretch/>
            </p:blipFill>
            <p:spPr>
              <a:xfrm rot="20083394">
                <a:off x="5745588" y="2074710"/>
                <a:ext cx="2300062" cy="507416"/>
              </a:xfrm>
              <a:prstGeom prst="rect">
                <a:avLst/>
              </a:prstGeom>
            </p:spPr>
          </p:pic>
          <p:pic>
            <p:nvPicPr>
              <p:cNvPr id="171" name="图片 170">
                <a:extLst>
                  <a:ext uri="{FF2B5EF4-FFF2-40B4-BE49-F238E27FC236}">
                    <a16:creationId xmlns:a16="http://schemas.microsoft.com/office/drawing/2014/main" id="{72D92049-C0E6-4639-AAF3-42C484ED2B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7F7ED"/>
                  </a:clrFrom>
                  <a:clrTo>
                    <a:srgbClr val="F7F7E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01" t="36170" r="13381" b="38729"/>
              <a:stretch/>
            </p:blipFill>
            <p:spPr>
              <a:xfrm rot="20083394">
                <a:off x="7815572" y="1093575"/>
                <a:ext cx="2300062" cy="507416"/>
              </a:xfrm>
              <a:prstGeom prst="rect">
                <a:avLst/>
              </a:prstGeom>
            </p:spPr>
          </p:pic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22FAF22A-2D91-4848-BF00-E11A3B7D0339}"/>
                </a:ext>
              </a:extLst>
            </p:cNvPr>
            <p:cNvCxnSpPr/>
            <p:nvPr/>
          </p:nvCxnSpPr>
          <p:spPr>
            <a:xfrm>
              <a:off x="1324303" y="2964891"/>
              <a:ext cx="9026554" cy="75501"/>
            </a:xfrm>
            <a:prstGeom prst="line">
              <a:avLst/>
            </a:prstGeom>
            <a:ln w="254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DF73D4BC-0313-4C6E-87A0-2A01E7E2E41B}"/>
                </a:ext>
              </a:extLst>
            </p:cNvPr>
            <p:cNvCxnSpPr/>
            <p:nvPr/>
          </p:nvCxnSpPr>
          <p:spPr>
            <a:xfrm flipV="1">
              <a:off x="10294208" y="1060590"/>
              <a:ext cx="0" cy="19755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45DA9257-926D-405B-9813-5558B5794B44}"/>
                </a:ext>
              </a:extLst>
            </p:cNvPr>
            <p:cNvCxnSpPr/>
            <p:nvPr/>
          </p:nvCxnSpPr>
          <p:spPr>
            <a:xfrm>
              <a:off x="10409225" y="1060590"/>
              <a:ext cx="310661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78B44EE-5B98-448D-B7DC-576C09B0B9E7}"/>
                </a:ext>
              </a:extLst>
            </p:cNvPr>
            <p:cNvCxnSpPr/>
            <p:nvPr/>
          </p:nvCxnSpPr>
          <p:spPr>
            <a:xfrm>
              <a:off x="10409225" y="3036130"/>
              <a:ext cx="310661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C92915AE-E446-4514-892F-1B3F476DF3B8}"/>
                </a:ext>
              </a:extLst>
            </p:cNvPr>
            <p:cNvCxnSpPr/>
            <p:nvPr/>
          </p:nvCxnSpPr>
          <p:spPr>
            <a:xfrm flipV="1">
              <a:off x="10564555" y="1060590"/>
              <a:ext cx="0" cy="7001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49DD2F2-665B-480E-8E03-3D83A85810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489" y="2276280"/>
              <a:ext cx="0" cy="7598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B64E418F-41B1-4035-93D5-1624D7086329}"/>
                </a:ext>
              </a:extLst>
            </p:cNvPr>
            <p:cNvSpPr txBox="1"/>
            <p:nvPr/>
          </p:nvSpPr>
          <p:spPr>
            <a:xfrm>
              <a:off x="10063625" y="1751664"/>
              <a:ext cx="1373878" cy="621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0.31m</a:t>
              </a:r>
              <a:endParaRPr lang="zh-CN" altLang="en-US" sz="1050" b="1" dirty="0"/>
            </a:p>
          </p:txBody>
        </p: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8AC5D067-F23E-42A2-B498-71175748C21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151" y="376226"/>
              <a:ext cx="64621" cy="30386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8B690A06-5F01-4B5A-AF09-A83A0FBB2317}"/>
                </a:ext>
              </a:extLst>
            </p:cNvPr>
            <p:cNvCxnSpPr>
              <a:cxnSpLocks/>
            </p:cNvCxnSpPr>
            <p:nvPr/>
          </p:nvCxnSpPr>
          <p:spPr>
            <a:xfrm>
              <a:off x="1209605" y="2304747"/>
              <a:ext cx="64621" cy="30386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BC208CD0-049B-4C13-8C7F-F554635BD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0172" y="528159"/>
              <a:ext cx="4180289" cy="878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F6887523-202B-4881-8CF5-88DE03FB1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0701" y="1597377"/>
              <a:ext cx="4033607" cy="8479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A41CBE86-55EF-453C-A982-7353E4000439}"/>
                </a:ext>
              </a:extLst>
            </p:cNvPr>
            <p:cNvSpPr txBox="1"/>
            <p:nvPr/>
          </p:nvSpPr>
          <p:spPr>
            <a:xfrm>
              <a:off x="5395870" y="946099"/>
              <a:ext cx="699102" cy="828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L</a:t>
              </a:r>
              <a:endParaRPr lang="zh-CN" altLang="en-US" sz="1600" b="1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8E35E079-917D-4DF8-B7F8-159F2F22805D}"/>
                </a:ext>
              </a:extLst>
            </p:cNvPr>
            <p:cNvSpPr txBox="1"/>
            <p:nvPr/>
          </p:nvSpPr>
          <p:spPr>
            <a:xfrm>
              <a:off x="3511795" y="2420801"/>
              <a:ext cx="754026" cy="640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1050" b="1" dirty="0">
                  <a:latin typeface="等线" panose="02010600030101010101" pitchFamily="2" charset="-122"/>
                  <a:ea typeface="等线" panose="02010600030101010101" pitchFamily="2" charset="-122"/>
                </a:rPr>
                <a:t>θ</a:t>
              </a:r>
              <a:r>
                <a:rPr lang="zh-CN" altLang="en-US" sz="105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62F66144-C9AD-4E89-8556-94C2B17A3807}"/>
                </a:ext>
              </a:extLst>
            </p:cNvPr>
            <p:cNvSpPr txBox="1"/>
            <p:nvPr/>
          </p:nvSpPr>
          <p:spPr>
            <a:xfrm>
              <a:off x="6879730" y="2345493"/>
              <a:ext cx="1317816" cy="62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/>
                <a:t>L</a:t>
              </a:r>
              <a:r>
                <a:rPr lang="zh-CN" altLang="en-US" sz="1050" b="1" baseline="-25000" dirty="0"/>
                <a:t>水平</a:t>
              </a:r>
              <a:endParaRPr lang="zh-CN" altLang="en-US" sz="1050" b="1" dirty="0"/>
            </a:p>
          </p:txBody>
        </p:sp>
      </p:grpSp>
      <p:sp>
        <p:nvSpPr>
          <p:cNvPr id="187" name="弧形 186">
            <a:extLst>
              <a:ext uri="{FF2B5EF4-FFF2-40B4-BE49-F238E27FC236}">
                <a16:creationId xmlns:a16="http://schemas.microsoft.com/office/drawing/2014/main" id="{B6F8AF10-1D95-4609-959A-B4F1012F7872}"/>
              </a:ext>
            </a:extLst>
          </p:cNvPr>
          <p:cNvSpPr/>
          <p:nvPr/>
        </p:nvSpPr>
        <p:spPr>
          <a:xfrm rot="4769395">
            <a:off x="7785765" y="3676583"/>
            <a:ext cx="914400" cy="914400"/>
          </a:xfrm>
          <a:prstGeom prst="arc">
            <a:avLst>
              <a:gd name="adj1" fmla="val 15522369"/>
              <a:gd name="adj2" fmla="val 1745763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3DB3138-971E-44D0-ABCC-6D2B1D19D1C7}"/>
              </a:ext>
            </a:extLst>
          </p:cNvPr>
          <p:cNvSpPr txBox="1"/>
          <p:nvPr/>
        </p:nvSpPr>
        <p:spPr>
          <a:xfrm>
            <a:off x="8602965" y="5038703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由勾股定理可求出绳长</a:t>
            </a:r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62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F587B3D1-CD63-4D45-97AC-7BFBA4C4F37B}"/>
              </a:ext>
            </a:extLst>
          </p:cNvPr>
          <p:cNvGrpSpPr/>
          <p:nvPr/>
        </p:nvGrpSpPr>
        <p:grpSpPr>
          <a:xfrm>
            <a:off x="8491301" y="1110820"/>
            <a:ext cx="2974780" cy="3090376"/>
            <a:chOff x="646249" y="1622294"/>
            <a:chExt cx="2974780" cy="3090376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822351D-0EBD-4EEC-94B4-321AFAFAC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27" y="2159539"/>
              <a:ext cx="0" cy="1473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1B31F863-B844-4251-A847-D709C2D73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27" y="3624670"/>
              <a:ext cx="1352257" cy="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C5580C54-9402-4F99-8731-9C46E08CB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638" y="3633281"/>
              <a:ext cx="795890" cy="741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C469B0E-A603-4EA3-AFEE-D720E6F5BEC8}"/>
                </a:ext>
              </a:extLst>
            </p:cNvPr>
            <p:cNvSpPr txBox="1"/>
            <p:nvPr/>
          </p:nvSpPr>
          <p:spPr>
            <a:xfrm>
              <a:off x="3256827" y="331306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x</a:t>
              </a:r>
              <a:endParaRPr lang="zh-CN" altLang="en-US" sz="28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7EDB2D-A086-43F8-A290-3BD5DBEAFB17}"/>
                </a:ext>
              </a:extLst>
            </p:cNvPr>
            <p:cNvSpPr txBox="1"/>
            <p:nvPr/>
          </p:nvSpPr>
          <p:spPr>
            <a:xfrm>
              <a:off x="1581338" y="162229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y</a:t>
              </a:r>
              <a:endParaRPr lang="zh-CN" altLang="en-US" sz="28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4A45953-FF4B-4772-BB8E-FC78ED6E0B9E}"/>
                </a:ext>
              </a:extLst>
            </p:cNvPr>
            <p:cNvSpPr txBox="1"/>
            <p:nvPr/>
          </p:nvSpPr>
          <p:spPr>
            <a:xfrm>
              <a:off x="646249" y="4189450"/>
              <a:ext cx="55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z</a:t>
              </a:r>
              <a:endParaRPr lang="zh-CN" altLang="en-US" sz="28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62A8A61-B373-4685-8FE6-9FD875A63DD3}"/>
                </a:ext>
              </a:extLst>
            </p:cNvPr>
            <p:cNvSpPr txBox="1"/>
            <p:nvPr/>
          </p:nvSpPr>
          <p:spPr>
            <a:xfrm>
              <a:off x="1372787" y="328370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O</a:t>
              </a:r>
              <a:endParaRPr lang="zh-CN" altLang="en-US" sz="24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6EFB68-E97E-4F01-AA26-B174FAE2CBBD}"/>
              </a:ext>
            </a:extLst>
          </p:cNvPr>
          <p:cNvGrpSpPr/>
          <p:nvPr/>
        </p:nvGrpSpPr>
        <p:grpSpPr>
          <a:xfrm>
            <a:off x="4703577" y="1074857"/>
            <a:ext cx="2974780" cy="3090376"/>
            <a:chOff x="646249" y="1622294"/>
            <a:chExt cx="2974780" cy="3090376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FA737D8-6316-41F5-9079-B541F4F6F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27" y="2159539"/>
              <a:ext cx="0" cy="1473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2D1485F-E08C-4340-A734-7E944544B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527" y="3629433"/>
              <a:ext cx="1352257" cy="8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6FB20D9-72C2-4F94-B54C-48EC8BF7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638" y="3633281"/>
              <a:ext cx="795890" cy="741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B458D04-484C-46FB-A2DD-4C5B669C55EE}"/>
                </a:ext>
              </a:extLst>
            </p:cNvPr>
            <p:cNvSpPr txBox="1"/>
            <p:nvPr/>
          </p:nvSpPr>
          <p:spPr>
            <a:xfrm>
              <a:off x="3256827" y="331306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x</a:t>
              </a:r>
              <a:endParaRPr lang="zh-CN" altLang="en-US" sz="28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5920B63-42FF-4733-B30E-8C2415B73552}"/>
                </a:ext>
              </a:extLst>
            </p:cNvPr>
            <p:cNvSpPr txBox="1"/>
            <p:nvPr/>
          </p:nvSpPr>
          <p:spPr>
            <a:xfrm>
              <a:off x="1581338" y="162229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y</a:t>
              </a:r>
              <a:endParaRPr lang="zh-CN" altLang="en-US" sz="2800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FD05437-F810-4E0F-B239-6B432BCBD4CC}"/>
                </a:ext>
              </a:extLst>
            </p:cNvPr>
            <p:cNvSpPr txBox="1"/>
            <p:nvPr/>
          </p:nvSpPr>
          <p:spPr>
            <a:xfrm>
              <a:off x="646249" y="4189450"/>
              <a:ext cx="552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z</a:t>
              </a:r>
              <a:endParaRPr lang="zh-CN" altLang="en-US" sz="2800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BBB7F71-F4F8-432D-9E95-1F592C1504ED}"/>
                </a:ext>
              </a:extLst>
            </p:cNvPr>
            <p:cNvSpPr txBox="1"/>
            <p:nvPr/>
          </p:nvSpPr>
          <p:spPr>
            <a:xfrm>
              <a:off x="1372787" y="3283706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O</a:t>
              </a:r>
              <a:endParaRPr lang="zh-CN" altLang="en-US" sz="2400" b="1" dirty="0"/>
            </a:p>
          </p:txBody>
        </p:sp>
      </p:grpSp>
      <p:sp>
        <p:nvSpPr>
          <p:cNvPr id="104" name="弧形 103">
            <a:extLst>
              <a:ext uri="{FF2B5EF4-FFF2-40B4-BE49-F238E27FC236}">
                <a16:creationId xmlns:a16="http://schemas.microsoft.com/office/drawing/2014/main" id="{32E9E376-F6F0-4F0E-BD1E-1F127ACE3DDC}"/>
              </a:ext>
            </a:extLst>
          </p:cNvPr>
          <p:cNvSpPr/>
          <p:nvPr/>
        </p:nvSpPr>
        <p:spPr>
          <a:xfrm rot="19823200">
            <a:off x="9484870" y="1929798"/>
            <a:ext cx="633746" cy="534223"/>
          </a:xfrm>
          <a:prstGeom prst="arc">
            <a:avLst>
              <a:gd name="adj1" fmla="val 16342538"/>
              <a:gd name="adj2" fmla="val 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C25D2-923D-4906-96E2-4B9369D9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94" y="2308766"/>
            <a:ext cx="1909089" cy="1507774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CBBCF9D7-456F-4293-9765-96B555776313}"/>
              </a:ext>
            </a:extLst>
          </p:cNvPr>
          <p:cNvGrpSpPr/>
          <p:nvPr/>
        </p:nvGrpSpPr>
        <p:grpSpPr>
          <a:xfrm>
            <a:off x="1394383" y="2427923"/>
            <a:ext cx="1763430" cy="1269460"/>
            <a:chOff x="5427924" y="2998550"/>
            <a:chExt cx="1763430" cy="126946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4D6F847-C04D-4CD5-99AA-FF208C92D589}"/>
                </a:ext>
              </a:extLst>
            </p:cNvPr>
            <p:cNvGrpSpPr/>
            <p:nvPr/>
          </p:nvGrpSpPr>
          <p:grpSpPr>
            <a:xfrm>
              <a:off x="5427924" y="2998550"/>
              <a:ext cx="1763430" cy="1269460"/>
              <a:chOff x="5427924" y="2998550"/>
              <a:chExt cx="1763430" cy="1269460"/>
            </a:xfrm>
          </p:grpSpPr>
          <p:sp>
            <p:nvSpPr>
              <p:cNvPr id="19" name="流程图: 磁盘 18">
                <a:extLst>
                  <a:ext uri="{FF2B5EF4-FFF2-40B4-BE49-F238E27FC236}">
                    <a16:creationId xmlns:a16="http://schemas.microsoft.com/office/drawing/2014/main" id="{65A424A7-B34A-4303-9829-62DB74CA1190}"/>
                  </a:ext>
                </a:extLst>
              </p:cNvPr>
              <p:cNvSpPr/>
              <p:nvPr/>
            </p:nvSpPr>
            <p:spPr>
              <a:xfrm>
                <a:off x="5427924" y="2998550"/>
                <a:ext cx="1763430" cy="1269460"/>
              </a:xfrm>
              <a:prstGeom prst="flowChartMagneticDisk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705B1A4-6ACC-4216-8FE1-1458E9458387}"/>
                  </a:ext>
                </a:extLst>
              </p:cNvPr>
              <p:cNvSpPr/>
              <p:nvPr/>
            </p:nvSpPr>
            <p:spPr>
              <a:xfrm>
                <a:off x="5428034" y="3884925"/>
                <a:ext cx="1750202" cy="200692"/>
              </a:xfrm>
              <a:custGeom>
                <a:avLst/>
                <a:gdLst>
                  <a:gd name="connsiteX0" fmla="*/ 0 w 1750202"/>
                  <a:gd name="connsiteY0" fmla="*/ 200692 h 200692"/>
                  <a:gd name="connsiteX1" fmla="*/ 301557 w 1750202"/>
                  <a:gd name="connsiteY1" fmla="*/ 64505 h 200692"/>
                  <a:gd name="connsiteX2" fmla="*/ 680936 w 1750202"/>
                  <a:gd name="connsiteY2" fmla="*/ 6139 h 200692"/>
                  <a:gd name="connsiteX3" fmla="*/ 1021404 w 1750202"/>
                  <a:gd name="connsiteY3" fmla="*/ 6139 h 200692"/>
                  <a:gd name="connsiteX4" fmla="*/ 1371600 w 1750202"/>
                  <a:gd name="connsiteY4" fmla="*/ 45049 h 200692"/>
                  <a:gd name="connsiteX5" fmla="*/ 1702340 w 1750202"/>
                  <a:gd name="connsiteY5" fmla="*/ 142326 h 200692"/>
                  <a:gd name="connsiteX6" fmla="*/ 1741251 w 1750202"/>
                  <a:gd name="connsiteY6" fmla="*/ 200692 h 20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202" h="200692">
                    <a:moveTo>
                      <a:pt x="0" y="200692"/>
                    </a:moveTo>
                    <a:cubicBezTo>
                      <a:pt x="94034" y="148811"/>
                      <a:pt x="188068" y="96930"/>
                      <a:pt x="301557" y="64505"/>
                    </a:cubicBezTo>
                    <a:cubicBezTo>
                      <a:pt x="415046" y="32080"/>
                      <a:pt x="560962" y="15867"/>
                      <a:pt x="680936" y="6139"/>
                    </a:cubicBezTo>
                    <a:cubicBezTo>
                      <a:pt x="800910" y="-3589"/>
                      <a:pt x="906293" y="-346"/>
                      <a:pt x="1021404" y="6139"/>
                    </a:cubicBezTo>
                    <a:cubicBezTo>
                      <a:pt x="1136515" y="12624"/>
                      <a:pt x="1258111" y="22351"/>
                      <a:pt x="1371600" y="45049"/>
                    </a:cubicBezTo>
                    <a:cubicBezTo>
                      <a:pt x="1485089" y="67747"/>
                      <a:pt x="1640732" y="116386"/>
                      <a:pt x="1702340" y="142326"/>
                    </a:cubicBezTo>
                    <a:cubicBezTo>
                      <a:pt x="1763948" y="168266"/>
                      <a:pt x="1752599" y="184479"/>
                      <a:pt x="1741251" y="200692"/>
                    </a:cubicBezTo>
                  </a:path>
                </a:pathLst>
              </a:cu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87D538A-0BD0-48C8-9E51-5849FF56EB7A}"/>
                </a:ext>
              </a:extLst>
            </p:cNvPr>
            <p:cNvCxnSpPr>
              <a:cxnSpLocks/>
            </p:cNvCxnSpPr>
            <p:nvPr/>
          </p:nvCxnSpPr>
          <p:spPr>
            <a:xfrm>
              <a:off x="5427924" y="3190672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5AA5752-6954-4610-AFAB-04D3858A981E}"/>
                </a:ext>
              </a:extLst>
            </p:cNvPr>
            <p:cNvCxnSpPr>
              <a:cxnSpLocks/>
            </p:cNvCxnSpPr>
            <p:nvPr/>
          </p:nvCxnSpPr>
          <p:spPr>
            <a:xfrm>
              <a:off x="5441042" y="4082031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551FD35-93AA-48E9-88A1-DDDD5A3FECB7}"/>
                </a:ext>
              </a:extLst>
            </p:cNvPr>
            <p:cNvCxnSpPr>
              <a:cxnSpLocks/>
            </p:cNvCxnSpPr>
            <p:nvPr/>
          </p:nvCxnSpPr>
          <p:spPr>
            <a:xfrm>
              <a:off x="6316198" y="3190672"/>
              <a:ext cx="0" cy="89135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280ABC4-CD40-465C-8226-7CC145FF24B2}"/>
                </a:ext>
              </a:extLst>
            </p:cNvPr>
            <p:cNvCxnSpPr>
              <a:cxnSpLocks/>
            </p:cNvCxnSpPr>
            <p:nvPr/>
          </p:nvCxnSpPr>
          <p:spPr>
            <a:xfrm>
              <a:off x="5441042" y="3652499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A1F0A00-F275-44DB-A11A-1BC37C23F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670" y="3914109"/>
              <a:ext cx="435820" cy="3531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D31A262-79AD-43CB-8E99-1A859A58F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8288" y="3024425"/>
              <a:ext cx="435820" cy="3531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BD12BC8-50A6-43A0-B327-0B6919C6044C}"/>
              </a:ext>
            </a:extLst>
          </p:cNvPr>
          <p:cNvGrpSpPr/>
          <p:nvPr/>
        </p:nvGrpSpPr>
        <p:grpSpPr>
          <a:xfrm rot="1102545">
            <a:off x="8942496" y="1019303"/>
            <a:ext cx="1763430" cy="3363546"/>
            <a:chOff x="8752826" y="1649274"/>
            <a:chExt cx="1763430" cy="3363546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129BB61-B70C-4EFD-9A9F-697DFA5A8462}"/>
                </a:ext>
              </a:extLst>
            </p:cNvPr>
            <p:cNvGrpSpPr/>
            <p:nvPr/>
          </p:nvGrpSpPr>
          <p:grpSpPr>
            <a:xfrm>
              <a:off x="8752826" y="3114774"/>
              <a:ext cx="1763430" cy="1269460"/>
              <a:chOff x="5427924" y="2998550"/>
              <a:chExt cx="1763430" cy="1269460"/>
            </a:xfrm>
          </p:grpSpPr>
          <p:sp>
            <p:nvSpPr>
              <p:cNvPr id="62" name="流程图: 磁盘 61">
                <a:extLst>
                  <a:ext uri="{FF2B5EF4-FFF2-40B4-BE49-F238E27FC236}">
                    <a16:creationId xmlns:a16="http://schemas.microsoft.com/office/drawing/2014/main" id="{65C4831E-433D-484F-AD6F-1A313D4E5E99}"/>
                  </a:ext>
                </a:extLst>
              </p:cNvPr>
              <p:cNvSpPr/>
              <p:nvPr/>
            </p:nvSpPr>
            <p:spPr>
              <a:xfrm>
                <a:off x="5427924" y="2998550"/>
                <a:ext cx="1763430" cy="1269460"/>
              </a:xfrm>
              <a:prstGeom prst="flowChartMagneticDisk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2842A969-99C6-4F69-9A27-ED0F69D6CE0A}"/>
                  </a:ext>
                </a:extLst>
              </p:cNvPr>
              <p:cNvSpPr/>
              <p:nvPr/>
            </p:nvSpPr>
            <p:spPr>
              <a:xfrm>
                <a:off x="5428034" y="3884925"/>
                <a:ext cx="1750202" cy="200692"/>
              </a:xfrm>
              <a:custGeom>
                <a:avLst/>
                <a:gdLst>
                  <a:gd name="connsiteX0" fmla="*/ 0 w 1750202"/>
                  <a:gd name="connsiteY0" fmla="*/ 200692 h 200692"/>
                  <a:gd name="connsiteX1" fmla="*/ 301557 w 1750202"/>
                  <a:gd name="connsiteY1" fmla="*/ 64505 h 200692"/>
                  <a:gd name="connsiteX2" fmla="*/ 680936 w 1750202"/>
                  <a:gd name="connsiteY2" fmla="*/ 6139 h 200692"/>
                  <a:gd name="connsiteX3" fmla="*/ 1021404 w 1750202"/>
                  <a:gd name="connsiteY3" fmla="*/ 6139 h 200692"/>
                  <a:gd name="connsiteX4" fmla="*/ 1371600 w 1750202"/>
                  <a:gd name="connsiteY4" fmla="*/ 45049 h 200692"/>
                  <a:gd name="connsiteX5" fmla="*/ 1702340 w 1750202"/>
                  <a:gd name="connsiteY5" fmla="*/ 142326 h 200692"/>
                  <a:gd name="connsiteX6" fmla="*/ 1741251 w 1750202"/>
                  <a:gd name="connsiteY6" fmla="*/ 200692 h 20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202" h="200692">
                    <a:moveTo>
                      <a:pt x="0" y="200692"/>
                    </a:moveTo>
                    <a:cubicBezTo>
                      <a:pt x="94034" y="148811"/>
                      <a:pt x="188068" y="96930"/>
                      <a:pt x="301557" y="64505"/>
                    </a:cubicBezTo>
                    <a:cubicBezTo>
                      <a:pt x="415046" y="32080"/>
                      <a:pt x="560962" y="15867"/>
                      <a:pt x="680936" y="6139"/>
                    </a:cubicBezTo>
                    <a:cubicBezTo>
                      <a:pt x="800910" y="-3589"/>
                      <a:pt x="906293" y="-346"/>
                      <a:pt x="1021404" y="6139"/>
                    </a:cubicBezTo>
                    <a:cubicBezTo>
                      <a:pt x="1136515" y="12624"/>
                      <a:pt x="1258111" y="22351"/>
                      <a:pt x="1371600" y="45049"/>
                    </a:cubicBezTo>
                    <a:cubicBezTo>
                      <a:pt x="1485089" y="67747"/>
                      <a:pt x="1640732" y="116386"/>
                      <a:pt x="1702340" y="142326"/>
                    </a:cubicBezTo>
                    <a:cubicBezTo>
                      <a:pt x="1763948" y="168266"/>
                      <a:pt x="1752599" y="184479"/>
                      <a:pt x="1741251" y="200692"/>
                    </a:cubicBezTo>
                  </a:path>
                </a:pathLst>
              </a:cu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8B74A4C-227A-4D38-865D-9D6E650977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2826" y="3306896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DC43F95-1A54-4D52-AD8E-E475F9B6F793}"/>
                </a:ext>
              </a:extLst>
            </p:cNvPr>
            <p:cNvCxnSpPr>
              <a:cxnSpLocks/>
            </p:cNvCxnSpPr>
            <p:nvPr/>
          </p:nvCxnSpPr>
          <p:spPr>
            <a:xfrm>
              <a:off x="8765944" y="4198255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791461B-F6D9-4EEE-A651-3E4C0FF59EDA}"/>
                </a:ext>
              </a:extLst>
            </p:cNvPr>
            <p:cNvCxnSpPr>
              <a:cxnSpLocks/>
            </p:cNvCxnSpPr>
            <p:nvPr/>
          </p:nvCxnSpPr>
          <p:spPr>
            <a:xfrm rot="20497455" flipH="1">
              <a:off x="9094195" y="1649274"/>
              <a:ext cx="1121400" cy="3363546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53368E3-485A-4542-B4BB-E69503779D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5944" y="3768723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BE8C82A-0034-463E-BBA6-5EBAF06C4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6572" y="4030333"/>
              <a:ext cx="435820" cy="3531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FF45280-5460-48BB-8663-BA13F405B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3190" y="3140649"/>
              <a:ext cx="435820" cy="3531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椭圆 87">
            <a:extLst>
              <a:ext uri="{FF2B5EF4-FFF2-40B4-BE49-F238E27FC236}">
                <a16:creationId xmlns:a16="http://schemas.microsoft.com/office/drawing/2014/main" id="{5003DCEC-451A-475C-814E-0F7A615C24FB}"/>
              </a:ext>
            </a:extLst>
          </p:cNvPr>
          <p:cNvSpPr/>
          <p:nvPr/>
        </p:nvSpPr>
        <p:spPr>
          <a:xfrm>
            <a:off x="2188993" y="3019932"/>
            <a:ext cx="166628" cy="1666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F6D0D9E-64AA-4890-B7D2-478534ECE797}"/>
              </a:ext>
            </a:extLst>
          </p:cNvPr>
          <p:cNvSpPr txBox="1"/>
          <p:nvPr/>
        </p:nvSpPr>
        <p:spPr>
          <a:xfrm>
            <a:off x="1965222" y="3202228"/>
            <a:ext cx="93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质心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3C367D3E-848B-43F4-86E5-854B4ED15CE2}"/>
              </a:ext>
            </a:extLst>
          </p:cNvPr>
          <p:cNvGrpSpPr/>
          <p:nvPr/>
        </p:nvGrpSpPr>
        <p:grpSpPr>
          <a:xfrm>
            <a:off x="5012386" y="2437651"/>
            <a:ext cx="1763430" cy="1269460"/>
            <a:chOff x="8752826" y="3114774"/>
            <a:chExt cx="1763430" cy="1269460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61B3164-B486-43F3-AF76-5EDB84ADB847}"/>
                </a:ext>
              </a:extLst>
            </p:cNvPr>
            <p:cNvGrpSpPr/>
            <p:nvPr/>
          </p:nvGrpSpPr>
          <p:grpSpPr>
            <a:xfrm>
              <a:off x="8752826" y="3114774"/>
              <a:ext cx="1763430" cy="1269460"/>
              <a:chOff x="5427924" y="2998550"/>
              <a:chExt cx="1763430" cy="1269460"/>
            </a:xfrm>
          </p:grpSpPr>
          <p:sp>
            <p:nvSpPr>
              <p:cNvPr id="98" name="流程图: 磁盘 97">
                <a:extLst>
                  <a:ext uri="{FF2B5EF4-FFF2-40B4-BE49-F238E27FC236}">
                    <a16:creationId xmlns:a16="http://schemas.microsoft.com/office/drawing/2014/main" id="{30C5C113-BC0E-489D-9E04-F630F79417FA}"/>
                  </a:ext>
                </a:extLst>
              </p:cNvPr>
              <p:cNvSpPr/>
              <p:nvPr/>
            </p:nvSpPr>
            <p:spPr>
              <a:xfrm>
                <a:off x="5427924" y="2998550"/>
                <a:ext cx="1763430" cy="1269460"/>
              </a:xfrm>
              <a:prstGeom prst="flowChartMagneticDisk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2A243676-7BCF-4902-BF07-2A8E3B10AB4C}"/>
                  </a:ext>
                </a:extLst>
              </p:cNvPr>
              <p:cNvSpPr/>
              <p:nvPr/>
            </p:nvSpPr>
            <p:spPr>
              <a:xfrm>
                <a:off x="5428034" y="3884925"/>
                <a:ext cx="1750202" cy="200692"/>
              </a:xfrm>
              <a:custGeom>
                <a:avLst/>
                <a:gdLst>
                  <a:gd name="connsiteX0" fmla="*/ 0 w 1750202"/>
                  <a:gd name="connsiteY0" fmla="*/ 200692 h 200692"/>
                  <a:gd name="connsiteX1" fmla="*/ 301557 w 1750202"/>
                  <a:gd name="connsiteY1" fmla="*/ 64505 h 200692"/>
                  <a:gd name="connsiteX2" fmla="*/ 680936 w 1750202"/>
                  <a:gd name="connsiteY2" fmla="*/ 6139 h 200692"/>
                  <a:gd name="connsiteX3" fmla="*/ 1021404 w 1750202"/>
                  <a:gd name="connsiteY3" fmla="*/ 6139 h 200692"/>
                  <a:gd name="connsiteX4" fmla="*/ 1371600 w 1750202"/>
                  <a:gd name="connsiteY4" fmla="*/ 45049 h 200692"/>
                  <a:gd name="connsiteX5" fmla="*/ 1702340 w 1750202"/>
                  <a:gd name="connsiteY5" fmla="*/ 142326 h 200692"/>
                  <a:gd name="connsiteX6" fmla="*/ 1741251 w 1750202"/>
                  <a:gd name="connsiteY6" fmla="*/ 200692 h 20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0202" h="200692">
                    <a:moveTo>
                      <a:pt x="0" y="200692"/>
                    </a:moveTo>
                    <a:cubicBezTo>
                      <a:pt x="94034" y="148811"/>
                      <a:pt x="188068" y="96930"/>
                      <a:pt x="301557" y="64505"/>
                    </a:cubicBezTo>
                    <a:cubicBezTo>
                      <a:pt x="415046" y="32080"/>
                      <a:pt x="560962" y="15867"/>
                      <a:pt x="680936" y="6139"/>
                    </a:cubicBezTo>
                    <a:cubicBezTo>
                      <a:pt x="800910" y="-3589"/>
                      <a:pt x="906293" y="-346"/>
                      <a:pt x="1021404" y="6139"/>
                    </a:cubicBezTo>
                    <a:cubicBezTo>
                      <a:pt x="1136515" y="12624"/>
                      <a:pt x="1258111" y="22351"/>
                      <a:pt x="1371600" y="45049"/>
                    </a:cubicBezTo>
                    <a:cubicBezTo>
                      <a:pt x="1485089" y="67747"/>
                      <a:pt x="1640732" y="116386"/>
                      <a:pt x="1702340" y="142326"/>
                    </a:cubicBezTo>
                    <a:cubicBezTo>
                      <a:pt x="1763948" y="168266"/>
                      <a:pt x="1752599" y="184479"/>
                      <a:pt x="1741251" y="200692"/>
                    </a:cubicBezTo>
                  </a:path>
                </a:pathLst>
              </a:cu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C1D5E674-938B-4B00-92C1-133675FB7576}"/>
                </a:ext>
              </a:extLst>
            </p:cNvPr>
            <p:cNvCxnSpPr>
              <a:cxnSpLocks/>
            </p:cNvCxnSpPr>
            <p:nvPr/>
          </p:nvCxnSpPr>
          <p:spPr>
            <a:xfrm>
              <a:off x="8752826" y="3306896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7ECF59A-C556-4A5A-8E05-D65F653F147C}"/>
                </a:ext>
              </a:extLst>
            </p:cNvPr>
            <p:cNvCxnSpPr>
              <a:cxnSpLocks/>
            </p:cNvCxnSpPr>
            <p:nvPr/>
          </p:nvCxnSpPr>
          <p:spPr>
            <a:xfrm>
              <a:off x="8765944" y="4198255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AE40729C-5AFB-4CB3-82F7-1A85505AAB89}"/>
                </a:ext>
              </a:extLst>
            </p:cNvPr>
            <p:cNvCxnSpPr>
              <a:cxnSpLocks/>
            </p:cNvCxnSpPr>
            <p:nvPr/>
          </p:nvCxnSpPr>
          <p:spPr>
            <a:xfrm>
              <a:off x="9641100" y="3306896"/>
              <a:ext cx="0" cy="89135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D50AF9F-44DF-4196-923C-1AE03E2E17D4}"/>
                </a:ext>
              </a:extLst>
            </p:cNvPr>
            <p:cNvCxnSpPr>
              <a:cxnSpLocks/>
            </p:cNvCxnSpPr>
            <p:nvPr/>
          </p:nvCxnSpPr>
          <p:spPr>
            <a:xfrm>
              <a:off x="8765944" y="3768723"/>
              <a:ext cx="175031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F6537986-27C8-4607-A4CE-0CC6E3144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6572" y="4030333"/>
              <a:ext cx="435820" cy="3531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452C77D-04C2-4CCA-B567-0FCD9F506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3190" y="3140649"/>
              <a:ext cx="435820" cy="35316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BCE6ED-8CF1-4703-AAC1-8454447F30CF}"/>
              </a:ext>
            </a:extLst>
          </p:cNvPr>
          <p:cNvSpPr txBox="1"/>
          <p:nvPr/>
        </p:nvSpPr>
        <p:spPr>
          <a:xfrm>
            <a:off x="9759211" y="14495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>
                <a:solidFill>
                  <a:srgbClr val="C00000"/>
                </a:solidFill>
              </a:rPr>
              <a:t>α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DDFE5FC-A13B-43B9-A034-5CA17C6ED6AD}"/>
              </a:ext>
            </a:extLst>
          </p:cNvPr>
          <p:cNvSpPr txBox="1"/>
          <p:nvPr/>
        </p:nvSpPr>
        <p:spPr>
          <a:xfrm>
            <a:off x="2824922" y="4986193"/>
            <a:ext cx="7361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注：考虑鼓的质量对称分布且质心重心合一，以圆柱体简化模型</a:t>
            </a:r>
            <a:r>
              <a:rPr lang="en-US" altLang="zh-CN" dirty="0"/>
              <a:t>(</a:t>
            </a:r>
            <a:r>
              <a:rPr lang="zh-CN" altLang="en-US" dirty="0"/>
              <a:t>图</a:t>
            </a:r>
            <a:r>
              <a:rPr lang="en-US" altLang="zh-CN" dirty="0"/>
              <a:t>A)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zh-CN" altLang="en-US" dirty="0"/>
              <a:t>以质心为坐标系建立空间直角坐标系如图所示</a:t>
            </a:r>
            <a:r>
              <a:rPr lang="en-US" altLang="zh-CN" dirty="0"/>
              <a:t>(</a:t>
            </a:r>
            <a:r>
              <a:rPr lang="zh-CN" altLang="en-US" dirty="0"/>
              <a:t>图</a:t>
            </a:r>
            <a:r>
              <a:rPr lang="en-US" altLang="zh-CN" dirty="0"/>
              <a:t>B) </a:t>
            </a:r>
            <a:r>
              <a:rPr lang="zh-CN" altLang="en-US" dirty="0"/>
              <a:t>，当发生旋转时，</a:t>
            </a:r>
            <a:endParaRPr lang="en-US" altLang="zh-CN" dirty="0"/>
          </a:p>
          <a:p>
            <a:pPr algn="ctr"/>
            <a:r>
              <a:rPr lang="zh-CN" altLang="en-US" dirty="0"/>
              <a:t>圆柱体母线与</a:t>
            </a:r>
            <a:r>
              <a:rPr lang="en-US" altLang="zh-CN" dirty="0"/>
              <a:t>y</a:t>
            </a:r>
            <a:r>
              <a:rPr lang="zh-CN" altLang="en-US" dirty="0"/>
              <a:t>轴所成的夹角为夹角</a:t>
            </a:r>
            <a:r>
              <a:rPr lang="en-US" altLang="zh-CN" dirty="0"/>
              <a:t>α</a:t>
            </a:r>
            <a:r>
              <a:rPr lang="zh-CN" altLang="en-US" dirty="0"/>
              <a:t>（图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B3B45FD-56C5-46A5-8D2C-320B25892248}"/>
              </a:ext>
            </a:extLst>
          </p:cNvPr>
          <p:cNvSpPr txBox="1"/>
          <p:nvPr/>
        </p:nvSpPr>
        <p:spPr>
          <a:xfrm>
            <a:off x="1776279" y="4204972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）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43B9588-78FC-4D9F-8C85-F2125D29EAF9}"/>
              </a:ext>
            </a:extLst>
          </p:cNvPr>
          <p:cNvSpPr txBox="1"/>
          <p:nvPr/>
        </p:nvSpPr>
        <p:spPr>
          <a:xfrm>
            <a:off x="5450704" y="4162681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A89D2FA-1DDE-4E68-BAFB-2E22DD032647}"/>
              </a:ext>
            </a:extLst>
          </p:cNvPr>
          <p:cNvSpPr txBox="1"/>
          <p:nvPr/>
        </p:nvSpPr>
        <p:spPr>
          <a:xfrm>
            <a:off x="9191618" y="412678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C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6979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B4E037-223F-49CD-855C-39874C329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7607"/>
              </p:ext>
            </p:extLst>
          </p:nvPr>
        </p:nvGraphicFramePr>
        <p:xfrm>
          <a:off x="50798" y="762872"/>
          <a:ext cx="12090403" cy="5332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298">
                  <a:extLst>
                    <a:ext uri="{9D8B030D-6E8A-4147-A177-3AD203B41FA5}">
                      <a16:colId xmlns:a16="http://schemas.microsoft.com/office/drawing/2014/main" val="840281996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1046504816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2809692776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4230194791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1489544762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1909246537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144532248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1650370855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948075522"/>
                    </a:ext>
                  </a:extLst>
                </a:gridCol>
                <a:gridCol w="1070298">
                  <a:extLst>
                    <a:ext uri="{9D8B030D-6E8A-4147-A177-3AD203B41FA5}">
                      <a16:colId xmlns:a16="http://schemas.microsoft.com/office/drawing/2014/main" val="2475093598"/>
                    </a:ext>
                  </a:extLst>
                </a:gridCol>
                <a:gridCol w="1387423">
                  <a:extLst>
                    <a:ext uri="{9D8B030D-6E8A-4147-A177-3AD203B41FA5}">
                      <a16:colId xmlns:a16="http://schemas.microsoft.com/office/drawing/2014/main" val="3391133649"/>
                    </a:ext>
                  </a:extLst>
                </a:gridCol>
              </a:tblGrid>
              <a:tr h="2806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序号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用力参数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鼓面倾角</a:t>
                      </a:r>
                      <a:r>
                        <a:rPr lang="en-US" altLang="zh-CN" sz="1700" u="none" strike="noStrike">
                          <a:effectLst/>
                        </a:rPr>
                        <a:t>(</a:t>
                      </a:r>
                      <a:r>
                        <a:rPr lang="zh-CN" altLang="en-US" sz="1700" u="none" strike="noStrike">
                          <a:effectLst/>
                        </a:rPr>
                        <a:t>度</a:t>
                      </a:r>
                      <a:r>
                        <a:rPr lang="en-US" altLang="zh-CN" sz="1700" u="none" strike="noStrike">
                          <a:effectLst/>
                        </a:rPr>
                        <a:t>)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50451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0.20992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29613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387915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0.34429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27219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26166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0.14776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19646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65568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0.24371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7035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23574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0.64524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28711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96795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0.28203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300708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1174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1.35383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3711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37290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0.42979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18163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57401"/>
                  </a:ext>
                </a:extLst>
              </a:tr>
              <a:tr h="2806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用力时机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-0.1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0.13472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553" marR="90553" marT="45277" marB="4527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48058"/>
                  </a:ext>
                </a:extLst>
              </a:tr>
              <a:tr h="2806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用力大小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80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80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4865" marR="14865" marT="14865" marB="0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0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2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>
            <a:extLst>
              <a:ext uri="{FF2B5EF4-FFF2-40B4-BE49-F238E27FC236}">
                <a16:creationId xmlns:a16="http://schemas.microsoft.com/office/drawing/2014/main" id="{4FF8A3F9-D2DB-4679-B4D7-E2B3C77A8534}"/>
              </a:ext>
            </a:extLst>
          </p:cNvPr>
          <p:cNvSpPr/>
          <p:nvPr/>
        </p:nvSpPr>
        <p:spPr>
          <a:xfrm rot="19484504">
            <a:off x="4341240" y="4034371"/>
            <a:ext cx="314318" cy="3429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136472F-A02C-4AB6-A15D-CEC4C45F5C2F}"/>
              </a:ext>
            </a:extLst>
          </p:cNvPr>
          <p:cNvSpPr/>
          <p:nvPr/>
        </p:nvSpPr>
        <p:spPr>
          <a:xfrm>
            <a:off x="4400550" y="2481264"/>
            <a:ext cx="1438275" cy="3038474"/>
          </a:xfrm>
          <a:custGeom>
            <a:avLst/>
            <a:gdLst>
              <a:gd name="connsiteX0" fmla="*/ 0 w 2171700"/>
              <a:gd name="connsiteY0" fmla="*/ 4867275 h 4867275"/>
              <a:gd name="connsiteX1" fmla="*/ 1095375 w 2171700"/>
              <a:gd name="connsiteY1" fmla="*/ 0 h 4867275"/>
              <a:gd name="connsiteX2" fmla="*/ 2171700 w 2171700"/>
              <a:gd name="connsiteY2" fmla="*/ 4857750 h 48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4867275">
                <a:moveTo>
                  <a:pt x="0" y="4867275"/>
                </a:moveTo>
                <a:cubicBezTo>
                  <a:pt x="366712" y="2434431"/>
                  <a:pt x="733425" y="1587"/>
                  <a:pt x="1095375" y="0"/>
                </a:cubicBezTo>
                <a:cubicBezTo>
                  <a:pt x="1457325" y="-1587"/>
                  <a:pt x="1814512" y="2428081"/>
                  <a:pt x="2171700" y="4857750"/>
                </a:cubicBezTo>
              </a:path>
            </a:pathLst>
          </a:cu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6E9C1E6-5EEB-4E6E-85EA-04B39B26B1B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00550" y="1966913"/>
            <a:ext cx="0" cy="355282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63B678-1AD6-43E3-A067-BA21D753CA1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400550" y="1966913"/>
            <a:ext cx="533400" cy="355282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2FFB4F7-8E15-4785-9820-ED398750B976}"/>
              </a:ext>
            </a:extLst>
          </p:cNvPr>
          <p:cNvCxnSpPr>
            <a:cxnSpLocks/>
          </p:cNvCxnSpPr>
          <p:nvPr/>
        </p:nvCxnSpPr>
        <p:spPr>
          <a:xfrm flipH="1">
            <a:off x="5838825" y="1966913"/>
            <a:ext cx="0" cy="3552825"/>
          </a:xfrm>
          <a:prstGeom prst="line">
            <a:avLst/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B4CD160-3646-49EE-A9B8-4DD29A64FCDE}"/>
              </a:ext>
            </a:extLst>
          </p:cNvPr>
          <p:cNvCxnSpPr>
            <a:cxnSpLocks/>
          </p:cNvCxnSpPr>
          <p:nvPr/>
        </p:nvCxnSpPr>
        <p:spPr>
          <a:xfrm>
            <a:off x="5305425" y="1966912"/>
            <a:ext cx="533400" cy="355282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61261DB-F104-4CBE-BF24-4B6D6615BC20}"/>
              </a:ext>
            </a:extLst>
          </p:cNvPr>
          <p:cNvCxnSpPr>
            <a:cxnSpLocks/>
          </p:cNvCxnSpPr>
          <p:nvPr/>
        </p:nvCxnSpPr>
        <p:spPr>
          <a:xfrm>
            <a:off x="5519738" y="1366838"/>
            <a:ext cx="319086" cy="4124324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79BA99D-BDB8-4AC5-8FC9-DDFFAB8CA7AF}"/>
              </a:ext>
            </a:extLst>
          </p:cNvPr>
          <p:cNvCxnSpPr>
            <a:cxnSpLocks/>
          </p:cNvCxnSpPr>
          <p:nvPr/>
        </p:nvCxnSpPr>
        <p:spPr>
          <a:xfrm flipH="1">
            <a:off x="5238645" y="5374480"/>
            <a:ext cx="1867005" cy="218006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FA2153B-3E59-4995-B7E7-9B5033942A04}"/>
              </a:ext>
            </a:extLst>
          </p:cNvPr>
          <p:cNvSpPr txBox="1"/>
          <p:nvPr/>
        </p:nvSpPr>
        <p:spPr>
          <a:xfrm>
            <a:off x="4374857" y="2682845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1°</a:t>
            </a:r>
            <a:endParaRPr lang="zh-CN" altLang="en-US" sz="2000" b="1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DBF1C29-5288-4B4E-8FD5-23CA6C3ACDD7}"/>
              </a:ext>
            </a:extLst>
          </p:cNvPr>
          <p:cNvGrpSpPr/>
          <p:nvPr/>
        </p:nvGrpSpPr>
        <p:grpSpPr>
          <a:xfrm>
            <a:off x="5492465" y="3516176"/>
            <a:ext cx="315617" cy="422551"/>
            <a:chOff x="5492465" y="3516176"/>
            <a:chExt cx="315617" cy="422551"/>
          </a:xfrm>
        </p:grpSpPr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347D663A-9E92-4609-9B75-D1007CFE42BD}"/>
                </a:ext>
              </a:extLst>
            </p:cNvPr>
            <p:cNvSpPr/>
            <p:nvPr/>
          </p:nvSpPr>
          <p:spPr>
            <a:xfrm rot="19484504">
              <a:off x="5493764" y="3595827"/>
              <a:ext cx="314318" cy="342900"/>
            </a:xfrm>
            <a:prstGeom prst="arc">
              <a:avLst>
                <a:gd name="adj1" fmla="val 16200000"/>
                <a:gd name="adj2" fmla="val 19383687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EC30B725-F7CC-4376-B72D-E4CBC95AB7C7}"/>
                </a:ext>
              </a:extLst>
            </p:cNvPr>
            <p:cNvSpPr/>
            <p:nvPr/>
          </p:nvSpPr>
          <p:spPr>
            <a:xfrm rot="19484504">
              <a:off x="5492465" y="3516176"/>
              <a:ext cx="314318" cy="342900"/>
            </a:xfrm>
            <a:prstGeom prst="arc">
              <a:avLst>
                <a:gd name="adj1" fmla="val 16200000"/>
                <a:gd name="adj2" fmla="val 19383687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9F55EA-4DA4-491B-9D5C-32387C2FEDAC}"/>
              </a:ext>
            </a:extLst>
          </p:cNvPr>
          <p:cNvGrpSpPr/>
          <p:nvPr/>
        </p:nvGrpSpPr>
        <p:grpSpPr>
          <a:xfrm>
            <a:off x="5644865" y="3668576"/>
            <a:ext cx="315617" cy="422551"/>
            <a:chOff x="5492465" y="3516176"/>
            <a:chExt cx="315617" cy="422551"/>
          </a:xfrm>
        </p:grpSpPr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FE0E0C8A-6B56-4E6A-8D8F-51C9176A23D4}"/>
                </a:ext>
              </a:extLst>
            </p:cNvPr>
            <p:cNvSpPr/>
            <p:nvPr/>
          </p:nvSpPr>
          <p:spPr>
            <a:xfrm rot="19484504">
              <a:off x="5493764" y="3595827"/>
              <a:ext cx="314318" cy="342900"/>
            </a:xfrm>
            <a:prstGeom prst="arc">
              <a:avLst>
                <a:gd name="adj1" fmla="val 16200000"/>
                <a:gd name="adj2" fmla="val 19383687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C7B54306-4E7C-4DE5-AAAA-F1C34CDA2106}"/>
                </a:ext>
              </a:extLst>
            </p:cNvPr>
            <p:cNvSpPr/>
            <p:nvPr/>
          </p:nvSpPr>
          <p:spPr>
            <a:xfrm rot="19484504">
              <a:off x="5492465" y="3516176"/>
              <a:ext cx="314318" cy="342900"/>
            </a:xfrm>
            <a:prstGeom prst="arc">
              <a:avLst>
                <a:gd name="adj1" fmla="val 16200000"/>
                <a:gd name="adj2" fmla="val 19383687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75D4A0F6-ED69-4CE9-981D-8622279EDA3E}"/>
              </a:ext>
            </a:extLst>
          </p:cNvPr>
          <p:cNvSpPr txBox="1"/>
          <p:nvPr/>
        </p:nvSpPr>
        <p:spPr>
          <a:xfrm rot="20786324">
            <a:off x="5065810" y="14822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0.5°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8F998FB-5FFE-42E4-9EB2-996781B8C7D9}"/>
              </a:ext>
            </a:extLst>
          </p:cNvPr>
          <p:cNvSpPr txBox="1"/>
          <p:nvPr/>
        </p:nvSpPr>
        <p:spPr>
          <a:xfrm rot="684482">
            <a:off x="5510117" y="14209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0.5°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44F3A22-278B-4BC9-882C-8F749B4042D9}"/>
              </a:ext>
            </a:extLst>
          </p:cNvPr>
          <p:cNvSpPr txBox="1"/>
          <p:nvPr/>
        </p:nvSpPr>
        <p:spPr>
          <a:xfrm>
            <a:off x="6604592" y="4851260"/>
            <a:ext cx="117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鼓面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4F40F68-4BBA-4FBE-B700-4E9BFD19F9D7}"/>
              </a:ext>
            </a:extLst>
          </p:cNvPr>
          <p:cNvCxnSpPr>
            <a:cxnSpLocks/>
          </p:cNvCxnSpPr>
          <p:nvPr/>
        </p:nvCxnSpPr>
        <p:spPr>
          <a:xfrm flipV="1">
            <a:off x="2867025" y="5526880"/>
            <a:ext cx="4524375" cy="54770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50DFFEF-21C6-4FCB-8F64-2409B736C8A3}"/>
              </a:ext>
            </a:extLst>
          </p:cNvPr>
          <p:cNvSpPr txBox="1"/>
          <p:nvPr/>
        </p:nvSpPr>
        <p:spPr>
          <a:xfrm>
            <a:off x="7076865" y="52439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0.5°</a:t>
            </a:r>
            <a:endParaRPr lang="zh-CN" altLang="en-US" b="1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0B73073-AD4B-44B9-B6D7-ED1A5736781F}"/>
              </a:ext>
            </a:extLst>
          </p:cNvPr>
          <p:cNvGrpSpPr/>
          <p:nvPr/>
        </p:nvGrpSpPr>
        <p:grpSpPr>
          <a:xfrm rot="21222190">
            <a:off x="5857874" y="5320900"/>
            <a:ext cx="171450" cy="166689"/>
            <a:chOff x="8420100" y="2314575"/>
            <a:chExt cx="171450" cy="166689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D5DAD89-0BFD-436E-B56A-CB50394BF123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2314575"/>
              <a:ext cx="1714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14C948-D61E-41A0-BB89-9E001C71D1D9}"/>
                </a:ext>
              </a:extLst>
            </p:cNvPr>
            <p:cNvCxnSpPr>
              <a:cxnSpLocks/>
            </p:cNvCxnSpPr>
            <p:nvPr/>
          </p:nvCxnSpPr>
          <p:spPr>
            <a:xfrm>
              <a:off x="8582025" y="2319339"/>
              <a:ext cx="0" cy="16192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9AC10098-5985-4C08-9201-C8D5103E0E5A}"/>
              </a:ext>
            </a:extLst>
          </p:cNvPr>
          <p:cNvSpPr txBox="1"/>
          <p:nvPr/>
        </p:nvSpPr>
        <p:spPr>
          <a:xfrm>
            <a:off x="8124615" y="2595019"/>
            <a:ext cx="26767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橙线：运动轨迹</a:t>
            </a:r>
            <a:endParaRPr lang="en-US" altLang="zh-CN" dirty="0"/>
          </a:p>
          <a:p>
            <a:r>
              <a:rPr lang="zh-CN" altLang="en-US" dirty="0"/>
              <a:t>蓝线：水平辅助线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竖直辅助线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轨迹切线</a:t>
            </a:r>
            <a:endParaRPr lang="en-US" altLang="zh-CN" dirty="0"/>
          </a:p>
          <a:p>
            <a:r>
              <a:rPr lang="zh-CN" altLang="en-US" dirty="0"/>
              <a:t>红线：鼓面及其法线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注：为使得表示清晰对</a:t>
            </a:r>
            <a:r>
              <a:rPr lang="en-US" altLang="zh-CN" sz="1400" dirty="0"/>
              <a:t>1°</a:t>
            </a:r>
            <a:r>
              <a:rPr lang="zh-CN" altLang="en-US" sz="1400" dirty="0"/>
              <a:t>和</a:t>
            </a:r>
            <a:r>
              <a:rPr lang="en-US" altLang="zh-CN" sz="1400" dirty="0"/>
              <a:t>0.5°</a:t>
            </a:r>
            <a:r>
              <a:rPr lang="zh-CN" altLang="en-US" sz="1400" dirty="0"/>
              <a:t>做了明显的放大处理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058DF3C-BBAD-47AA-9A91-F0AB5DF21F0E}"/>
              </a:ext>
            </a:extLst>
          </p:cNvPr>
          <p:cNvCxnSpPr>
            <a:cxnSpLocks/>
          </p:cNvCxnSpPr>
          <p:nvPr/>
        </p:nvCxnSpPr>
        <p:spPr>
          <a:xfrm>
            <a:off x="2945406" y="2028825"/>
            <a:ext cx="0" cy="355282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6E3BA8B-8823-4955-BC63-A5AF76F46334}"/>
              </a:ext>
            </a:extLst>
          </p:cNvPr>
          <p:cNvCxnSpPr>
            <a:cxnSpLocks/>
          </p:cNvCxnSpPr>
          <p:nvPr/>
        </p:nvCxnSpPr>
        <p:spPr>
          <a:xfrm flipH="1">
            <a:off x="2945406" y="2028825"/>
            <a:ext cx="533400" cy="355282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49ED7A2A-14B3-4662-89FB-0701C2DCA0C1}"/>
              </a:ext>
            </a:extLst>
          </p:cNvPr>
          <p:cNvCxnSpPr/>
          <p:nvPr/>
        </p:nvCxnSpPr>
        <p:spPr>
          <a:xfrm flipV="1">
            <a:off x="2941397" y="4427017"/>
            <a:ext cx="0" cy="11559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ACAF077-CEFC-4C3F-9F8D-0C51D7C29D2E}"/>
              </a:ext>
            </a:extLst>
          </p:cNvPr>
          <p:cNvCxnSpPr>
            <a:cxnSpLocks/>
          </p:cNvCxnSpPr>
          <p:nvPr/>
        </p:nvCxnSpPr>
        <p:spPr>
          <a:xfrm flipV="1">
            <a:off x="2941397" y="4427017"/>
            <a:ext cx="163753" cy="11546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3B3A02E-F6C2-43F0-8777-91A5CFEDC012}"/>
              </a:ext>
            </a:extLst>
          </p:cNvPr>
          <p:cNvCxnSpPr>
            <a:cxnSpLocks/>
          </p:cNvCxnSpPr>
          <p:nvPr/>
        </p:nvCxnSpPr>
        <p:spPr>
          <a:xfrm flipV="1">
            <a:off x="2931910" y="5570243"/>
            <a:ext cx="234071" cy="307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EA04C9F-71DE-4747-8F18-C0A2D338CE1D}"/>
              </a:ext>
            </a:extLst>
          </p:cNvPr>
          <p:cNvCxnSpPr/>
          <p:nvPr/>
        </p:nvCxnSpPr>
        <p:spPr>
          <a:xfrm>
            <a:off x="2752725" y="4417492"/>
            <a:ext cx="581025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E8997E5-97BE-4FA7-BB88-02CF032E18B8}"/>
              </a:ext>
            </a:extLst>
          </p:cNvPr>
          <p:cNvCxnSpPr>
            <a:cxnSpLocks/>
          </p:cNvCxnSpPr>
          <p:nvPr/>
        </p:nvCxnSpPr>
        <p:spPr>
          <a:xfrm>
            <a:off x="3153953" y="3082955"/>
            <a:ext cx="6790" cy="267014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0C50C16C-3D85-4BA1-BECA-A7EB46154CCD}"/>
              </a:ext>
            </a:extLst>
          </p:cNvPr>
          <p:cNvSpPr txBox="1"/>
          <p:nvPr/>
        </p:nvSpPr>
        <p:spPr>
          <a:xfrm>
            <a:off x="3010468" y="4075424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</a:t>
            </a:r>
            <a:r>
              <a:rPr lang="zh-CN" altLang="en-US" sz="2400" b="1" baseline="-25000" dirty="0"/>
              <a:t>合</a:t>
            </a:r>
            <a:endParaRPr lang="zh-CN" altLang="en-US" sz="2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E47AEDA-886D-4512-BDE5-FACE4E57AEC3}"/>
              </a:ext>
            </a:extLst>
          </p:cNvPr>
          <p:cNvSpPr txBox="1"/>
          <p:nvPr/>
        </p:nvSpPr>
        <p:spPr>
          <a:xfrm>
            <a:off x="2179640" y="420582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</a:t>
            </a:r>
            <a:r>
              <a:rPr lang="zh-CN" altLang="en-US" sz="2400" b="1" baseline="-25000" dirty="0"/>
              <a:t>竖直</a:t>
            </a:r>
            <a:endParaRPr lang="zh-CN" altLang="en-US" sz="24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D86E0E0-F943-4C8E-AB3E-C4BE1FED8FDC}"/>
              </a:ext>
            </a:extLst>
          </p:cNvPr>
          <p:cNvSpPr txBox="1"/>
          <p:nvPr/>
        </p:nvSpPr>
        <p:spPr>
          <a:xfrm>
            <a:off x="3087834" y="514671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</a:t>
            </a:r>
            <a:r>
              <a:rPr lang="zh-CN" altLang="en-US" sz="2400" b="1" baseline="-25000" dirty="0"/>
              <a:t>水平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24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57730F7-048F-4797-A868-76C04EA44862}"/>
              </a:ext>
            </a:extLst>
          </p:cNvPr>
          <p:cNvGrpSpPr/>
          <p:nvPr/>
        </p:nvGrpSpPr>
        <p:grpSpPr>
          <a:xfrm rot="812994">
            <a:off x="1528965" y="125361"/>
            <a:ext cx="8526788" cy="3462609"/>
            <a:chOff x="1588846" y="1093575"/>
            <a:chExt cx="8526788" cy="34626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8D021F-A0D2-4AF5-B37B-7FE843DDA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1588846" y="4048768"/>
              <a:ext cx="2300062" cy="50741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909F18-751A-479B-915A-6F8CBDBF2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3667217" y="3064233"/>
              <a:ext cx="2300062" cy="50741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EF6DDEE-968B-4F26-8D56-286988643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5745588" y="2074710"/>
              <a:ext cx="2300062" cy="50741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AA33ED1-6670-4425-AFD8-5DCFBAF0D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7F7ED"/>
                </a:clrFrom>
                <a:clrTo>
                  <a:srgbClr val="F7F7E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1" t="36170" r="13381" b="38729"/>
            <a:stretch/>
          </p:blipFill>
          <p:spPr>
            <a:xfrm rot="20083394">
              <a:off x="7815572" y="1093575"/>
              <a:ext cx="2300062" cy="507416"/>
            </a:xfrm>
            <a:prstGeom prst="rect">
              <a:avLst/>
            </a:prstGeom>
          </p:spPr>
        </p:pic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D217FF7-8AD9-4212-B31C-ECE52DAC6185}"/>
              </a:ext>
            </a:extLst>
          </p:cNvPr>
          <p:cNvCxnSpPr/>
          <p:nvPr/>
        </p:nvCxnSpPr>
        <p:spPr>
          <a:xfrm>
            <a:off x="1324303" y="2964891"/>
            <a:ext cx="9026554" cy="7550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C00AC42-15B8-4766-9622-24CBB5E55B65}"/>
              </a:ext>
            </a:extLst>
          </p:cNvPr>
          <p:cNvCxnSpPr/>
          <p:nvPr/>
        </p:nvCxnSpPr>
        <p:spPr>
          <a:xfrm flipV="1">
            <a:off x="10294208" y="1060590"/>
            <a:ext cx="0" cy="1975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A93A3C0-5AC6-4FD3-9BA7-8BFDA77D5511}"/>
              </a:ext>
            </a:extLst>
          </p:cNvPr>
          <p:cNvCxnSpPr/>
          <p:nvPr/>
        </p:nvCxnSpPr>
        <p:spPr>
          <a:xfrm>
            <a:off x="10409225" y="1060590"/>
            <a:ext cx="31066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2BDB4D-CBD2-4925-817D-A1553B8CE7D1}"/>
              </a:ext>
            </a:extLst>
          </p:cNvPr>
          <p:cNvCxnSpPr/>
          <p:nvPr/>
        </p:nvCxnSpPr>
        <p:spPr>
          <a:xfrm>
            <a:off x="10409225" y="3036130"/>
            <a:ext cx="31066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674D02-55F3-46F5-B415-2048044E985A}"/>
              </a:ext>
            </a:extLst>
          </p:cNvPr>
          <p:cNvCxnSpPr/>
          <p:nvPr/>
        </p:nvCxnSpPr>
        <p:spPr>
          <a:xfrm flipV="1">
            <a:off x="10564555" y="1060590"/>
            <a:ext cx="0" cy="700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ABF298-31D9-429D-A144-F16C1A0EF3AA}"/>
              </a:ext>
            </a:extLst>
          </p:cNvPr>
          <p:cNvCxnSpPr>
            <a:cxnSpLocks/>
          </p:cNvCxnSpPr>
          <p:nvPr/>
        </p:nvCxnSpPr>
        <p:spPr>
          <a:xfrm>
            <a:off x="10567489" y="2276280"/>
            <a:ext cx="0" cy="759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327F77B-6EB3-4652-A094-70BF107AA41D}"/>
              </a:ext>
            </a:extLst>
          </p:cNvPr>
          <p:cNvSpPr txBox="1"/>
          <p:nvPr/>
        </p:nvSpPr>
        <p:spPr>
          <a:xfrm>
            <a:off x="10226802" y="1751665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0.11m</a:t>
            </a:r>
            <a:endParaRPr lang="zh-CN" altLang="en-US" sz="28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B95A995-D6D2-43E3-9735-3AD7FABA507B}"/>
              </a:ext>
            </a:extLst>
          </p:cNvPr>
          <p:cNvCxnSpPr>
            <a:cxnSpLocks/>
          </p:cNvCxnSpPr>
          <p:nvPr/>
        </p:nvCxnSpPr>
        <p:spPr>
          <a:xfrm>
            <a:off x="10278151" y="376226"/>
            <a:ext cx="64621" cy="30386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31305B9-E4AB-47E6-9C6C-B3BE55C8CA24}"/>
              </a:ext>
            </a:extLst>
          </p:cNvPr>
          <p:cNvCxnSpPr>
            <a:cxnSpLocks/>
          </p:cNvCxnSpPr>
          <p:nvPr/>
        </p:nvCxnSpPr>
        <p:spPr>
          <a:xfrm>
            <a:off x="1209605" y="2304747"/>
            <a:ext cx="64621" cy="30386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ADC6E4-F2A5-44CB-BDAE-BA513B5F11B9}"/>
              </a:ext>
            </a:extLst>
          </p:cNvPr>
          <p:cNvCxnSpPr>
            <a:cxnSpLocks/>
          </p:cNvCxnSpPr>
          <p:nvPr/>
        </p:nvCxnSpPr>
        <p:spPr>
          <a:xfrm flipV="1">
            <a:off x="6130172" y="528159"/>
            <a:ext cx="4180289" cy="878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FD0968-0F76-4A6F-9AAA-67B9F6CB6BB4}"/>
              </a:ext>
            </a:extLst>
          </p:cNvPr>
          <p:cNvCxnSpPr>
            <a:cxnSpLocks/>
          </p:cNvCxnSpPr>
          <p:nvPr/>
        </p:nvCxnSpPr>
        <p:spPr>
          <a:xfrm flipH="1">
            <a:off x="1240701" y="1597377"/>
            <a:ext cx="4033607" cy="84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AAB605B-5CA6-4BF9-B14B-E1B2F3482918}"/>
              </a:ext>
            </a:extLst>
          </p:cNvPr>
          <p:cNvSpPr txBox="1"/>
          <p:nvPr/>
        </p:nvSpPr>
        <p:spPr>
          <a:xfrm>
            <a:off x="5372691" y="1143706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2m</a:t>
            </a:r>
            <a:endParaRPr lang="zh-CN" altLang="en-US" sz="2800" b="1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46D5D5-D6E3-40D9-929E-FB911D57963E}"/>
              </a:ext>
            </a:extLst>
          </p:cNvPr>
          <p:cNvCxnSpPr>
            <a:cxnSpLocks/>
          </p:cNvCxnSpPr>
          <p:nvPr/>
        </p:nvCxnSpPr>
        <p:spPr>
          <a:xfrm flipV="1">
            <a:off x="3738645" y="3670320"/>
            <a:ext cx="4180289" cy="87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D4CC5A9-6628-4194-AE28-6651D524C848}"/>
              </a:ext>
            </a:extLst>
          </p:cNvPr>
          <p:cNvCxnSpPr>
            <a:cxnSpLocks/>
          </p:cNvCxnSpPr>
          <p:nvPr/>
        </p:nvCxnSpPr>
        <p:spPr>
          <a:xfrm>
            <a:off x="7899478" y="3663230"/>
            <a:ext cx="0" cy="9859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E88693-35B6-40E4-A440-7723E53AEAAF}"/>
              </a:ext>
            </a:extLst>
          </p:cNvPr>
          <p:cNvCxnSpPr>
            <a:cxnSpLocks/>
          </p:cNvCxnSpPr>
          <p:nvPr/>
        </p:nvCxnSpPr>
        <p:spPr>
          <a:xfrm flipV="1">
            <a:off x="3719189" y="3618853"/>
            <a:ext cx="0" cy="981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694B431-C48D-44B1-98B6-6E4B7B335B9B}"/>
              </a:ext>
            </a:extLst>
          </p:cNvPr>
          <p:cNvCxnSpPr>
            <a:cxnSpLocks/>
          </p:cNvCxnSpPr>
          <p:nvPr/>
        </p:nvCxnSpPr>
        <p:spPr>
          <a:xfrm>
            <a:off x="3696512" y="3660592"/>
            <a:ext cx="4271693" cy="546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1E97DB2-EA3C-4462-87E5-A0A44CCB19D7}"/>
              </a:ext>
            </a:extLst>
          </p:cNvPr>
          <p:cNvCxnSpPr>
            <a:cxnSpLocks/>
          </p:cNvCxnSpPr>
          <p:nvPr/>
        </p:nvCxnSpPr>
        <p:spPr>
          <a:xfrm>
            <a:off x="3696512" y="4581717"/>
            <a:ext cx="4222422" cy="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1EE5446D-BE1E-47EA-B727-4F7C7EBEA037}"/>
              </a:ext>
            </a:extLst>
          </p:cNvPr>
          <p:cNvSpPr/>
          <p:nvPr/>
        </p:nvSpPr>
        <p:spPr>
          <a:xfrm rot="3444860">
            <a:off x="2508395" y="2389524"/>
            <a:ext cx="914400" cy="914400"/>
          </a:xfrm>
          <a:prstGeom prst="arc">
            <a:avLst>
              <a:gd name="adj1" fmla="val 15522369"/>
              <a:gd name="adj2" fmla="val 1936320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BDE0C7-0E58-403B-9193-96AEA202B80D}"/>
              </a:ext>
            </a:extLst>
          </p:cNvPr>
          <p:cNvSpPr txBox="1"/>
          <p:nvPr/>
        </p:nvSpPr>
        <p:spPr>
          <a:xfrm>
            <a:off x="3511794" y="2420802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θ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8CA54C7-1217-4B94-97D7-A15BA2F41251}"/>
              </a:ext>
            </a:extLst>
          </p:cNvPr>
          <p:cNvSpPr/>
          <p:nvPr/>
        </p:nvSpPr>
        <p:spPr>
          <a:xfrm rot="3173615">
            <a:off x="3997100" y="4040147"/>
            <a:ext cx="914400" cy="914400"/>
          </a:xfrm>
          <a:prstGeom prst="arc">
            <a:avLst>
              <a:gd name="adj1" fmla="val 16963106"/>
              <a:gd name="adj2" fmla="val 189344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2B4063-418E-4986-A005-1598572E0933}"/>
              </a:ext>
            </a:extLst>
          </p:cNvPr>
          <p:cNvSpPr txBox="1"/>
          <p:nvPr/>
        </p:nvSpPr>
        <p:spPr>
          <a:xfrm>
            <a:off x="5005423" y="416050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θ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FF3AEB-73C1-40F6-B00D-572B16030D0E}"/>
              </a:ext>
            </a:extLst>
          </p:cNvPr>
          <p:cNvSpPr txBox="1"/>
          <p:nvPr/>
        </p:nvSpPr>
        <p:spPr>
          <a:xfrm>
            <a:off x="7886786" y="334663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D0BFB1B-2A08-487C-AAE2-031A1F739D0B}"/>
              </a:ext>
            </a:extLst>
          </p:cNvPr>
          <p:cNvSpPr txBox="1"/>
          <p:nvPr/>
        </p:nvSpPr>
        <p:spPr>
          <a:xfrm>
            <a:off x="7906092" y="4348707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r>
              <a:rPr lang="zh-CN" altLang="en-US" sz="2800" b="1" baseline="-25000" dirty="0"/>
              <a:t>水平</a:t>
            </a:r>
            <a:endParaRPr lang="zh-CN" altLang="en-US" sz="28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18B1813-9C5C-44E2-9AD7-D6315DE17453}"/>
              </a:ext>
            </a:extLst>
          </p:cNvPr>
          <p:cNvSpPr txBox="1"/>
          <p:nvPr/>
        </p:nvSpPr>
        <p:spPr>
          <a:xfrm>
            <a:off x="2750829" y="340871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</a:t>
            </a:r>
            <a:r>
              <a:rPr lang="zh-CN" altLang="en-US" sz="2800" b="1" baseline="-25000" dirty="0"/>
              <a:t>竖直</a:t>
            </a:r>
            <a:endParaRPr lang="zh-CN" altLang="en-US" sz="28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0D2B9A-2D52-4D91-8AE5-574D9C1D0DA3}"/>
              </a:ext>
            </a:extLst>
          </p:cNvPr>
          <p:cNvSpPr txBox="1"/>
          <p:nvPr/>
        </p:nvSpPr>
        <p:spPr>
          <a:xfrm>
            <a:off x="6832735" y="24377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zh-CN" altLang="en-US" sz="2800" b="1" baseline="-25000" dirty="0"/>
              <a:t>水平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105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FCCC89-AEE2-4DFF-9B66-BB294238B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88324"/>
              </p:ext>
            </p:extLst>
          </p:nvPr>
        </p:nvGraphicFramePr>
        <p:xfrm>
          <a:off x="1955292" y="1986901"/>
          <a:ext cx="9698644" cy="1442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624">
                  <a:extLst>
                    <a:ext uri="{9D8B030D-6E8A-4147-A177-3AD203B41FA5}">
                      <a16:colId xmlns:a16="http://schemas.microsoft.com/office/drawing/2014/main" val="3920847782"/>
                    </a:ext>
                  </a:extLst>
                </a:gridCol>
                <a:gridCol w="1208624">
                  <a:extLst>
                    <a:ext uri="{9D8B030D-6E8A-4147-A177-3AD203B41FA5}">
                      <a16:colId xmlns:a16="http://schemas.microsoft.com/office/drawing/2014/main" val="985420193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3138332556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1860323475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526007109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1135039537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2286480937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1644444003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87971502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852085872"/>
                    </a:ext>
                  </a:extLst>
                </a:gridCol>
                <a:gridCol w="809044">
                  <a:extLst>
                    <a:ext uri="{9D8B030D-6E8A-4147-A177-3AD203B41FA5}">
                      <a16:colId xmlns:a16="http://schemas.microsoft.com/office/drawing/2014/main" val="937644190"/>
                    </a:ext>
                  </a:extLst>
                </a:gridCol>
              </a:tblGrid>
              <a:tr h="721459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CN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序号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CN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用力参数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rdia New" panose="020B0304020202020204" pitchFamily="34" charset="-34"/>
                        </a:rPr>
                        <a:t>鼓面倾角</a:t>
                      </a:r>
                      <a:endParaRPr lang="zh-CN" sz="15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72294"/>
                  </a:ext>
                </a:extLst>
              </a:tr>
              <a:tr h="360320">
                <a:tc rowSpan="2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68341" marR="168341" marT="84170" marB="8417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CN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发力时机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500" b="1" dirty="0">
                        <a:latin typeface="+mn-lt"/>
                      </a:endParaRPr>
                    </a:p>
                    <a:p>
                      <a:pPr algn="ctr"/>
                      <a:r>
                        <a:rPr lang="en-US" altLang="zh-CN" sz="1500" b="1" dirty="0">
                          <a:latin typeface="+mn-lt"/>
                        </a:rPr>
                        <a:t>2.236°</a:t>
                      </a:r>
                      <a:endParaRPr lang="zh-CN" altLang="en-US" sz="1500" b="1" dirty="0">
                        <a:latin typeface="+mn-lt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30400"/>
                  </a:ext>
                </a:extLst>
              </a:tr>
              <a:tr h="360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zh-CN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用力大小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zh-CN" sz="2200" b="1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zh-CN" sz="2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Cordia New" panose="020B0304020202020204" pitchFamily="34" charset="-34"/>
                      </a:endParaRPr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26255" marR="126255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37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A925B7D-6C16-44E8-95BD-4C3C2A074FCA}"/>
              </a:ext>
            </a:extLst>
          </p:cNvPr>
          <p:cNvGrpSpPr/>
          <p:nvPr/>
        </p:nvGrpSpPr>
        <p:grpSpPr>
          <a:xfrm>
            <a:off x="1981591" y="2596497"/>
            <a:ext cx="1526797" cy="1526797"/>
            <a:chOff x="2046914" y="3028426"/>
            <a:chExt cx="1526797" cy="1526797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FBA6DB0-8B55-42AA-B864-24E3836A9375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14" y="3791825"/>
              <a:ext cx="152679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E630AC9-7DAA-4515-8921-FC2443452DA2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13" y="3028426"/>
              <a:ext cx="0" cy="152679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E4EA699-DD23-44F4-BA3D-E86BB5518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0508" y="3252020"/>
              <a:ext cx="1079609" cy="10796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2D0D389-2D9F-4730-8C5D-43540D40B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0508" y="3252020"/>
              <a:ext cx="1079609" cy="10796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5368C96-3953-4966-B638-DB002DF3469A}"/>
              </a:ext>
            </a:extLst>
          </p:cNvPr>
          <p:cNvSpPr txBox="1"/>
          <p:nvPr/>
        </p:nvSpPr>
        <p:spPr>
          <a:xfrm>
            <a:off x="2591742" y="4126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C5A83-D1B4-44F9-A9F1-86C6C871EF92}"/>
              </a:ext>
            </a:extLst>
          </p:cNvPr>
          <p:cNvSpPr txBox="1"/>
          <p:nvPr/>
        </p:nvSpPr>
        <p:spPr>
          <a:xfrm>
            <a:off x="1898691" y="3874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9A0D88-0895-4E23-88EE-42EB1466E625}"/>
              </a:ext>
            </a:extLst>
          </p:cNvPr>
          <p:cNvSpPr txBox="1"/>
          <p:nvPr/>
        </p:nvSpPr>
        <p:spPr>
          <a:xfrm>
            <a:off x="1697951" y="3135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2E51A6-8CFD-4F5D-8839-0B75A4D4379E}"/>
              </a:ext>
            </a:extLst>
          </p:cNvPr>
          <p:cNvSpPr txBox="1"/>
          <p:nvPr/>
        </p:nvSpPr>
        <p:spPr>
          <a:xfrm>
            <a:off x="1898691" y="25244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1DD11D-0553-4675-B9EF-2870CF0386B1}"/>
              </a:ext>
            </a:extLst>
          </p:cNvPr>
          <p:cNvSpPr txBox="1"/>
          <p:nvPr/>
        </p:nvSpPr>
        <p:spPr>
          <a:xfrm>
            <a:off x="2566860" y="22267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246E20-C578-4ABC-919E-1C22E475FD1A}"/>
              </a:ext>
            </a:extLst>
          </p:cNvPr>
          <p:cNvSpPr txBox="1"/>
          <p:nvPr/>
        </p:nvSpPr>
        <p:spPr>
          <a:xfrm>
            <a:off x="3259912" y="25359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DFE829-8531-437F-944E-835CB8222DEA}"/>
              </a:ext>
            </a:extLst>
          </p:cNvPr>
          <p:cNvSpPr txBox="1"/>
          <p:nvPr/>
        </p:nvSpPr>
        <p:spPr>
          <a:xfrm>
            <a:off x="3471795" y="31752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8E9D80-477E-4442-B7E5-0230722C505B}"/>
              </a:ext>
            </a:extLst>
          </p:cNvPr>
          <p:cNvSpPr txBox="1"/>
          <p:nvPr/>
        </p:nvSpPr>
        <p:spPr>
          <a:xfrm>
            <a:off x="3272353" y="3768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6FC91E5-2A81-4059-BBC3-7937FCEE34A8}"/>
              </a:ext>
            </a:extLst>
          </p:cNvPr>
          <p:cNvGrpSpPr/>
          <p:nvPr/>
        </p:nvGrpSpPr>
        <p:grpSpPr>
          <a:xfrm>
            <a:off x="4999573" y="2596061"/>
            <a:ext cx="1526797" cy="1526797"/>
            <a:chOff x="2046914" y="3028426"/>
            <a:chExt cx="1526797" cy="1526797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7409A57-A6AD-4EF5-871D-43824DE473C9}"/>
                </a:ext>
              </a:extLst>
            </p:cNvPr>
            <p:cNvCxnSpPr>
              <a:cxnSpLocks/>
            </p:cNvCxnSpPr>
            <p:nvPr/>
          </p:nvCxnSpPr>
          <p:spPr>
            <a:xfrm>
              <a:off x="2046914" y="3791825"/>
              <a:ext cx="152679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E717BCD-32C0-43BC-BCC3-1E52A438D11D}"/>
                </a:ext>
              </a:extLst>
            </p:cNvPr>
            <p:cNvCxnSpPr>
              <a:cxnSpLocks/>
            </p:cNvCxnSpPr>
            <p:nvPr/>
          </p:nvCxnSpPr>
          <p:spPr>
            <a:xfrm>
              <a:off x="2810313" y="3028426"/>
              <a:ext cx="0" cy="152679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E48F791-FFF1-45BB-A6AB-6087F7F6C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0508" y="3252020"/>
              <a:ext cx="1079609" cy="10796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B3EEA36-BB48-441A-B79F-05F6BD3335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0508" y="3252020"/>
              <a:ext cx="1079609" cy="10796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541C3A10-127B-4C34-8117-D1B302B4E01E}"/>
              </a:ext>
            </a:extLst>
          </p:cNvPr>
          <p:cNvSpPr txBox="1"/>
          <p:nvPr/>
        </p:nvSpPr>
        <p:spPr>
          <a:xfrm>
            <a:off x="5609724" y="4126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3F31F-BBE9-4B7E-ABBF-CCC012CD003D}"/>
              </a:ext>
            </a:extLst>
          </p:cNvPr>
          <p:cNvSpPr txBox="1"/>
          <p:nvPr/>
        </p:nvSpPr>
        <p:spPr>
          <a:xfrm>
            <a:off x="4916673" y="3874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E2D87D-324C-499C-8B53-DB09A6534E36}"/>
              </a:ext>
            </a:extLst>
          </p:cNvPr>
          <p:cNvSpPr txBox="1"/>
          <p:nvPr/>
        </p:nvSpPr>
        <p:spPr>
          <a:xfrm>
            <a:off x="4715933" y="31354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B7F2C9-A002-4C35-9659-5F8D4359B716}"/>
              </a:ext>
            </a:extLst>
          </p:cNvPr>
          <p:cNvSpPr txBox="1"/>
          <p:nvPr/>
        </p:nvSpPr>
        <p:spPr>
          <a:xfrm>
            <a:off x="4916673" y="25239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9F9312-5E4E-41FD-B3F9-ACE51530EB03}"/>
              </a:ext>
            </a:extLst>
          </p:cNvPr>
          <p:cNvSpPr txBox="1"/>
          <p:nvPr/>
        </p:nvSpPr>
        <p:spPr>
          <a:xfrm>
            <a:off x="5584842" y="2226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8E792E-3975-413E-8033-F026A9A322C2}"/>
              </a:ext>
            </a:extLst>
          </p:cNvPr>
          <p:cNvSpPr txBox="1"/>
          <p:nvPr/>
        </p:nvSpPr>
        <p:spPr>
          <a:xfrm>
            <a:off x="6277894" y="2535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D937B2-7DB7-4179-A230-356E762355B1}"/>
              </a:ext>
            </a:extLst>
          </p:cNvPr>
          <p:cNvSpPr txBox="1"/>
          <p:nvPr/>
        </p:nvSpPr>
        <p:spPr>
          <a:xfrm>
            <a:off x="6489777" y="3174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1123A5-9B57-4489-B49C-1D33C8A8761B}"/>
              </a:ext>
            </a:extLst>
          </p:cNvPr>
          <p:cNvSpPr txBox="1"/>
          <p:nvPr/>
        </p:nvSpPr>
        <p:spPr>
          <a:xfrm>
            <a:off x="6290335" y="37681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63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1055</Words>
  <Application>Microsoft Office PowerPoint</Application>
  <PresentationFormat>宽屏</PresentationFormat>
  <Paragraphs>713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26270</dc:creator>
  <cp:lastModifiedBy> </cp:lastModifiedBy>
  <cp:revision>37</cp:revision>
  <dcterms:created xsi:type="dcterms:W3CDTF">2019-09-13T12:30:38Z</dcterms:created>
  <dcterms:modified xsi:type="dcterms:W3CDTF">2019-09-15T10:47:22Z</dcterms:modified>
</cp:coreProperties>
</file>