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086FFE8-1978-41AD-99C8-98211BAF9685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sto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DADADA"/>
              </a:solidFill>
              <a:latin typeface="Calisto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DADADA"/>
              </a:solidFill>
              <a:latin typeface="Calisto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2B8C6B2-5680-47E2-B257-DFA633D8492E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sto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DADADA"/>
              </a:solidFill>
              <a:latin typeface="Calisto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DADADA"/>
              </a:solidFill>
              <a:latin typeface="Calisto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DADADA"/>
              </a:solidFill>
              <a:latin typeface="Calisto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DADADA"/>
              </a:solidFill>
              <a:latin typeface="Calisto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A246FDC-7634-4ABB-B756-551836B636FA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sto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DADADA"/>
              </a:solidFill>
              <a:latin typeface="Calisto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DADADA"/>
              </a:solidFill>
              <a:latin typeface="Calisto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DADADA"/>
              </a:solidFill>
              <a:latin typeface="Calisto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DADADA"/>
              </a:solidFill>
              <a:latin typeface="Calisto M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DADADA"/>
              </a:solidFill>
              <a:latin typeface="Calisto M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DADADA"/>
              </a:solidFill>
              <a:latin typeface="Calisto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A8831F4-286E-414C-B206-56EBFAB04AEB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sto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8463731-D7F8-41C6-BC32-D5A1A1C818D6}" type="slidenum">
              <a:t>‹Nr.›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sto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DADADA"/>
              </a:solidFill>
              <a:latin typeface="Calisto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12A616B-5FE1-4C4D-A6F2-52C0D98BF220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sto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DADADA"/>
              </a:solidFill>
              <a:latin typeface="Calisto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DADADA"/>
              </a:solidFill>
              <a:latin typeface="Calisto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7C5A93A-A7C1-43F2-A190-1823EB0BA322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sto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A9E417-F5FB-4195-B297-C02F4AFB08B4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C463ADA-905A-4221-B210-5BE3B31B1064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sto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DADADA"/>
              </a:solidFill>
              <a:latin typeface="Calisto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DADADA"/>
              </a:solidFill>
              <a:latin typeface="Calisto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DADADA"/>
              </a:solidFill>
              <a:latin typeface="Calisto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481BF81-942A-4CF5-8861-B534053B0773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sto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DADADA"/>
              </a:solidFill>
              <a:latin typeface="Calisto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DADADA"/>
              </a:solidFill>
              <a:latin typeface="Calisto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DADADA"/>
              </a:solidFill>
              <a:latin typeface="Calisto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74DA448-2FF0-4C5F-86A8-3FBA30038B77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sto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DADADA"/>
              </a:solidFill>
              <a:latin typeface="Calisto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DADADA"/>
              </a:solidFill>
              <a:latin typeface="Calisto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000" b="0" strike="noStrike" spc="-1">
              <a:solidFill>
                <a:srgbClr val="DADADA"/>
              </a:solidFill>
              <a:latin typeface="Calisto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AC4F8A4-1896-41E2-9FAD-E2C156715CBB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F2F2F2"/>
                </a:solidFill>
                <a:latin typeface="Calisto M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F2F2F2"/>
                </a:solidFill>
                <a:latin typeface="Calisto MT"/>
              </a:rPr>
              <a:t>&lt;date/time&gt;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F2F2F2"/>
                </a:solidFill>
                <a:latin typeface="Calisto M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F2F2F2"/>
                </a:solidFill>
                <a:latin typeface="Calisto MT"/>
              </a:rPr>
              <a:t>&lt;footer&gt;</a:t>
            </a:r>
            <a:endParaRPr lang="de-DE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10514160" y="588312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000" b="0" strike="noStrike" spc="-1">
                <a:solidFill>
                  <a:srgbClr val="F2F2F2"/>
                </a:solidFill>
                <a:latin typeface="Calisto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2ACED2-696A-4257-B985-BF571F3CF704}" type="slidenum">
              <a:rPr lang="de-DE" sz="1000" b="0" strike="noStrike" spc="-1">
                <a:solidFill>
                  <a:srgbClr val="F2F2F2"/>
                </a:solidFill>
                <a:latin typeface="Calisto MT"/>
              </a:rPr>
              <a:t>‹Nr.›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Calisto MT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ADADA"/>
                </a:solidFill>
                <a:latin typeface="Calisto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DADADA"/>
                </a:solidFill>
                <a:latin typeface="Calisto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DADADA"/>
                </a:solidFill>
                <a:latin typeface="Calisto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DADADA"/>
                </a:solidFill>
                <a:latin typeface="Calisto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ADADA"/>
                </a:solidFill>
                <a:latin typeface="Calisto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ADADA"/>
                </a:solidFill>
                <a:latin typeface="Calisto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ADADA"/>
                </a:solidFill>
                <a:latin typeface="Calisto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4724280" y="647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23.06.2022 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0" y="649296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Team-4 Trainingstracker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11438280" y="649296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81F11E-9D65-47C8-A76F-B133F40EDC19}" type="slidenum">
              <a:rPr lang="de-DE" sz="1400" b="0" strike="noStrike" spc="-1">
                <a:solidFill>
                  <a:srgbClr val="F2F2F2"/>
                </a:solidFill>
                <a:latin typeface="Arial"/>
              </a:rPr>
              <a:t>1</a:t>
            </a:fld>
            <a:endParaRPr lang="de-DE" sz="1400" b="0" strike="noStrike" spc="-1">
              <a:latin typeface="Times New Roman"/>
            </a:endParaRPr>
          </a:p>
        </p:txBody>
      </p:sp>
      <p:sp>
        <p:nvSpPr>
          <p:cNvPr id="44" name="Textfeld 4"/>
          <p:cNvSpPr/>
          <p:nvPr/>
        </p:nvSpPr>
        <p:spPr>
          <a:xfrm>
            <a:off x="2509560" y="899280"/>
            <a:ext cx="7172280" cy="447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3600" b="0" strike="noStrike" spc="-1">
                <a:solidFill>
                  <a:srgbClr val="FFFFFF"/>
                </a:solidFill>
                <a:latin typeface="Arial"/>
              </a:rPr>
              <a:t>Team-4 Trainingstracker</a:t>
            </a:r>
            <a:endParaRPr lang="de-DE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de-DE" sz="3600" b="0" strike="noStrike" spc="-1">
                <a:solidFill>
                  <a:srgbClr val="FFFFFF"/>
                </a:solidFill>
                <a:latin typeface="Arial"/>
              </a:rPr>
              <a:t>Katerina Evangelou</a:t>
            </a:r>
            <a:endParaRPr lang="de-DE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de-DE" sz="3600" b="0" strike="noStrike" spc="-1">
                <a:solidFill>
                  <a:srgbClr val="FFFFFF"/>
                </a:solidFill>
                <a:latin typeface="Arial"/>
              </a:rPr>
              <a:t>Jeremias Friedrich</a:t>
            </a:r>
            <a:endParaRPr lang="de-DE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de-DE" sz="3600" b="0" strike="noStrike" spc="-1">
                <a:solidFill>
                  <a:srgbClr val="FFFFFF"/>
                </a:solidFill>
                <a:latin typeface="Arial"/>
              </a:rPr>
              <a:t>Killian Schifferl</a:t>
            </a:r>
            <a:endParaRPr lang="de-DE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de-DE" sz="3600" b="0" strike="noStrike" spc="-1">
                <a:solidFill>
                  <a:srgbClr val="FFFFFF"/>
                </a:solidFill>
                <a:latin typeface="Arial"/>
              </a:rPr>
              <a:t>Timothy Egorow</a:t>
            </a:r>
            <a:endParaRPr lang="de-DE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de-DE" sz="3600" b="0" strike="noStrike" spc="-1">
                <a:solidFill>
                  <a:srgbClr val="FFFFFF"/>
                </a:solidFill>
                <a:latin typeface="Arial"/>
              </a:rPr>
              <a:t>Badee Al Ghazzawi</a:t>
            </a:r>
            <a:endParaRPr lang="de-DE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de-DE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de-DE" sz="3600" b="0" strike="noStrike" spc="-1">
                <a:solidFill>
                  <a:srgbClr val="FFFFFF"/>
                </a:solidFill>
                <a:latin typeface="Arial"/>
              </a:rPr>
              <a:t>MS3 Projekpräsentation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dt" idx="31"/>
          </p:nvPr>
        </p:nvSpPr>
        <p:spPr>
          <a:xfrm>
            <a:off x="4724280" y="647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23.06.2022 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ftr" idx="32"/>
          </p:nvPr>
        </p:nvSpPr>
        <p:spPr>
          <a:xfrm>
            <a:off x="0" y="649296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Team-4 Trainingstracker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33"/>
          </p:nvPr>
        </p:nvSpPr>
        <p:spPr>
          <a:xfrm>
            <a:off x="11438280" y="649296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087624-DEE2-498A-8EA2-DCB6E62958E8}" type="slidenum">
              <a:rPr lang="de-DE" sz="1400" b="0" strike="noStrike" spc="-1">
                <a:solidFill>
                  <a:srgbClr val="F2F2F2"/>
                </a:solidFill>
                <a:latin typeface="Arial"/>
              </a:rPr>
              <a:t>10</a:t>
            </a:fld>
            <a:endParaRPr lang="de-DE" sz="1400" b="0" strike="noStrike" spc="-1">
              <a:latin typeface="Times New Roman"/>
            </a:endParaRPr>
          </a:p>
        </p:txBody>
      </p:sp>
      <p:sp>
        <p:nvSpPr>
          <p:cNvPr id="98" name="AutoShape 4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9" name="Grafik 7"/>
          <p:cNvPicPr/>
          <p:nvPr/>
        </p:nvPicPr>
        <p:blipFill>
          <a:blip r:embed="rId2"/>
          <a:stretch/>
        </p:blipFill>
        <p:spPr>
          <a:xfrm>
            <a:off x="2219400" y="343080"/>
            <a:ext cx="7752960" cy="6171840"/>
          </a:xfrm>
          <a:prstGeom prst="rect">
            <a:avLst/>
          </a:prstGeom>
          <a:ln w="0">
            <a:noFill/>
          </a:ln>
        </p:spPr>
      </p:pic>
      <p:sp>
        <p:nvSpPr>
          <p:cNvPr id="100" name="Multiplikationszeichen 8"/>
          <p:cNvSpPr/>
          <p:nvPr/>
        </p:nvSpPr>
        <p:spPr>
          <a:xfrm>
            <a:off x="3596400" y="5131800"/>
            <a:ext cx="966600" cy="765000"/>
          </a:xfrm>
          <a:prstGeom prst="mathMultiply">
            <a:avLst>
              <a:gd name="adj1" fmla="val 23520"/>
            </a:avLst>
          </a:prstGeom>
          <a:solidFill>
            <a:srgbClr val="BC451B"/>
          </a:solidFill>
          <a:ln cap="rnd">
            <a:solidFill>
              <a:srgbClr val="8B331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Multiplikationszeichen 9"/>
          <p:cNvSpPr/>
          <p:nvPr/>
        </p:nvSpPr>
        <p:spPr>
          <a:xfrm>
            <a:off x="7648200" y="2254680"/>
            <a:ext cx="966600" cy="765000"/>
          </a:xfrm>
          <a:prstGeom prst="mathMultiply">
            <a:avLst>
              <a:gd name="adj1" fmla="val 23520"/>
            </a:avLst>
          </a:prstGeom>
          <a:solidFill>
            <a:srgbClr val="BC451B"/>
          </a:solidFill>
          <a:ln cap="rnd">
            <a:solidFill>
              <a:srgbClr val="8B331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dt" idx="34"/>
          </p:nvPr>
        </p:nvSpPr>
        <p:spPr>
          <a:xfrm>
            <a:off x="4724280" y="647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23.06.2022 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ftr" idx="35"/>
          </p:nvPr>
        </p:nvSpPr>
        <p:spPr>
          <a:xfrm>
            <a:off x="0" y="649296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Team-4 Trainingstracker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36"/>
          </p:nvPr>
        </p:nvSpPr>
        <p:spPr>
          <a:xfrm>
            <a:off x="11438280" y="649296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85A656-5D0D-4AC3-9F37-1D19AE785EC5}" type="slidenum">
              <a:rPr lang="de-DE" sz="1400" b="0" strike="noStrike" spc="-1">
                <a:solidFill>
                  <a:srgbClr val="F2F2F2"/>
                </a:solidFill>
                <a:latin typeface="Arial"/>
              </a:rPr>
              <a:t>11</a:t>
            </a:fld>
            <a:endParaRPr lang="de-DE" sz="1400" b="0" strike="noStrike" spc="-1">
              <a:latin typeface="Times New Roman"/>
            </a:endParaRPr>
          </a:p>
        </p:txBody>
      </p:sp>
      <p:sp>
        <p:nvSpPr>
          <p:cNvPr id="105" name="AutoShape 4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6" name="Grafik 7"/>
          <p:cNvPicPr/>
          <p:nvPr/>
        </p:nvPicPr>
        <p:blipFill>
          <a:blip r:embed="rId2"/>
          <a:stretch/>
        </p:blipFill>
        <p:spPr>
          <a:xfrm>
            <a:off x="2354760" y="438840"/>
            <a:ext cx="7177320" cy="5131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dt" idx="37"/>
          </p:nvPr>
        </p:nvSpPr>
        <p:spPr>
          <a:xfrm>
            <a:off x="4724280" y="647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23.06.2022 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ftr" idx="38"/>
          </p:nvPr>
        </p:nvSpPr>
        <p:spPr>
          <a:xfrm>
            <a:off x="0" y="649296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Team-4 Trainingstracker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39"/>
          </p:nvPr>
        </p:nvSpPr>
        <p:spPr>
          <a:xfrm>
            <a:off x="11438280" y="649296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5D3840-0FE5-4BA3-99AD-2E9F8325B833}" type="slidenum">
              <a:rPr lang="de-DE" sz="1400" b="0" strike="noStrike" spc="-1">
                <a:solidFill>
                  <a:srgbClr val="F2F2F2"/>
                </a:solidFill>
                <a:latin typeface="Arial"/>
              </a:rPr>
              <a:t>12</a:t>
            </a:fld>
            <a:endParaRPr lang="de-DE" sz="1400" b="0" strike="noStrike" spc="-1">
              <a:latin typeface="Times New Roman"/>
            </a:endParaRPr>
          </a:p>
        </p:txBody>
      </p:sp>
      <p:sp>
        <p:nvSpPr>
          <p:cNvPr id="110" name="AutoShape 4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1" name="Grafik 7"/>
          <p:cNvPicPr/>
          <p:nvPr/>
        </p:nvPicPr>
        <p:blipFill>
          <a:blip r:embed="rId2"/>
          <a:stretch/>
        </p:blipFill>
        <p:spPr>
          <a:xfrm>
            <a:off x="2354760" y="438840"/>
            <a:ext cx="7177320" cy="5131080"/>
          </a:xfrm>
          <a:prstGeom prst="rect">
            <a:avLst/>
          </a:prstGeom>
          <a:ln w="0">
            <a:noFill/>
          </a:ln>
        </p:spPr>
      </p:pic>
      <p:sp>
        <p:nvSpPr>
          <p:cNvPr id="112" name="Multiplikationszeichen 8"/>
          <p:cNvSpPr/>
          <p:nvPr/>
        </p:nvSpPr>
        <p:spPr>
          <a:xfrm>
            <a:off x="5764680" y="4586760"/>
            <a:ext cx="966600" cy="765000"/>
          </a:xfrm>
          <a:prstGeom prst="mathMultiply">
            <a:avLst>
              <a:gd name="adj1" fmla="val 23520"/>
            </a:avLst>
          </a:prstGeom>
          <a:solidFill>
            <a:srgbClr val="BC451B"/>
          </a:solidFill>
          <a:ln cap="rnd">
            <a:solidFill>
              <a:srgbClr val="8B331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Multiplikationszeichen 9"/>
          <p:cNvSpPr/>
          <p:nvPr/>
        </p:nvSpPr>
        <p:spPr>
          <a:xfrm>
            <a:off x="8177040" y="4511160"/>
            <a:ext cx="966600" cy="765000"/>
          </a:xfrm>
          <a:prstGeom prst="mathMultiply">
            <a:avLst>
              <a:gd name="adj1" fmla="val 23520"/>
            </a:avLst>
          </a:prstGeom>
          <a:solidFill>
            <a:srgbClr val="BC451B"/>
          </a:solidFill>
          <a:ln cap="rnd">
            <a:solidFill>
              <a:srgbClr val="8B331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Multiplikationszeichen 10"/>
          <p:cNvSpPr/>
          <p:nvPr/>
        </p:nvSpPr>
        <p:spPr>
          <a:xfrm>
            <a:off x="7984080" y="3205800"/>
            <a:ext cx="966600" cy="765000"/>
          </a:xfrm>
          <a:prstGeom prst="mathMultiply">
            <a:avLst>
              <a:gd name="adj1" fmla="val 23520"/>
            </a:avLst>
          </a:prstGeom>
          <a:solidFill>
            <a:srgbClr val="BC451B"/>
          </a:solidFill>
          <a:ln cap="rnd">
            <a:solidFill>
              <a:srgbClr val="8B331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Multiplikationszeichen 1"/>
          <p:cNvSpPr/>
          <p:nvPr/>
        </p:nvSpPr>
        <p:spPr>
          <a:xfrm>
            <a:off x="3376800" y="3429000"/>
            <a:ext cx="966600" cy="765000"/>
          </a:xfrm>
          <a:prstGeom prst="mathMultiply">
            <a:avLst>
              <a:gd name="adj1" fmla="val 23520"/>
            </a:avLst>
          </a:prstGeom>
          <a:solidFill>
            <a:srgbClr val="BC451B"/>
          </a:solidFill>
          <a:ln cap="rnd">
            <a:solidFill>
              <a:srgbClr val="8B331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dt" idx="40"/>
          </p:nvPr>
        </p:nvSpPr>
        <p:spPr>
          <a:xfrm>
            <a:off x="4724280" y="647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23.06.2022 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ftr" idx="41"/>
          </p:nvPr>
        </p:nvSpPr>
        <p:spPr>
          <a:xfrm>
            <a:off x="0" y="649296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Team-4 Trainingstracker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 idx="42"/>
          </p:nvPr>
        </p:nvSpPr>
        <p:spPr>
          <a:xfrm>
            <a:off x="11438280" y="649296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ACD5D1-E308-4811-BE08-263478C6322E}" type="slidenum">
              <a:rPr lang="de-DE" sz="1400" b="0" strike="noStrike" spc="-1">
                <a:solidFill>
                  <a:srgbClr val="F2F2F2"/>
                </a:solidFill>
                <a:latin typeface="Arial"/>
              </a:rPr>
              <a:t>13</a:t>
            </a:fld>
            <a:endParaRPr lang="de-DE" sz="1400" b="0" strike="noStrike" spc="-1">
              <a:latin typeface="Times New Roman"/>
            </a:endParaRPr>
          </a:p>
        </p:txBody>
      </p:sp>
      <p:sp>
        <p:nvSpPr>
          <p:cNvPr id="119" name="AutoShape 4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0" name="Grafik 9"/>
          <p:cNvPicPr/>
          <p:nvPr/>
        </p:nvPicPr>
        <p:blipFill>
          <a:blip r:embed="rId2"/>
          <a:stretch/>
        </p:blipFill>
        <p:spPr>
          <a:xfrm>
            <a:off x="952200" y="1077840"/>
            <a:ext cx="10287360" cy="2143080"/>
          </a:xfrm>
          <a:prstGeom prst="rect">
            <a:avLst/>
          </a:prstGeom>
          <a:ln w="0">
            <a:noFill/>
          </a:ln>
        </p:spPr>
      </p:pic>
      <p:sp>
        <p:nvSpPr>
          <p:cNvPr id="121" name="Textfeld 10"/>
          <p:cNvSpPr/>
          <p:nvPr/>
        </p:nvSpPr>
        <p:spPr>
          <a:xfrm>
            <a:off x="2562840" y="4165560"/>
            <a:ext cx="6761160" cy="11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ctr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FFFFFF"/>
                </a:solidFill>
                <a:latin typeface="Arial"/>
              </a:rPr>
              <a:t>Zu viel A &amp; D </a:t>
            </a:r>
            <a:endParaRPr lang="de-DE" sz="1800" b="0" strike="noStrike" spc="-1">
              <a:latin typeface="Arial"/>
            </a:endParaRPr>
          </a:p>
          <a:p>
            <a:pPr marL="285840" indent="-285840" algn="ctr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FFFFFF"/>
                </a:solidFill>
                <a:latin typeface="Arial"/>
              </a:rPr>
              <a:t>Zu wenig Meetings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Wingdings"/>
              </a:rPr>
              <a:t></a:t>
            </a:r>
            <a:r>
              <a:rPr lang="de-DE" sz="1800" b="0" strike="noStrike" spc="-1">
                <a:solidFill>
                  <a:srgbClr val="FFFFFF"/>
                </a:solidFill>
                <a:latin typeface="Arial"/>
              </a:rPr>
              <a:t> Viel Zeit hätte anders investiert werden können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dt" idx="43"/>
          </p:nvPr>
        </p:nvSpPr>
        <p:spPr>
          <a:xfrm>
            <a:off x="4724280" y="647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23.06.2022 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ftr" idx="44"/>
          </p:nvPr>
        </p:nvSpPr>
        <p:spPr>
          <a:xfrm>
            <a:off x="0" y="649296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Team-4 Trainingstracker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45"/>
          </p:nvPr>
        </p:nvSpPr>
        <p:spPr>
          <a:xfrm>
            <a:off x="11438280" y="649296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D99A46-D2C5-4FD8-B231-279F4D7F0997}" type="slidenum">
              <a:rPr lang="de-DE" sz="1400" b="0" strike="noStrike" spc="-1">
                <a:solidFill>
                  <a:srgbClr val="F2F2F2"/>
                </a:solidFill>
                <a:latin typeface="Arial"/>
              </a:rPr>
              <a:t>14</a:t>
            </a:fld>
            <a:endParaRPr lang="de-DE" sz="1400" b="0" strike="noStrike" spc="-1">
              <a:latin typeface="Times New Roman"/>
            </a:endParaRPr>
          </a:p>
        </p:txBody>
      </p:sp>
      <p:sp>
        <p:nvSpPr>
          <p:cNvPr id="125" name="AutoShape 4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6" name="Grafik 7"/>
          <p:cNvPicPr/>
          <p:nvPr/>
        </p:nvPicPr>
        <p:blipFill>
          <a:blip r:embed="rId2"/>
          <a:stretch/>
        </p:blipFill>
        <p:spPr>
          <a:xfrm>
            <a:off x="1600200" y="1516320"/>
            <a:ext cx="8816040" cy="3970080"/>
          </a:xfrm>
          <a:prstGeom prst="rect">
            <a:avLst/>
          </a:prstGeom>
          <a:ln w="0">
            <a:noFill/>
          </a:ln>
        </p:spPr>
      </p:pic>
      <p:sp>
        <p:nvSpPr>
          <p:cNvPr id="127" name="Textfeld 126"/>
          <p:cNvSpPr txBox="1"/>
          <p:nvPr/>
        </p:nvSpPr>
        <p:spPr>
          <a:xfrm>
            <a:off x="232200" y="457200"/>
            <a:ext cx="4568400" cy="54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3200" b="1" strike="noStrike" spc="-1" dirty="0">
                <a:solidFill>
                  <a:schemeClr val="bg1"/>
                </a:solidFill>
                <a:latin typeface="Arial"/>
              </a:rPr>
              <a:t>Was ist eine Rest-API?</a:t>
            </a:r>
            <a:endParaRPr lang="de-DE" sz="3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feld 127"/>
          <p:cNvSpPr txBox="1"/>
          <p:nvPr/>
        </p:nvSpPr>
        <p:spPr>
          <a:xfrm>
            <a:off x="228600" y="457200"/>
            <a:ext cx="4524120" cy="54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3200" b="1" strike="noStrike" spc="-1" dirty="0">
                <a:solidFill>
                  <a:schemeClr val="bg1"/>
                </a:solidFill>
                <a:latin typeface="Arial"/>
              </a:rPr>
              <a:t>Warum eine Rest-API?</a:t>
            </a:r>
          </a:p>
        </p:txBody>
      </p:sp>
      <p:sp>
        <p:nvSpPr>
          <p:cNvPr id="129" name="Textfeld 128"/>
          <p:cNvSpPr txBox="1"/>
          <p:nvPr/>
        </p:nvSpPr>
        <p:spPr>
          <a:xfrm>
            <a:off x="685800" y="1600200"/>
            <a:ext cx="10893960" cy="39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600" b="0" strike="noStrike" spc="-1" dirty="0">
                <a:solidFill>
                  <a:schemeClr val="bg1"/>
                </a:solidFill>
                <a:latin typeface="Arial"/>
              </a:rPr>
              <a:t>Einfache Erweiterbarkeit mit anderen Clients (Website, Handy-App </a:t>
            </a:r>
            <a:r>
              <a:rPr lang="de-DE" sz="2600" b="0" strike="noStrike" spc="-1" dirty="0" err="1">
                <a:solidFill>
                  <a:schemeClr val="bg1"/>
                </a:solidFill>
                <a:latin typeface="Arial"/>
              </a:rPr>
              <a:t>u.ä.</a:t>
            </a:r>
            <a:r>
              <a:rPr lang="de-DE" sz="2600" b="0" strike="noStrike" spc="-1" dirty="0">
                <a:solidFill>
                  <a:schemeClr val="bg1"/>
                </a:solidFill>
                <a:latin typeface="Arial"/>
              </a:rPr>
              <a:t>)</a:t>
            </a:r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600" b="0" strike="noStrike" spc="-1" dirty="0">
                <a:solidFill>
                  <a:schemeClr val="bg1"/>
                </a:solidFill>
                <a:latin typeface="Arial"/>
              </a:rPr>
              <a:t>Logik kann auf dem Server stattfinden </a:t>
            </a:r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600" b="0" strike="noStrike" spc="-1" dirty="0">
                <a:solidFill>
                  <a:schemeClr val="bg1"/>
                </a:solidFill>
                <a:latin typeface="Arial"/>
              </a:rPr>
              <a:t>Keine direkt Verbindung von Client zur Datenbank</a:t>
            </a:r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600" b="0" strike="noStrike" spc="-1" dirty="0">
                <a:solidFill>
                  <a:schemeClr val="bg1"/>
                </a:solidFill>
                <a:latin typeface="Arial"/>
              </a:rPr>
              <a:t>Einfache Überprüfung von Zugriffsrechten</a:t>
            </a:r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600" b="0" strike="noStrike" spc="-1" dirty="0">
                <a:solidFill>
                  <a:schemeClr val="bg1"/>
                </a:solidFill>
                <a:latin typeface="Arial"/>
              </a:rPr>
              <a:t>Wird von den meisten Plattformen und Programmen im Internet benutzt (YouTube </a:t>
            </a:r>
            <a:r>
              <a:rPr lang="de-DE" sz="2600" b="0" strike="noStrike" spc="-1" dirty="0" err="1">
                <a:solidFill>
                  <a:schemeClr val="bg1"/>
                </a:solidFill>
                <a:latin typeface="Arial"/>
              </a:rPr>
              <a:t>u.ä.</a:t>
            </a:r>
            <a:r>
              <a:rPr lang="de-DE" sz="2600" b="0" strike="noStrike" spc="-1" dirty="0">
                <a:solidFill>
                  <a:schemeClr val="bg1"/>
                </a:solidFill>
                <a:latin typeface="Arial"/>
              </a:rPr>
              <a:t>)</a:t>
            </a:r>
          </a:p>
        </p:txBody>
      </p:sp>
      <p:sp>
        <p:nvSpPr>
          <p:cNvPr id="130" name="Datumsplatzhalter 4"/>
          <p:cNvSpPr txBox="1"/>
          <p:nvPr/>
        </p:nvSpPr>
        <p:spPr>
          <a:xfrm>
            <a:off x="4724640" y="647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23.06.2022 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131" name="Fußzeilenplatzhalter 4"/>
          <p:cNvSpPr txBox="1"/>
          <p:nvPr/>
        </p:nvSpPr>
        <p:spPr>
          <a:xfrm>
            <a:off x="360" y="649296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Team-4 Trainingstracker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132" name="Foliennummernplatzhalter 4"/>
          <p:cNvSpPr txBox="1"/>
          <p:nvPr/>
        </p:nvSpPr>
        <p:spPr>
          <a:xfrm>
            <a:off x="11438640" y="649296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017A92BE-BC58-48CE-A674-73B1B97CEBBC}" type="slidenum">
              <a:rPr lang="de-DE" sz="1400" b="0" strike="noStrike" spc="-1">
                <a:solidFill>
                  <a:srgbClr val="F2F2F2"/>
                </a:solidFill>
                <a:latin typeface="Arial"/>
              </a:rPr>
              <a:t>15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feld 132"/>
          <p:cNvSpPr txBox="1"/>
          <p:nvPr/>
        </p:nvSpPr>
        <p:spPr>
          <a:xfrm>
            <a:off x="256680" y="457200"/>
            <a:ext cx="1163052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3200" b="1" strike="noStrike" spc="-1" dirty="0">
                <a:solidFill>
                  <a:schemeClr val="bg1"/>
                </a:solidFill>
                <a:latin typeface="Arial"/>
              </a:rPr>
              <a:t>Beispiel: Client möchte Informationen über Nutzer vom Server erhalten</a:t>
            </a:r>
            <a:endParaRPr lang="de-DE" sz="3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4" name="Textfeld 133"/>
          <p:cNvSpPr txBox="1"/>
          <p:nvPr/>
        </p:nvSpPr>
        <p:spPr>
          <a:xfrm>
            <a:off x="685800" y="1715040"/>
            <a:ext cx="10744200" cy="2856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50000"/>
              </a:lnSpc>
              <a:buClr>
                <a:srgbClr val="FFFFFF"/>
              </a:buClr>
              <a:buFont typeface="StarSymbol"/>
              <a:buAutoNum type="arabicParenR"/>
            </a:pPr>
            <a:r>
              <a:rPr lang="de-DE" sz="2600" b="0" strike="noStrike" spc="-1" dirty="0">
                <a:solidFill>
                  <a:schemeClr val="bg1"/>
                </a:solidFill>
                <a:latin typeface="Arial"/>
              </a:rPr>
              <a:t> Der Client sendet eine HTTP-GET Anfrage an den Server mit der 	  URL: [server-</a:t>
            </a:r>
            <a:r>
              <a:rPr lang="de-DE" sz="2600" b="0" strike="noStrike" spc="-1" dirty="0" err="1">
                <a:solidFill>
                  <a:schemeClr val="bg1"/>
                </a:solidFill>
                <a:latin typeface="Arial"/>
              </a:rPr>
              <a:t>url</a:t>
            </a:r>
            <a:r>
              <a:rPr lang="de-DE" sz="2600" b="0" strike="noStrike" spc="-1" dirty="0">
                <a:solidFill>
                  <a:schemeClr val="bg1"/>
                </a:solidFill>
                <a:latin typeface="Arial"/>
              </a:rPr>
              <a:t>]:6502/v1/</a:t>
            </a:r>
            <a:r>
              <a:rPr lang="de-DE" sz="2600" b="0" strike="noStrike" spc="-1" dirty="0" err="1">
                <a:solidFill>
                  <a:schemeClr val="bg1"/>
                </a:solidFill>
                <a:latin typeface="Arial"/>
              </a:rPr>
              <a:t>tracker</a:t>
            </a:r>
            <a:r>
              <a:rPr lang="de-DE" sz="2600" b="0" strike="noStrike" spc="-1" dirty="0">
                <a:solidFill>
                  <a:schemeClr val="bg1"/>
                </a:solidFill>
                <a:latin typeface="Arial"/>
              </a:rPr>
              <a:t>/</a:t>
            </a:r>
            <a:r>
              <a:rPr lang="de-DE" sz="2600" b="0" strike="noStrike" spc="-1" dirty="0" err="1">
                <a:solidFill>
                  <a:schemeClr val="bg1"/>
                </a:solidFill>
                <a:latin typeface="Arial"/>
              </a:rPr>
              <a:t>api</a:t>
            </a:r>
            <a:r>
              <a:rPr lang="de-DE" sz="2600" b="0" strike="noStrike" spc="-1" dirty="0">
                <a:solidFill>
                  <a:schemeClr val="bg1"/>
                </a:solidFill>
                <a:latin typeface="Arial"/>
              </a:rPr>
              <a:t>/</a:t>
            </a:r>
            <a:r>
              <a:rPr lang="de-DE" sz="2600" b="0" strike="noStrike" spc="-1" dirty="0" err="1">
                <a:solidFill>
                  <a:schemeClr val="bg1"/>
                </a:solidFill>
                <a:latin typeface="Arial"/>
              </a:rPr>
              <a:t>users?userId</a:t>
            </a:r>
            <a:r>
              <a:rPr lang="de-DE" sz="2600" b="0" strike="noStrike" spc="-1" dirty="0">
                <a:solidFill>
                  <a:schemeClr val="bg1"/>
                </a:solidFill>
                <a:latin typeface="Arial"/>
              </a:rPr>
              <a:t>=[</a:t>
            </a:r>
            <a:r>
              <a:rPr lang="de-DE" sz="2600" b="0" strike="noStrike" spc="-1" dirty="0" err="1">
                <a:solidFill>
                  <a:schemeClr val="bg1"/>
                </a:solidFill>
                <a:latin typeface="Arial"/>
              </a:rPr>
              <a:t>userId</a:t>
            </a:r>
            <a:r>
              <a:rPr lang="de-DE" sz="2600" b="0" strike="noStrike" spc="-1" dirty="0">
                <a:solidFill>
                  <a:schemeClr val="bg1"/>
                </a:solidFill>
                <a:latin typeface="Arial"/>
              </a:rPr>
              <a:t>]</a:t>
            </a:r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Font typeface="StarSymbol"/>
              <a:buAutoNum type="arabicParenR"/>
            </a:pPr>
            <a:r>
              <a:rPr lang="de-DE" sz="2600" b="0" strike="noStrike" spc="-1" dirty="0">
                <a:solidFill>
                  <a:schemeClr val="bg1"/>
                </a:solidFill>
                <a:latin typeface="Arial"/>
              </a:rPr>
              <a:t> Server überprüft Anfrage</a:t>
            </a:r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Font typeface="StarSymbol"/>
              <a:buAutoNum type="arabicParenR"/>
            </a:pPr>
            <a:r>
              <a:rPr lang="de-DE" sz="2600" b="0" strike="noStrike" spc="-1" dirty="0">
                <a:solidFill>
                  <a:schemeClr val="bg1"/>
                </a:solidFill>
                <a:latin typeface="Arial"/>
              </a:rPr>
              <a:t> Server holt nötige Daten von der Datenbank</a:t>
            </a:r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Font typeface="StarSymbol"/>
              <a:buAutoNum type="arabicParenR"/>
            </a:pPr>
            <a:r>
              <a:rPr lang="de-DE" sz="2600" b="0" strike="noStrike" spc="-1" dirty="0">
                <a:solidFill>
                  <a:schemeClr val="bg1"/>
                </a:solidFill>
                <a:latin typeface="Arial"/>
              </a:rPr>
              <a:t> Server antwortet mit Infos über Benutzer</a:t>
            </a:r>
          </a:p>
        </p:txBody>
      </p:sp>
      <p:sp>
        <p:nvSpPr>
          <p:cNvPr id="135" name="Datumsplatzhalter 3"/>
          <p:cNvSpPr txBox="1"/>
          <p:nvPr/>
        </p:nvSpPr>
        <p:spPr>
          <a:xfrm>
            <a:off x="4724640" y="647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23.06.2022 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136" name="Fußzeilenplatzhalter 3"/>
          <p:cNvSpPr txBox="1"/>
          <p:nvPr/>
        </p:nvSpPr>
        <p:spPr>
          <a:xfrm>
            <a:off x="360" y="649296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Team-4 Trainingstracker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137" name="Foliennummernplatzhalter 2"/>
          <p:cNvSpPr txBox="1"/>
          <p:nvPr/>
        </p:nvSpPr>
        <p:spPr>
          <a:xfrm>
            <a:off x="11438640" y="649296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A6C6101F-CDF5-4518-92E1-D74587365DAE}" type="slidenum">
              <a:rPr lang="de-DE" sz="1400" b="0" strike="noStrike" spc="-1">
                <a:solidFill>
                  <a:srgbClr val="F2F2F2"/>
                </a:solidFill>
                <a:latin typeface="Arial"/>
              </a:rPr>
              <a:t>16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feld 137"/>
          <p:cNvSpPr txBox="1"/>
          <p:nvPr/>
        </p:nvSpPr>
        <p:spPr>
          <a:xfrm>
            <a:off x="235440" y="457200"/>
            <a:ext cx="6165360" cy="54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3200" b="1" strike="noStrike" spc="-1" dirty="0">
                <a:solidFill>
                  <a:schemeClr val="bg1"/>
                </a:solidFill>
                <a:latin typeface="Arial"/>
              </a:rPr>
              <a:t>Probleme mit unserer Rest-API</a:t>
            </a:r>
          </a:p>
        </p:txBody>
      </p:sp>
      <p:sp>
        <p:nvSpPr>
          <p:cNvPr id="139" name="Textfeld 138"/>
          <p:cNvSpPr txBox="1"/>
          <p:nvPr/>
        </p:nvSpPr>
        <p:spPr>
          <a:xfrm>
            <a:off x="685800" y="1655280"/>
            <a:ext cx="11201400" cy="451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600" b="0" strike="noStrike" spc="-1" dirty="0">
                <a:solidFill>
                  <a:schemeClr val="bg1"/>
                </a:solidFill>
                <a:latin typeface="Arial"/>
              </a:rPr>
              <a:t>Komplexe Einarbeitung in den Code</a:t>
            </a:r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600" b="0" strike="noStrike" spc="-1" dirty="0">
                <a:solidFill>
                  <a:schemeClr val="bg1"/>
                </a:solidFill>
                <a:latin typeface="Arial"/>
              </a:rPr>
              <a:t>Bibliotheken sind komplex zu benutzen</a:t>
            </a:r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600" b="0" strike="noStrike" spc="-1" dirty="0">
                <a:solidFill>
                  <a:schemeClr val="bg1"/>
                </a:solidFill>
                <a:latin typeface="Arial"/>
              </a:rPr>
              <a:t>Code ist schwierig zu testen</a:t>
            </a:r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600" b="0" strike="noStrike" spc="-1" dirty="0">
                <a:solidFill>
                  <a:schemeClr val="bg1"/>
                </a:solidFill>
                <a:latin typeface="Arial"/>
              </a:rPr>
              <a:t>Bibliothek zur Verarbeitung von HTTP-Anfragen arbeitet parallel, Bibliothek zur Kommunikation mit Datenbank nicht ⚡</a:t>
            </a:r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600" b="0" strike="noStrike" spc="-1" dirty="0">
                <a:solidFill>
                  <a:schemeClr val="bg1"/>
                </a:solidFill>
                <a:latin typeface="Arial"/>
              </a:rPr>
              <a:t>⮩ Für jede Anfrage wird eine neue Verbindung zur Datenbank geöffnet</a:t>
            </a:r>
          </a:p>
          <a:p>
            <a:pPr marL="216000" indent="-216000">
              <a:lnSpc>
                <a:spcPct val="15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de-DE" sz="2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40" name="Datumsplatzhalter 2"/>
          <p:cNvSpPr txBox="1"/>
          <p:nvPr/>
        </p:nvSpPr>
        <p:spPr>
          <a:xfrm>
            <a:off x="4724640" y="647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23.06.2022 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141" name="Fußzeilenplatzhalter 1"/>
          <p:cNvSpPr txBox="1"/>
          <p:nvPr/>
        </p:nvSpPr>
        <p:spPr>
          <a:xfrm>
            <a:off x="360" y="649296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Team-4 Trainingstracker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142" name="Foliennummernplatzhalter 1"/>
          <p:cNvSpPr txBox="1"/>
          <p:nvPr/>
        </p:nvSpPr>
        <p:spPr>
          <a:xfrm>
            <a:off x="11438640" y="649296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DB8D1948-8EA4-446C-B8AB-63B299F3130E}" type="slidenum">
              <a:rPr lang="de-DE" sz="1400" b="0" strike="noStrike" spc="-1">
                <a:solidFill>
                  <a:srgbClr val="F2F2F2"/>
                </a:solidFill>
                <a:latin typeface="Arial"/>
              </a:rPr>
              <a:t>17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atumsplatzhalter 2"/>
          <p:cNvSpPr txBox="1"/>
          <p:nvPr/>
        </p:nvSpPr>
        <p:spPr>
          <a:xfrm>
            <a:off x="4724640" y="647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23.06.2022 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141" name="Fußzeilenplatzhalter 1"/>
          <p:cNvSpPr txBox="1"/>
          <p:nvPr/>
        </p:nvSpPr>
        <p:spPr>
          <a:xfrm>
            <a:off x="360" y="649296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Team-4 Trainingstracker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142" name="Foliennummernplatzhalter 1"/>
          <p:cNvSpPr txBox="1"/>
          <p:nvPr/>
        </p:nvSpPr>
        <p:spPr>
          <a:xfrm>
            <a:off x="11438640" y="649296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DB8D1948-8EA4-446C-B8AB-63B299F3130E}" type="slidenum">
              <a:rPr lang="de-DE" sz="1400" b="0" strike="noStrike" spc="-1">
                <a:solidFill>
                  <a:srgbClr val="F2F2F2"/>
                </a:solidFill>
                <a:latin typeface="Arial"/>
              </a:rPr>
              <a:t>18</a:t>
            </a:fld>
            <a:endParaRPr lang="de-DE" sz="1400" b="0" strike="noStrike" spc="-1">
              <a:latin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11CC39-2537-4F50-46B9-6BFE27A72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584" y="440646"/>
            <a:ext cx="610552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1F6AB2-CF59-5DDC-2FF2-041A16628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584" y="2712130"/>
            <a:ext cx="60579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085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dt" idx="46"/>
          </p:nvPr>
        </p:nvSpPr>
        <p:spPr>
          <a:xfrm>
            <a:off x="4724280" y="647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23.06.2022 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ftr" idx="47"/>
          </p:nvPr>
        </p:nvSpPr>
        <p:spPr>
          <a:xfrm>
            <a:off x="0" y="649296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Team-4 Trainingstracker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48"/>
          </p:nvPr>
        </p:nvSpPr>
        <p:spPr>
          <a:xfrm>
            <a:off x="11438280" y="649296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7CB38E-1574-4294-84A7-603C600FA42B}" type="slidenum">
              <a:rPr lang="de-DE" sz="1400" b="0" strike="noStrike" spc="-1">
                <a:solidFill>
                  <a:srgbClr val="F2F2F2"/>
                </a:solidFill>
                <a:latin typeface="Arial"/>
              </a:rPr>
              <a:t>19</a:t>
            </a:fld>
            <a:endParaRPr lang="de-DE" sz="1400" b="0" strike="noStrike" spc="-1">
              <a:latin typeface="Times New Roman"/>
            </a:endParaRPr>
          </a:p>
        </p:txBody>
      </p:sp>
      <p:sp>
        <p:nvSpPr>
          <p:cNvPr id="146" name="AutoShape 4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Textfeld 4"/>
          <p:cNvSpPr/>
          <p:nvPr/>
        </p:nvSpPr>
        <p:spPr>
          <a:xfrm>
            <a:off x="2215080" y="2514600"/>
            <a:ext cx="7761960" cy="14450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8800" b="1" strike="noStrike" spc="-1" dirty="0">
                <a:solidFill>
                  <a:srgbClr val="FFFFFF"/>
                </a:solidFill>
                <a:latin typeface="+mj-lt"/>
              </a:rPr>
              <a:t>Code Beispiel</a:t>
            </a:r>
            <a:endParaRPr lang="de-DE" sz="8800" b="1" strike="noStrike" spc="-1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dt" idx="7"/>
          </p:nvPr>
        </p:nvSpPr>
        <p:spPr>
          <a:xfrm>
            <a:off x="4724280" y="647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23.06.2022 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ftr" idx="8"/>
          </p:nvPr>
        </p:nvSpPr>
        <p:spPr>
          <a:xfrm>
            <a:off x="0" y="649296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Team-4 Trainingstracker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sldNum" idx="9"/>
          </p:nvPr>
        </p:nvSpPr>
        <p:spPr>
          <a:xfrm>
            <a:off x="11438280" y="649296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CD35AB-B0C2-4A75-9E0D-780D32BF7BAD}" type="slidenum">
              <a:rPr lang="de-DE" sz="1400" b="0" strike="noStrike" spc="-1">
                <a:solidFill>
                  <a:srgbClr val="F2F2F2"/>
                </a:solidFill>
                <a:latin typeface="Arial"/>
              </a:rPr>
              <a:t>2</a:t>
            </a:fld>
            <a:endParaRPr lang="de-DE" sz="1400" b="0" strike="noStrike" spc="-1">
              <a:latin typeface="Times New Roman"/>
            </a:endParaRPr>
          </a:p>
        </p:txBody>
      </p:sp>
      <p:sp>
        <p:nvSpPr>
          <p:cNvPr id="48" name="AutoShape 4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" name="Image1"/>
          <p:cNvPicPr/>
          <p:nvPr/>
        </p:nvPicPr>
        <p:blipFill>
          <a:blip r:embed="rId2"/>
          <a:srcRect l="24165" t="10306" r="13900" b="11048"/>
          <a:stretch/>
        </p:blipFill>
        <p:spPr>
          <a:xfrm>
            <a:off x="2274840" y="411120"/>
            <a:ext cx="7514640" cy="5578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10"/>
          </p:nvPr>
        </p:nvSpPr>
        <p:spPr>
          <a:xfrm>
            <a:off x="4724280" y="647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23.06.2022 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11"/>
          </p:nvPr>
        </p:nvSpPr>
        <p:spPr>
          <a:xfrm>
            <a:off x="0" y="649296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Team-4 Trainingstracker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12"/>
          </p:nvPr>
        </p:nvSpPr>
        <p:spPr>
          <a:xfrm>
            <a:off x="11438280" y="649296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9C8F82-0921-470D-9C96-4044ABDA06CF}" type="slidenum">
              <a:rPr lang="de-DE" sz="1400" b="0" strike="noStrike" spc="-1">
                <a:solidFill>
                  <a:srgbClr val="F2F2F2"/>
                </a:solidFill>
                <a:latin typeface="Arial"/>
              </a:rPr>
              <a:t>3</a:t>
            </a:fld>
            <a:endParaRPr lang="de-DE" sz="1400" b="0" strike="noStrike" spc="-1">
              <a:latin typeface="Times New Roman"/>
            </a:endParaRPr>
          </a:p>
        </p:txBody>
      </p:sp>
      <p:sp>
        <p:nvSpPr>
          <p:cNvPr id="53" name="AutoShape 4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4" name="Image1"/>
          <p:cNvPicPr/>
          <p:nvPr/>
        </p:nvPicPr>
        <p:blipFill>
          <a:blip r:embed="rId2"/>
          <a:srcRect l="24165" t="10306" r="13900" b="11048"/>
          <a:stretch/>
        </p:blipFill>
        <p:spPr>
          <a:xfrm>
            <a:off x="2274840" y="411120"/>
            <a:ext cx="7514640" cy="5578200"/>
          </a:xfrm>
          <a:prstGeom prst="rect">
            <a:avLst/>
          </a:prstGeom>
          <a:ln w="0">
            <a:noFill/>
          </a:ln>
        </p:spPr>
      </p:pic>
      <p:sp>
        <p:nvSpPr>
          <p:cNvPr id="55" name="Multiplikationszeichen 9"/>
          <p:cNvSpPr/>
          <p:nvPr/>
        </p:nvSpPr>
        <p:spPr>
          <a:xfrm>
            <a:off x="5226480" y="2925720"/>
            <a:ext cx="570240" cy="502920"/>
          </a:xfrm>
          <a:prstGeom prst="mathMultiply">
            <a:avLst>
              <a:gd name="adj1" fmla="val 23520"/>
            </a:avLst>
          </a:prstGeom>
          <a:solidFill>
            <a:srgbClr val="BC451B"/>
          </a:solidFill>
          <a:ln cap="rnd">
            <a:solidFill>
              <a:srgbClr val="8B331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Multiplikationszeichen 10"/>
          <p:cNvSpPr/>
          <p:nvPr/>
        </p:nvSpPr>
        <p:spPr>
          <a:xfrm>
            <a:off x="5226480" y="3581280"/>
            <a:ext cx="570240" cy="502920"/>
          </a:xfrm>
          <a:prstGeom prst="mathMultiply">
            <a:avLst>
              <a:gd name="adj1" fmla="val 23520"/>
            </a:avLst>
          </a:prstGeom>
          <a:solidFill>
            <a:srgbClr val="BC451B"/>
          </a:solidFill>
          <a:ln cap="rnd">
            <a:solidFill>
              <a:srgbClr val="8B331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Multiplikationszeichen 11"/>
          <p:cNvSpPr/>
          <p:nvPr/>
        </p:nvSpPr>
        <p:spPr>
          <a:xfrm>
            <a:off x="5226480" y="4228560"/>
            <a:ext cx="570240" cy="502920"/>
          </a:xfrm>
          <a:prstGeom prst="mathMultiply">
            <a:avLst>
              <a:gd name="adj1" fmla="val 23520"/>
            </a:avLst>
          </a:prstGeom>
          <a:solidFill>
            <a:srgbClr val="BC451B"/>
          </a:solidFill>
          <a:ln cap="rnd">
            <a:solidFill>
              <a:srgbClr val="8B331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Multiplikationszeichen 12"/>
          <p:cNvSpPr/>
          <p:nvPr/>
        </p:nvSpPr>
        <p:spPr>
          <a:xfrm>
            <a:off x="5173920" y="4875480"/>
            <a:ext cx="570240" cy="502920"/>
          </a:xfrm>
          <a:prstGeom prst="mathMultiply">
            <a:avLst>
              <a:gd name="adj1" fmla="val 23520"/>
            </a:avLst>
          </a:prstGeom>
          <a:solidFill>
            <a:srgbClr val="BC451B"/>
          </a:solidFill>
          <a:ln cap="rnd">
            <a:solidFill>
              <a:srgbClr val="8B331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dt" idx="13"/>
          </p:nvPr>
        </p:nvSpPr>
        <p:spPr>
          <a:xfrm>
            <a:off x="4724280" y="647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23.06.2022 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ftr" idx="14"/>
          </p:nvPr>
        </p:nvSpPr>
        <p:spPr>
          <a:xfrm>
            <a:off x="0" y="649296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Team-4 Trainingstracker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sldNum" idx="15"/>
          </p:nvPr>
        </p:nvSpPr>
        <p:spPr>
          <a:xfrm>
            <a:off x="11438280" y="649296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993E79-10E9-4789-858A-46D4D73B7D8E}" type="slidenum">
              <a:rPr lang="de-DE" sz="1400" b="0" strike="noStrike" spc="-1">
                <a:solidFill>
                  <a:srgbClr val="F2F2F2"/>
                </a:solidFill>
                <a:latin typeface="Arial"/>
              </a:rPr>
              <a:t>4</a:t>
            </a:fld>
            <a:endParaRPr lang="de-DE" sz="1400" b="0" strike="noStrike" spc="-1">
              <a:latin typeface="Times New Roman"/>
            </a:endParaRPr>
          </a:p>
        </p:txBody>
      </p:sp>
      <p:sp>
        <p:nvSpPr>
          <p:cNvPr id="62" name="AutoShape 4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3" name="Grafik 7"/>
          <p:cNvPicPr/>
          <p:nvPr/>
        </p:nvPicPr>
        <p:blipFill>
          <a:blip r:embed="rId2"/>
          <a:stretch/>
        </p:blipFill>
        <p:spPr>
          <a:xfrm>
            <a:off x="1714680" y="519120"/>
            <a:ext cx="8762760" cy="5819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dt" idx="16"/>
          </p:nvPr>
        </p:nvSpPr>
        <p:spPr>
          <a:xfrm>
            <a:off x="4724280" y="647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23.06.2022 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ftr" idx="17"/>
          </p:nvPr>
        </p:nvSpPr>
        <p:spPr>
          <a:xfrm>
            <a:off x="0" y="649296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Team-4 Trainingstracker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sldNum" idx="18"/>
          </p:nvPr>
        </p:nvSpPr>
        <p:spPr>
          <a:xfrm>
            <a:off x="11438280" y="649296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302A0F-F277-416F-9E7C-6C01C71A3456}" type="slidenum">
              <a:rPr lang="de-DE" sz="1400" b="0" strike="noStrike" spc="-1">
                <a:solidFill>
                  <a:srgbClr val="F2F2F2"/>
                </a:solidFill>
                <a:latin typeface="Arial"/>
              </a:rPr>
              <a:t>5</a:t>
            </a:fld>
            <a:endParaRPr lang="de-DE" sz="1400" b="0" strike="noStrike" spc="-1">
              <a:latin typeface="Times New Roman"/>
            </a:endParaRPr>
          </a:p>
        </p:txBody>
      </p:sp>
      <p:sp>
        <p:nvSpPr>
          <p:cNvPr id="67" name="AutoShape 4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8" name="Grafik 7"/>
          <p:cNvPicPr/>
          <p:nvPr/>
        </p:nvPicPr>
        <p:blipFill>
          <a:blip r:embed="rId2"/>
          <a:stretch/>
        </p:blipFill>
        <p:spPr>
          <a:xfrm>
            <a:off x="1714680" y="519120"/>
            <a:ext cx="8762760" cy="5819400"/>
          </a:xfrm>
          <a:prstGeom prst="rect">
            <a:avLst/>
          </a:prstGeom>
          <a:ln w="0">
            <a:noFill/>
          </a:ln>
        </p:spPr>
      </p:pic>
      <p:sp>
        <p:nvSpPr>
          <p:cNvPr id="69" name="Multiplikationszeichen 8"/>
          <p:cNvSpPr/>
          <p:nvPr/>
        </p:nvSpPr>
        <p:spPr>
          <a:xfrm>
            <a:off x="6818040" y="381960"/>
            <a:ext cx="1298520" cy="1032480"/>
          </a:xfrm>
          <a:prstGeom prst="mathMultiply">
            <a:avLst>
              <a:gd name="adj1" fmla="val 23520"/>
            </a:avLst>
          </a:prstGeom>
          <a:solidFill>
            <a:srgbClr val="BC451B"/>
          </a:solidFill>
          <a:ln cap="rnd">
            <a:solidFill>
              <a:srgbClr val="8B331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Multiplikationszeichen 9"/>
          <p:cNvSpPr/>
          <p:nvPr/>
        </p:nvSpPr>
        <p:spPr>
          <a:xfrm>
            <a:off x="3193920" y="3781440"/>
            <a:ext cx="966600" cy="765000"/>
          </a:xfrm>
          <a:prstGeom prst="mathMultiply">
            <a:avLst>
              <a:gd name="adj1" fmla="val 23520"/>
            </a:avLst>
          </a:prstGeom>
          <a:solidFill>
            <a:srgbClr val="BC451B"/>
          </a:solidFill>
          <a:ln cap="rnd">
            <a:solidFill>
              <a:srgbClr val="8B331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Multiplikationszeichen 10"/>
          <p:cNvSpPr/>
          <p:nvPr/>
        </p:nvSpPr>
        <p:spPr>
          <a:xfrm>
            <a:off x="8288280" y="4043520"/>
            <a:ext cx="1249560" cy="855360"/>
          </a:xfrm>
          <a:prstGeom prst="mathMultiply">
            <a:avLst>
              <a:gd name="adj1" fmla="val 23520"/>
            </a:avLst>
          </a:prstGeom>
          <a:solidFill>
            <a:srgbClr val="BC451B"/>
          </a:solidFill>
          <a:ln cap="rnd">
            <a:solidFill>
              <a:srgbClr val="8B331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dt" idx="19"/>
          </p:nvPr>
        </p:nvSpPr>
        <p:spPr>
          <a:xfrm>
            <a:off x="4724280" y="647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23.06.2022 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ftr" idx="20"/>
          </p:nvPr>
        </p:nvSpPr>
        <p:spPr>
          <a:xfrm>
            <a:off x="0" y="649296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Team-4 Trainingstracker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sldNum" idx="21"/>
          </p:nvPr>
        </p:nvSpPr>
        <p:spPr>
          <a:xfrm>
            <a:off x="11438280" y="649296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542C98-2940-4B21-B19A-28B4757E8F3C}" type="slidenum">
              <a:rPr lang="de-DE" sz="1400" b="0" strike="noStrike" spc="-1">
                <a:solidFill>
                  <a:srgbClr val="F2F2F2"/>
                </a:solidFill>
                <a:latin typeface="Arial"/>
              </a:rPr>
              <a:t>6</a:t>
            </a:fld>
            <a:endParaRPr lang="de-DE" sz="1400" b="0" strike="noStrike" spc="-1">
              <a:latin typeface="Times New Roman"/>
            </a:endParaRPr>
          </a:p>
        </p:txBody>
      </p:sp>
      <p:sp>
        <p:nvSpPr>
          <p:cNvPr id="75" name="AutoShape 4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6" name="Grafik 5"/>
          <p:cNvPicPr/>
          <p:nvPr/>
        </p:nvPicPr>
        <p:blipFill>
          <a:blip r:embed="rId2"/>
          <a:stretch/>
        </p:blipFill>
        <p:spPr>
          <a:xfrm>
            <a:off x="743040" y="1105200"/>
            <a:ext cx="10204920" cy="3922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dt" idx="22"/>
          </p:nvPr>
        </p:nvSpPr>
        <p:spPr>
          <a:xfrm>
            <a:off x="4724280" y="647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23.06.2022 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ftr" idx="23"/>
          </p:nvPr>
        </p:nvSpPr>
        <p:spPr>
          <a:xfrm>
            <a:off x="0" y="649296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Team-4 Trainingstracker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 idx="24"/>
          </p:nvPr>
        </p:nvSpPr>
        <p:spPr>
          <a:xfrm>
            <a:off x="11438280" y="649296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6119F2-5E76-4038-A391-CCF74319E1B7}" type="slidenum">
              <a:rPr lang="de-DE" sz="1400" b="0" strike="noStrike" spc="-1">
                <a:solidFill>
                  <a:srgbClr val="F2F2F2"/>
                </a:solidFill>
                <a:latin typeface="Arial"/>
              </a:rPr>
              <a:t>7</a:t>
            </a:fld>
            <a:endParaRPr lang="de-DE" sz="1400" b="0" strike="noStrike" spc="-1">
              <a:latin typeface="Times New Roman"/>
            </a:endParaRPr>
          </a:p>
        </p:txBody>
      </p:sp>
      <p:sp>
        <p:nvSpPr>
          <p:cNvPr id="80" name="AutoShape 4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Grafik 7"/>
          <p:cNvPicPr/>
          <p:nvPr/>
        </p:nvPicPr>
        <p:blipFill>
          <a:blip r:embed="rId2"/>
          <a:stretch/>
        </p:blipFill>
        <p:spPr>
          <a:xfrm>
            <a:off x="1980720" y="447480"/>
            <a:ext cx="7414560" cy="5947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 idx="25"/>
          </p:nvPr>
        </p:nvSpPr>
        <p:spPr>
          <a:xfrm>
            <a:off x="4724280" y="647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23.06.2022 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26"/>
          </p:nvPr>
        </p:nvSpPr>
        <p:spPr>
          <a:xfrm>
            <a:off x="0" y="649296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Team-4 Trainingstracker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27"/>
          </p:nvPr>
        </p:nvSpPr>
        <p:spPr>
          <a:xfrm>
            <a:off x="11438280" y="649296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E1A29B-28F7-4ED1-9C28-DD7D426E3B9C}" type="slidenum">
              <a:rPr lang="de-DE" sz="1400" b="0" strike="noStrike" spc="-1">
                <a:solidFill>
                  <a:srgbClr val="F2F2F2"/>
                </a:solidFill>
                <a:latin typeface="Arial"/>
              </a:rPr>
              <a:t>8</a:t>
            </a:fld>
            <a:endParaRPr lang="de-DE" sz="1400" b="0" strike="noStrike" spc="-1">
              <a:latin typeface="Times New Roman"/>
            </a:endParaRPr>
          </a:p>
        </p:txBody>
      </p:sp>
      <p:sp>
        <p:nvSpPr>
          <p:cNvPr id="85" name="AutoShape 4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6" name="Grafik 7"/>
          <p:cNvPicPr/>
          <p:nvPr/>
        </p:nvPicPr>
        <p:blipFill>
          <a:blip r:embed="rId2"/>
          <a:stretch/>
        </p:blipFill>
        <p:spPr>
          <a:xfrm>
            <a:off x="1980720" y="447480"/>
            <a:ext cx="7414560" cy="5947560"/>
          </a:xfrm>
          <a:prstGeom prst="rect">
            <a:avLst/>
          </a:prstGeom>
          <a:ln w="0">
            <a:noFill/>
          </a:ln>
        </p:spPr>
      </p:pic>
      <p:sp>
        <p:nvSpPr>
          <p:cNvPr id="87" name="Multiplikationszeichen 8"/>
          <p:cNvSpPr/>
          <p:nvPr/>
        </p:nvSpPr>
        <p:spPr>
          <a:xfrm>
            <a:off x="3244320" y="3915720"/>
            <a:ext cx="966600" cy="765000"/>
          </a:xfrm>
          <a:prstGeom prst="mathMultiply">
            <a:avLst>
              <a:gd name="adj1" fmla="val 23520"/>
            </a:avLst>
          </a:prstGeom>
          <a:solidFill>
            <a:srgbClr val="BC451B"/>
          </a:solidFill>
          <a:ln cap="rnd">
            <a:solidFill>
              <a:srgbClr val="8B331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Multiplikationszeichen 9"/>
          <p:cNvSpPr/>
          <p:nvPr/>
        </p:nvSpPr>
        <p:spPr>
          <a:xfrm>
            <a:off x="6984000" y="4016160"/>
            <a:ext cx="966600" cy="765000"/>
          </a:xfrm>
          <a:prstGeom prst="mathMultiply">
            <a:avLst>
              <a:gd name="adj1" fmla="val 23520"/>
            </a:avLst>
          </a:prstGeom>
          <a:solidFill>
            <a:srgbClr val="BC451B"/>
          </a:solidFill>
          <a:ln cap="rnd">
            <a:solidFill>
              <a:srgbClr val="8B331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Multiplikationszeichen 10"/>
          <p:cNvSpPr/>
          <p:nvPr/>
        </p:nvSpPr>
        <p:spPr>
          <a:xfrm>
            <a:off x="6854760" y="2734200"/>
            <a:ext cx="966600" cy="765000"/>
          </a:xfrm>
          <a:prstGeom prst="mathMultiply">
            <a:avLst>
              <a:gd name="adj1" fmla="val 23520"/>
            </a:avLst>
          </a:prstGeom>
          <a:solidFill>
            <a:srgbClr val="BC451B"/>
          </a:solidFill>
          <a:ln cap="rnd">
            <a:solidFill>
              <a:srgbClr val="8B331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dt" idx="28"/>
          </p:nvPr>
        </p:nvSpPr>
        <p:spPr>
          <a:xfrm>
            <a:off x="4724280" y="6476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23.06.2022 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ftr" idx="29"/>
          </p:nvPr>
        </p:nvSpPr>
        <p:spPr>
          <a:xfrm>
            <a:off x="0" y="6492960"/>
            <a:ext cx="6672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F2F2F2"/>
                </a:solidFill>
                <a:latin typeface="Arial"/>
              </a:rPr>
              <a:t>Team-4 Trainingstracker</a:t>
            </a:r>
            <a:endParaRPr lang="de-DE" sz="1400" b="0" strike="noStrike" spc="-1"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30"/>
          </p:nvPr>
        </p:nvSpPr>
        <p:spPr>
          <a:xfrm>
            <a:off x="11438280" y="6492960"/>
            <a:ext cx="75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400" b="0" strike="noStrike" spc="-1">
                <a:solidFill>
                  <a:srgbClr val="F2F2F2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644AC1-20B3-4B7C-A70D-DF450104DE2C}" type="slidenum">
              <a:rPr lang="de-DE" sz="1400" b="0" strike="noStrike" spc="-1">
                <a:solidFill>
                  <a:srgbClr val="F2F2F2"/>
                </a:solidFill>
                <a:latin typeface="Arial"/>
              </a:rPr>
              <a:t>9</a:t>
            </a:fld>
            <a:endParaRPr lang="de-DE" sz="1400" b="0" strike="noStrike" spc="-1">
              <a:latin typeface="Times New Roman"/>
            </a:endParaRPr>
          </a:p>
        </p:txBody>
      </p:sp>
      <p:sp>
        <p:nvSpPr>
          <p:cNvPr id="93" name="AutoShape 4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Grafik 7"/>
          <p:cNvPicPr/>
          <p:nvPr/>
        </p:nvPicPr>
        <p:blipFill>
          <a:blip r:embed="rId2"/>
          <a:stretch/>
        </p:blipFill>
        <p:spPr>
          <a:xfrm>
            <a:off x="2219400" y="343080"/>
            <a:ext cx="7752960" cy="6171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271</Words>
  <Application>Microsoft Office PowerPoint</Application>
  <PresentationFormat>Breitbild</PresentationFormat>
  <Paragraphs>87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Calisto MT</vt:lpstr>
      <vt:lpstr>StarSymbol</vt:lpstr>
      <vt:lpstr>Symbol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Timothy Egorow</dc:creator>
  <dc:description/>
  <cp:lastModifiedBy>Timothy Egorow</cp:lastModifiedBy>
  <cp:revision>3</cp:revision>
  <dcterms:created xsi:type="dcterms:W3CDTF">2022-06-22T12:03:33Z</dcterms:created>
  <dcterms:modified xsi:type="dcterms:W3CDTF">2022-06-22T20:25:44Z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15</vt:i4>
  </property>
</Properties>
</file>