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14"/>
  </p:notesMasterIdLst>
  <p:sldIdLst>
    <p:sldId id="256" r:id="rId2"/>
    <p:sldId id="257" r:id="rId3"/>
    <p:sldId id="258" r:id="rId4"/>
    <p:sldId id="265" r:id="rId5"/>
    <p:sldId id="270" r:id="rId6"/>
    <p:sldId id="271" r:id="rId7"/>
    <p:sldId id="273" r:id="rId8"/>
    <p:sldId id="259" r:id="rId9"/>
    <p:sldId id="267" r:id="rId10"/>
    <p:sldId id="268" r:id="rId11"/>
    <p:sldId id="269"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9"/>
    <p:restoredTop sz="96735"/>
  </p:normalViewPr>
  <p:slideViewPr>
    <p:cSldViewPr snapToGrid="0" snapToObjects="1">
      <p:cViewPr varScale="1">
        <p:scale>
          <a:sx n="87" d="100"/>
          <a:sy n="87" d="100"/>
        </p:scale>
        <p:origin x="607" y="4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hyperlink" Target="https://www.kaggle.com/datasets/ruthgn/beer-profile-and-ratings-data-set" TargetMode="Externa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hyperlink" Target="https://www.kaggle.com/datasets/ruthgn/beer-profile-and-ratings-data-set" TargetMode="External"/><Relationship Id="rId7" Type="http://schemas.openxmlformats.org/officeDocument/2006/relationships/image" Target="../media/image19.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1D28E-D2B0-4DF8-AE64-E9C80549E59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613ADA1-AA2B-4A25-B8DC-7F327F1F2F69}">
      <dgm:prSet/>
      <dgm:spPr/>
      <dgm:t>
        <a:bodyPr/>
        <a:lstStyle/>
        <a:p>
          <a:r>
            <a:rPr lang="en-US" dirty="0"/>
            <a:t>The First graph shows U.S. Beer Production Volume in 2021 based on breweries.</a:t>
          </a:r>
        </a:p>
      </dgm:t>
    </dgm:pt>
    <dgm:pt modelId="{068F310C-0589-40E5-AA58-AD6B24448E18}" type="parTrans" cxnId="{774D8849-A77C-4109-8FF1-BA8FF64C23CC}">
      <dgm:prSet/>
      <dgm:spPr/>
      <dgm:t>
        <a:bodyPr/>
        <a:lstStyle/>
        <a:p>
          <a:endParaRPr lang="en-US"/>
        </a:p>
      </dgm:t>
    </dgm:pt>
    <dgm:pt modelId="{F1B127C3-D653-450A-9FB1-407B0D74E5A0}" type="sibTrans" cxnId="{774D8849-A77C-4109-8FF1-BA8FF64C23CC}">
      <dgm:prSet/>
      <dgm:spPr/>
      <dgm:t>
        <a:bodyPr/>
        <a:lstStyle/>
        <a:p>
          <a:endParaRPr lang="en-US"/>
        </a:p>
      </dgm:t>
    </dgm:pt>
    <dgm:pt modelId="{85E943FD-2B85-4D0A-87CC-2237E9E493B1}">
      <dgm:prSet/>
      <dgm:spPr/>
      <dgm:t>
        <a:bodyPr/>
        <a:lstStyle/>
        <a:p>
          <a:r>
            <a:rPr lang="en-US" dirty="0"/>
            <a:t>The Second graph shows the numbers of breweries being open in the U.S. growing each year since 1976.</a:t>
          </a:r>
        </a:p>
      </dgm:t>
    </dgm:pt>
    <dgm:pt modelId="{5CA9FA42-3E8B-4FD0-B5B2-0A368D105A13}" type="parTrans" cxnId="{2FC6E313-0A14-4D3F-8311-17F3E302F3C6}">
      <dgm:prSet/>
      <dgm:spPr/>
      <dgm:t>
        <a:bodyPr/>
        <a:lstStyle/>
        <a:p>
          <a:endParaRPr lang="en-US"/>
        </a:p>
      </dgm:t>
    </dgm:pt>
    <dgm:pt modelId="{C4122438-8725-4799-8F0B-8530ABB6C5C0}" type="sibTrans" cxnId="{2FC6E313-0A14-4D3F-8311-17F3E302F3C6}">
      <dgm:prSet/>
      <dgm:spPr/>
      <dgm:t>
        <a:bodyPr/>
        <a:lstStyle/>
        <a:p>
          <a:endParaRPr lang="en-US"/>
        </a:p>
      </dgm:t>
    </dgm:pt>
    <dgm:pt modelId="{71C1DC25-7F2C-0249-85BD-1149A3EABB8E}" type="pres">
      <dgm:prSet presAssocID="{32B1D28E-D2B0-4DF8-AE64-E9C80549E592}" presName="hierChild1" presStyleCnt="0">
        <dgm:presLayoutVars>
          <dgm:chPref val="1"/>
          <dgm:dir/>
          <dgm:animOne val="branch"/>
          <dgm:animLvl val="lvl"/>
          <dgm:resizeHandles/>
        </dgm:presLayoutVars>
      </dgm:prSet>
      <dgm:spPr/>
    </dgm:pt>
    <dgm:pt modelId="{8D5D8DD4-3892-704D-A3C0-E967FE23BC38}" type="pres">
      <dgm:prSet presAssocID="{2613ADA1-AA2B-4A25-B8DC-7F327F1F2F69}" presName="hierRoot1" presStyleCnt="0"/>
      <dgm:spPr/>
    </dgm:pt>
    <dgm:pt modelId="{D030881C-EACA-0D49-B0CC-057B85651B8E}" type="pres">
      <dgm:prSet presAssocID="{2613ADA1-AA2B-4A25-B8DC-7F327F1F2F69}" presName="composite" presStyleCnt="0"/>
      <dgm:spPr/>
    </dgm:pt>
    <dgm:pt modelId="{1A8B1E3D-8995-D648-A6D9-F529B4CD1870}" type="pres">
      <dgm:prSet presAssocID="{2613ADA1-AA2B-4A25-B8DC-7F327F1F2F69}" presName="background" presStyleLbl="node0" presStyleIdx="0" presStyleCnt="2"/>
      <dgm:spPr/>
    </dgm:pt>
    <dgm:pt modelId="{46D81A2B-15E1-B240-84DE-E48959B604C6}" type="pres">
      <dgm:prSet presAssocID="{2613ADA1-AA2B-4A25-B8DC-7F327F1F2F69}" presName="text" presStyleLbl="fgAcc0" presStyleIdx="0" presStyleCnt="2">
        <dgm:presLayoutVars>
          <dgm:chPref val="3"/>
        </dgm:presLayoutVars>
      </dgm:prSet>
      <dgm:spPr/>
    </dgm:pt>
    <dgm:pt modelId="{9D163DDD-81A8-8C44-9B34-A79D24EBFDCB}" type="pres">
      <dgm:prSet presAssocID="{2613ADA1-AA2B-4A25-B8DC-7F327F1F2F69}" presName="hierChild2" presStyleCnt="0"/>
      <dgm:spPr/>
    </dgm:pt>
    <dgm:pt modelId="{45BFDA59-F1E2-474B-8CDA-45182491284F}" type="pres">
      <dgm:prSet presAssocID="{85E943FD-2B85-4D0A-87CC-2237E9E493B1}" presName="hierRoot1" presStyleCnt="0"/>
      <dgm:spPr/>
    </dgm:pt>
    <dgm:pt modelId="{232B0457-74C5-244D-B456-4E60927FA7C8}" type="pres">
      <dgm:prSet presAssocID="{85E943FD-2B85-4D0A-87CC-2237E9E493B1}" presName="composite" presStyleCnt="0"/>
      <dgm:spPr/>
    </dgm:pt>
    <dgm:pt modelId="{2142E167-AB7F-924F-AAB2-BDA425E67514}" type="pres">
      <dgm:prSet presAssocID="{85E943FD-2B85-4D0A-87CC-2237E9E493B1}" presName="background" presStyleLbl="node0" presStyleIdx="1" presStyleCnt="2"/>
      <dgm:spPr/>
    </dgm:pt>
    <dgm:pt modelId="{C8BFB912-DA78-F547-9DFD-1921D3CB835C}" type="pres">
      <dgm:prSet presAssocID="{85E943FD-2B85-4D0A-87CC-2237E9E493B1}" presName="text" presStyleLbl="fgAcc0" presStyleIdx="1" presStyleCnt="2">
        <dgm:presLayoutVars>
          <dgm:chPref val="3"/>
        </dgm:presLayoutVars>
      </dgm:prSet>
      <dgm:spPr/>
    </dgm:pt>
    <dgm:pt modelId="{FABA1C18-898B-1E4B-876B-B4297CEFFEE4}" type="pres">
      <dgm:prSet presAssocID="{85E943FD-2B85-4D0A-87CC-2237E9E493B1}" presName="hierChild2" presStyleCnt="0"/>
      <dgm:spPr/>
    </dgm:pt>
  </dgm:ptLst>
  <dgm:cxnLst>
    <dgm:cxn modelId="{2FC6E313-0A14-4D3F-8311-17F3E302F3C6}" srcId="{32B1D28E-D2B0-4DF8-AE64-E9C80549E592}" destId="{85E943FD-2B85-4D0A-87CC-2237E9E493B1}" srcOrd="1" destOrd="0" parTransId="{5CA9FA42-3E8B-4FD0-B5B2-0A368D105A13}" sibTransId="{C4122438-8725-4799-8F0B-8530ABB6C5C0}"/>
    <dgm:cxn modelId="{2D84F92A-2CEA-B14E-9FEE-C998BE3645ED}" type="presOf" srcId="{85E943FD-2B85-4D0A-87CC-2237E9E493B1}" destId="{C8BFB912-DA78-F547-9DFD-1921D3CB835C}" srcOrd="0" destOrd="0" presId="urn:microsoft.com/office/officeart/2005/8/layout/hierarchy1"/>
    <dgm:cxn modelId="{774D8849-A77C-4109-8FF1-BA8FF64C23CC}" srcId="{32B1D28E-D2B0-4DF8-AE64-E9C80549E592}" destId="{2613ADA1-AA2B-4A25-B8DC-7F327F1F2F69}" srcOrd="0" destOrd="0" parTransId="{068F310C-0589-40E5-AA58-AD6B24448E18}" sibTransId="{F1B127C3-D653-450A-9FB1-407B0D74E5A0}"/>
    <dgm:cxn modelId="{A4C86395-6058-B347-BAD9-256F4A0CF3E6}" type="presOf" srcId="{32B1D28E-D2B0-4DF8-AE64-E9C80549E592}" destId="{71C1DC25-7F2C-0249-85BD-1149A3EABB8E}" srcOrd="0" destOrd="0" presId="urn:microsoft.com/office/officeart/2005/8/layout/hierarchy1"/>
    <dgm:cxn modelId="{F67454FB-5F26-AF44-BFBC-FA83521E3E9F}" type="presOf" srcId="{2613ADA1-AA2B-4A25-B8DC-7F327F1F2F69}" destId="{46D81A2B-15E1-B240-84DE-E48959B604C6}" srcOrd="0" destOrd="0" presId="urn:microsoft.com/office/officeart/2005/8/layout/hierarchy1"/>
    <dgm:cxn modelId="{B6169AFD-34B6-1C49-A462-08A2F93CF531}" type="presParOf" srcId="{71C1DC25-7F2C-0249-85BD-1149A3EABB8E}" destId="{8D5D8DD4-3892-704D-A3C0-E967FE23BC38}" srcOrd="0" destOrd="0" presId="urn:microsoft.com/office/officeart/2005/8/layout/hierarchy1"/>
    <dgm:cxn modelId="{1989A2B2-32BC-DA46-8C0F-219639297067}" type="presParOf" srcId="{8D5D8DD4-3892-704D-A3C0-E967FE23BC38}" destId="{D030881C-EACA-0D49-B0CC-057B85651B8E}" srcOrd="0" destOrd="0" presId="urn:microsoft.com/office/officeart/2005/8/layout/hierarchy1"/>
    <dgm:cxn modelId="{58741F38-25AA-ED41-AF7E-67C5D29BC1A4}" type="presParOf" srcId="{D030881C-EACA-0D49-B0CC-057B85651B8E}" destId="{1A8B1E3D-8995-D648-A6D9-F529B4CD1870}" srcOrd="0" destOrd="0" presId="urn:microsoft.com/office/officeart/2005/8/layout/hierarchy1"/>
    <dgm:cxn modelId="{8D7E24AB-E85B-9544-83AA-13CEC9C35CE3}" type="presParOf" srcId="{D030881C-EACA-0D49-B0CC-057B85651B8E}" destId="{46D81A2B-15E1-B240-84DE-E48959B604C6}" srcOrd="1" destOrd="0" presId="urn:microsoft.com/office/officeart/2005/8/layout/hierarchy1"/>
    <dgm:cxn modelId="{18173C9C-D866-5642-9CE8-8EB5ED2AFB01}" type="presParOf" srcId="{8D5D8DD4-3892-704D-A3C0-E967FE23BC38}" destId="{9D163DDD-81A8-8C44-9B34-A79D24EBFDCB}" srcOrd="1" destOrd="0" presId="urn:microsoft.com/office/officeart/2005/8/layout/hierarchy1"/>
    <dgm:cxn modelId="{4AD1D43A-4803-974F-8FBA-A59B9481E10B}" type="presParOf" srcId="{71C1DC25-7F2C-0249-85BD-1149A3EABB8E}" destId="{45BFDA59-F1E2-474B-8CDA-45182491284F}" srcOrd="1" destOrd="0" presId="urn:microsoft.com/office/officeart/2005/8/layout/hierarchy1"/>
    <dgm:cxn modelId="{58E00CDB-5C41-EC4A-A815-F66709A26BFA}" type="presParOf" srcId="{45BFDA59-F1E2-474B-8CDA-45182491284F}" destId="{232B0457-74C5-244D-B456-4E60927FA7C8}" srcOrd="0" destOrd="0" presId="urn:microsoft.com/office/officeart/2005/8/layout/hierarchy1"/>
    <dgm:cxn modelId="{8432A616-54C5-BA45-9E8A-6E61FCCCDB4E}" type="presParOf" srcId="{232B0457-74C5-244D-B456-4E60927FA7C8}" destId="{2142E167-AB7F-924F-AAB2-BDA425E67514}" srcOrd="0" destOrd="0" presId="urn:microsoft.com/office/officeart/2005/8/layout/hierarchy1"/>
    <dgm:cxn modelId="{221AF7A8-91F5-5647-AAFF-84DDD8CD3995}" type="presParOf" srcId="{232B0457-74C5-244D-B456-4E60927FA7C8}" destId="{C8BFB912-DA78-F547-9DFD-1921D3CB835C}" srcOrd="1" destOrd="0" presId="urn:microsoft.com/office/officeart/2005/8/layout/hierarchy1"/>
    <dgm:cxn modelId="{393FC579-869E-AD47-B474-54F0A453A791}" type="presParOf" srcId="{45BFDA59-F1E2-474B-8CDA-45182491284F}" destId="{FABA1C18-898B-1E4B-876B-B4297CEFFEE4}"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668E3-0CDE-4E16-A99A-86ACCC63AA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3CB75C-4734-445F-BA1B-ABC35F79C8B0}">
      <dgm:prSet/>
      <dgm:spPr/>
      <dgm:t>
        <a:bodyPr/>
        <a:lstStyle/>
        <a:p>
          <a:r>
            <a:rPr lang="en-US"/>
            <a:t>The database we are using is from Kaggle and is a </a:t>
          </a:r>
          <a:r>
            <a:rPr lang="en-US">
              <a:hlinkClick xmlns:r="http://schemas.openxmlformats.org/officeDocument/2006/relationships" r:id="rId1"/>
            </a:rPr>
            <a:t>Beer Profile and Ratings Data Set.</a:t>
          </a:r>
          <a:endParaRPr lang="en-US"/>
        </a:p>
      </dgm:t>
    </dgm:pt>
    <dgm:pt modelId="{DDE2DD32-7E21-4F73-ADDA-E58378861277}" type="parTrans" cxnId="{227DF338-EE6D-4C16-B44D-263BF2C10114}">
      <dgm:prSet/>
      <dgm:spPr/>
      <dgm:t>
        <a:bodyPr/>
        <a:lstStyle/>
        <a:p>
          <a:endParaRPr lang="en-US"/>
        </a:p>
      </dgm:t>
    </dgm:pt>
    <dgm:pt modelId="{8983D276-540F-4F33-87F2-46E6D5B42E04}" type="sibTrans" cxnId="{227DF338-EE6D-4C16-B44D-263BF2C10114}">
      <dgm:prSet/>
      <dgm:spPr/>
      <dgm:t>
        <a:bodyPr/>
        <a:lstStyle/>
        <a:p>
          <a:endParaRPr lang="en-US"/>
        </a:p>
      </dgm:t>
    </dgm:pt>
    <dgm:pt modelId="{CCF479C3-84D4-4142-9FF0-665DF581CC15}">
      <dgm:prSet/>
      <dgm:spPr/>
      <dgm:t>
        <a:bodyPr/>
        <a:lstStyle/>
        <a:p>
          <a:r>
            <a:rPr lang="en-US"/>
            <a:t>The Database shows the name and style of beer and is broken down by different descriptions which we use in our recommender system to determine the right beer just for you!</a:t>
          </a:r>
        </a:p>
      </dgm:t>
    </dgm:pt>
    <dgm:pt modelId="{AA37CADD-A643-4757-B077-EFA8DD70417C}" type="parTrans" cxnId="{AB039C31-2278-400B-86FB-00A9BE7C9F85}">
      <dgm:prSet/>
      <dgm:spPr/>
      <dgm:t>
        <a:bodyPr/>
        <a:lstStyle/>
        <a:p>
          <a:endParaRPr lang="en-US"/>
        </a:p>
      </dgm:t>
    </dgm:pt>
    <dgm:pt modelId="{0E660EA7-FCC7-4641-9CA7-A7C60F341C2C}" type="sibTrans" cxnId="{AB039C31-2278-400B-86FB-00A9BE7C9F85}">
      <dgm:prSet/>
      <dgm:spPr/>
      <dgm:t>
        <a:bodyPr/>
        <a:lstStyle/>
        <a:p>
          <a:endParaRPr lang="en-US"/>
        </a:p>
      </dgm:t>
    </dgm:pt>
    <dgm:pt modelId="{B8C110B8-40BF-4BBC-A537-4ADEA0FC5DEE}">
      <dgm:prSet/>
      <dgm:spPr/>
      <dgm:t>
        <a:bodyPr/>
        <a:lstStyle/>
        <a:p>
          <a:r>
            <a:rPr lang="en-US"/>
            <a:t>The Database also shows different review scores based on the aroma, appearance, palate, taste, and overall scores.</a:t>
          </a:r>
        </a:p>
      </dgm:t>
    </dgm:pt>
    <dgm:pt modelId="{57D012B5-D86C-4AE6-96BC-87E186605542}" type="parTrans" cxnId="{A8390000-59DD-4A84-98C0-579BBB9EC26C}">
      <dgm:prSet/>
      <dgm:spPr/>
      <dgm:t>
        <a:bodyPr/>
        <a:lstStyle/>
        <a:p>
          <a:endParaRPr lang="en-US"/>
        </a:p>
      </dgm:t>
    </dgm:pt>
    <dgm:pt modelId="{5AB1ABD9-297A-46D8-A831-94E6FDFBA8F3}" type="sibTrans" cxnId="{A8390000-59DD-4A84-98C0-579BBB9EC26C}">
      <dgm:prSet/>
      <dgm:spPr/>
      <dgm:t>
        <a:bodyPr/>
        <a:lstStyle/>
        <a:p>
          <a:endParaRPr lang="en-US"/>
        </a:p>
      </dgm:t>
    </dgm:pt>
    <dgm:pt modelId="{2CBEC6DC-3A0B-4463-818D-46AD5B94569C}" type="pres">
      <dgm:prSet presAssocID="{64F668E3-0CDE-4E16-A99A-86ACCC63AA9A}" presName="root" presStyleCnt="0">
        <dgm:presLayoutVars>
          <dgm:dir/>
          <dgm:resizeHandles val="exact"/>
        </dgm:presLayoutVars>
      </dgm:prSet>
      <dgm:spPr/>
    </dgm:pt>
    <dgm:pt modelId="{81BF6E1C-57E2-418C-9835-97E264EF6DD0}" type="pres">
      <dgm:prSet presAssocID="{183CB75C-4734-445F-BA1B-ABC35F79C8B0}" presName="compNode" presStyleCnt="0"/>
      <dgm:spPr/>
    </dgm:pt>
    <dgm:pt modelId="{F3F02C8A-1AF3-4F5B-A05C-BB765EA04787}" type="pres">
      <dgm:prSet presAssocID="{183CB75C-4734-445F-BA1B-ABC35F79C8B0}" presName="bgRect" presStyleLbl="bgShp" presStyleIdx="0" presStyleCnt="3"/>
      <dgm:spPr/>
    </dgm:pt>
    <dgm:pt modelId="{BEA1329B-6900-4F21-A96F-BB6AA42AAFD4}" type="pres">
      <dgm:prSet presAssocID="{183CB75C-4734-445F-BA1B-ABC35F79C8B0}"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eer"/>
        </a:ext>
      </dgm:extLst>
    </dgm:pt>
    <dgm:pt modelId="{24E81D03-E3E8-4242-905A-3779DA53D3C1}" type="pres">
      <dgm:prSet presAssocID="{183CB75C-4734-445F-BA1B-ABC35F79C8B0}" presName="spaceRect" presStyleCnt="0"/>
      <dgm:spPr/>
    </dgm:pt>
    <dgm:pt modelId="{0B3C806D-8BF4-4E41-B6A6-56287FAD1AEB}" type="pres">
      <dgm:prSet presAssocID="{183CB75C-4734-445F-BA1B-ABC35F79C8B0}" presName="parTx" presStyleLbl="revTx" presStyleIdx="0" presStyleCnt="3">
        <dgm:presLayoutVars>
          <dgm:chMax val="0"/>
          <dgm:chPref val="0"/>
        </dgm:presLayoutVars>
      </dgm:prSet>
      <dgm:spPr/>
    </dgm:pt>
    <dgm:pt modelId="{4B7081B3-A710-4046-B8B6-3A273D978055}" type="pres">
      <dgm:prSet presAssocID="{8983D276-540F-4F33-87F2-46E6D5B42E04}" presName="sibTrans" presStyleCnt="0"/>
      <dgm:spPr/>
    </dgm:pt>
    <dgm:pt modelId="{2D459E10-690A-4E5A-9821-E16F901BA5E0}" type="pres">
      <dgm:prSet presAssocID="{CCF479C3-84D4-4142-9FF0-665DF581CC15}" presName="compNode" presStyleCnt="0"/>
      <dgm:spPr/>
    </dgm:pt>
    <dgm:pt modelId="{43EDDAE6-B283-4B12-AA24-32A7E70015E9}" type="pres">
      <dgm:prSet presAssocID="{CCF479C3-84D4-4142-9FF0-665DF581CC15}" presName="bgRect" presStyleLbl="bgShp" presStyleIdx="1" presStyleCnt="3"/>
      <dgm:spPr/>
    </dgm:pt>
    <dgm:pt modelId="{9E780A5E-4721-402C-8D8F-C2E27D7750C5}" type="pres">
      <dgm:prSet presAssocID="{CCF479C3-84D4-4142-9FF0-665DF581CC15}"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ampagne Glasses"/>
        </a:ext>
      </dgm:extLst>
    </dgm:pt>
    <dgm:pt modelId="{2E213263-972F-4107-B5F0-53C0D09E113B}" type="pres">
      <dgm:prSet presAssocID="{CCF479C3-84D4-4142-9FF0-665DF581CC15}" presName="spaceRect" presStyleCnt="0"/>
      <dgm:spPr/>
    </dgm:pt>
    <dgm:pt modelId="{62716E4A-C1DE-42D5-BE27-766DDE87B5A3}" type="pres">
      <dgm:prSet presAssocID="{CCF479C3-84D4-4142-9FF0-665DF581CC15}" presName="parTx" presStyleLbl="revTx" presStyleIdx="1" presStyleCnt="3">
        <dgm:presLayoutVars>
          <dgm:chMax val="0"/>
          <dgm:chPref val="0"/>
        </dgm:presLayoutVars>
      </dgm:prSet>
      <dgm:spPr/>
    </dgm:pt>
    <dgm:pt modelId="{4039D0C8-89D4-41D9-BB1B-00E1A4007D0F}" type="pres">
      <dgm:prSet presAssocID="{0E660EA7-FCC7-4641-9CA7-A7C60F341C2C}" presName="sibTrans" presStyleCnt="0"/>
      <dgm:spPr/>
    </dgm:pt>
    <dgm:pt modelId="{096647A6-A3FF-4082-8E58-3151832F3F72}" type="pres">
      <dgm:prSet presAssocID="{B8C110B8-40BF-4BBC-A537-4ADEA0FC5DEE}" presName="compNode" presStyleCnt="0"/>
      <dgm:spPr/>
    </dgm:pt>
    <dgm:pt modelId="{B0B81F66-D05D-4A44-BDFA-263CC1D9149B}" type="pres">
      <dgm:prSet presAssocID="{B8C110B8-40BF-4BBC-A537-4ADEA0FC5DEE}" presName="bgRect" presStyleLbl="bgShp" presStyleIdx="2" presStyleCnt="3"/>
      <dgm:spPr/>
    </dgm:pt>
    <dgm:pt modelId="{6F1A00FC-091D-4E69-AC1A-13DFC6D33082}" type="pres">
      <dgm:prSet presAssocID="{B8C110B8-40BF-4BBC-A537-4ADEA0FC5DEE}"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Japanese Dolls"/>
        </a:ext>
      </dgm:extLst>
    </dgm:pt>
    <dgm:pt modelId="{A693C87C-60B2-433D-B238-0D66766E59B6}" type="pres">
      <dgm:prSet presAssocID="{B8C110B8-40BF-4BBC-A537-4ADEA0FC5DEE}" presName="spaceRect" presStyleCnt="0"/>
      <dgm:spPr/>
    </dgm:pt>
    <dgm:pt modelId="{DD523461-9DAC-4B63-B91B-8EF1992037F1}" type="pres">
      <dgm:prSet presAssocID="{B8C110B8-40BF-4BBC-A537-4ADEA0FC5DEE}" presName="parTx" presStyleLbl="revTx" presStyleIdx="2" presStyleCnt="3">
        <dgm:presLayoutVars>
          <dgm:chMax val="0"/>
          <dgm:chPref val="0"/>
        </dgm:presLayoutVars>
      </dgm:prSet>
      <dgm:spPr/>
    </dgm:pt>
  </dgm:ptLst>
  <dgm:cxnLst>
    <dgm:cxn modelId="{A8390000-59DD-4A84-98C0-579BBB9EC26C}" srcId="{64F668E3-0CDE-4E16-A99A-86ACCC63AA9A}" destId="{B8C110B8-40BF-4BBC-A537-4ADEA0FC5DEE}" srcOrd="2" destOrd="0" parTransId="{57D012B5-D86C-4AE6-96BC-87E186605542}" sibTransId="{5AB1ABD9-297A-46D8-A831-94E6FDFBA8F3}"/>
    <dgm:cxn modelId="{61A5A02E-555E-4DDC-9724-C442120211E6}" type="presOf" srcId="{183CB75C-4734-445F-BA1B-ABC35F79C8B0}" destId="{0B3C806D-8BF4-4E41-B6A6-56287FAD1AEB}" srcOrd="0" destOrd="0" presId="urn:microsoft.com/office/officeart/2018/2/layout/IconVerticalSolidList"/>
    <dgm:cxn modelId="{AB039C31-2278-400B-86FB-00A9BE7C9F85}" srcId="{64F668E3-0CDE-4E16-A99A-86ACCC63AA9A}" destId="{CCF479C3-84D4-4142-9FF0-665DF581CC15}" srcOrd="1" destOrd="0" parTransId="{AA37CADD-A643-4757-B077-EFA8DD70417C}" sibTransId="{0E660EA7-FCC7-4641-9CA7-A7C60F341C2C}"/>
    <dgm:cxn modelId="{227DF338-EE6D-4C16-B44D-263BF2C10114}" srcId="{64F668E3-0CDE-4E16-A99A-86ACCC63AA9A}" destId="{183CB75C-4734-445F-BA1B-ABC35F79C8B0}" srcOrd="0" destOrd="0" parTransId="{DDE2DD32-7E21-4F73-ADDA-E58378861277}" sibTransId="{8983D276-540F-4F33-87F2-46E6D5B42E04}"/>
    <dgm:cxn modelId="{9787C55C-3629-47B7-8992-75CC8EC825D7}" type="presOf" srcId="{B8C110B8-40BF-4BBC-A537-4ADEA0FC5DEE}" destId="{DD523461-9DAC-4B63-B91B-8EF1992037F1}" srcOrd="0" destOrd="0" presId="urn:microsoft.com/office/officeart/2018/2/layout/IconVerticalSolidList"/>
    <dgm:cxn modelId="{CCB9ED61-12D6-460D-A5FB-926AFB2FE604}" type="presOf" srcId="{64F668E3-0CDE-4E16-A99A-86ACCC63AA9A}" destId="{2CBEC6DC-3A0B-4463-818D-46AD5B94569C}" srcOrd="0" destOrd="0" presId="urn:microsoft.com/office/officeart/2018/2/layout/IconVerticalSolidList"/>
    <dgm:cxn modelId="{F5EE8CBE-EE92-45A5-A003-ADB039A86D13}" type="presOf" srcId="{CCF479C3-84D4-4142-9FF0-665DF581CC15}" destId="{62716E4A-C1DE-42D5-BE27-766DDE87B5A3}" srcOrd="0" destOrd="0" presId="urn:microsoft.com/office/officeart/2018/2/layout/IconVerticalSolidList"/>
    <dgm:cxn modelId="{87A6A8DF-6318-493F-B00C-F7AB4F0551BA}" type="presParOf" srcId="{2CBEC6DC-3A0B-4463-818D-46AD5B94569C}" destId="{81BF6E1C-57E2-418C-9835-97E264EF6DD0}" srcOrd="0" destOrd="0" presId="urn:microsoft.com/office/officeart/2018/2/layout/IconVerticalSolidList"/>
    <dgm:cxn modelId="{E7674333-3866-473B-A3F9-5321562E8E12}" type="presParOf" srcId="{81BF6E1C-57E2-418C-9835-97E264EF6DD0}" destId="{F3F02C8A-1AF3-4F5B-A05C-BB765EA04787}" srcOrd="0" destOrd="0" presId="urn:microsoft.com/office/officeart/2018/2/layout/IconVerticalSolidList"/>
    <dgm:cxn modelId="{2457D46C-91B1-4D93-BDE1-048B0270CA19}" type="presParOf" srcId="{81BF6E1C-57E2-418C-9835-97E264EF6DD0}" destId="{BEA1329B-6900-4F21-A96F-BB6AA42AAFD4}" srcOrd="1" destOrd="0" presId="urn:microsoft.com/office/officeart/2018/2/layout/IconVerticalSolidList"/>
    <dgm:cxn modelId="{40F00C4A-4151-4516-BBB3-10BA6F33B107}" type="presParOf" srcId="{81BF6E1C-57E2-418C-9835-97E264EF6DD0}" destId="{24E81D03-E3E8-4242-905A-3779DA53D3C1}" srcOrd="2" destOrd="0" presId="urn:microsoft.com/office/officeart/2018/2/layout/IconVerticalSolidList"/>
    <dgm:cxn modelId="{E4629913-8F68-4067-B321-30D025ED71AF}" type="presParOf" srcId="{81BF6E1C-57E2-418C-9835-97E264EF6DD0}" destId="{0B3C806D-8BF4-4E41-B6A6-56287FAD1AEB}" srcOrd="3" destOrd="0" presId="urn:microsoft.com/office/officeart/2018/2/layout/IconVerticalSolidList"/>
    <dgm:cxn modelId="{E2A67FCD-D9C9-470C-B7D1-FAB0B319B8F7}" type="presParOf" srcId="{2CBEC6DC-3A0B-4463-818D-46AD5B94569C}" destId="{4B7081B3-A710-4046-B8B6-3A273D978055}" srcOrd="1" destOrd="0" presId="urn:microsoft.com/office/officeart/2018/2/layout/IconVerticalSolidList"/>
    <dgm:cxn modelId="{60A158A6-9C36-478C-B025-430DFED03426}" type="presParOf" srcId="{2CBEC6DC-3A0B-4463-818D-46AD5B94569C}" destId="{2D459E10-690A-4E5A-9821-E16F901BA5E0}" srcOrd="2" destOrd="0" presId="urn:microsoft.com/office/officeart/2018/2/layout/IconVerticalSolidList"/>
    <dgm:cxn modelId="{8D0D6AC1-FF6A-439C-A8B7-5B605901C80A}" type="presParOf" srcId="{2D459E10-690A-4E5A-9821-E16F901BA5E0}" destId="{43EDDAE6-B283-4B12-AA24-32A7E70015E9}" srcOrd="0" destOrd="0" presId="urn:microsoft.com/office/officeart/2018/2/layout/IconVerticalSolidList"/>
    <dgm:cxn modelId="{9263741D-2B7A-489A-872F-1B0EBC896FA8}" type="presParOf" srcId="{2D459E10-690A-4E5A-9821-E16F901BA5E0}" destId="{9E780A5E-4721-402C-8D8F-C2E27D7750C5}" srcOrd="1" destOrd="0" presId="urn:microsoft.com/office/officeart/2018/2/layout/IconVerticalSolidList"/>
    <dgm:cxn modelId="{FD08A077-3A35-49DF-86F1-7EF4C9FC02FB}" type="presParOf" srcId="{2D459E10-690A-4E5A-9821-E16F901BA5E0}" destId="{2E213263-972F-4107-B5F0-53C0D09E113B}" srcOrd="2" destOrd="0" presId="urn:microsoft.com/office/officeart/2018/2/layout/IconVerticalSolidList"/>
    <dgm:cxn modelId="{D988D0E8-79F7-4AF9-ADD1-397D3D49AB01}" type="presParOf" srcId="{2D459E10-690A-4E5A-9821-E16F901BA5E0}" destId="{62716E4A-C1DE-42D5-BE27-766DDE87B5A3}" srcOrd="3" destOrd="0" presId="urn:microsoft.com/office/officeart/2018/2/layout/IconVerticalSolidList"/>
    <dgm:cxn modelId="{0D8C642D-16CA-4189-BB16-EE6DF335E704}" type="presParOf" srcId="{2CBEC6DC-3A0B-4463-818D-46AD5B94569C}" destId="{4039D0C8-89D4-41D9-BB1B-00E1A4007D0F}" srcOrd="3" destOrd="0" presId="urn:microsoft.com/office/officeart/2018/2/layout/IconVerticalSolidList"/>
    <dgm:cxn modelId="{DC6AEFA3-E567-46B2-A96A-9D9EAD460972}" type="presParOf" srcId="{2CBEC6DC-3A0B-4463-818D-46AD5B94569C}" destId="{096647A6-A3FF-4082-8E58-3151832F3F72}" srcOrd="4" destOrd="0" presId="urn:microsoft.com/office/officeart/2018/2/layout/IconVerticalSolidList"/>
    <dgm:cxn modelId="{CBBE0EE6-9983-4224-A710-2E94C6B4ED2C}" type="presParOf" srcId="{096647A6-A3FF-4082-8E58-3151832F3F72}" destId="{B0B81F66-D05D-4A44-BDFA-263CC1D9149B}" srcOrd="0" destOrd="0" presId="urn:microsoft.com/office/officeart/2018/2/layout/IconVerticalSolidList"/>
    <dgm:cxn modelId="{A85CAB78-A305-451C-BF23-743C4A59B2FF}" type="presParOf" srcId="{096647A6-A3FF-4082-8E58-3151832F3F72}" destId="{6F1A00FC-091D-4E69-AC1A-13DFC6D33082}" srcOrd="1" destOrd="0" presId="urn:microsoft.com/office/officeart/2018/2/layout/IconVerticalSolidList"/>
    <dgm:cxn modelId="{759923C1-9461-4612-B8A4-53DD0518D281}" type="presParOf" srcId="{096647A6-A3FF-4082-8E58-3151832F3F72}" destId="{A693C87C-60B2-433D-B238-0D66766E59B6}" srcOrd="2" destOrd="0" presId="urn:microsoft.com/office/officeart/2018/2/layout/IconVerticalSolidList"/>
    <dgm:cxn modelId="{47AEC91C-AC39-444D-B487-34661A381E82}" type="presParOf" srcId="{096647A6-A3FF-4082-8E58-3151832F3F72}" destId="{DD523461-9DAC-4B63-B91B-8EF1992037F1}"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EA302D-0CB2-465F-91D6-A50F58DA7E91}"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288C9043-8D0A-4325-9DF3-79049C26F7AB}">
      <dgm:prSet custT="1"/>
      <dgm:spPr/>
      <dgm:t>
        <a:bodyPr/>
        <a:lstStyle/>
        <a:p>
          <a:pPr>
            <a:lnSpc>
              <a:spcPct val="200000"/>
            </a:lnSpc>
          </a:pPr>
          <a:r>
            <a:rPr lang="en-US" sz="1400" b="0" i="0" dirty="0"/>
            <a:t>We built a </a:t>
          </a:r>
          <a:r>
            <a:rPr lang="en-US" sz="1400" b="1" i="0" dirty="0"/>
            <a:t>multi-class classification </a:t>
          </a:r>
          <a:r>
            <a:rPr lang="en-US" sz="1400" b="0" i="0" dirty="0"/>
            <a:t>model that analyzes user preferences to determine preferred beer style and make recommendations.</a:t>
          </a:r>
          <a:endParaRPr lang="en-US" sz="1400" dirty="0"/>
        </a:p>
      </dgm:t>
    </dgm:pt>
    <dgm:pt modelId="{4622D0D9-B011-46A8-B8A1-B1E100ABD785}" type="parTrans" cxnId="{74805357-2D61-488D-ADF3-242CC998041D}">
      <dgm:prSet/>
      <dgm:spPr/>
      <dgm:t>
        <a:bodyPr/>
        <a:lstStyle/>
        <a:p>
          <a:endParaRPr lang="en-US"/>
        </a:p>
      </dgm:t>
    </dgm:pt>
    <dgm:pt modelId="{FA0F569D-6379-4277-BBAA-FEFDDADD52CE}" type="sibTrans" cxnId="{74805357-2D61-488D-ADF3-242CC998041D}">
      <dgm:prSet/>
      <dgm:spPr/>
      <dgm:t>
        <a:bodyPr/>
        <a:lstStyle/>
        <a:p>
          <a:endParaRPr lang="en-US"/>
        </a:p>
      </dgm:t>
    </dgm:pt>
    <dgm:pt modelId="{B867D26C-E129-4606-9CA4-DA970EA02E05}">
      <dgm:prSet custT="1"/>
      <dgm:spPr/>
      <dgm:t>
        <a:bodyPr/>
        <a:lstStyle/>
        <a:p>
          <a:pPr>
            <a:lnSpc>
              <a:spcPct val="200000"/>
            </a:lnSpc>
          </a:pPr>
          <a:r>
            <a:rPr lang="en-US" sz="1400" b="1" i="0" dirty="0"/>
            <a:t>Preliminary analysis </a:t>
          </a:r>
          <a:r>
            <a:rPr lang="en-US" sz="1400" b="0" i="0" dirty="0"/>
            <a:t>and </a:t>
          </a:r>
          <a:r>
            <a:rPr lang="en-US" sz="1400" b="1" i="0" dirty="0"/>
            <a:t>preprocessing</a:t>
          </a:r>
          <a:r>
            <a:rPr lang="en-US" sz="1400" b="0" i="0" dirty="0"/>
            <a:t> involved analyzing variables and grouping related data. A </a:t>
          </a:r>
          <a:r>
            <a:rPr lang="en-US" sz="1400" b="1" i="0" dirty="0"/>
            <a:t>SQLite database </a:t>
          </a:r>
          <a:r>
            <a:rPr lang="en-US" sz="1400" b="0" i="0" dirty="0"/>
            <a:t>was created to store several tables of related information.</a:t>
          </a:r>
          <a:endParaRPr lang="en-US" sz="1400" dirty="0"/>
        </a:p>
      </dgm:t>
    </dgm:pt>
    <dgm:pt modelId="{43CCBD58-6305-42F1-95BC-8CBF310BC35A}" type="parTrans" cxnId="{4B24D674-F990-4406-8948-EC1F22C88011}">
      <dgm:prSet/>
      <dgm:spPr/>
      <dgm:t>
        <a:bodyPr/>
        <a:lstStyle/>
        <a:p>
          <a:endParaRPr lang="en-US"/>
        </a:p>
      </dgm:t>
    </dgm:pt>
    <dgm:pt modelId="{0575440D-2C2C-4F57-A79F-273119BB1856}" type="sibTrans" cxnId="{4B24D674-F990-4406-8948-EC1F22C88011}">
      <dgm:prSet/>
      <dgm:spPr/>
      <dgm:t>
        <a:bodyPr/>
        <a:lstStyle/>
        <a:p>
          <a:endParaRPr lang="en-US"/>
        </a:p>
      </dgm:t>
    </dgm:pt>
    <dgm:pt modelId="{AD541E3C-D56A-4C82-A626-8594E56BB676}">
      <dgm:prSet custT="1"/>
      <dgm:spPr/>
      <dgm:t>
        <a:bodyPr/>
        <a:lstStyle/>
        <a:p>
          <a:pPr>
            <a:lnSpc>
              <a:spcPct val="150000"/>
            </a:lnSpc>
          </a:pPr>
          <a:r>
            <a:rPr lang="en-US" sz="1400" b="0" i="0" dirty="0"/>
            <a:t>The model was trained on beer </a:t>
          </a:r>
          <a:r>
            <a:rPr lang="en-US" sz="1400" b="0" i="1" u="sng" dirty="0"/>
            <a:t>taste profile</a:t>
          </a:r>
          <a:r>
            <a:rPr lang="en-US" sz="1400" b="0" i="1" u="none" dirty="0"/>
            <a:t> </a:t>
          </a:r>
          <a:r>
            <a:rPr lang="en-US" sz="1400" b="0" i="0" dirty="0"/>
            <a:t>(e.g., </a:t>
          </a:r>
          <a:r>
            <a:rPr lang="en-US" sz="1400" b="1" i="0" dirty="0"/>
            <a:t>Astringency</a:t>
          </a:r>
          <a:r>
            <a:rPr lang="en-US" sz="1400" b="0" i="0" dirty="0"/>
            <a:t>, </a:t>
          </a:r>
          <a:r>
            <a:rPr lang="en-US" sz="1400" b="1" i="0" dirty="0"/>
            <a:t>Bitterness</a:t>
          </a:r>
          <a:r>
            <a:rPr lang="en-US" sz="1400" b="0" i="0" dirty="0"/>
            <a:t>, </a:t>
          </a:r>
          <a:r>
            <a:rPr lang="en-US" sz="1400" b="1" i="0" dirty="0"/>
            <a:t>Saltiness</a:t>
          </a:r>
          <a:r>
            <a:rPr lang="en-US" sz="1400" b="0" i="0" dirty="0"/>
            <a:t>, etc.) and </a:t>
          </a:r>
          <a:r>
            <a:rPr lang="en-US" sz="1400" b="0" i="1" u="sng" dirty="0"/>
            <a:t>chemical composition</a:t>
          </a:r>
          <a:r>
            <a:rPr lang="en-US" sz="1400" b="0" i="1" u="none" dirty="0"/>
            <a:t> </a:t>
          </a:r>
          <a:r>
            <a:rPr lang="en-US" sz="1400" b="0" i="0" dirty="0"/>
            <a:t>(</a:t>
          </a:r>
          <a:r>
            <a:rPr lang="en-US" sz="1400" b="1" i="0" dirty="0"/>
            <a:t>ABV</a:t>
          </a:r>
          <a:r>
            <a:rPr lang="en-US" sz="1400" b="0" i="0" dirty="0"/>
            <a:t>, </a:t>
          </a:r>
          <a:r>
            <a:rPr lang="en-US" sz="1400" b="1" i="0" dirty="0"/>
            <a:t>min./max. IBU</a:t>
          </a:r>
          <a:r>
            <a:rPr lang="en-US" sz="1400" b="0" i="0" dirty="0"/>
            <a:t>) would be considered in the construction of the model, while more opinionated statistics like review scores, were excluded.</a:t>
          </a:r>
          <a:endParaRPr lang="en-US" sz="1400" dirty="0"/>
        </a:p>
      </dgm:t>
    </dgm:pt>
    <dgm:pt modelId="{3870CA0E-8810-417D-BE08-083BE8C5C1ED}" type="parTrans" cxnId="{B099807D-600C-491D-BB1F-EF0C019A0338}">
      <dgm:prSet/>
      <dgm:spPr/>
      <dgm:t>
        <a:bodyPr/>
        <a:lstStyle/>
        <a:p>
          <a:endParaRPr lang="en-US"/>
        </a:p>
      </dgm:t>
    </dgm:pt>
    <dgm:pt modelId="{9B724515-109E-4C4B-AA64-AF1AF7A36CCA}" type="sibTrans" cxnId="{B099807D-600C-491D-BB1F-EF0C019A0338}">
      <dgm:prSet/>
      <dgm:spPr/>
      <dgm:t>
        <a:bodyPr/>
        <a:lstStyle/>
        <a:p>
          <a:endParaRPr lang="en-US"/>
        </a:p>
      </dgm:t>
    </dgm:pt>
    <dgm:pt modelId="{C8F917EA-82CD-424A-946D-B931D1FB6BA4}" type="pres">
      <dgm:prSet presAssocID="{39EA302D-0CB2-465F-91D6-A50F58DA7E91}" presName="Name0" presStyleCnt="0">
        <dgm:presLayoutVars>
          <dgm:dir/>
          <dgm:resizeHandles val="exact"/>
        </dgm:presLayoutVars>
      </dgm:prSet>
      <dgm:spPr/>
    </dgm:pt>
    <dgm:pt modelId="{0C05D047-90F7-3244-8566-640499C2CACA}" type="pres">
      <dgm:prSet presAssocID="{288C9043-8D0A-4325-9DF3-79049C26F7AB}" presName="node" presStyleLbl="node1" presStyleIdx="0" presStyleCnt="5">
        <dgm:presLayoutVars>
          <dgm:bulletEnabled val="1"/>
        </dgm:presLayoutVars>
      </dgm:prSet>
      <dgm:spPr/>
    </dgm:pt>
    <dgm:pt modelId="{D4E9C933-060F-684E-B5E3-AA07EED10BD5}" type="pres">
      <dgm:prSet presAssocID="{FA0F569D-6379-4277-BBAA-FEFDDADD52CE}" presName="sibTransSpacerBeforeConnector" presStyleCnt="0"/>
      <dgm:spPr/>
    </dgm:pt>
    <dgm:pt modelId="{6C662624-8432-164A-9E2F-B5077B2229EC}" type="pres">
      <dgm:prSet presAssocID="{FA0F569D-6379-4277-BBAA-FEFDDADD52CE}" presName="sibTrans" presStyleLbl="node1" presStyleIdx="1" presStyleCnt="5"/>
      <dgm:spPr/>
    </dgm:pt>
    <dgm:pt modelId="{AB2A7B70-0D05-B843-8FD7-A43E63AC6379}" type="pres">
      <dgm:prSet presAssocID="{FA0F569D-6379-4277-BBAA-FEFDDADD52CE}" presName="sibTransSpacerAfterConnector" presStyleCnt="0"/>
      <dgm:spPr/>
    </dgm:pt>
    <dgm:pt modelId="{9D81BA3A-788E-8D4C-96FF-8A5123CB8C3C}" type="pres">
      <dgm:prSet presAssocID="{B867D26C-E129-4606-9CA4-DA970EA02E05}" presName="node" presStyleLbl="node1" presStyleIdx="2" presStyleCnt="5">
        <dgm:presLayoutVars>
          <dgm:bulletEnabled val="1"/>
        </dgm:presLayoutVars>
      </dgm:prSet>
      <dgm:spPr/>
    </dgm:pt>
    <dgm:pt modelId="{AA9E667C-DDB7-764A-962D-9E3F99691AB9}" type="pres">
      <dgm:prSet presAssocID="{0575440D-2C2C-4F57-A79F-273119BB1856}" presName="sibTransSpacerBeforeConnector" presStyleCnt="0"/>
      <dgm:spPr/>
    </dgm:pt>
    <dgm:pt modelId="{829A7CB5-2C9C-C142-8DDF-4C69A4212E8F}" type="pres">
      <dgm:prSet presAssocID="{0575440D-2C2C-4F57-A79F-273119BB1856}" presName="sibTrans" presStyleLbl="node1" presStyleIdx="3" presStyleCnt="5"/>
      <dgm:spPr/>
    </dgm:pt>
    <dgm:pt modelId="{48758393-4648-BE40-B6D9-1FCDC785ED3E}" type="pres">
      <dgm:prSet presAssocID="{0575440D-2C2C-4F57-A79F-273119BB1856}" presName="sibTransSpacerAfterConnector" presStyleCnt="0"/>
      <dgm:spPr/>
    </dgm:pt>
    <dgm:pt modelId="{EBF4B65B-72C2-BA41-9E4D-FF7258A4F0A7}" type="pres">
      <dgm:prSet presAssocID="{AD541E3C-D56A-4C82-A626-8594E56BB676}" presName="node" presStyleLbl="node1" presStyleIdx="4" presStyleCnt="5">
        <dgm:presLayoutVars>
          <dgm:bulletEnabled val="1"/>
        </dgm:presLayoutVars>
      </dgm:prSet>
      <dgm:spPr/>
    </dgm:pt>
  </dgm:ptLst>
  <dgm:cxnLst>
    <dgm:cxn modelId="{3222D322-E1D8-D946-8C2F-40A8F5A06571}" type="presOf" srcId="{FA0F569D-6379-4277-BBAA-FEFDDADD52CE}" destId="{6C662624-8432-164A-9E2F-B5077B2229EC}" srcOrd="0" destOrd="0" presId="urn:microsoft.com/office/officeart/2016/7/layout/BasicProcessNew"/>
    <dgm:cxn modelId="{942C8425-2714-204F-BAA5-AEA5F22BA3BE}" type="presOf" srcId="{0575440D-2C2C-4F57-A79F-273119BB1856}" destId="{829A7CB5-2C9C-C142-8DDF-4C69A4212E8F}" srcOrd="0" destOrd="0" presId="urn:microsoft.com/office/officeart/2016/7/layout/BasicProcessNew"/>
    <dgm:cxn modelId="{75F98E33-17B5-1A4D-97AF-165175870B70}" type="presOf" srcId="{39EA302D-0CB2-465F-91D6-A50F58DA7E91}" destId="{C8F917EA-82CD-424A-946D-B931D1FB6BA4}" srcOrd="0" destOrd="0" presId="urn:microsoft.com/office/officeart/2016/7/layout/BasicProcessNew"/>
    <dgm:cxn modelId="{4B24D674-F990-4406-8948-EC1F22C88011}" srcId="{39EA302D-0CB2-465F-91D6-A50F58DA7E91}" destId="{B867D26C-E129-4606-9CA4-DA970EA02E05}" srcOrd="1" destOrd="0" parTransId="{43CCBD58-6305-42F1-95BC-8CBF310BC35A}" sibTransId="{0575440D-2C2C-4F57-A79F-273119BB1856}"/>
    <dgm:cxn modelId="{74805357-2D61-488D-ADF3-242CC998041D}" srcId="{39EA302D-0CB2-465F-91D6-A50F58DA7E91}" destId="{288C9043-8D0A-4325-9DF3-79049C26F7AB}" srcOrd="0" destOrd="0" parTransId="{4622D0D9-B011-46A8-B8A1-B1E100ABD785}" sibTransId="{FA0F569D-6379-4277-BBAA-FEFDDADD52CE}"/>
    <dgm:cxn modelId="{B099807D-600C-491D-BB1F-EF0C019A0338}" srcId="{39EA302D-0CB2-465F-91D6-A50F58DA7E91}" destId="{AD541E3C-D56A-4C82-A626-8594E56BB676}" srcOrd="2" destOrd="0" parTransId="{3870CA0E-8810-417D-BE08-083BE8C5C1ED}" sibTransId="{9B724515-109E-4C4B-AA64-AF1AF7A36CCA}"/>
    <dgm:cxn modelId="{F8ABE494-8E02-314A-8013-B9A38E8CC6B2}" type="presOf" srcId="{B867D26C-E129-4606-9CA4-DA970EA02E05}" destId="{9D81BA3A-788E-8D4C-96FF-8A5123CB8C3C}" srcOrd="0" destOrd="0" presId="urn:microsoft.com/office/officeart/2016/7/layout/BasicProcessNew"/>
    <dgm:cxn modelId="{1BB83BAE-0A43-0A4B-AF63-27E6DB0AFE6B}" type="presOf" srcId="{AD541E3C-D56A-4C82-A626-8594E56BB676}" destId="{EBF4B65B-72C2-BA41-9E4D-FF7258A4F0A7}" srcOrd="0" destOrd="0" presId="urn:microsoft.com/office/officeart/2016/7/layout/BasicProcessNew"/>
    <dgm:cxn modelId="{258021BD-C7A0-A24C-8581-1D1952ACF0A2}" type="presOf" srcId="{288C9043-8D0A-4325-9DF3-79049C26F7AB}" destId="{0C05D047-90F7-3244-8566-640499C2CACA}" srcOrd="0" destOrd="0" presId="urn:microsoft.com/office/officeart/2016/7/layout/BasicProcessNew"/>
    <dgm:cxn modelId="{27B11510-3495-C84E-BFBC-328AAB1D1B5F}" type="presParOf" srcId="{C8F917EA-82CD-424A-946D-B931D1FB6BA4}" destId="{0C05D047-90F7-3244-8566-640499C2CACA}" srcOrd="0" destOrd="0" presId="urn:microsoft.com/office/officeart/2016/7/layout/BasicProcessNew"/>
    <dgm:cxn modelId="{D271000E-14F8-8B45-BCB9-181723924645}" type="presParOf" srcId="{C8F917EA-82CD-424A-946D-B931D1FB6BA4}" destId="{D4E9C933-060F-684E-B5E3-AA07EED10BD5}" srcOrd="1" destOrd="0" presId="urn:microsoft.com/office/officeart/2016/7/layout/BasicProcessNew"/>
    <dgm:cxn modelId="{E7302BF8-0CEB-4A45-AE1E-D3914EC6641E}" type="presParOf" srcId="{C8F917EA-82CD-424A-946D-B931D1FB6BA4}" destId="{6C662624-8432-164A-9E2F-B5077B2229EC}" srcOrd="2" destOrd="0" presId="urn:microsoft.com/office/officeart/2016/7/layout/BasicProcessNew"/>
    <dgm:cxn modelId="{539A8E3E-AA5F-E74E-B61F-21D3C3DF4D26}" type="presParOf" srcId="{C8F917EA-82CD-424A-946D-B931D1FB6BA4}" destId="{AB2A7B70-0D05-B843-8FD7-A43E63AC6379}" srcOrd="3" destOrd="0" presId="urn:microsoft.com/office/officeart/2016/7/layout/BasicProcessNew"/>
    <dgm:cxn modelId="{CFF4A868-48BE-9547-9F20-F21F5D5B0F34}" type="presParOf" srcId="{C8F917EA-82CD-424A-946D-B931D1FB6BA4}" destId="{9D81BA3A-788E-8D4C-96FF-8A5123CB8C3C}" srcOrd="4" destOrd="0" presId="urn:microsoft.com/office/officeart/2016/7/layout/BasicProcessNew"/>
    <dgm:cxn modelId="{616E1A26-9D81-5748-97D7-C53F653FA142}" type="presParOf" srcId="{C8F917EA-82CD-424A-946D-B931D1FB6BA4}" destId="{AA9E667C-DDB7-764A-962D-9E3F99691AB9}" srcOrd="5" destOrd="0" presId="urn:microsoft.com/office/officeart/2016/7/layout/BasicProcessNew"/>
    <dgm:cxn modelId="{9F0690A8-19FA-9F4A-9FEE-DDF89EFDE379}" type="presParOf" srcId="{C8F917EA-82CD-424A-946D-B931D1FB6BA4}" destId="{829A7CB5-2C9C-C142-8DDF-4C69A4212E8F}" srcOrd="6" destOrd="0" presId="urn:microsoft.com/office/officeart/2016/7/layout/BasicProcessNew"/>
    <dgm:cxn modelId="{4ED72C1E-4717-1848-B408-5589DE12E088}" type="presParOf" srcId="{C8F917EA-82CD-424A-946D-B931D1FB6BA4}" destId="{48758393-4648-BE40-B6D9-1FCDC785ED3E}" srcOrd="7" destOrd="0" presId="urn:microsoft.com/office/officeart/2016/7/layout/BasicProcessNew"/>
    <dgm:cxn modelId="{1F5B4613-22B8-BE4D-81E5-EB25AE8C2C0A}" type="presParOf" srcId="{C8F917EA-82CD-424A-946D-B931D1FB6BA4}" destId="{EBF4B65B-72C2-BA41-9E4D-FF7258A4F0A7}" srcOrd="8" destOrd="0" presId="urn:microsoft.com/office/officeart/2016/7/layout/Basic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377A41-BD8A-4632-8229-AEEADE984D4B}"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6061F520-E74E-418C-AEA1-766D5DC68396}">
      <dgm:prSet/>
      <dgm:spPr/>
      <dgm:t>
        <a:bodyPr/>
        <a:lstStyle/>
        <a:p>
          <a:r>
            <a:rPr lang="en-US" b="1" i="0" dirty="0"/>
            <a:t>What style of beer is most popular based on data from consumers?</a:t>
          </a:r>
          <a:endParaRPr lang="en-US" dirty="0"/>
        </a:p>
      </dgm:t>
    </dgm:pt>
    <dgm:pt modelId="{6B18C700-CB96-46FD-BC5F-E8F73585B1C7}" type="parTrans" cxnId="{94A5BC24-B6A6-4BC5-8BBC-24F9C835426E}">
      <dgm:prSet/>
      <dgm:spPr/>
      <dgm:t>
        <a:bodyPr/>
        <a:lstStyle/>
        <a:p>
          <a:endParaRPr lang="en-US"/>
        </a:p>
      </dgm:t>
    </dgm:pt>
    <dgm:pt modelId="{C54F2E61-4653-460F-A799-81232E395218}" type="sibTrans" cxnId="{94A5BC24-B6A6-4BC5-8BBC-24F9C835426E}">
      <dgm:prSet/>
      <dgm:spPr/>
      <dgm:t>
        <a:bodyPr/>
        <a:lstStyle/>
        <a:p>
          <a:endParaRPr lang="en-US"/>
        </a:p>
      </dgm:t>
    </dgm:pt>
    <dgm:pt modelId="{30531C89-6263-4FB0-92CD-3129FB4EDD32}">
      <dgm:prSet/>
      <dgm:spPr/>
      <dgm:t>
        <a:bodyPr/>
        <a:lstStyle/>
        <a:p>
          <a:r>
            <a:rPr lang="en-US" b="1" i="0"/>
            <a:t>Which flavor profile is most popular based on the dataset?</a:t>
          </a:r>
          <a:endParaRPr lang="en-US"/>
        </a:p>
      </dgm:t>
    </dgm:pt>
    <dgm:pt modelId="{8FCEE521-B79E-45AE-B335-07F4C5095728}" type="parTrans" cxnId="{B73D3444-A11F-4B67-9D3E-2F231D791E3A}">
      <dgm:prSet/>
      <dgm:spPr/>
      <dgm:t>
        <a:bodyPr/>
        <a:lstStyle/>
        <a:p>
          <a:endParaRPr lang="en-US"/>
        </a:p>
      </dgm:t>
    </dgm:pt>
    <dgm:pt modelId="{6ABBBE54-B4DF-4B73-A3F6-B4461A3EB795}" type="sibTrans" cxnId="{B73D3444-A11F-4B67-9D3E-2F231D791E3A}">
      <dgm:prSet/>
      <dgm:spPr/>
      <dgm:t>
        <a:bodyPr/>
        <a:lstStyle/>
        <a:p>
          <a:endParaRPr lang="en-US"/>
        </a:p>
      </dgm:t>
    </dgm:pt>
    <dgm:pt modelId="{B75AB08F-4364-4A00-AB4E-53C43D868DFF}">
      <dgm:prSet/>
      <dgm:spPr/>
      <dgm:t>
        <a:bodyPr/>
        <a:lstStyle/>
        <a:p>
          <a:r>
            <a:rPr lang="en-US" b="1" i="0"/>
            <a:t>What type of beer you might prefer based on your input of type of taste preferences?</a:t>
          </a:r>
          <a:endParaRPr lang="en-US"/>
        </a:p>
      </dgm:t>
    </dgm:pt>
    <dgm:pt modelId="{F2ACF6A3-6566-4A19-B753-FDEF6790D677}" type="parTrans" cxnId="{C0FB53F5-547A-4380-ABA2-16976D5D5B37}">
      <dgm:prSet/>
      <dgm:spPr/>
      <dgm:t>
        <a:bodyPr/>
        <a:lstStyle/>
        <a:p>
          <a:endParaRPr lang="en-US"/>
        </a:p>
      </dgm:t>
    </dgm:pt>
    <dgm:pt modelId="{6D84949E-6A8E-4B73-95C9-BB8ADABA0197}" type="sibTrans" cxnId="{C0FB53F5-547A-4380-ABA2-16976D5D5B37}">
      <dgm:prSet/>
      <dgm:spPr/>
      <dgm:t>
        <a:bodyPr/>
        <a:lstStyle/>
        <a:p>
          <a:endParaRPr lang="en-US"/>
        </a:p>
      </dgm:t>
    </dgm:pt>
    <dgm:pt modelId="{1F4833C8-6F2A-435B-9890-C6BBB65232FD}">
      <dgm:prSet/>
      <dgm:spPr/>
      <dgm:t>
        <a:bodyPr/>
        <a:lstStyle/>
        <a:p>
          <a:r>
            <a:rPr lang="en-US" b="1" i="0" dirty="0"/>
            <a:t>Which breweries have the most popular beers based on reviews?</a:t>
          </a:r>
          <a:endParaRPr lang="en-US" dirty="0"/>
        </a:p>
      </dgm:t>
    </dgm:pt>
    <dgm:pt modelId="{AB595A8D-6A2F-43FE-98F5-AC5C282D8917}" type="parTrans" cxnId="{203DB9DE-BCDE-4941-BB0B-8FCF8956648D}">
      <dgm:prSet/>
      <dgm:spPr/>
      <dgm:t>
        <a:bodyPr/>
        <a:lstStyle/>
        <a:p>
          <a:endParaRPr lang="en-US"/>
        </a:p>
      </dgm:t>
    </dgm:pt>
    <dgm:pt modelId="{0B9B1254-455D-4170-9900-4C8AFD672825}" type="sibTrans" cxnId="{203DB9DE-BCDE-4941-BB0B-8FCF8956648D}">
      <dgm:prSet/>
      <dgm:spPr/>
      <dgm:t>
        <a:bodyPr/>
        <a:lstStyle/>
        <a:p>
          <a:endParaRPr lang="en-US"/>
        </a:p>
      </dgm:t>
    </dgm:pt>
    <dgm:pt modelId="{DE627B24-C2DC-CD4E-8958-DAE0B7EFB9D1}" type="pres">
      <dgm:prSet presAssocID="{7D377A41-BD8A-4632-8229-AEEADE984D4B}" presName="matrix" presStyleCnt="0">
        <dgm:presLayoutVars>
          <dgm:chMax val="1"/>
          <dgm:dir/>
          <dgm:resizeHandles val="exact"/>
        </dgm:presLayoutVars>
      </dgm:prSet>
      <dgm:spPr/>
    </dgm:pt>
    <dgm:pt modelId="{2C20D97B-4304-B643-A83D-A3965CEC29E1}" type="pres">
      <dgm:prSet presAssocID="{7D377A41-BD8A-4632-8229-AEEADE984D4B}" presName="diamond" presStyleLbl="bgShp" presStyleIdx="0" presStyleCnt="1"/>
      <dgm:spPr/>
    </dgm:pt>
    <dgm:pt modelId="{03C8D895-0216-0E4D-94E2-C676EB1F6007}" type="pres">
      <dgm:prSet presAssocID="{7D377A41-BD8A-4632-8229-AEEADE984D4B}" presName="quad1" presStyleLbl="node1" presStyleIdx="0" presStyleCnt="4">
        <dgm:presLayoutVars>
          <dgm:chMax val="0"/>
          <dgm:chPref val="0"/>
          <dgm:bulletEnabled val="1"/>
        </dgm:presLayoutVars>
      </dgm:prSet>
      <dgm:spPr/>
    </dgm:pt>
    <dgm:pt modelId="{65F3F1EA-0A7E-3F4D-8298-CE34E3793488}" type="pres">
      <dgm:prSet presAssocID="{7D377A41-BD8A-4632-8229-AEEADE984D4B}" presName="quad2" presStyleLbl="node1" presStyleIdx="1" presStyleCnt="4">
        <dgm:presLayoutVars>
          <dgm:chMax val="0"/>
          <dgm:chPref val="0"/>
          <dgm:bulletEnabled val="1"/>
        </dgm:presLayoutVars>
      </dgm:prSet>
      <dgm:spPr/>
    </dgm:pt>
    <dgm:pt modelId="{1E5909A2-EE20-1B44-A7D4-CC4FC3827DDD}" type="pres">
      <dgm:prSet presAssocID="{7D377A41-BD8A-4632-8229-AEEADE984D4B}" presName="quad3" presStyleLbl="node1" presStyleIdx="2" presStyleCnt="4">
        <dgm:presLayoutVars>
          <dgm:chMax val="0"/>
          <dgm:chPref val="0"/>
          <dgm:bulletEnabled val="1"/>
        </dgm:presLayoutVars>
      </dgm:prSet>
      <dgm:spPr/>
    </dgm:pt>
    <dgm:pt modelId="{520E108F-6AF1-8F47-995A-18EBC6470C14}" type="pres">
      <dgm:prSet presAssocID="{7D377A41-BD8A-4632-8229-AEEADE984D4B}" presName="quad4" presStyleLbl="node1" presStyleIdx="3" presStyleCnt="4">
        <dgm:presLayoutVars>
          <dgm:chMax val="0"/>
          <dgm:chPref val="0"/>
          <dgm:bulletEnabled val="1"/>
        </dgm:presLayoutVars>
      </dgm:prSet>
      <dgm:spPr/>
    </dgm:pt>
  </dgm:ptLst>
  <dgm:cxnLst>
    <dgm:cxn modelId="{9D063C13-5427-1C4F-8BD3-651DC93E6007}" type="presOf" srcId="{B75AB08F-4364-4A00-AB4E-53C43D868DFF}" destId="{1E5909A2-EE20-1B44-A7D4-CC4FC3827DDD}" srcOrd="0" destOrd="0" presId="urn:microsoft.com/office/officeart/2005/8/layout/matrix3"/>
    <dgm:cxn modelId="{94A5BC24-B6A6-4BC5-8BBC-24F9C835426E}" srcId="{7D377A41-BD8A-4632-8229-AEEADE984D4B}" destId="{6061F520-E74E-418C-AEA1-766D5DC68396}" srcOrd="0" destOrd="0" parTransId="{6B18C700-CB96-46FD-BC5F-E8F73585B1C7}" sibTransId="{C54F2E61-4653-460F-A799-81232E395218}"/>
    <dgm:cxn modelId="{01DF0E37-0542-2D48-BFAC-22AE7E6EDC3B}" type="presOf" srcId="{30531C89-6263-4FB0-92CD-3129FB4EDD32}" destId="{65F3F1EA-0A7E-3F4D-8298-CE34E3793488}" srcOrd="0" destOrd="0" presId="urn:microsoft.com/office/officeart/2005/8/layout/matrix3"/>
    <dgm:cxn modelId="{B73D3444-A11F-4B67-9D3E-2F231D791E3A}" srcId="{7D377A41-BD8A-4632-8229-AEEADE984D4B}" destId="{30531C89-6263-4FB0-92CD-3129FB4EDD32}" srcOrd="1" destOrd="0" parTransId="{8FCEE521-B79E-45AE-B335-07F4C5095728}" sibTransId="{6ABBBE54-B4DF-4B73-A3F6-B4461A3EB795}"/>
    <dgm:cxn modelId="{BBA6EB67-35EB-CE4A-8A0E-7291C67A1AC6}" type="presOf" srcId="{6061F520-E74E-418C-AEA1-766D5DC68396}" destId="{03C8D895-0216-0E4D-94E2-C676EB1F6007}" srcOrd="0" destOrd="0" presId="urn:microsoft.com/office/officeart/2005/8/layout/matrix3"/>
    <dgm:cxn modelId="{CDC7A655-6E70-C74A-9CEF-6F01377C65EC}" type="presOf" srcId="{7D377A41-BD8A-4632-8229-AEEADE984D4B}" destId="{DE627B24-C2DC-CD4E-8958-DAE0B7EFB9D1}" srcOrd="0" destOrd="0" presId="urn:microsoft.com/office/officeart/2005/8/layout/matrix3"/>
    <dgm:cxn modelId="{A8B467B8-30C1-974D-95D6-04D7139B8BA2}" type="presOf" srcId="{1F4833C8-6F2A-435B-9890-C6BBB65232FD}" destId="{520E108F-6AF1-8F47-995A-18EBC6470C14}" srcOrd="0" destOrd="0" presId="urn:microsoft.com/office/officeart/2005/8/layout/matrix3"/>
    <dgm:cxn modelId="{203DB9DE-BCDE-4941-BB0B-8FCF8956648D}" srcId="{7D377A41-BD8A-4632-8229-AEEADE984D4B}" destId="{1F4833C8-6F2A-435B-9890-C6BBB65232FD}" srcOrd="3" destOrd="0" parTransId="{AB595A8D-6A2F-43FE-98F5-AC5C282D8917}" sibTransId="{0B9B1254-455D-4170-9900-4C8AFD672825}"/>
    <dgm:cxn modelId="{C0FB53F5-547A-4380-ABA2-16976D5D5B37}" srcId="{7D377A41-BD8A-4632-8229-AEEADE984D4B}" destId="{B75AB08F-4364-4A00-AB4E-53C43D868DFF}" srcOrd="2" destOrd="0" parTransId="{F2ACF6A3-6566-4A19-B753-FDEF6790D677}" sibTransId="{6D84949E-6A8E-4B73-95C9-BB8ADABA0197}"/>
    <dgm:cxn modelId="{009ADFEC-F937-CC45-9F75-81F6500F8FC0}" type="presParOf" srcId="{DE627B24-C2DC-CD4E-8958-DAE0B7EFB9D1}" destId="{2C20D97B-4304-B643-A83D-A3965CEC29E1}" srcOrd="0" destOrd="0" presId="urn:microsoft.com/office/officeart/2005/8/layout/matrix3"/>
    <dgm:cxn modelId="{A7C4B51A-94FC-5B4D-8AD6-BF464FFDBD62}" type="presParOf" srcId="{DE627B24-C2DC-CD4E-8958-DAE0B7EFB9D1}" destId="{03C8D895-0216-0E4D-94E2-C676EB1F6007}" srcOrd="1" destOrd="0" presId="urn:microsoft.com/office/officeart/2005/8/layout/matrix3"/>
    <dgm:cxn modelId="{7C793DE3-400A-2C41-B50A-7EB1FA223870}" type="presParOf" srcId="{DE627B24-C2DC-CD4E-8958-DAE0B7EFB9D1}" destId="{65F3F1EA-0A7E-3F4D-8298-CE34E3793488}" srcOrd="2" destOrd="0" presId="urn:microsoft.com/office/officeart/2005/8/layout/matrix3"/>
    <dgm:cxn modelId="{53595A09-20ED-FE42-8CF4-C0C8BD065A51}" type="presParOf" srcId="{DE627B24-C2DC-CD4E-8958-DAE0B7EFB9D1}" destId="{1E5909A2-EE20-1B44-A7D4-CC4FC3827DDD}" srcOrd="3" destOrd="0" presId="urn:microsoft.com/office/officeart/2005/8/layout/matrix3"/>
    <dgm:cxn modelId="{9A220963-E98B-B04C-9DDC-6B4248A1F364}" type="presParOf" srcId="{DE627B24-C2DC-CD4E-8958-DAE0B7EFB9D1}" destId="{520E108F-6AF1-8F47-995A-18EBC6470C1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B1E3D-8995-D648-A6D9-F529B4CD1870}">
      <dsp:nvSpPr>
        <dsp:cNvPr id="0" name=""/>
        <dsp:cNvSpPr/>
      </dsp:nvSpPr>
      <dsp:spPr>
        <a:xfrm>
          <a:off x="784" y="780604"/>
          <a:ext cx="2752132" cy="17476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81A2B-15E1-B240-84DE-E48959B604C6}">
      <dsp:nvSpPr>
        <dsp:cNvPr id="0" name=""/>
        <dsp:cNvSpPr/>
      </dsp:nvSpPr>
      <dsp:spPr>
        <a:xfrm>
          <a:off x="306576" y="1071107"/>
          <a:ext cx="2752132" cy="17476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First graph shows U.S. Beer Production Volume in 2021 based on breweries.</a:t>
          </a:r>
        </a:p>
      </dsp:txBody>
      <dsp:txXfrm>
        <a:off x="357762" y="1122293"/>
        <a:ext cx="2649760" cy="1645232"/>
      </dsp:txXfrm>
    </dsp:sp>
    <dsp:sp modelId="{2142E167-AB7F-924F-AAB2-BDA425E67514}">
      <dsp:nvSpPr>
        <dsp:cNvPr id="0" name=""/>
        <dsp:cNvSpPr/>
      </dsp:nvSpPr>
      <dsp:spPr>
        <a:xfrm>
          <a:off x="3364501" y="780604"/>
          <a:ext cx="2752132" cy="17476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BFB912-DA78-F547-9DFD-1921D3CB835C}">
      <dsp:nvSpPr>
        <dsp:cNvPr id="0" name=""/>
        <dsp:cNvSpPr/>
      </dsp:nvSpPr>
      <dsp:spPr>
        <a:xfrm>
          <a:off x="3670294" y="1071107"/>
          <a:ext cx="2752132" cy="17476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Second graph shows the numbers of breweries being open in the U.S. growing each year since 1976.</a:t>
          </a:r>
        </a:p>
      </dsp:txBody>
      <dsp:txXfrm>
        <a:off x="3721480" y="1122293"/>
        <a:ext cx="2649760" cy="1645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02C8A-1AF3-4F5B-A05C-BB765EA04787}">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1329B-6900-4F21-A96F-BB6AA42AAFD4}">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3C806D-8BF4-4E41-B6A6-56287FAD1AEB}">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The database we are using is from Kaggle and is a </a:t>
          </a:r>
          <a:r>
            <a:rPr lang="en-US" sz="1800" kern="1200">
              <a:hlinkClick xmlns:r="http://schemas.openxmlformats.org/officeDocument/2006/relationships" r:id="rId3"/>
            </a:rPr>
            <a:t>Beer Profile and Ratings Data Set.</a:t>
          </a:r>
          <a:endParaRPr lang="en-US" sz="1800" kern="1200"/>
        </a:p>
      </dsp:txBody>
      <dsp:txXfrm>
        <a:off x="1840447" y="680"/>
        <a:ext cx="4420652" cy="1593460"/>
      </dsp:txXfrm>
    </dsp:sp>
    <dsp:sp modelId="{43EDDAE6-B283-4B12-AA24-32A7E70015E9}">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780A5E-4721-402C-8D8F-C2E27D7750C5}">
      <dsp:nvSpPr>
        <dsp:cNvPr id="0" name=""/>
        <dsp:cNvSpPr/>
      </dsp:nvSpPr>
      <dsp:spPr>
        <a:xfrm>
          <a:off x="482021" y="2351035"/>
          <a:ext cx="876403" cy="87640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716E4A-C1DE-42D5-BE27-766DDE87B5A3}">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The Database shows the name and style of beer and is broken down by different descriptions which we use in our recommender system to determine the right beer just for you!</a:t>
          </a:r>
        </a:p>
      </dsp:txBody>
      <dsp:txXfrm>
        <a:off x="1840447" y="1992507"/>
        <a:ext cx="4420652" cy="1593460"/>
      </dsp:txXfrm>
    </dsp:sp>
    <dsp:sp modelId="{B0B81F66-D05D-4A44-BDFA-263CC1D9149B}">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A00FC-091D-4E69-AC1A-13DFC6D33082}">
      <dsp:nvSpPr>
        <dsp:cNvPr id="0" name=""/>
        <dsp:cNvSpPr/>
      </dsp:nvSpPr>
      <dsp:spPr>
        <a:xfrm>
          <a:off x="482021" y="4342861"/>
          <a:ext cx="876403" cy="87640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523461-9DAC-4B63-B91B-8EF1992037F1}">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The Database also shows different review scores based on the aroma, appearance, palate, taste, and overall scores.</a:t>
          </a:r>
        </a:p>
      </dsp:txBody>
      <dsp:txXfrm>
        <a:off x="1840447" y="3984333"/>
        <a:ext cx="4420652" cy="1593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5D047-90F7-3244-8566-640499C2CACA}">
      <dsp:nvSpPr>
        <dsp:cNvPr id="0" name=""/>
        <dsp:cNvSpPr/>
      </dsp:nvSpPr>
      <dsp:spPr>
        <a:xfrm>
          <a:off x="11978" y="0"/>
          <a:ext cx="2793219" cy="31606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22300">
            <a:lnSpc>
              <a:spcPct val="200000"/>
            </a:lnSpc>
            <a:spcBef>
              <a:spcPct val="0"/>
            </a:spcBef>
            <a:spcAft>
              <a:spcPct val="35000"/>
            </a:spcAft>
            <a:buNone/>
          </a:pPr>
          <a:r>
            <a:rPr lang="en-US" sz="1400" b="0" i="0" kern="1200" dirty="0"/>
            <a:t>We built a </a:t>
          </a:r>
          <a:r>
            <a:rPr lang="en-US" sz="1400" b="1" i="0" kern="1200" dirty="0"/>
            <a:t>multi-class classification </a:t>
          </a:r>
          <a:r>
            <a:rPr lang="en-US" sz="1400" b="0" i="0" kern="1200" dirty="0"/>
            <a:t>model that analyzes user preferences to determine preferred beer style and make recommendations.</a:t>
          </a:r>
          <a:endParaRPr lang="en-US" sz="1400" kern="1200" dirty="0"/>
        </a:p>
      </dsp:txBody>
      <dsp:txXfrm>
        <a:off x="11978" y="0"/>
        <a:ext cx="2793219" cy="3160661"/>
      </dsp:txXfrm>
    </dsp:sp>
    <dsp:sp modelId="{6C662624-8432-164A-9E2F-B5077B2229EC}">
      <dsp:nvSpPr>
        <dsp:cNvPr id="0" name=""/>
        <dsp:cNvSpPr/>
      </dsp:nvSpPr>
      <dsp:spPr>
        <a:xfrm>
          <a:off x="2853165" y="1458830"/>
          <a:ext cx="418982" cy="243000"/>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81BA3A-788E-8D4C-96FF-8A5123CB8C3C}">
      <dsp:nvSpPr>
        <dsp:cNvPr id="0" name=""/>
        <dsp:cNvSpPr/>
      </dsp:nvSpPr>
      <dsp:spPr>
        <a:xfrm>
          <a:off x="3320116" y="0"/>
          <a:ext cx="2793219" cy="316066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22300">
            <a:lnSpc>
              <a:spcPct val="200000"/>
            </a:lnSpc>
            <a:spcBef>
              <a:spcPct val="0"/>
            </a:spcBef>
            <a:spcAft>
              <a:spcPct val="35000"/>
            </a:spcAft>
            <a:buNone/>
          </a:pPr>
          <a:r>
            <a:rPr lang="en-US" sz="1400" b="1" i="0" kern="1200" dirty="0"/>
            <a:t>Preliminary analysis </a:t>
          </a:r>
          <a:r>
            <a:rPr lang="en-US" sz="1400" b="0" i="0" kern="1200" dirty="0"/>
            <a:t>and </a:t>
          </a:r>
          <a:r>
            <a:rPr lang="en-US" sz="1400" b="1" i="0" kern="1200" dirty="0"/>
            <a:t>preprocessing</a:t>
          </a:r>
          <a:r>
            <a:rPr lang="en-US" sz="1400" b="0" i="0" kern="1200" dirty="0"/>
            <a:t> involved analyzing variables and grouping related data. A </a:t>
          </a:r>
          <a:r>
            <a:rPr lang="en-US" sz="1400" b="1" i="0" kern="1200" dirty="0"/>
            <a:t>SQLite database </a:t>
          </a:r>
          <a:r>
            <a:rPr lang="en-US" sz="1400" b="0" i="0" kern="1200" dirty="0"/>
            <a:t>was created to store several tables of related information.</a:t>
          </a:r>
          <a:endParaRPr lang="en-US" sz="1400" kern="1200" dirty="0"/>
        </a:p>
      </dsp:txBody>
      <dsp:txXfrm>
        <a:off x="3320116" y="0"/>
        <a:ext cx="2793219" cy="3160661"/>
      </dsp:txXfrm>
    </dsp:sp>
    <dsp:sp modelId="{829A7CB5-2C9C-C142-8DDF-4C69A4212E8F}">
      <dsp:nvSpPr>
        <dsp:cNvPr id="0" name=""/>
        <dsp:cNvSpPr/>
      </dsp:nvSpPr>
      <dsp:spPr>
        <a:xfrm>
          <a:off x="6161304" y="1458830"/>
          <a:ext cx="418982" cy="243000"/>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4B65B-72C2-BA41-9E4D-FF7258A4F0A7}">
      <dsp:nvSpPr>
        <dsp:cNvPr id="0" name=""/>
        <dsp:cNvSpPr/>
      </dsp:nvSpPr>
      <dsp:spPr>
        <a:xfrm>
          <a:off x="6628254" y="0"/>
          <a:ext cx="2793219" cy="316066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22300">
            <a:lnSpc>
              <a:spcPct val="150000"/>
            </a:lnSpc>
            <a:spcBef>
              <a:spcPct val="0"/>
            </a:spcBef>
            <a:spcAft>
              <a:spcPct val="35000"/>
            </a:spcAft>
            <a:buNone/>
          </a:pPr>
          <a:r>
            <a:rPr lang="en-US" sz="1400" b="0" i="0" kern="1200" dirty="0"/>
            <a:t>The model was trained on beer </a:t>
          </a:r>
          <a:r>
            <a:rPr lang="en-US" sz="1400" b="0" i="1" u="sng" kern="1200" dirty="0"/>
            <a:t>taste profile</a:t>
          </a:r>
          <a:r>
            <a:rPr lang="en-US" sz="1400" b="0" i="1" u="none" kern="1200" dirty="0"/>
            <a:t> </a:t>
          </a:r>
          <a:r>
            <a:rPr lang="en-US" sz="1400" b="0" i="0" kern="1200" dirty="0"/>
            <a:t>(e.g., </a:t>
          </a:r>
          <a:r>
            <a:rPr lang="en-US" sz="1400" b="1" i="0" kern="1200" dirty="0"/>
            <a:t>Astringency</a:t>
          </a:r>
          <a:r>
            <a:rPr lang="en-US" sz="1400" b="0" i="0" kern="1200" dirty="0"/>
            <a:t>, </a:t>
          </a:r>
          <a:r>
            <a:rPr lang="en-US" sz="1400" b="1" i="0" kern="1200" dirty="0"/>
            <a:t>Bitterness</a:t>
          </a:r>
          <a:r>
            <a:rPr lang="en-US" sz="1400" b="0" i="0" kern="1200" dirty="0"/>
            <a:t>, </a:t>
          </a:r>
          <a:r>
            <a:rPr lang="en-US" sz="1400" b="1" i="0" kern="1200" dirty="0"/>
            <a:t>Saltiness</a:t>
          </a:r>
          <a:r>
            <a:rPr lang="en-US" sz="1400" b="0" i="0" kern="1200" dirty="0"/>
            <a:t>, etc.) and </a:t>
          </a:r>
          <a:r>
            <a:rPr lang="en-US" sz="1400" b="0" i="1" u="sng" kern="1200" dirty="0"/>
            <a:t>chemical composition</a:t>
          </a:r>
          <a:r>
            <a:rPr lang="en-US" sz="1400" b="0" i="1" u="none" kern="1200" dirty="0"/>
            <a:t> </a:t>
          </a:r>
          <a:r>
            <a:rPr lang="en-US" sz="1400" b="0" i="0" kern="1200" dirty="0"/>
            <a:t>(</a:t>
          </a:r>
          <a:r>
            <a:rPr lang="en-US" sz="1400" b="1" i="0" kern="1200" dirty="0"/>
            <a:t>ABV</a:t>
          </a:r>
          <a:r>
            <a:rPr lang="en-US" sz="1400" b="0" i="0" kern="1200" dirty="0"/>
            <a:t>, </a:t>
          </a:r>
          <a:r>
            <a:rPr lang="en-US" sz="1400" b="1" i="0" kern="1200" dirty="0"/>
            <a:t>min./max. IBU</a:t>
          </a:r>
          <a:r>
            <a:rPr lang="en-US" sz="1400" b="0" i="0" kern="1200" dirty="0"/>
            <a:t>) would be considered in the construction of the model, while more opinionated statistics like review scores, were excluded.</a:t>
          </a:r>
          <a:endParaRPr lang="en-US" sz="1400" kern="1200" dirty="0"/>
        </a:p>
      </dsp:txBody>
      <dsp:txXfrm>
        <a:off x="6628254" y="0"/>
        <a:ext cx="2793219" cy="31606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0D97B-4304-B643-A83D-A3965CEC29E1}">
      <dsp:nvSpPr>
        <dsp:cNvPr id="0" name=""/>
        <dsp:cNvSpPr/>
      </dsp:nvSpPr>
      <dsp:spPr>
        <a:xfrm>
          <a:off x="285152" y="0"/>
          <a:ext cx="5385354" cy="538535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3C8D895-0216-0E4D-94E2-C676EB1F6007}">
      <dsp:nvSpPr>
        <dsp:cNvPr id="0" name=""/>
        <dsp:cNvSpPr/>
      </dsp:nvSpPr>
      <dsp:spPr>
        <a:xfrm>
          <a:off x="796760" y="511608"/>
          <a:ext cx="2100288" cy="2100288"/>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What style of beer is most popular based on data from consumers?</a:t>
          </a:r>
          <a:endParaRPr lang="en-US" sz="1900" kern="1200" dirty="0"/>
        </a:p>
      </dsp:txBody>
      <dsp:txXfrm>
        <a:off x="899288" y="614136"/>
        <a:ext cx="1895232" cy="1895232"/>
      </dsp:txXfrm>
    </dsp:sp>
    <dsp:sp modelId="{65F3F1EA-0A7E-3F4D-8298-CE34E3793488}">
      <dsp:nvSpPr>
        <dsp:cNvPr id="0" name=""/>
        <dsp:cNvSpPr/>
      </dsp:nvSpPr>
      <dsp:spPr>
        <a:xfrm>
          <a:off x="3058609" y="511608"/>
          <a:ext cx="2100288" cy="2100288"/>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Which flavor profile is most popular based on the dataset?</a:t>
          </a:r>
          <a:endParaRPr lang="en-US" sz="1900" kern="1200"/>
        </a:p>
      </dsp:txBody>
      <dsp:txXfrm>
        <a:off x="3161137" y="614136"/>
        <a:ext cx="1895232" cy="1895232"/>
      </dsp:txXfrm>
    </dsp:sp>
    <dsp:sp modelId="{1E5909A2-EE20-1B44-A7D4-CC4FC3827DDD}">
      <dsp:nvSpPr>
        <dsp:cNvPr id="0" name=""/>
        <dsp:cNvSpPr/>
      </dsp:nvSpPr>
      <dsp:spPr>
        <a:xfrm>
          <a:off x="796760" y="2773457"/>
          <a:ext cx="2100288" cy="2100288"/>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What type of beer you might prefer based on your input of type of taste preferences?</a:t>
          </a:r>
          <a:endParaRPr lang="en-US" sz="1900" kern="1200"/>
        </a:p>
      </dsp:txBody>
      <dsp:txXfrm>
        <a:off x="899288" y="2875985"/>
        <a:ext cx="1895232" cy="1895232"/>
      </dsp:txXfrm>
    </dsp:sp>
    <dsp:sp modelId="{520E108F-6AF1-8F47-995A-18EBC6470C14}">
      <dsp:nvSpPr>
        <dsp:cNvPr id="0" name=""/>
        <dsp:cNvSpPr/>
      </dsp:nvSpPr>
      <dsp:spPr>
        <a:xfrm>
          <a:off x="3058609" y="2773457"/>
          <a:ext cx="2100288" cy="2100288"/>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Which breweries have the most popular beers based on reviews?</a:t>
          </a:r>
          <a:endParaRPr lang="en-US" sz="1900" kern="1200" dirty="0"/>
        </a:p>
      </dsp:txBody>
      <dsp:txXfrm>
        <a:off x="3161137" y="2875985"/>
        <a:ext cx="1895232" cy="18952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5C6D6-AE2B-6E42-9D78-EFC43A905F20}"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7B65F-73DE-D74A-A8BA-D14CBF4F71DA}" type="slidenum">
              <a:rPr lang="en-US" smtClean="0"/>
              <a:t>‹#›</a:t>
            </a:fld>
            <a:endParaRPr lang="en-US"/>
          </a:p>
        </p:txBody>
      </p:sp>
    </p:spTree>
    <p:extLst>
      <p:ext uri="{BB962C8B-B14F-4D97-AF65-F5344CB8AC3E}">
        <p14:creationId xmlns:p14="http://schemas.microsoft.com/office/powerpoint/2010/main" val="375989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57B65F-73DE-D74A-A8BA-D14CBF4F71DA}" type="slidenum">
              <a:rPr lang="en-US" smtClean="0"/>
              <a:t>4</a:t>
            </a:fld>
            <a:endParaRPr lang="en-US"/>
          </a:p>
        </p:txBody>
      </p:sp>
    </p:spTree>
    <p:extLst>
      <p:ext uri="{BB962C8B-B14F-4D97-AF65-F5344CB8AC3E}">
        <p14:creationId xmlns:p14="http://schemas.microsoft.com/office/powerpoint/2010/main" val="108641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57B65F-73DE-D74A-A8BA-D14CBF4F71DA}" type="slidenum">
              <a:rPr lang="en-US" smtClean="0"/>
              <a:t>5</a:t>
            </a:fld>
            <a:endParaRPr lang="en-US"/>
          </a:p>
        </p:txBody>
      </p:sp>
    </p:spTree>
    <p:extLst>
      <p:ext uri="{BB962C8B-B14F-4D97-AF65-F5344CB8AC3E}">
        <p14:creationId xmlns:p14="http://schemas.microsoft.com/office/powerpoint/2010/main" val="375988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24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52221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35266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72583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94929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48340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61963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510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298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570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83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196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509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513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644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75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14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9497414"/>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2.jpeg"/><Relationship Id="rId5" Type="http://schemas.openxmlformats.org/officeDocument/2006/relationships/diagramData" Target="../diagrams/data1.xml"/><Relationship Id="rId10" Type="http://schemas.openxmlformats.org/officeDocument/2006/relationships/image" Target="../media/image11.png"/><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3.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AEEC-05FF-54C2-F3DD-E98B6D7AB2A0}"/>
              </a:ext>
            </a:extLst>
          </p:cNvPr>
          <p:cNvSpPr>
            <a:spLocks noGrp="1"/>
          </p:cNvSpPr>
          <p:nvPr>
            <p:ph type="ctrTitle"/>
          </p:nvPr>
        </p:nvSpPr>
        <p:spPr>
          <a:xfrm>
            <a:off x="680322" y="4494107"/>
            <a:ext cx="8133478" cy="940240"/>
          </a:xfrm>
        </p:spPr>
        <p:txBody>
          <a:bodyPr>
            <a:normAutofit/>
          </a:bodyPr>
          <a:lstStyle/>
          <a:p>
            <a:r>
              <a:rPr lang="en-US" sz="4800" dirty="0">
                <a:ln w="0"/>
                <a:effectLst>
                  <a:outerShdw blurRad="38100" dist="19050" dir="2700000" algn="tl" rotWithShape="0">
                    <a:schemeClr val="dk1">
                      <a:alpha val="40000"/>
                    </a:schemeClr>
                  </a:outerShdw>
                </a:effectLst>
              </a:rPr>
              <a:t>Beer Data Analysis </a:t>
            </a:r>
          </a:p>
        </p:txBody>
      </p:sp>
      <p:sp>
        <p:nvSpPr>
          <p:cNvPr id="3" name="Subtitle 2">
            <a:extLst>
              <a:ext uri="{FF2B5EF4-FFF2-40B4-BE49-F238E27FC236}">
                <a16:creationId xmlns:a16="http://schemas.microsoft.com/office/drawing/2014/main" id="{DEBD438A-D461-1805-0456-E9039AC758C1}"/>
              </a:ext>
            </a:extLst>
          </p:cNvPr>
          <p:cNvSpPr>
            <a:spLocks noGrp="1"/>
          </p:cNvSpPr>
          <p:nvPr>
            <p:ph type="subTitle" idx="1"/>
          </p:nvPr>
        </p:nvSpPr>
        <p:spPr>
          <a:xfrm>
            <a:off x="680322" y="5434347"/>
            <a:ext cx="8133478" cy="406566"/>
          </a:xfrm>
        </p:spPr>
        <p:txBody>
          <a:bodyPr>
            <a:noAutofit/>
          </a:bodyPr>
          <a:lstStyle/>
          <a:p>
            <a:r>
              <a:rPr lang="en-US" sz="1400" dirty="0"/>
              <a:t>Analyzing Beer data and creating a machine learning algorithm to help users make the decision which beer they should get based on flavor profiles. </a:t>
            </a:r>
          </a:p>
        </p:txBody>
      </p:sp>
      <p:pic>
        <p:nvPicPr>
          <p:cNvPr id="2050" name="Picture 2" descr="Beer Analytics – The analytical beer recipe database">
            <a:extLst>
              <a:ext uri="{FF2B5EF4-FFF2-40B4-BE49-F238E27FC236}">
                <a16:creationId xmlns:a16="http://schemas.microsoft.com/office/drawing/2014/main" id="{1F4583AF-EE9A-FC1C-C910-E5CF2AE3AD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35" r="2" b="2266"/>
          <a:stretch/>
        </p:blipFill>
        <p:spPr bwMode="auto">
          <a:xfrm>
            <a:off x="-2" y="10"/>
            <a:ext cx="8966200" cy="419892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5" name="Picture 4" descr="Magnifying glass showing decling performance">
            <a:extLst>
              <a:ext uri="{FF2B5EF4-FFF2-40B4-BE49-F238E27FC236}">
                <a16:creationId xmlns:a16="http://schemas.microsoft.com/office/drawing/2014/main" id="{5B4D6600-0CCE-D93C-3DFC-6EC861758478}"/>
              </a:ext>
            </a:extLst>
          </p:cNvPr>
          <p:cNvPicPr>
            <a:picLocks noChangeAspect="1"/>
          </p:cNvPicPr>
          <p:nvPr/>
        </p:nvPicPr>
        <p:blipFill rotWithShape="1">
          <a:blip r:embed="rId3"/>
          <a:srcRect l="10632" r="40087" b="3"/>
          <a:stretch/>
        </p:blipFill>
        <p:spPr>
          <a:xfrm>
            <a:off x="9111717" y="15514"/>
            <a:ext cx="3080285" cy="41720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7841930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Most_Popular_Breweries">
            <a:extLst>
              <a:ext uri="{FF2B5EF4-FFF2-40B4-BE49-F238E27FC236}">
                <a16:creationId xmlns:a16="http://schemas.microsoft.com/office/drawing/2014/main" id="{F23DE759-4EFB-4947-A06B-DBA58F7D0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135"/>
            <a:ext cx="12192000" cy="5352473"/>
          </a:xfrm>
          <a:prstGeom prst="rect">
            <a:avLst/>
          </a:prstGeom>
        </p:spPr>
      </p:pic>
      <p:sp>
        <p:nvSpPr>
          <p:cNvPr id="2" name="TextBox 1">
            <a:extLst>
              <a:ext uri="{FF2B5EF4-FFF2-40B4-BE49-F238E27FC236}">
                <a16:creationId xmlns:a16="http://schemas.microsoft.com/office/drawing/2014/main" id="{104ABFC8-8FA2-14D4-CEEB-795D2FF325EB}"/>
              </a:ext>
            </a:extLst>
          </p:cNvPr>
          <p:cNvSpPr txBox="1"/>
          <p:nvPr/>
        </p:nvSpPr>
        <p:spPr>
          <a:xfrm>
            <a:off x="0" y="81454"/>
            <a:ext cx="6340197" cy="369332"/>
          </a:xfrm>
          <a:prstGeom prst="rect">
            <a:avLst/>
          </a:prstGeom>
          <a:noFill/>
        </p:spPr>
        <p:txBody>
          <a:bodyPr wrap="none" rtlCol="0">
            <a:spAutoFit/>
          </a:bodyPr>
          <a:lstStyle/>
          <a:p>
            <a:r>
              <a:rPr lang="en-US" dirty="0">
                <a:ln w="0"/>
                <a:effectLst>
                  <a:outerShdw blurRad="38100" dist="19050" dir="2700000" algn="tl" rotWithShape="0">
                    <a:schemeClr val="dk1">
                      <a:alpha val="40000"/>
                    </a:schemeClr>
                  </a:outerShdw>
                </a:effectLst>
              </a:rPr>
              <a:t>Most popular Breweries based on reviews from the dataset.</a:t>
            </a:r>
          </a:p>
        </p:txBody>
      </p:sp>
      <p:sp>
        <p:nvSpPr>
          <p:cNvPr id="4" name="TextBox 3">
            <a:extLst>
              <a:ext uri="{FF2B5EF4-FFF2-40B4-BE49-F238E27FC236}">
                <a16:creationId xmlns:a16="http://schemas.microsoft.com/office/drawing/2014/main" id="{40C78AD8-573B-747A-7846-5474E7BF4A79}"/>
              </a:ext>
            </a:extLst>
          </p:cNvPr>
          <p:cNvSpPr txBox="1"/>
          <p:nvPr/>
        </p:nvSpPr>
        <p:spPr>
          <a:xfrm>
            <a:off x="0" y="651421"/>
            <a:ext cx="6500191" cy="584775"/>
          </a:xfrm>
          <a:prstGeom prst="rect">
            <a:avLst/>
          </a:prstGeom>
          <a:noFill/>
        </p:spPr>
        <p:txBody>
          <a:bodyPr wrap="square" rtlCol="0">
            <a:spAutoFit/>
          </a:bodyPr>
          <a:lstStyle/>
          <a:p>
            <a:r>
              <a:rPr lang="en-US" sz="1600" dirty="0"/>
              <a:t>Most popular Breweries based on review scores using a 4-5 point scale. Showing the top 25 in this category.</a:t>
            </a:r>
          </a:p>
        </p:txBody>
      </p:sp>
    </p:spTree>
    <p:extLst>
      <p:ext uri="{BB962C8B-B14F-4D97-AF65-F5344CB8AC3E}">
        <p14:creationId xmlns:p14="http://schemas.microsoft.com/office/powerpoint/2010/main" val="223862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Most_popular_flavor_profile">
            <a:extLst>
              <a:ext uri="{FF2B5EF4-FFF2-40B4-BE49-F238E27FC236}">
                <a16:creationId xmlns:a16="http://schemas.microsoft.com/office/drawing/2014/main" id="{1CD84899-0122-42D6-9E03-015F52F2B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2097"/>
            <a:ext cx="12192000" cy="5271297"/>
          </a:xfrm>
          <a:prstGeom prst="rect">
            <a:avLst/>
          </a:prstGeom>
        </p:spPr>
      </p:pic>
      <p:sp>
        <p:nvSpPr>
          <p:cNvPr id="2" name="TextBox 1">
            <a:extLst>
              <a:ext uri="{FF2B5EF4-FFF2-40B4-BE49-F238E27FC236}">
                <a16:creationId xmlns:a16="http://schemas.microsoft.com/office/drawing/2014/main" id="{6ED56C1A-2B07-9EFE-527B-A2838780F0BF}"/>
              </a:ext>
            </a:extLst>
          </p:cNvPr>
          <p:cNvSpPr txBox="1"/>
          <p:nvPr/>
        </p:nvSpPr>
        <p:spPr>
          <a:xfrm>
            <a:off x="0" y="89940"/>
            <a:ext cx="6264857" cy="369332"/>
          </a:xfrm>
          <a:prstGeom prst="rect">
            <a:avLst/>
          </a:prstGeom>
          <a:noFill/>
        </p:spPr>
        <p:txBody>
          <a:bodyPr wrap="none" rtlCol="0">
            <a:spAutoFit/>
          </a:bodyPr>
          <a:lstStyle/>
          <a:p>
            <a:r>
              <a:rPr lang="en-US" dirty="0">
                <a:ln w="0"/>
                <a:effectLst>
                  <a:outerShdw blurRad="38100" dist="19050" dir="2700000" algn="tl" rotWithShape="0">
                    <a:schemeClr val="dk1">
                      <a:alpha val="40000"/>
                    </a:schemeClr>
                  </a:outerShdw>
                </a:effectLst>
              </a:rPr>
              <a:t>Most popular flavor profile based on reviews from dataset.</a:t>
            </a:r>
          </a:p>
        </p:txBody>
      </p:sp>
      <p:sp>
        <p:nvSpPr>
          <p:cNvPr id="3" name="TextBox 2">
            <a:extLst>
              <a:ext uri="{FF2B5EF4-FFF2-40B4-BE49-F238E27FC236}">
                <a16:creationId xmlns:a16="http://schemas.microsoft.com/office/drawing/2014/main" id="{CACAABBD-3D19-25C7-F8DB-669F2DF459DC}"/>
              </a:ext>
            </a:extLst>
          </p:cNvPr>
          <p:cNvSpPr txBox="1"/>
          <p:nvPr/>
        </p:nvSpPr>
        <p:spPr>
          <a:xfrm>
            <a:off x="1" y="459272"/>
            <a:ext cx="6410738" cy="861774"/>
          </a:xfrm>
          <a:prstGeom prst="rect">
            <a:avLst/>
          </a:prstGeom>
          <a:noFill/>
        </p:spPr>
        <p:txBody>
          <a:bodyPr wrap="square" rtlCol="0">
            <a:spAutoFit/>
          </a:bodyPr>
          <a:lstStyle/>
          <a:p>
            <a:r>
              <a:rPr lang="en-US" sz="1600" dirty="0"/>
              <a:t>Most popular flavor profile based on review scores using a 3-5 point scale. Showing the top 25 in this category.</a:t>
            </a:r>
          </a:p>
          <a:p>
            <a:endParaRPr lang="en-US" dirty="0"/>
          </a:p>
        </p:txBody>
      </p:sp>
    </p:spTree>
    <p:extLst>
      <p:ext uri="{BB962C8B-B14F-4D97-AF65-F5344CB8AC3E}">
        <p14:creationId xmlns:p14="http://schemas.microsoft.com/office/powerpoint/2010/main" val="343761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586A-C30D-BB09-72DD-050EF0413EFD}"/>
              </a:ext>
            </a:extLst>
          </p:cNvPr>
          <p:cNvSpPr>
            <a:spLocks noGrp="1"/>
          </p:cNvSpPr>
          <p:nvPr>
            <p:ph type="title"/>
          </p:nvPr>
        </p:nvSpPr>
        <p:spPr/>
        <p:txBody>
          <a:bodyPr/>
          <a:lstStyle/>
          <a:p>
            <a:r>
              <a:rPr lang="en-US" dirty="0"/>
              <a:t>Beer Recommender Application</a:t>
            </a:r>
          </a:p>
        </p:txBody>
      </p:sp>
      <p:sp>
        <p:nvSpPr>
          <p:cNvPr id="3" name="Content Placeholder 2">
            <a:extLst>
              <a:ext uri="{FF2B5EF4-FFF2-40B4-BE49-F238E27FC236}">
                <a16:creationId xmlns:a16="http://schemas.microsoft.com/office/drawing/2014/main" id="{3A1E3CA5-7FFB-D71F-3F22-8DA726CD3F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279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8D58-D3BD-B3DC-397A-6E44257A8C1D}"/>
              </a:ext>
            </a:extLst>
          </p:cNvPr>
          <p:cNvSpPr>
            <a:spLocks noGrp="1"/>
          </p:cNvSpPr>
          <p:nvPr>
            <p:ph type="title"/>
          </p:nvPr>
        </p:nvSpPr>
        <p:spPr>
          <a:xfrm>
            <a:off x="0" y="574925"/>
            <a:ext cx="3065929" cy="1392237"/>
          </a:xfrm>
        </p:spPr>
        <p:txBody>
          <a:bodyPr>
            <a:normAutofit/>
          </a:bodyPr>
          <a:lstStyle/>
          <a:p>
            <a:r>
              <a:rPr lang="en-US" dirty="0">
                <a:ln w="0"/>
                <a:effectLst>
                  <a:outerShdw blurRad="38100" dist="19050" dir="2700000" algn="tl" rotWithShape="0">
                    <a:schemeClr val="dk1">
                      <a:alpha val="40000"/>
                    </a:schemeClr>
                  </a:outerShdw>
                </a:effectLst>
              </a:rPr>
              <a:t>The Team</a:t>
            </a:r>
          </a:p>
        </p:txBody>
      </p:sp>
      <p:sp>
        <p:nvSpPr>
          <p:cNvPr id="3" name="Content Placeholder 2">
            <a:extLst>
              <a:ext uri="{FF2B5EF4-FFF2-40B4-BE49-F238E27FC236}">
                <a16:creationId xmlns:a16="http://schemas.microsoft.com/office/drawing/2014/main" id="{1E64E0C8-FAE3-9D4E-4FA5-9FA310C96C89}"/>
              </a:ext>
            </a:extLst>
          </p:cNvPr>
          <p:cNvSpPr>
            <a:spLocks noGrp="1"/>
          </p:cNvSpPr>
          <p:nvPr>
            <p:ph idx="1"/>
          </p:nvPr>
        </p:nvSpPr>
        <p:spPr>
          <a:xfrm>
            <a:off x="1117554" y="1988456"/>
            <a:ext cx="2286793" cy="925256"/>
          </a:xfrm>
        </p:spPr>
        <p:txBody>
          <a:bodyPr>
            <a:normAutofit/>
          </a:bodyPr>
          <a:lstStyle/>
          <a:p>
            <a:pPr marL="0" indent="0">
              <a:buNone/>
            </a:pPr>
            <a:r>
              <a:rPr lang="en-US" sz="1600" b="1" dirty="0"/>
              <a:t>&lt;- Timothy </a:t>
            </a:r>
            <a:r>
              <a:rPr lang="en-US" sz="1600" b="1" dirty="0" err="1"/>
              <a:t>Malasky</a:t>
            </a:r>
            <a:endParaRPr lang="en-US" sz="1600" b="1" dirty="0"/>
          </a:p>
          <a:p>
            <a:pPr marL="0" indent="0">
              <a:buNone/>
            </a:pPr>
            <a:r>
              <a:rPr lang="en-US" sz="1600" b="1" dirty="0" err="1"/>
              <a:t>github.com</a:t>
            </a:r>
            <a:r>
              <a:rPr lang="en-US" sz="1600" b="1" dirty="0"/>
              <a:t>/</a:t>
            </a:r>
            <a:r>
              <a:rPr lang="en-US" sz="1600" b="1" dirty="0" err="1"/>
              <a:t>Tmalasky</a:t>
            </a:r>
            <a:endParaRPr lang="en-US" sz="1600" b="1" dirty="0"/>
          </a:p>
        </p:txBody>
      </p:sp>
      <p:pic>
        <p:nvPicPr>
          <p:cNvPr id="5" name="Picture 4" descr="A person wearing sunglasses&#10;&#10;Description automatically generated">
            <a:extLst>
              <a:ext uri="{FF2B5EF4-FFF2-40B4-BE49-F238E27FC236}">
                <a16:creationId xmlns:a16="http://schemas.microsoft.com/office/drawing/2014/main" id="{DF98EE3A-0418-A9DF-5660-4BC3F2949F45}"/>
              </a:ext>
            </a:extLst>
          </p:cNvPr>
          <p:cNvPicPr>
            <a:picLocks noChangeAspect="1"/>
          </p:cNvPicPr>
          <p:nvPr/>
        </p:nvPicPr>
        <p:blipFill>
          <a:blip r:embed="rId2"/>
          <a:stretch>
            <a:fillRect/>
          </a:stretch>
        </p:blipFill>
        <p:spPr>
          <a:xfrm>
            <a:off x="0" y="1967163"/>
            <a:ext cx="1171398" cy="2177144"/>
          </a:xfrm>
          <a:prstGeom prst="rect">
            <a:avLst/>
          </a:prstGeom>
        </p:spPr>
      </p:pic>
      <p:pic>
        <p:nvPicPr>
          <p:cNvPr id="1026" name="Picture 2" descr="Profile photo for jackmole">
            <a:extLst>
              <a:ext uri="{FF2B5EF4-FFF2-40B4-BE49-F238E27FC236}">
                <a16:creationId xmlns:a16="http://schemas.microsoft.com/office/drawing/2014/main" id="{714428BB-5ABB-37DF-443A-C5F4C44B1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24" y="1967160"/>
            <a:ext cx="2046515" cy="21951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7872E3-D1B9-6FDC-C4D0-56C92CF39CB6}"/>
              </a:ext>
            </a:extLst>
          </p:cNvPr>
          <p:cNvSpPr txBox="1"/>
          <p:nvPr/>
        </p:nvSpPr>
        <p:spPr>
          <a:xfrm>
            <a:off x="5333415" y="1988456"/>
            <a:ext cx="2728686" cy="584775"/>
          </a:xfrm>
          <a:prstGeom prst="rect">
            <a:avLst/>
          </a:prstGeom>
          <a:noFill/>
        </p:spPr>
        <p:txBody>
          <a:bodyPr wrap="square" rtlCol="0">
            <a:spAutoFit/>
          </a:bodyPr>
          <a:lstStyle/>
          <a:p>
            <a:r>
              <a:rPr lang="en-US" sz="1600" b="1" dirty="0"/>
              <a:t>&lt;- Jack </a:t>
            </a:r>
            <a:r>
              <a:rPr lang="en-US" sz="1600" b="1" dirty="0" err="1"/>
              <a:t>Moletteire</a:t>
            </a:r>
            <a:endParaRPr lang="en-US" sz="1600" b="1" dirty="0"/>
          </a:p>
          <a:p>
            <a:r>
              <a:rPr lang="en-US" sz="1600" b="1" dirty="0" err="1"/>
              <a:t>github.com</a:t>
            </a:r>
            <a:r>
              <a:rPr lang="en-US" sz="1600" b="1" dirty="0"/>
              <a:t>/</a:t>
            </a:r>
            <a:r>
              <a:rPr lang="en-US" sz="1600" b="1" dirty="0" err="1"/>
              <a:t>jmoletteire</a:t>
            </a:r>
            <a:endParaRPr lang="en-US" sz="1600" b="1" dirty="0"/>
          </a:p>
        </p:txBody>
      </p:sp>
      <p:pic>
        <p:nvPicPr>
          <p:cNvPr id="1028" name="Picture 4" descr="Profile photo for muurid">
            <a:extLst>
              <a:ext uri="{FF2B5EF4-FFF2-40B4-BE49-F238E27FC236}">
                <a16:creationId xmlns:a16="http://schemas.microsoft.com/office/drawing/2014/main" id="{BCB2116C-C1B1-46B8-5D20-C158DEAA2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167" y="1967162"/>
            <a:ext cx="2028529" cy="21951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A23C3F5-5C25-74C6-F107-AB0D3990E5F6}"/>
              </a:ext>
            </a:extLst>
          </p:cNvPr>
          <p:cNvSpPr txBox="1"/>
          <p:nvPr/>
        </p:nvSpPr>
        <p:spPr>
          <a:xfrm>
            <a:off x="9723696" y="1988456"/>
            <a:ext cx="2468304" cy="584775"/>
          </a:xfrm>
          <a:prstGeom prst="rect">
            <a:avLst/>
          </a:prstGeom>
          <a:noFill/>
        </p:spPr>
        <p:txBody>
          <a:bodyPr wrap="square" rtlCol="0">
            <a:spAutoFit/>
          </a:bodyPr>
          <a:lstStyle/>
          <a:p>
            <a:r>
              <a:rPr lang="en-US" sz="1600" b="1" dirty="0"/>
              <a:t>&lt;- Souleymane Ndiaye</a:t>
            </a:r>
          </a:p>
          <a:p>
            <a:r>
              <a:rPr lang="en-US" sz="1600" b="1" dirty="0" err="1"/>
              <a:t>github.com</a:t>
            </a:r>
            <a:r>
              <a:rPr lang="en-US" sz="1600" b="1" dirty="0"/>
              <a:t>/muurid1</a:t>
            </a:r>
          </a:p>
        </p:txBody>
      </p:sp>
      <p:pic>
        <p:nvPicPr>
          <p:cNvPr id="1032" name="Picture 8" descr="Cheers in German: 5 German Toasts You Can Use at Oktoberfest">
            <a:extLst>
              <a:ext uri="{FF2B5EF4-FFF2-40B4-BE49-F238E27FC236}">
                <a16:creationId xmlns:a16="http://schemas.microsoft.com/office/drawing/2014/main" id="{650150C3-BA09-53E1-75EA-698D460428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411" y="624562"/>
            <a:ext cx="1841871" cy="134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9838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BE0-E06C-EA4C-2449-62B32DD8E04A}"/>
              </a:ext>
            </a:extLst>
          </p:cNvPr>
          <p:cNvSpPr>
            <a:spLocks noGrp="1"/>
          </p:cNvSpPr>
          <p:nvPr>
            <p:ph type="title"/>
          </p:nvPr>
        </p:nvSpPr>
        <p:spPr>
          <a:xfrm>
            <a:off x="680321" y="753228"/>
            <a:ext cx="9613861" cy="1080938"/>
          </a:xfrm>
        </p:spPr>
        <p:txBody>
          <a:bodyPr>
            <a:normAutofit/>
          </a:bodyPr>
          <a:lstStyle/>
          <a:p>
            <a:r>
              <a:rPr lang="en-US" dirty="0">
                <a:ln w="0"/>
                <a:effectLst>
                  <a:outerShdw blurRad="38100" dist="19050" dir="2700000" algn="tl" rotWithShape="0">
                    <a:schemeClr val="dk1">
                      <a:alpha val="40000"/>
                    </a:schemeClr>
                  </a:outerShdw>
                </a:effectLst>
              </a:rPr>
              <a:t>Why Beer?</a:t>
            </a:r>
          </a:p>
        </p:txBody>
      </p:sp>
      <p:sp>
        <p:nvSpPr>
          <p:cNvPr id="3" name="Content Placeholder 2">
            <a:extLst>
              <a:ext uri="{FF2B5EF4-FFF2-40B4-BE49-F238E27FC236}">
                <a16:creationId xmlns:a16="http://schemas.microsoft.com/office/drawing/2014/main" id="{ECF9F145-F429-A63B-1032-3DE517BCF1B2}"/>
              </a:ext>
            </a:extLst>
          </p:cNvPr>
          <p:cNvSpPr>
            <a:spLocks noGrp="1"/>
          </p:cNvSpPr>
          <p:nvPr>
            <p:ph idx="1"/>
          </p:nvPr>
        </p:nvSpPr>
        <p:spPr>
          <a:xfrm>
            <a:off x="680322" y="2336873"/>
            <a:ext cx="4931045" cy="3599316"/>
          </a:xfrm>
        </p:spPr>
        <p:txBody>
          <a:bodyPr>
            <a:normAutofit/>
          </a:bodyPr>
          <a:lstStyle/>
          <a:p>
            <a:r>
              <a:rPr lang="en-US" sz="1700" b="1" i="0" u="none" strike="noStrike" dirty="0">
                <a:effectLst/>
                <a:latin typeface="-apple-system"/>
              </a:rPr>
              <a:t>Craft beer is becoming increasing demanded by consumers in today’s market. </a:t>
            </a:r>
          </a:p>
          <a:p>
            <a:r>
              <a:rPr lang="en-US" sz="1700" b="1" i="0" u="none" strike="noStrike" dirty="0">
                <a:effectLst/>
                <a:latin typeface="-apple-system"/>
              </a:rPr>
              <a:t>Consumers’ willingness to spend more on craft beer based on variety, flavor and quality has increased since its beginnings in the 1960s. </a:t>
            </a:r>
          </a:p>
          <a:p>
            <a:r>
              <a:rPr lang="en-US" sz="1700" b="1" i="0" u="none" strike="noStrike" dirty="0">
                <a:effectLst/>
                <a:latin typeface="-apple-system"/>
              </a:rPr>
              <a:t>Craft beer is typically made with higher quality ingredients, which provides consumers with a more flavorful and distinctive tasting beer than mass-produced options. </a:t>
            </a:r>
          </a:p>
          <a:p>
            <a:r>
              <a:rPr lang="en-US" sz="1700" b="1" i="0" u="none" strike="noStrike" dirty="0">
                <a:effectLst/>
                <a:latin typeface="-apple-system"/>
              </a:rPr>
              <a:t>Those reaching for a craft beer often want </a:t>
            </a:r>
            <a:r>
              <a:rPr lang="en-US" sz="1700" b="1" dirty="0">
                <a:latin typeface="-apple-system"/>
              </a:rPr>
              <a:t>something new. </a:t>
            </a:r>
            <a:endParaRPr lang="en-US" sz="1700" b="1" dirty="0">
              <a:ln w="0"/>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4911D53D-A634-C227-4ED5-EFD24CC177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2388738"/>
            <a:ext cx="4198182" cy="3494986"/>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3990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091" name="Group 2058">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92" name="Rectangle 2059">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1" name="Picture 2060">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063" name="Rectangle 2062">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5C4D30-FCC6-0D1A-E378-F352D3A9C503}"/>
              </a:ext>
            </a:extLst>
          </p:cNvPr>
          <p:cNvSpPr>
            <a:spLocks noGrp="1"/>
          </p:cNvSpPr>
          <p:nvPr>
            <p:ph type="title"/>
          </p:nvPr>
        </p:nvSpPr>
        <p:spPr>
          <a:xfrm>
            <a:off x="680321" y="753228"/>
            <a:ext cx="7087552" cy="1080938"/>
          </a:xfrm>
        </p:spPr>
        <p:txBody>
          <a:bodyPr>
            <a:normAutofit/>
          </a:bodyPr>
          <a:lstStyle/>
          <a:p>
            <a:r>
              <a:rPr lang="en-US">
                <a:ln w="0"/>
                <a:effectLst>
                  <a:outerShdw blurRad="38100" dist="19050" dir="2700000" algn="tl" rotWithShape="0">
                    <a:schemeClr val="dk1">
                      <a:alpha val="40000"/>
                    </a:schemeClr>
                  </a:outerShdw>
                </a:effectLst>
              </a:rPr>
              <a:t>Craft Beer Trending Higher in America each year</a:t>
            </a:r>
          </a:p>
        </p:txBody>
      </p:sp>
      <p:pic>
        <p:nvPicPr>
          <p:cNvPr id="2093" name="Picture 2066">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graphicFrame>
        <p:nvGraphicFramePr>
          <p:cNvPr id="2096" name="Content Placeholder 2055">
            <a:extLst>
              <a:ext uri="{FF2B5EF4-FFF2-40B4-BE49-F238E27FC236}">
                <a16:creationId xmlns:a16="http://schemas.microsoft.com/office/drawing/2014/main" id="{BA0B7C5E-04FA-8C56-54C2-4BCC186AC488}"/>
              </a:ext>
            </a:extLst>
          </p:cNvPr>
          <p:cNvGraphicFramePr>
            <a:graphicFrameLocks noGrp="1"/>
          </p:cNvGraphicFramePr>
          <p:nvPr>
            <p:ph idx="1"/>
            <p:extLst>
              <p:ext uri="{D42A27DB-BD31-4B8C-83A1-F6EECF244321}">
                <p14:modId xmlns:p14="http://schemas.microsoft.com/office/powerpoint/2010/main" val="4222272344"/>
              </p:ext>
            </p:extLst>
          </p:nvPr>
        </p:nvGraphicFramePr>
        <p:xfrm>
          <a:off x="680321" y="2336873"/>
          <a:ext cx="6423211"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052" name="Picture 4">
            <a:extLst>
              <a:ext uri="{FF2B5EF4-FFF2-40B4-BE49-F238E27FC236}">
                <a16:creationId xmlns:a16="http://schemas.microsoft.com/office/drawing/2014/main" id="{A68CE05A-17CF-9C51-0A62-82FCF3C6FC01}"/>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8188212" y="983673"/>
            <a:ext cx="3691773" cy="22844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t: America's Brewery Boom | Statista">
            <a:extLst>
              <a:ext uri="{FF2B5EF4-FFF2-40B4-BE49-F238E27FC236}">
                <a16:creationId xmlns:a16="http://schemas.microsoft.com/office/drawing/2014/main" id="{8A9F68B9-D19D-CDB6-BB6F-CAD0AB76DC9C}"/>
              </a:ext>
            </a:extLst>
          </p:cNvPr>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8554451" y="3429000"/>
            <a:ext cx="2957228" cy="311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879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0D77C1-7750-8D8F-AB3A-C63387E8BB95}"/>
              </a:ext>
            </a:extLst>
          </p:cNvPr>
          <p:cNvSpPr>
            <a:spLocks noGrp="1"/>
          </p:cNvSpPr>
          <p:nvPr>
            <p:ph type="title"/>
          </p:nvPr>
        </p:nvSpPr>
        <p:spPr>
          <a:xfrm>
            <a:off x="680321" y="2063262"/>
            <a:ext cx="3739279" cy="2661052"/>
          </a:xfrm>
        </p:spPr>
        <p:txBody>
          <a:bodyPr>
            <a:normAutofit/>
          </a:bodyPr>
          <a:lstStyle/>
          <a:p>
            <a:pPr algn="r"/>
            <a:r>
              <a:rPr lang="en-US" sz="4400"/>
              <a:t>Database</a:t>
            </a:r>
          </a:p>
        </p:txBody>
      </p:sp>
      <p:graphicFrame>
        <p:nvGraphicFramePr>
          <p:cNvPr id="29" name="Content Placeholder 2">
            <a:extLst>
              <a:ext uri="{FF2B5EF4-FFF2-40B4-BE49-F238E27FC236}">
                <a16:creationId xmlns:a16="http://schemas.microsoft.com/office/drawing/2014/main" id="{29BABFB6-7E61-6309-BF21-E9C489FB6EB8}"/>
              </a:ext>
            </a:extLst>
          </p:cNvPr>
          <p:cNvGraphicFramePr>
            <a:graphicFrameLocks noGrp="1"/>
          </p:cNvGraphicFramePr>
          <p:nvPr>
            <p:ph idx="1"/>
            <p:extLst>
              <p:ext uri="{D42A27DB-BD31-4B8C-83A1-F6EECF244321}">
                <p14:modId xmlns:p14="http://schemas.microsoft.com/office/powerpoint/2010/main" val="3133767220"/>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4903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2" name="Rectangle 97">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99">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4" name="Rectangle 101">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C92CB88-EF0D-4F62-C48A-5D6979F25581}"/>
              </a:ext>
            </a:extLst>
          </p:cNvPr>
          <p:cNvSpPr>
            <a:spLocks noGrp="1"/>
          </p:cNvSpPr>
          <p:nvPr>
            <p:ph type="title"/>
          </p:nvPr>
        </p:nvSpPr>
        <p:spPr>
          <a:xfrm>
            <a:off x="680321" y="753228"/>
            <a:ext cx="9613861" cy="1080938"/>
          </a:xfrm>
        </p:spPr>
        <p:txBody>
          <a:bodyPr>
            <a:normAutofit/>
          </a:bodyPr>
          <a:lstStyle/>
          <a:p>
            <a:r>
              <a:rPr lang="en-US"/>
              <a:t>Machine Learning</a:t>
            </a:r>
          </a:p>
        </p:txBody>
      </p:sp>
      <p:sp>
        <p:nvSpPr>
          <p:cNvPr id="115" name="Rectangle 103">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Rectangle 105">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7" name="Picture 107">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8" name="Picture 109">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93" name="Content Placeholder 2">
            <a:extLst>
              <a:ext uri="{FF2B5EF4-FFF2-40B4-BE49-F238E27FC236}">
                <a16:creationId xmlns:a16="http://schemas.microsoft.com/office/drawing/2014/main" id="{5D2BB13E-D4FC-3853-C854-CE36850C263A}"/>
              </a:ext>
            </a:extLst>
          </p:cNvPr>
          <p:cNvGraphicFramePr>
            <a:graphicFrameLocks noGrp="1"/>
          </p:cNvGraphicFramePr>
          <p:nvPr>
            <p:ph idx="1"/>
            <p:extLst>
              <p:ext uri="{D42A27DB-BD31-4B8C-83A1-F6EECF244321}">
                <p14:modId xmlns:p14="http://schemas.microsoft.com/office/powerpoint/2010/main" val="2880333694"/>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9742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FC1-EFE0-2216-4163-93BF3048997F}"/>
              </a:ext>
            </a:extLst>
          </p:cNvPr>
          <p:cNvSpPr>
            <a:spLocks noGrp="1"/>
          </p:cNvSpPr>
          <p:nvPr>
            <p:ph type="title"/>
          </p:nvPr>
        </p:nvSpPr>
        <p:spPr/>
        <p:txBody>
          <a:bodyPr/>
          <a:lstStyle/>
          <a:p>
            <a:r>
              <a:rPr lang="en-US" dirty="0"/>
              <a:t>The Model</a:t>
            </a:r>
          </a:p>
        </p:txBody>
      </p:sp>
      <p:pic>
        <p:nvPicPr>
          <p:cNvPr id="5" name="Content Placeholder 4" descr="Text&#10;&#10;Description automatically generated">
            <a:extLst>
              <a:ext uri="{FF2B5EF4-FFF2-40B4-BE49-F238E27FC236}">
                <a16:creationId xmlns:a16="http://schemas.microsoft.com/office/drawing/2014/main" id="{0D7E75E6-D7E6-4DBA-EF7B-A01C23BC8959}"/>
              </a:ext>
            </a:extLst>
          </p:cNvPr>
          <p:cNvPicPr>
            <a:picLocks noGrp="1" noChangeAspect="1"/>
          </p:cNvPicPr>
          <p:nvPr>
            <p:ph idx="1"/>
          </p:nvPr>
        </p:nvPicPr>
        <p:blipFill>
          <a:blip r:embed="rId2"/>
          <a:stretch>
            <a:fillRect/>
          </a:stretch>
        </p:blipFill>
        <p:spPr>
          <a:xfrm>
            <a:off x="3374049" y="2092722"/>
            <a:ext cx="4941276" cy="3492222"/>
          </a:xfrm>
        </p:spPr>
      </p:pic>
      <p:pic>
        <p:nvPicPr>
          <p:cNvPr id="7" name="Picture 6">
            <a:extLst>
              <a:ext uri="{FF2B5EF4-FFF2-40B4-BE49-F238E27FC236}">
                <a16:creationId xmlns:a16="http://schemas.microsoft.com/office/drawing/2014/main" id="{7203BAD3-5E18-E4B1-C752-98348972C008}"/>
              </a:ext>
            </a:extLst>
          </p:cNvPr>
          <p:cNvPicPr>
            <a:picLocks noChangeAspect="1"/>
          </p:cNvPicPr>
          <p:nvPr/>
        </p:nvPicPr>
        <p:blipFill>
          <a:blip r:embed="rId3"/>
          <a:stretch>
            <a:fillRect/>
          </a:stretch>
        </p:blipFill>
        <p:spPr>
          <a:xfrm>
            <a:off x="1696916" y="5756908"/>
            <a:ext cx="8295542" cy="774858"/>
          </a:xfrm>
          <a:prstGeom prst="rect">
            <a:avLst/>
          </a:prstGeom>
        </p:spPr>
      </p:pic>
      <p:sp>
        <p:nvSpPr>
          <p:cNvPr id="8" name="Oval 7">
            <a:extLst>
              <a:ext uri="{FF2B5EF4-FFF2-40B4-BE49-F238E27FC236}">
                <a16:creationId xmlns:a16="http://schemas.microsoft.com/office/drawing/2014/main" id="{FF62E351-4E4D-1EF5-77A2-48366F373239}"/>
              </a:ext>
            </a:extLst>
          </p:cNvPr>
          <p:cNvSpPr/>
          <p:nvPr/>
        </p:nvSpPr>
        <p:spPr>
          <a:xfrm>
            <a:off x="4958862" y="5756908"/>
            <a:ext cx="2061796" cy="476838"/>
          </a:xfrm>
          <a:prstGeom prst="ellipse">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EB1B4B1-7D44-07B4-AF85-3F95D6BB6EAC}"/>
              </a:ext>
            </a:extLst>
          </p:cNvPr>
          <p:cNvSpPr/>
          <p:nvPr/>
        </p:nvSpPr>
        <p:spPr>
          <a:xfrm>
            <a:off x="5961185" y="2800350"/>
            <a:ext cx="448407" cy="1701312"/>
          </a:xfrm>
          <a:prstGeom prst="ellipse">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64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B64C-0F23-A5B6-C726-63774ED8CD64}"/>
              </a:ext>
            </a:extLst>
          </p:cNvPr>
          <p:cNvSpPr>
            <a:spLocks noGrp="1"/>
          </p:cNvSpPr>
          <p:nvPr>
            <p:ph type="title"/>
          </p:nvPr>
        </p:nvSpPr>
        <p:spPr>
          <a:xfrm>
            <a:off x="680321" y="2063262"/>
            <a:ext cx="3739279" cy="2661052"/>
          </a:xfrm>
        </p:spPr>
        <p:txBody>
          <a:bodyPr>
            <a:normAutofit/>
          </a:bodyPr>
          <a:lstStyle/>
          <a:p>
            <a:pPr algn="r"/>
            <a:r>
              <a:rPr lang="en-US" sz="4400" i="0" u="none" strike="noStrike" dirty="0">
                <a:ln w="0"/>
                <a:effectLst>
                  <a:outerShdw blurRad="38100" dist="19050" dir="2700000" algn="tl" rotWithShape="0">
                    <a:schemeClr val="dk1">
                      <a:alpha val="40000"/>
                    </a:schemeClr>
                  </a:outerShdw>
                </a:effectLst>
                <a:latin typeface="-apple-system"/>
              </a:rPr>
              <a:t>Questions for our Dataset</a:t>
            </a:r>
          </a:p>
        </p:txBody>
      </p:sp>
      <p:graphicFrame>
        <p:nvGraphicFramePr>
          <p:cNvPr id="5" name="Content Placeholder 2">
            <a:extLst>
              <a:ext uri="{FF2B5EF4-FFF2-40B4-BE49-F238E27FC236}">
                <a16:creationId xmlns:a16="http://schemas.microsoft.com/office/drawing/2014/main" id="{05C26056-8578-A56F-8B1D-2E1BDF9B121C}"/>
              </a:ext>
            </a:extLst>
          </p:cNvPr>
          <p:cNvGraphicFramePr>
            <a:graphicFrameLocks noGrp="1"/>
          </p:cNvGraphicFramePr>
          <p:nvPr>
            <p:ph idx="1"/>
            <p:extLst>
              <p:ext uri="{D42A27DB-BD31-4B8C-83A1-F6EECF244321}">
                <p14:modId xmlns:p14="http://schemas.microsoft.com/office/powerpoint/2010/main" val="171412692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597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Most_Popular_Beers">
            <a:extLst>
              <a:ext uri="{FF2B5EF4-FFF2-40B4-BE49-F238E27FC236}">
                <a16:creationId xmlns:a16="http://schemas.microsoft.com/office/drawing/2014/main" id="{5C7810C9-AD97-4041-8A9F-E8E0E3592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301"/>
            <a:ext cx="12192000" cy="5370056"/>
          </a:xfrm>
          <a:prstGeom prst="rect">
            <a:avLst/>
          </a:prstGeom>
        </p:spPr>
      </p:pic>
      <p:sp>
        <p:nvSpPr>
          <p:cNvPr id="3" name="TextBox 2">
            <a:extLst>
              <a:ext uri="{FF2B5EF4-FFF2-40B4-BE49-F238E27FC236}">
                <a16:creationId xmlns:a16="http://schemas.microsoft.com/office/drawing/2014/main" id="{A722EA26-9727-8718-4749-790AF38BBBE3}"/>
              </a:ext>
            </a:extLst>
          </p:cNvPr>
          <p:cNvSpPr txBox="1"/>
          <p:nvPr/>
        </p:nvSpPr>
        <p:spPr>
          <a:xfrm>
            <a:off x="-49507" y="97728"/>
            <a:ext cx="7165732"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Most popular beers based on reviews from the Dataset.</a:t>
            </a:r>
          </a:p>
        </p:txBody>
      </p:sp>
      <p:sp>
        <p:nvSpPr>
          <p:cNvPr id="4" name="TextBox 3">
            <a:extLst>
              <a:ext uri="{FF2B5EF4-FFF2-40B4-BE49-F238E27FC236}">
                <a16:creationId xmlns:a16="http://schemas.microsoft.com/office/drawing/2014/main" id="{5A1E4FEF-7941-4710-81BF-3D0F333BDC10}"/>
              </a:ext>
            </a:extLst>
          </p:cNvPr>
          <p:cNvSpPr txBox="1"/>
          <p:nvPr/>
        </p:nvSpPr>
        <p:spPr>
          <a:xfrm>
            <a:off x="-1" y="658659"/>
            <a:ext cx="7066721" cy="584775"/>
          </a:xfrm>
          <a:prstGeom prst="rect">
            <a:avLst/>
          </a:prstGeom>
          <a:noFill/>
        </p:spPr>
        <p:txBody>
          <a:bodyPr wrap="square" rtlCol="0">
            <a:spAutoFit/>
          </a:bodyPr>
          <a:lstStyle/>
          <a:p>
            <a:r>
              <a:rPr lang="en-US" sz="1600" dirty="0"/>
              <a:t>Most popular beers based on overall review scores using a 4-5 scale. Showing the top 25 in this category.</a:t>
            </a:r>
          </a:p>
        </p:txBody>
      </p:sp>
    </p:spTree>
    <p:extLst>
      <p:ext uri="{BB962C8B-B14F-4D97-AF65-F5344CB8AC3E}">
        <p14:creationId xmlns:p14="http://schemas.microsoft.com/office/powerpoint/2010/main" val="216386386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{2E58D34C-2611-774C-AC15-08BCDCFF1768}tf10001057</Template>
  <TotalTime>240</TotalTime>
  <Words>507</Words>
  <Application>Microsoft Office PowerPoint</Application>
  <PresentationFormat>Widescreen</PresentationFormat>
  <Paragraphs>40</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Trebuchet MS</vt:lpstr>
      <vt:lpstr>Berlin</vt:lpstr>
      <vt:lpstr>Beer Data Analysis </vt:lpstr>
      <vt:lpstr>The Team</vt:lpstr>
      <vt:lpstr>Why Beer?</vt:lpstr>
      <vt:lpstr>Craft Beer Trending Higher in America each year</vt:lpstr>
      <vt:lpstr>Database</vt:lpstr>
      <vt:lpstr>Machine Learning</vt:lpstr>
      <vt:lpstr>The Model</vt:lpstr>
      <vt:lpstr>Questions for our Dataset</vt:lpstr>
      <vt:lpstr>PowerPoint Presentation</vt:lpstr>
      <vt:lpstr>PowerPoint Presentation</vt:lpstr>
      <vt:lpstr>PowerPoint Presentation</vt:lpstr>
      <vt:lpstr>Beer Recommender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Analysis </dc:title>
  <dc:creator>Tim Malasky</dc:creator>
  <cp:lastModifiedBy>Jack Moletteire</cp:lastModifiedBy>
  <cp:revision>11</cp:revision>
  <dcterms:created xsi:type="dcterms:W3CDTF">2022-11-09T00:59:31Z</dcterms:created>
  <dcterms:modified xsi:type="dcterms:W3CDTF">2022-11-18T01:29:15Z</dcterms:modified>
</cp:coreProperties>
</file>