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sldIdLst>
    <p:sldId id="256" r:id="rId2"/>
    <p:sldId id="257" r:id="rId3"/>
    <p:sldId id="258" r:id="rId4"/>
    <p:sldId id="259"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p:restoredTop sz="96327"/>
  </p:normalViewPr>
  <p:slideViewPr>
    <p:cSldViewPr snapToGrid="0" snapToObjects="1">
      <p:cViewPr varScale="1">
        <p:scale>
          <a:sx n="88" d="100"/>
          <a:sy n="88" d="100"/>
        </p:scale>
        <p:origin x="176"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77A41-BD8A-4632-8229-AEEADE984D4B}"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6061F520-E74E-418C-AEA1-766D5DC68396}">
      <dgm:prSet/>
      <dgm:spPr/>
      <dgm:t>
        <a:bodyPr/>
        <a:lstStyle/>
        <a:p>
          <a:r>
            <a:rPr lang="en-US" b="1" i="0"/>
            <a:t>What style of beer is most popular based on data from consumers?</a:t>
          </a:r>
          <a:endParaRPr lang="en-US"/>
        </a:p>
      </dgm:t>
    </dgm:pt>
    <dgm:pt modelId="{6B18C700-CB96-46FD-BC5F-E8F73585B1C7}" type="parTrans" cxnId="{94A5BC24-B6A6-4BC5-8BBC-24F9C835426E}">
      <dgm:prSet/>
      <dgm:spPr/>
      <dgm:t>
        <a:bodyPr/>
        <a:lstStyle/>
        <a:p>
          <a:endParaRPr lang="en-US"/>
        </a:p>
      </dgm:t>
    </dgm:pt>
    <dgm:pt modelId="{C54F2E61-4653-460F-A799-81232E395218}" type="sibTrans" cxnId="{94A5BC24-B6A6-4BC5-8BBC-24F9C835426E}">
      <dgm:prSet/>
      <dgm:spPr/>
      <dgm:t>
        <a:bodyPr/>
        <a:lstStyle/>
        <a:p>
          <a:endParaRPr lang="en-US"/>
        </a:p>
      </dgm:t>
    </dgm:pt>
    <dgm:pt modelId="{30531C89-6263-4FB0-92CD-3129FB4EDD32}">
      <dgm:prSet/>
      <dgm:spPr/>
      <dgm:t>
        <a:bodyPr/>
        <a:lstStyle/>
        <a:p>
          <a:r>
            <a:rPr lang="en-US" b="1" i="0"/>
            <a:t>Which flavor profile is most popular based on the dataset?</a:t>
          </a:r>
          <a:endParaRPr lang="en-US"/>
        </a:p>
      </dgm:t>
    </dgm:pt>
    <dgm:pt modelId="{8FCEE521-B79E-45AE-B335-07F4C5095728}" type="parTrans" cxnId="{B73D3444-A11F-4B67-9D3E-2F231D791E3A}">
      <dgm:prSet/>
      <dgm:spPr/>
      <dgm:t>
        <a:bodyPr/>
        <a:lstStyle/>
        <a:p>
          <a:endParaRPr lang="en-US"/>
        </a:p>
      </dgm:t>
    </dgm:pt>
    <dgm:pt modelId="{6ABBBE54-B4DF-4B73-A3F6-B4461A3EB795}" type="sibTrans" cxnId="{B73D3444-A11F-4B67-9D3E-2F231D791E3A}">
      <dgm:prSet/>
      <dgm:spPr/>
      <dgm:t>
        <a:bodyPr/>
        <a:lstStyle/>
        <a:p>
          <a:endParaRPr lang="en-US"/>
        </a:p>
      </dgm:t>
    </dgm:pt>
    <dgm:pt modelId="{B75AB08F-4364-4A00-AB4E-53C43D868DFF}">
      <dgm:prSet/>
      <dgm:spPr/>
      <dgm:t>
        <a:bodyPr/>
        <a:lstStyle/>
        <a:p>
          <a:r>
            <a:rPr lang="en-US" b="1" i="0"/>
            <a:t>What type of beer you might prefer based on your input of type of taste preferences?</a:t>
          </a:r>
          <a:endParaRPr lang="en-US"/>
        </a:p>
      </dgm:t>
    </dgm:pt>
    <dgm:pt modelId="{F2ACF6A3-6566-4A19-B753-FDEF6790D677}" type="parTrans" cxnId="{C0FB53F5-547A-4380-ABA2-16976D5D5B37}">
      <dgm:prSet/>
      <dgm:spPr/>
      <dgm:t>
        <a:bodyPr/>
        <a:lstStyle/>
        <a:p>
          <a:endParaRPr lang="en-US"/>
        </a:p>
      </dgm:t>
    </dgm:pt>
    <dgm:pt modelId="{6D84949E-6A8E-4B73-95C9-BB8ADABA0197}" type="sibTrans" cxnId="{C0FB53F5-547A-4380-ABA2-16976D5D5B37}">
      <dgm:prSet/>
      <dgm:spPr/>
      <dgm:t>
        <a:bodyPr/>
        <a:lstStyle/>
        <a:p>
          <a:endParaRPr lang="en-US"/>
        </a:p>
      </dgm:t>
    </dgm:pt>
    <dgm:pt modelId="{1F4833C8-6F2A-435B-9890-C6BBB65232FD}">
      <dgm:prSet/>
      <dgm:spPr/>
      <dgm:t>
        <a:bodyPr/>
        <a:lstStyle/>
        <a:p>
          <a:r>
            <a:rPr lang="en-US" b="1" i="0"/>
            <a:t>Which breweries have the most popular beers based on reviews?</a:t>
          </a:r>
          <a:endParaRPr lang="en-US"/>
        </a:p>
      </dgm:t>
    </dgm:pt>
    <dgm:pt modelId="{AB595A8D-6A2F-43FE-98F5-AC5C282D8917}" type="parTrans" cxnId="{203DB9DE-BCDE-4941-BB0B-8FCF8956648D}">
      <dgm:prSet/>
      <dgm:spPr/>
      <dgm:t>
        <a:bodyPr/>
        <a:lstStyle/>
        <a:p>
          <a:endParaRPr lang="en-US"/>
        </a:p>
      </dgm:t>
    </dgm:pt>
    <dgm:pt modelId="{0B9B1254-455D-4170-9900-4C8AFD672825}" type="sibTrans" cxnId="{203DB9DE-BCDE-4941-BB0B-8FCF8956648D}">
      <dgm:prSet/>
      <dgm:spPr/>
      <dgm:t>
        <a:bodyPr/>
        <a:lstStyle/>
        <a:p>
          <a:endParaRPr lang="en-US"/>
        </a:p>
      </dgm:t>
    </dgm:pt>
    <dgm:pt modelId="{DE627B24-C2DC-CD4E-8958-DAE0B7EFB9D1}" type="pres">
      <dgm:prSet presAssocID="{7D377A41-BD8A-4632-8229-AEEADE984D4B}" presName="matrix" presStyleCnt="0">
        <dgm:presLayoutVars>
          <dgm:chMax val="1"/>
          <dgm:dir/>
          <dgm:resizeHandles val="exact"/>
        </dgm:presLayoutVars>
      </dgm:prSet>
      <dgm:spPr/>
    </dgm:pt>
    <dgm:pt modelId="{2C20D97B-4304-B643-A83D-A3965CEC29E1}" type="pres">
      <dgm:prSet presAssocID="{7D377A41-BD8A-4632-8229-AEEADE984D4B}" presName="diamond" presStyleLbl="bgShp" presStyleIdx="0" presStyleCnt="1"/>
      <dgm:spPr/>
    </dgm:pt>
    <dgm:pt modelId="{03C8D895-0216-0E4D-94E2-C676EB1F6007}" type="pres">
      <dgm:prSet presAssocID="{7D377A41-BD8A-4632-8229-AEEADE984D4B}" presName="quad1" presStyleLbl="node1" presStyleIdx="0" presStyleCnt="4">
        <dgm:presLayoutVars>
          <dgm:chMax val="0"/>
          <dgm:chPref val="0"/>
          <dgm:bulletEnabled val="1"/>
        </dgm:presLayoutVars>
      </dgm:prSet>
      <dgm:spPr/>
    </dgm:pt>
    <dgm:pt modelId="{65F3F1EA-0A7E-3F4D-8298-CE34E3793488}" type="pres">
      <dgm:prSet presAssocID="{7D377A41-BD8A-4632-8229-AEEADE984D4B}" presName="quad2" presStyleLbl="node1" presStyleIdx="1" presStyleCnt="4">
        <dgm:presLayoutVars>
          <dgm:chMax val="0"/>
          <dgm:chPref val="0"/>
          <dgm:bulletEnabled val="1"/>
        </dgm:presLayoutVars>
      </dgm:prSet>
      <dgm:spPr/>
    </dgm:pt>
    <dgm:pt modelId="{1E5909A2-EE20-1B44-A7D4-CC4FC3827DDD}" type="pres">
      <dgm:prSet presAssocID="{7D377A41-BD8A-4632-8229-AEEADE984D4B}" presName="quad3" presStyleLbl="node1" presStyleIdx="2" presStyleCnt="4">
        <dgm:presLayoutVars>
          <dgm:chMax val="0"/>
          <dgm:chPref val="0"/>
          <dgm:bulletEnabled val="1"/>
        </dgm:presLayoutVars>
      </dgm:prSet>
      <dgm:spPr/>
    </dgm:pt>
    <dgm:pt modelId="{520E108F-6AF1-8F47-995A-18EBC6470C14}" type="pres">
      <dgm:prSet presAssocID="{7D377A41-BD8A-4632-8229-AEEADE984D4B}" presName="quad4" presStyleLbl="node1" presStyleIdx="3" presStyleCnt="4">
        <dgm:presLayoutVars>
          <dgm:chMax val="0"/>
          <dgm:chPref val="0"/>
          <dgm:bulletEnabled val="1"/>
        </dgm:presLayoutVars>
      </dgm:prSet>
      <dgm:spPr/>
    </dgm:pt>
  </dgm:ptLst>
  <dgm:cxnLst>
    <dgm:cxn modelId="{9D063C13-5427-1C4F-8BD3-651DC93E6007}" type="presOf" srcId="{B75AB08F-4364-4A00-AB4E-53C43D868DFF}" destId="{1E5909A2-EE20-1B44-A7D4-CC4FC3827DDD}" srcOrd="0" destOrd="0" presId="urn:microsoft.com/office/officeart/2005/8/layout/matrix3"/>
    <dgm:cxn modelId="{94A5BC24-B6A6-4BC5-8BBC-24F9C835426E}" srcId="{7D377A41-BD8A-4632-8229-AEEADE984D4B}" destId="{6061F520-E74E-418C-AEA1-766D5DC68396}" srcOrd="0" destOrd="0" parTransId="{6B18C700-CB96-46FD-BC5F-E8F73585B1C7}" sibTransId="{C54F2E61-4653-460F-A799-81232E395218}"/>
    <dgm:cxn modelId="{01DF0E37-0542-2D48-BFAC-22AE7E6EDC3B}" type="presOf" srcId="{30531C89-6263-4FB0-92CD-3129FB4EDD32}" destId="{65F3F1EA-0A7E-3F4D-8298-CE34E3793488}" srcOrd="0" destOrd="0" presId="urn:microsoft.com/office/officeart/2005/8/layout/matrix3"/>
    <dgm:cxn modelId="{B73D3444-A11F-4B67-9D3E-2F231D791E3A}" srcId="{7D377A41-BD8A-4632-8229-AEEADE984D4B}" destId="{30531C89-6263-4FB0-92CD-3129FB4EDD32}" srcOrd="1" destOrd="0" parTransId="{8FCEE521-B79E-45AE-B335-07F4C5095728}" sibTransId="{6ABBBE54-B4DF-4B73-A3F6-B4461A3EB795}"/>
    <dgm:cxn modelId="{CDC7A655-6E70-C74A-9CEF-6F01377C65EC}" type="presOf" srcId="{7D377A41-BD8A-4632-8229-AEEADE984D4B}" destId="{DE627B24-C2DC-CD4E-8958-DAE0B7EFB9D1}" srcOrd="0" destOrd="0" presId="urn:microsoft.com/office/officeart/2005/8/layout/matrix3"/>
    <dgm:cxn modelId="{BBA6EB67-35EB-CE4A-8A0E-7291C67A1AC6}" type="presOf" srcId="{6061F520-E74E-418C-AEA1-766D5DC68396}" destId="{03C8D895-0216-0E4D-94E2-C676EB1F6007}" srcOrd="0" destOrd="0" presId="urn:microsoft.com/office/officeart/2005/8/layout/matrix3"/>
    <dgm:cxn modelId="{A8B467B8-30C1-974D-95D6-04D7139B8BA2}" type="presOf" srcId="{1F4833C8-6F2A-435B-9890-C6BBB65232FD}" destId="{520E108F-6AF1-8F47-995A-18EBC6470C14}" srcOrd="0" destOrd="0" presId="urn:microsoft.com/office/officeart/2005/8/layout/matrix3"/>
    <dgm:cxn modelId="{203DB9DE-BCDE-4941-BB0B-8FCF8956648D}" srcId="{7D377A41-BD8A-4632-8229-AEEADE984D4B}" destId="{1F4833C8-6F2A-435B-9890-C6BBB65232FD}" srcOrd="3" destOrd="0" parTransId="{AB595A8D-6A2F-43FE-98F5-AC5C282D8917}" sibTransId="{0B9B1254-455D-4170-9900-4C8AFD672825}"/>
    <dgm:cxn modelId="{C0FB53F5-547A-4380-ABA2-16976D5D5B37}" srcId="{7D377A41-BD8A-4632-8229-AEEADE984D4B}" destId="{B75AB08F-4364-4A00-AB4E-53C43D868DFF}" srcOrd="2" destOrd="0" parTransId="{F2ACF6A3-6566-4A19-B753-FDEF6790D677}" sibTransId="{6D84949E-6A8E-4B73-95C9-BB8ADABA0197}"/>
    <dgm:cxn modelId="{009ADFEC-F937-CC45-9F75-81F6500F8FC0}" type="presParOf" srcId="{DE627B24-C2DC-CD4E-8958-DAE0B7EFB9D1}" destId="{2C20D97B-4304-B643-A83D-A3965CEC29E1}" srcOrd="0" destOrd="0" presId="urn:microsoft.com/office/officeart/2005/8/layout/matrix3"/>
    <dgm:cxn modelId="{A7C4B51A-94FC-5B4D-8AD6-BF464FFDBD62}" type="presParOf" srcId="{DE627B24-C2DC-CD4E-8958-DAE0B7EFB9D1}" destId="{03C8D895-0216-0E4D-94E2-C676EB1F6007}" srcOrd="1" destOrd="0" presId="urn:microsoft.com/office/officeart/2005/8/layout/matrix3"/>
    <dgm:cxn modelId="{7C793DE3-400A-2C41-B50A-7EB1FA223870}" type="presParOf" srcId="{DE627B24-C2DC-CD4E-8958-DAE0B7EFB9D1}" destId="{65F3F1EA-0A7E-3F4D-8298-CE34E3793488}" srcOrd="2" destOrd="0" presId="urn:microsoft.com/office/officeart/2005/8/layout/matrix3"/>
    <dgm:cxn modelId="{53595A09-20ED-FE42-8CF4-C0C8BD065A51}" type="presParOf" srcId="{DE627B24-C2DC-CD4E-8958-DAE0B7EFB9D1}" destId="{1E5909A2-EE20-1B44-A7D4-CC4FC3827DDD}" srcOrd="3" destOrd="0" presId="urn:microsoft.com/office/officeart/2005/8/layout/matrix3"/>
    <dgm:cxn modelId="{9A220963-E98B-B04C-9DDC-6B4248A1F364}" type="presParOf" srcId="{DE627B24-C2DC-CD4E-8958-DAE0B7EFB9D1}" destId="{520E108F-6AF1-8F47-995A-18EBC6470C1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0D97B-4304-B643-A83D-A3965CEC29E1}">
      <dsp:nvSpPr>
        <dsp:cNvPr id="0" name=""/>
        <dsp:cNvSpPr/>
      </dsp:nvSpPr>
      <dsp:spPr>
        <a:xfrm>
          <a:off x="285152" y="0"/>
          <a:ext cx="5385354" cy="538535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3C8D895-0216-0E4D-94E2-C676EB1F6007}">
      <dsp:nvSpPr>
        <dsp:cNvPr id="0" name=""/>
        <dsp:cNvSpPr/>
      </dsp:nvSpPr>
      <dsp:spPr>
        <a:xfrm>
          <a:off x="796760" y="511608"/>
          <a:ext cx="2100288" cy="2100288"/>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What style of beer is most popular based on data from consumers?</a:t>
          </a:r>
          <a:endParaRPr lang="en-US" sz="1900" kern="1200"/>
        </a:p>
      </dsp:txBody>
      <dsp:txXfrm>
        <a:off x="899288" y="614136"/>
        <a:ext cx="1895232" cy="1895232"/>
      </dsp:txXfrm>
    </dsp:sp>
    <dsp:sp modelId="{65F3F1EA-0A7E-3F4D-8298-CE34E3793488}">
      <dsp:nvSpPr>
        <dsp:cNvPr id="0" name=""/>
        <dsp:cNvSpPr/>
      </dsp:nvSpPr>
      <dsp:spPr>
        <a:xfrm>
          <a:off x="3058609" y="511608"/>
          <a:ext cx="2100288" cy="2100288"/>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Which flavor profile is most popular based on the dataset?</a:t>
          </a:r>
          <a:endParaRPr lang="en-US" sz="1900" kern="1200"/>
        </a:p>
      </dsp:txBody>
      <dsp:txXfrm>
        <a:off x="3161137" y="614136"/>
        <a:ext cx="1895232" cy="1895232"/>
      </dsp:txXfrm>
    </dsp:sp>
    <dsp:sp modelId="{1E5909A2-EE20-1B44-A7D4-CC4FC3827DDD}">
      <dsp:nvSpPr>
        <dsp:cNvPr id="0" name=""/>
        <dsp:cNvSpPr/>
      </dsp:nvSpPr>
      <dsp:spPr>
        <a:xfrm>
          <a:off x="796760" y="2773457"/>
          <a:ext cx="2100288" cy="2100288"/>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What type of beer you might prefer based on your input of type of taste preferences?</a:t>
          </a:r>
          <a:endParaRPr lang="en-US" sz="1900" kern="1200"/>
        </a:p>
      </dsp:txBody>
      <dsp:txXfrm>
        <a:off x="899288" y="2875985"/>
        <a:ext cx="1895232" cy="1895232"/>
      </dsp:txXfrm>
    </dsp:sp>
    <dsp:sp modelId="{520E108F-6AF1-8F47-995A-18EBC6470C14}">
      <dsp:nvSpPr>
        <dsp:cNvPr id="0" name=""/>
        <dsp:cNvSpPr/>
      </dsp:nvSpPr>
      <dsp:spPr>
        <a:xfrm>
          <a:off x="3058609" y="2773457"/>
          <a:ext cx="2100288" cy="2100288"/>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Which breweries have the most popular beers based on reviews?</a:t>
          </a:r>
          <a:endParaRPr lang="en-US" sz="1900" kern="1200"/>
        </a:p>
      </dsp:txBody>
      <dsp:txXfrm>
        <a:off x="3161137" y="2875985"/>
        <a:ext cx="1895232" cy="189523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818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82824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60777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509337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45009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35409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48112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295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11/8/22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93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293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942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646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254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493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184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68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74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11/8/22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8221569"/>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ruthgn/beer-profile-and-ratings-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AEEC-05FF-54C2-F3DD-E98B6D7AB2A0}"/>
              </a:ext>
            </a:extLst>
          </p:cNvPr>
          <p:cNvSpPr>
            <a:spLocks noGrp="1"/>
          </p:cNvSpPr>
          <p:nvPr>
            <p:ph type="ctrTitle"/>
          </p:nvPr>
        </p:nvSpPr>
        <p:spPr>
          <a:xfrm>
            <a:off x="680322" y="4494107"/>
            <a:ext cx="8133478" cy="940240"/>
          </a:xfrm>
        </p:spPr>
        <p:txBody>
          <a:bodyPr>
            <a:normAutofit/>
          </a:bodyPr>
          <a:lstStyle/>
          <a:p>
            <a:r>
              <a:rPr lang="en-US" sz="4800" dirty="0"/>
              <a:t>Beer Data Analysis </a:t>
            </a:r>
          </a:p>
        </p:txBody>
      </p:sp>
      <p:sp>
        <p:nvSpPr>
          <p:cNvPr id="3" name="Subtitle 2">
            <a:extLst>
              <a:ext uri="{FF2B5EF4-FFF2-40B4-BE49-F238E27FC236}">
                <a16:creationId xmlns:a16="http://schemas.microsoft.com/office/drawing/2014/main" id="{DEBD438A-D461-1805-0456-E9039AC758C1}"/>
              </a:ext>
            </a:extLst>
          </p:cNvPr>
          <p:cNvSpPr>
            <a:spLocks noGrp="1"/>
          </p:cNvSpPr>
          <p:nvPr>
            <p:ph type="subTitle" idx="1"/>
          </p:nvPr>
        </p:nvSpPr>
        <p:spPr>
          <a:xfrm>
            <a:off x="680322" y="5433742"/>
            <a:ext cx="8133478" cy="406566"/>
          </a:xfrm>
        </p:spPr>
        <p:txBody>
          <a:bodyPr>
            <a:normAutofit/>
          </a:bodyPr>
          <a:lstStyle/>
          <a:p>
            <a:r>
              <a:rPr lang="en-US" sz="1100"/>
              <a:t>Analyzing Beer data and creating a machine learning algorithm to help users make the decision which beer they should get based on flavor profiles. </a:t>
            </a:r>
          </a:p>
        </p:txBody>
      </p:sp>
      <p:pic>
        <p:nvPicPr>
          <p:cNvPr id="2050" name="Picture 2" descr="Beer Analytics – The analytical beer recipe database">
            <a:extLst>
              <a:ext uri="{FF2B5EF4-FFF2-40B4-BE49-F238E27FC236}">
                <a16:creationId xmlns:a16="http://schemas.microsoft.com/office/drawing/2014/main" id="{1F4583AF-EE9A-FC1C-C910-E5CF2AE3AD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35" r="2" b="2266"/>
          <a:stretch/>
        </p:blipFill>
        <p:spPr bwMode="auto">
          <a:xfrm>
            <a:off x="-2" y="10"/>
            <a:ext cx="8966200" cy="4198928"/>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5" name="Picture 4" descr="Magnifying glass showing decling performance">
            <a:extLst>
              <a:ext uri="{FF2B5EF4-FFF2-40B4-BE49-F238E27FC236}">
                <a16:creationId xmlns:a16="http://schemas.microsoft.com/office/drawing/2014/main" id="{5B4D6600-0CCE-D93C-3DFC-6EC861758478}"/>
              </a:ext>
            </a:extLst>
          </p:cNvPr>
          <p:cNvPicPr>
            <a:picLocks noChangeAspect="1"/>
          </p:cNvPicPr>
          <p:nvPr/>
        </p:nvPicPr>
        <p:blipFill rotWithShape="1">
          <a:blip r:embed="rId3"/>
          <a:srcRect l="10632" r="40087" b="3"/>
          <a:stretch/>
        </p:blipFill>
        <p:spPr>
          <a:xfrm>
            <a:off x="9111717" y="15514"/>
            <a:ext cx="3080285" cy="41720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78419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8D58-D3BD-B3DC-397A-6E44257A8C1D}"/>
              </a:ext>
            </a:extLst>
          </p:cNvPr>
          <p:cNvSpPr>
            <a:spLocks noGrp="1"/>
          </p:cNvSpPr>
          <p:nvPr>
            <p:ph type="title"/>
          </p:nvPr>
        </p:nvSpPr>
        <p:spPr>
          <a:xfrm>
            <a:off x="0" y="574925"/>
            <a:ext cx="3065929" cy="1392237"/>
          </a:xfrm>
        </p:spPr>
        <p:txBody>
          <a:bodyPr>
            <a:normAutofit/>
          </a:bodyPr>
          <a:lstStyle/>
          <a:p>
            <a:r>
              <a:rPr lang="en-US" b="1" u="sng" dirty="0"/>
              <a:t>The Team</a:t>
            </a:r>
          </a:p>
        </p:txBody>
      </p:sp>
      <p:sp>
        <p:nvSpPr>
          <p:cNvPr id="3" name="Content Placeholder 2">
            <a:extLst>
              <a:ext uri="{FF2B5EF4-FFF2-40B4-BE49-F238E27FC236}">
                <a16:creationId xmlns:a16="http://schemas.microsoft.com/office/drawing/2014/main" id="{1E64E0C8-FAE3-9D4E-4FA5-9FA310C96C89}"/>
              </a:ext>
            </a:extLst>
          </p:cNvPr>
          <p:cNvSpPr>
            <a:spLocks noGrp="1"/>
          </p:cNvSpPr>
          <p:nvPr>
            <p:ph idx="1"/>
          </p:nvPr>
        </p:nvSpPr>
        <p:spPr>
          <a:xfrm>
            <a:off x="1117554" y="1988456"/>
            <a:ext cx="2286793" cy="925256"/>
          </a:xfrm>
        </p:spPr>
        <p:txBody>
          <a:bodyPr>
            <a:normAutofit/>
          </a:bodyPr>
          <a:lstStyle/>
          <a:p>
            <a:pPr marL="0" indent="0">
              <a:buNone/>
            </a:pPr>
            <a:r>
              <a:rPr lang="en-US" sz="1600" b="1" dirty="0"/>
              <a:t>&lt;- Timothy </a:t>
            </a:r>
            <a:r>
              <a:rPr lang="en-US" sz="1600" b="1" dirty="0" err="1"/>
              <a:t>Malasky</a:t>
            </a:r>
            <a:endParaRPr lang="en-US" sz="1600" b="1" dirty="0"/>
          </a:p>
          <a:p>
            <a:pPr marL="0" indent="0">
              <a:buNone/>
            </a:pPr>
            <a:r>
              <a:rPr lang="en-US" sz="1600" b="1" dirty="0" err="1"/>
              <a:t>github.com</a:t>
            </a:r>
            <a:r>
              <a:rPr lang="en-US" sz="1600" b="1" dirty="0"/>
              <a:t>/</a:t>
            </a:r>
            <a:r>
              <a:rPr lang="en-US" sz="1600" b="1" dirty="0" err="1"/>
              <a:t>Tmalasky</a:t>
            </a:r>
            <a:endParaRPr lang="en-US" sz="1600" b="1" dirty="0"/>
          </a:p>
        </p:txBody>
      </p:sp>
      <p:pic>
        <p:nvPicPr>
          <p:cNvPr id="5" name="Picture 4" descr="A person wearing sunglasses&#10;&#10;Description automatically generated">
            <a:extLst>
              <a:ext uri="{FF2B5EF4-FFF2-40B4-BE49-F238E27FC236}">
                <a16:creationId xmlns:a16="http://schemas.microsoft.com/office/drawing/2014/main" id="{DF98EE3A-0418-A9DF-5660-4BC3F2949F45}"/>
              </a:ext>
            </a:extLst>
          </p:cNvPr>
          <p:cNvPicPr>
            <a:picLocks noChangeAspect="1"/>
          </p:cNvPicPr>
          <p:nvPr/>
        </p:nvPicPr>
        <p:blipFill>
          <a:blip r:embed="rId2"/>
          <a:stretch>
            <a:fillRect/>
          </a:stretch>
        </p:blipFill>
        <p:spPr>
          <a:xfrm>
            <a:off x="0" y="1967163"/>
            <a:ext cx="1171398" cy="2177144"/>
          </a:xfrm>
          <a:prstGeom prst="rect">
            <a:avLst/>
          </a:prstGeom>
        </p:spPr>
      </p:pic>
      <p:pic>
        <p:nvPicPr>
          <p:cNvPr id="1026" name="Picture 2" descr="Profile photo for jackmole">
            <a:extLst>
              <a:ext uri="{FF2B5EF4-FFF2-40B4-BE49-F238E27FC236}">
                <a16:creationId xmlns:a16="http://schemas.microsoft.com/office/drawing/2014/main" id="{714428BB-5ABB-37DF-443A-C5F4C44B1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24" y="1967160"/>
            <a:ext cx="2046515" cy="21951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7872E3-D1B9-6FDC-C4D0-56C92CF39CB6}"/>
              </a:ext>
            </a:extLst>
          </p:cNvPr>
          <p:cNvSpPr txBox="1"/>
          <p:nvPr/>
        </p:nvSpPr>
        <p:spPr>
          <a:xfrm>
            <a:off x="5333415" y="1988456"/>
            <a:ext cx="2728686" cy="584775"/>
          </a:xfrm>
          <a:prstGeom prst="rect">
            <a:avLst/>
          </a:prstGeom>
          <a:noFill/>
        </p:spPr>
        <p:txBody>
          <a:bodyPr wrap="square" rtlCol="0">
            <a:spAutoFit/>
          </a:bodyPr>
          <a:lstStyle/>
          <a:p>
            <a:r>
              <a:rPr lang="en-US" sz="1600" b="1" dirty="0"/>
              <a:t>&lt;- Jack </a:t>
            </a:r>
            <a:r>
              <a:rPr lang="en-US" sz="1600" b="1" dirty="0" err="1"/>
              <a:t>Moletteire</a:t>
            </a:r>
            <a:endParaRPr lang="en-US" sz="1600" b="1" dirty="0"/>
          </a:p>
          <a:p>
            <a:r>
              <a:rPr lang="en-US" sz="1600" b="1" dirty="0" err="1"/>
              <a:t>github.com</a:t>
            </a:r>
            <a:r>
              <a:rPr lang="en-US" sz="1600" b="1" dirty="0"/>
              <a:t>/</a:t>
            </a:r>
            <a:r>
              <a:rPr lang="en-US" sz="1600" b="1" dirty="0" err="1"/>
              <a:t>jmoletteire</a:t>
            </a:r>
            <a:endParaRPr lang="en-US" sz="1600" b="1" dirty="0"/>
          </a:p>
        </p:txBody>
      </p:sp>
      <p:pic>
        <p:nvPicPr>
          <p:cNvPr id="1028" name="Picture 4" descr="Profile photo for muurid">
            <a:extLst>
              <a:ext uri="{FF2B5EF4-FFF2-40B4-BE49-F238E27FC236}">
                <a16:creationId xmlns:a16="http://schemas.microsoft.com/office/drawing/2014/main" id="{BCB2116C-C1B1-46B8-5D20-C158DEAA2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167" y="1967162"/>
            <a:ext cx="2028529" cy="21951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A23C3F5-5C25-74C6-F107-AB0D3990E5F6}"/>
              </a:ext>
            </a:extLst>
          </p:cNvPr>
          <p:cNvSpPr txBox="1"/>
          <p:nvPr/>
        </p:nvSpPr>
        <p:spPr>
          <a:xfrm>
            <a:off x="9723696" y="1988456"/>
            <a:ext cx="2468304" cy="584775"/>
          </a:xfrm>
          <a:prstGeom prst="rect">
            <a:avLst/>
          </a:prstGeom>
          <a:noFill/>
        </p:spPr>
        <p:txBody>
          <a:bodyPr wrap="square" rtlCol="0">
            <a:spAutoFit/>
          </a:bodyPr>
          <a:lstStyle/>
          <a:p>
            <a:r>
              <a:rPr lang="en-US" sz="1600" b="1" dirty="0"/>
              <a:t>&lt;- Souleymane Ndiaye</a:t>
            </a:r>
          </a:p>
          <a:p>
            <a:r>
              <a:rPr lang="en-US" sz="1600" b="1" dirty="0" err="1"/>
              <a:t>github.com</a:t>
            </a:r>
            <a:r>
              <a:rPr lang="en-US" sz="1600" b="1" dirty="0"/>
              <a:t>/muurid1</a:t>
            </a:r>
          </a:p>
        </p:txBody>
      </p:sp>
      <p:pic>
        <p:nvPicPr>
          <p:cNvPr id="1032" name="Picture 8" descr="Cheers in German: 5 German Toasts You Can Use at Oktoberfest">
            <a:extLst>
              <a:ext uri="{FF2B5EF4-FFF2-40B4-BE49-F238E27FC236}">
                <a16:creationId xmlns:a16="http://schemas.microsoft.com/office/drawing/2014/main" id="{650150C3-BA09-53E1-75EA-698D460428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411" y="624562"/>
            <a:ext cx="1841871" cy="134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98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6BE0-E06C-EA4C-2449-62B32DD8E04A}"/>
              </a:ext>
            </a:extLst>
          </p:cNvPr>
          <p:cNvSpPr>
            <a:spLocks noGrp="1"/>
          </p:cNvSpPr>
          <p:nvPr>
            <p:ph type="title"/>
          </p:nvPr>
        </p:nvSpPr>
        <p:spPr>
          <a:xfrm>
            <a:off x="680321" y="2063262"/>
            <a:ext cx="3739279" cy="2661052"/>
          </a:xfrm>
        </p:spPr>
        <p:txBody>
          <a:bodyPr>
            <a:normAutofit/>
          </a:bodyPr>
          <a:lstStyle/>
          <a:p>
            <a:pPr algn="r"/>
            <a:r>
              <a:rPr lang="en-US" sz="4400" b="1" u="sng">
                <a:solidFill>
                  <a:srgbClr val="FFFFFF"/>
                </a:solidFill>
              </a:rPr>
              <a:t>Background &amp; Topic Selection</a:t>
            </a:r>
          </a:p>
        </p:txBody>
      </p:sp>
      <p:sp>
        <p:nvSpPr>
          <p:cNvPr id="3" name="Content Placeholder 2">
            <a:extLst>
              <a:ext uri="{FF2B5EF4-FFF2-40B4-BE49-F238E27FC236}">
                <a16:creationId xmlns:a16="http://schemas.microsoft.com/office/drawing/2014/main" id="{ECF9F145-F429-A63B-1032-3DE517BCF1B2}"/>
              </a:ext>
            </a:extLst>
          </p:cNvPr>
          <p:cNvSpPr>
            <a:spLocks noGrp="1"/>
          </p:cNvSpPr>
          <p:nvPr>
            <p:ph idx="1"/>
          </p:nvPr>
        </p:nvSpPr>
        <p:spPr>
          <a:xfrm>
            <a:off x="5287995" y="661106"/>
            <a:ext cx="6257362" cy="5503101"/>
          </a:xfrm>
        </p:spPr>
        <p:txBody>
          <a:bodyPr anchor="ctr">
            <a:noAutofit/>
          </a:bodyPr>
          <a:lstStyle/>
          <a:p>
            <a:r>
              <a:rPr lang="en-US" sz="2100" b="1" i="0" u="none" strike="noStrike" dirty="0">
                <a:solidFill>
                  <a:srgbClr val="FFFFFF"/>
                </a:solidFill>
                <a:effectLst/>
                <a:latin typeface="-apple-system"/>
              </a:rPr>
              <a:t>Craft beer is becoming increasing demanded by consumers in today’s market. Consumers’ willingness to spend more on craft beer based on variety, flavor and quality has increased since its beginnings in the 1960s. Craft beer is typically made with higher quality ingredients, which provides consumers with a more flavorful and distinctive tasting beer than mass-produced options. Those reaching for a craft beer often want a variety of flavors and to try new things and that craft brews really help beer not lose more market shares over the last decade. The number of operating craft breweries in the U.S. reached an all-time high in 2021 of 9,118. We have come together as a team to help with the biggest question when it comes to craft beer, "Which one should I get?". We are developing a Beer Recommending system using </a:t>
            </a:r>
            <a:r>
              <a:rPr lang="en-US" sz="2100" b="1" i="0" u="none" strike="noStrike" dirty="0">
                <a:solidFill>
                  <a:srgbClr val="FFFFFF"/>
                </a:solidFill>
                <a:effectLst/>
                <a:latin typeface="-apple-system"/>
                <a:hlinkClick r:id="rId2">
                  <a:extLst>
                    <a:ext uri="{A12FA001-AC4F-418D-AE19-62706E023703}">
                      <ahyp:hlinkClr xmlns:ahyp="http://schemas.microsoft.com/office/drawing/2018/hyperlinkcolor" val="tx"/>
                    </a:ext>
                  </a:extLst>
                </a:hlinkClick>
              </a:rPr>
              <a:t>Kaggle Beer Profile and Ratings Data Set</a:t>
            </a:r>
            <a:r>
              <a:rPr lang="en-US" sz="2100" b="1" i="0" u="none" strike="noStrike" dirty="0">
                <a:solidFill>
                  <a:srgbClr val="FFFFFF"/>
                </a:solidFill>
                <a:effectLst/>
                <a:latin typeface="-apple-system"/>
              </a:rPr>
              <a:t> and a machine learning algorithm to recommend a beer just for you based on your taste preferences.</a:t>
            </a:r>
            <a:endParaRPr lang="en-US" sz="2100" b="1" dirty="0">
              <a:ln w="0"/>
              <a:solidFill>
                <a:srgbClr val="FFFFFF"/>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5239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B64C-0F23-A5B6-C726-63774ED8CD64}"/>
              </a:ext>
            </a:extLst>
          </p:cNvPr>
          <p:cNvSpPr>
            <a:spLocks noGrp="1"/>
          </p:cNvSpPr>
          <p:nvPr>
            <p:ph type="title"/>
          </p:nvPr>
        </p:nvSpPr>
        <p:spPr>
          <a:xfrm>
            <a:off x="680321" y="2063262"/>
            <a:ext cx="3739279" cy="2661052"/>
          </a:xfrm>
        </p:spPr>
        <p:txBody>
          <a:bodyPr>
            <a:normAutofit/>
          </a:bodyPr>
          <a:lstStyle/>
          <a:p>
            <a:pPr algn="r"/>
            <a:r>
              <a:rPr lang="en-US" sz="4400" b="1" i="0" u="none" strike="noStrike">
                <a:effectLst/>
                <a:latin typeface="-apple-system"/>
              </a:rPr>
              <a:t>Questions for our Dataset</a:t>
            </a:r>
          </a:p>
        </p:txBody>
      </p:sp>
      <p:graphicFrame>
        <p:nvGraphicFramePr>
          <p:cNvPr id="5" name="Content Placeholder 2">
            <a:extLst>
              <a:ext uri="{FF2B5EF4-FFF2-40B4-BE49-F238E27FC236}">
                <a16:creationId xmlns:a16="http://schemas.microsoft.com/office/drawing/2014/main" id="{05C26056-8578-A56F-8B1D-2E1BDF9B121C}"/>
              </a:ext>
            </a:extLst>
          </p:cNvPr>
          <p:cNvGraphicFramePr>
            <a:graphicFrameLocks noGrp="1"/>
          </p:cNvGraphicFramePr>
          <p:nvPr>
            <p:ph idx="1"/>
            <p:extLst>
              <p:ext uri="{D42A27DB-BD31-4B8C-83A1-F6EECF244321}">
                <p14:modId xmlns:p14="http://schemas.microsoft.com/office/powerpoint/2010/main" val="1714126923"/>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59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378268-173C-4C67-AF66-98482F208A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F5B94371-1ED5-46C9-92CB-009E55DBB2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 name="Rectangle 10">
            <a:extLst>
              <a:ext uri="{FF2B5EF4-FFF2-40B4-BE49-F238E27FC236}">
                <a16:creationId xmlns:a16="http://schemas.microsoft.com/office/drawing/2014/main" id="{93E975A1-5008-46D0-B573-A424564CB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777E6F6-E61F-490D-9BE1-B810F34D0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Most_Popular_Beer_based_on_data_from_Customers">
            <a:extLst>
              <a:ext uri="{FF2B5EF4-FFF2-40B4-BE49-F238E27FC236}">
                <a16:creationId xmlns:a16="http://schemas.microsoft.com/office/drawing/2014/main" id="{50505AA9-E469-44C1-9109-F020EDCF7704}"/>
              </a:ext>
            </a:extLst>
          </p:cNvPr>
          <p:cNvPicPr>
            <a:picLocks noChangeAspect="1"/>
          </p:cNvPicPr>
          <p:nvPr/>
        </p:nvPicPr>
        <p:blipFill rotWithShape="1">
          <a:blip r:embed="rId4">
            <a:extLst>
              <a:ext uri="{28A0092B-C50C-407E-A947-70E740481C1C}">
                <a14:useLocalDpi xmlns:a14="http://schemas.microsoft.com/office/drawing/2010/main" val="0"/>
              </a:ext>
            </a:extLst>
          </a:blip>
          <a:srcRect l="2637" r="1" b="1"/>
          <a:stretch/>
        </p:blipFill>
        <p:spPr>
          <a:xfrm>
            <a:off x="473835" y="609600"/>
            <a:ext cx="11074698" cy="5604933"/>
          </a:xfrm>
          <a:prstGeom prst="rect">
            <a:avLst/>
          </a:prstGeom>
          <a:ln>
            <a:noFill/>
          </a:ln>
          <a:effectLst/>
        </p:spPr>
      </p:pic>
      <p:sp>
        <p:nvSpPr>
          <p:cNvPr id="15" name="Rectangle 14">
            <a:extLst>
              <a:ext uri="{FF2B5EF4-FFF2-40B4-BE49-F238E27FC236}">
                <a16:creationId xmlns:a16="http://schemas.microsoft.com/office/drawing/2014/main" id="{F66CD28B-8237-4418-A5CA-CDF8424CF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63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3" descr="Most_popular_reviews_by_brewery">
            <a:extLst>
              <a:ext uri="{FF2B5EF4-FFF2-40B4-BE49-F238E27FC236}">
                <a16:creationId xmlns:a16="http://schemas.microsoft.com/office/drawing/2014/main" id="{0805ED07-698D-4E39-A2FB-2BCA1C96A1BC}"/>
              </a:ext>
            </a:extLst>
          </p:cNvPr>
          <p:cNvPicPr>
            <a:picLocks noChangeAspect="1"/>
          </p:cNvPicPr>
          <p:nvPr/>
        </p:nvPicPr>
        <p:blipFill rotWithShape="1">
          <a:blip r:embed="rId2">
            <a:extLst>
              <a:ext uri="{28A0092B-C50C-407E-A947-70E740481C1C}">
                <a14:useLocalDpi xmlns:a14="http://schemas.microsoft.com/office/drawing/2010/main" val="0"/>
              </a:ext>
            </a:extLst>
          </a:blip>
          <a:srcRect l="2038"/>
          <a:stretch/>
        </p:blipFill>
        <p:spPr>
          <a:xfrm>
            <a:off x="130628" y="646013"/>
            <a:ext cx="11945257" cy="6031606"/>
          </a:xfrm>
          <a:prstGeom prst="rect">
            <a:avLst/>
          </a:prstGeom>
        </p:spPr>
      </p:pic>
    </p:spTree>
    <p:extLst>
      <p:ext uri="{BB962C8B-B14F-4D97-AF65-F5344CB8AC3E}">
        <p14:creationId xmlns:p14="http://schemas.microsoft.com/office/powerpoint/2010/main" val="90822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 name="slide4" descr="Most_popular_flavor_profile">
            <a:extLst>
              <a:ext uri="{FF2B5EF4-FFF2-40B4-BE49-F238E27FC236}">
                <a16:creationId xmlns:a16="http://schemas.microsoft.com/office/drawing/2014/main" id="{2B9AC41E-0359-4B08-A649-05FE99039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7" y="683502"/>
            <a:ext cx="10914256" cy="5457128"/>
          </a:xfrm>
          <a:prstGeom prst="rect">
            <a:avLst/>
          </a:prstGeom>
          <a:ln>
            <a:noFill/>
          </a:ln>
          <a:effectLst/>
        </p:spPr>
      </p:pic>
    </p:spTree>
    <p:extLst>
      <p:ext uri="{BB962C8B-B14F-4D97-AF65-F5344CB8AC3E}">
        <p14:creationId xmlns:p14="http://schemas.microsoft.com/office/powerpoint/2010/main" val="21010438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{2E58D34C-2611-774C-AC15-08BCDCFF1768}tf10001057</Template>
  <TotalTime>59</TotalTime>
  <Words>291</Words>
  <Application>Microsoft Macintosh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-apple-system</vt:lpstr>
      <vt:lpstr>Arial</vt:lpstr>
      <vt:lpstr>Trebuchet MS</vt:lpstr>
      <vt:lpstr>Berlin</vt:lpstr>
      <vt:lpstr>Beer Data Analysis </vt:lpstr>
      <vt:lpstr>The Team</vt:lpstr>
      <vt:lpstr>Background &amp; Topic Selection</vt:lpstr>
      <vt:lpstr>Questions for our Dataset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Data Analysis </dc:title>
  <dc:creator>Tim Malasky</dc:creator>
  <cp:lastModifiedBy>Tim Malasky</cp:lastModifiedBy>
  <cp:revision>3</cp:revision>
  <dcterms:created xsi:type="dcterms:W3CDTF">2022-11-09T00:59:31Z</dcterms:created>
  <dcterms:modified xsi:type="dcterms:W3CDTF">2022-11-09T02:03:38Z</dcterms:modified>
</cp:coreProperties>
</file>