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3" r:id="rId1"/>
  </p:sldMasterIdLst>
  <p:notesMasterIdLst>
    <p:notesMasterId r:id="rId10"/>
  </p:notesMasterIdLst>
  <p:sldIdLst>
    <p:sldId id="256" r:id="rId2"/>
    <p:sldId id="257" r:id="rId3"/>
    <p:sldId id="258" r:id="rId4"/>
    <p:sldId id="265" r:id="rId5"/>
    <p:sldId id="259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3"/>
    <p:restoredTop sz="96735"/>
  </p:normalViewPr>
  <p:slideViewPr>
    <p:cSldViewPr snapToGrid="0" snapToObjects="1">
      <p:cViewPr varScale="1">
        <p:scale>
          <a:sx n="145" d="100"/>
          <a:sy n="145" d="100"/>
        </p:scale>
        <p:origin x="119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377A41-BD8A-4632-8229-AEEADE984D4B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061F520-E74E-418C-AEA1-766D5DC68396}">
      <dgm:prSet/>
      <dgm:spPr/>
      <dgm:t>
        <a:bodyPr/>
        <a:lstStyle/>
        <a:p>
          <a:r>
            <a:rPr lang="en-US" b="1" i="0" dirty="0"/>
            <a:t>What style of beer is most popular based on data from consumers?</a:t>
          </a:r>
          <a:endParaRPr lang="en-US" dirty="0"/>
        </a:p>
      </dgm:t>
    </dgm:pt>
    <dgm:pt modelId="{6B18C700-CB96-46FD-BC5F-E8F73585B1C7}" type="parTrans" cxnId="{94A5BC24-B6A6-4BC5-8BBC-24F9C835426E}">
      <dgm:prSet/>
      <dgm:spPr/>
      <dgm:t>
        <a:bodyPr/>
        <a:lstStyle/>
        <a:p>
          <a:endParaRPr lang="en-US"/>
        </a:p>
      </dgm:t>
    </dgm:pt>
    <dgm:pt modelId="{C54F2E61-4653-460F-A799-81232E395218}" type="sibTrans" cxnId="{94A5BC24-B6A6-4BC5-8BBC-24F9C835426E}">
      <dgm:prSet/>
      <dgm:spPr/>
      <dgm:t>
        <a:bodyPr/>
        <a:lstStyle/>
        <a:p>
          <a:endParaRPr lang="en-US"/>
        </a:p>
      </dgm:t>
    </dgm:pt>
    <dgm:pt modelId="{30531C89-6263-4FB0-92CD-3129FB4EDD32}">
      <dgm:prSet/>
      <dgm:spPr/>
      <dgm:t>
        <a:bodyPr/>
        <a:lstStyle/>
        <a:p>
          <a:r>
            <a:rPr lang="en-US" b="1" i="0"/>
            <a:t>Which flavor profile is most popular based on the dataset?</a:t>
          </a:r>
          <a:endParaRPr lang="en-US"/>
        </a:p>
      </dgm:t>
    </dgm:pt>
    <dgm:pt modelId="{8FCEE521-B79E-45AE-B335-07F4C5095728}" type="parTrans" cxnId="{B73D3444-A11F-4B67-9D3E-2F231D791E3A}">
      <dgm:prSet/>
      <dgm:spPr/>
      <dgm:t>
        <a:bodyPr/>
        <a:lstStyle/>
        <a:p>
          <a:endParaRPr lang="en-US"/>
        </a:p>
      </dgm:t>
    </dgm:pt>
    <dgm:pt modelId="{6ABBBE54-B4DF-4B73-A3F6-B4461A3EB795}" type="sibTrans" cxnId="{B73D3444-A11F-4B67-9D3E-2F231D791E3A}">
      <dgm:prSet/>
      <dgm:spPr/>
      <dgm:t>
        <a:bodyPr/>
        <a:lstStyle/>
        <a:p>
          <a:endParaRPr lang="en-US"/>
        </a:p>
      </dgm:t>
    </dgm:pt>
    <dgm:pt modelId="{B75AB08F-4364-4A00-AB4E-53C43D868DFF}">
      <dgm:prSet/>
      <dgm:spPr/>
      <dgm:t>
        <a:bodyPr/>
        <a:lstStyle/>
        <a:p>
          <a:r>
            <a:rPr lang="en-US" b="1" i="0"/>
            <a:t>What type of beer you might prefer based on your input of type of taste preferences?</a:t>
          </a:r>
          <a:endParaRPr lang="en-US"/>
        </a:p>
      </dgm:t>
    </dgm:pt>
    <dgm:pt modelId="{F2ACF6A3-6566-4A19-B753-FDEF6790D677}" type="parTrans" cxnId="{C0FB53F5-547A-4380-ABA2-16976D5D5B37}">
      <dgm:prSet/>
      <dgm:spPr/>
      <dgm:t>
        <a:bodyPr/>
        <a:lstStyle/>
        <a:p>
          <a:endParaRPr lang="en-US"/>
        </a:p>
      </dgm:t>
    </dgm:pt>
    <dgm:pt modelId="{6D84949E-6A8E-4B73-95C9-BB8ADABA0197}" type="sibTrans" cxnId="{C0FB53F5-547A-4380-ABA2-16976D5D5B37}">
      <dgm:prSet/>
      <dgm:spPr/>
      <dgm:t>
        <a:bodyPr/>
        <a:lstStyle/>
        <a:p>
          <a:endParaRPr lang="en-US"/>
        </a:p>
      </dgm:t>
    </dgm:pt>
    <dgm:pt modelId="{1F4833C8-6F2A-435B-9890-C6BBB65232FD}">
      <dgm:prSet/>
      <dgm:spPr/>
      <dgm:t>
        <a:bodyPr/>
        <a:lstStyle/>
        <a:p>
          <a:r>
            <a:rPr lang="en-US" b="1" i="0" dirty="0"/>
            <a:t>Which breweries have the most popular beers based on reviews?</a:t>
          </a:r>
          <a:endParaRPr lang="en-US" dirty="0"/>
        </a:p>
      </dgm:t>
    </dgm:pt>
    <dgm:pt modelId="{AB595A8D-6A2F-43FE-98F5-AC5C282D8917}" type="parTrans" cxnId="{203DB9DE-BCDE-4941-BB0B-8FCF8956648D}">
      <dgm:prSet/>
      <dgm:spPr/>
      <dgm:t>
        <a:bodyPr/>
        <a:lstStyle/>
        <a:p>
          <a:endParaRPr lang="en-US"/>
        </a:p>
      </dgm:t>
    </dgm:pt>
    <dgm:pt modelId="{0B9B1254-455D-4170-9900-4C8AFD672825}" type="sibTrans" cxnId="{203DB9DE-BCDE-4941-BB0B-8FCF8956648D}">
      <dgm:prSet/>
      <dgm:spPr/>
      <dgm:t>
        <a:bodyPr/>
        <a:lstStyle/>
        <a:p>
          <a:endParaRPr lang="en-US"/>
        </a:p>
      </dgm:t>
    </dgm:pt>
    <dgm:pt modelId="{DE627B24-C2DC-CD4E-8958-DAE0B7EFB9D1}" type="pres">
      <dgm:prSet presAssocID="{7D377A41-BD8A-4632-8229-AEEADE984D4B}" presName="matrix" presStyleCnt="0">
        <dgm:presLayoutVars>
          <dgm:chMax val="1"/>
          <dgm:dir/>
          <dgm:resizeHandles val="exact"/>
        </dgm:presLayoutVars>
      </dgm:prSet>
      <dgm:spPr/>
    </dgm:pt>
    <dgm:pt modelId="{2C20D97B-4304-B643-A83D-A3965CEC29E1}" type="pres">
      <dgm:prSet presAssocID="{7D377A41-BD8A-4632-8229-AEEADE984D4B}" presName="diamond" presStyleLbl="bgShp" presStyleIdx="0" presStyleCnt="1"/>
      <dgm:spPr/>
    </dgm:pt>
    <dgm:pt modelId="{03C8D895-0216-0E4D-94E2-C676EB1F6007}" type="pres">
      <dgm:prSet presAssocID="{7D377A41-BD8A-4632-8229-AEEADE984D4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5F3F1EA-0A7E-3F4D-8298-CE34E3793488}" type="pres">
      <dgm:prSet presAssocID="{7D377A41-BD8A-4632-8229-AEEADE984D4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E5909A2-EE20-1B44-A7D4-CC4FC3827DDD}" type="pres">
      <dgm:prSet presAssocID="{7D377A41-BD8A-4632-8229-AEEADE984D4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20E108F-6AF1-8F47-995A-18EBC6470C14}" type="pres">
      <dgm:prSet presAssocID="{7D377A41-BD8A-4632-8229-AEEADE984D4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D063C13-5427-1C4F-8BD3-651DC93E6007}" type="presOf" srcId="{B75AB08F-4364-4A00-AB4E-53C43D868DFF}" destId="{1E5909A2-EE20-1B44-A7D4-CC4FC3827DDD}" srcOrd="0" destOrd="0" presId="urn:microsoft.com/office/officeart/2005/8/layout/matrix3"/>
    <dgm:cxn modelId="{94A5BC24-B6A6-4BC5-8BBC-24F9C835426E}" srcId="{7D377A41-BD8A-4632-8229-AEEADE984D4B}" destId="{6061F520-E74E-418C-AEA1-766D5DC68396}" srcOrd="0" destOrd="0" parTransId="{6B18C700-CB96-46FD-BC5F-E8F73585B1C7}" sibTransId="{C54F2E61-4653-460F-A799-81232E395218}"/>
    <dgm:cxn modelId="{01DF0E37-0542-2D48-BFAC-22AE7E6EDC3B}" type="presOf" srcId="{30531C89-6263-4FB0-92CD-3129FB4EDD32}" destId="{65F3F1EA-0A7E-3F4D-8298-CE34E3793488}" srcOrd="0" destOrd="0" presId="urn:microsoft.com/office/officeart/2005/8/layout/matrix3"/>
    <dgm:cxn modelId="{B73D3444-A11F-4B67-9D3E-2F231D791E3A}" srcId="{7D377A41-BD8A-4632-8229-AEEADE984D4B}" destId="{30531C89-6263-4FB0-92CD-3129FB4EDD32}" srcOrd="1" destOrd="0" parTransId="{8FCEE521-B79E-45AE-B335-07F4C5095728}" sibTransId="{6ABBBE54-B4DF-4B73-A3F6-B4461A3EB795}"/>
    <dgm:cxn modelId="{CDC7A655-6E70-C74A-9CEF-6F01377C65EC}" type="presOf" srcId="{7D377A41-BD8A-4632-8229-AEEADE984D4B}" destId="{DE627B24-C2DC-CD4E-8958-DAE0B7EFB9D1}" srcOrd="0" destOrd="0" presId="urn:microsoft.com/office/officeart/2005/8/layout/matrix3"/>
    <dgm:cxn modelId="{BBA6EB67-35EB-CE4A-8A0E-7291C67A1AC6}" type="presOf" srcId="{6061F520-E74E-418C-AEA1-766D5DC68396}" destId="{03C8D895-0216-0E4D-94E2-C676EB1F6007}" srcOrd="0" destOrd="0" presId="urn:microsoft.com/office/officeart/2005/8/layout/matrix3"/>
    <dgm:cxn modelId="{A8B467B8-30C1-974D-95D6-04D7139B8BA2}" type="presOf" srcId="{1F4833C8-6F2A-435B-9890-C6BBB65232FD}" destId="{520E108F-6AF1-8F47-995A-18EBC6470C14}" srcOrd="0" destOrd="0" presId="urn:microsoft.com/office/officeart/2005/8/layout/matrix3"/>
    <dgm:cxn modelId="{203DB9DE-BCDE-4941-BB0B-8FCF8956648D}" srcId="{7D377A41-BD8A-4632-8229-AEEADE984D4B}" destId="{1F4833C8-6F2A-435B-9890-C6BBB65232FD}" srcOrd="3" destOrd="0" parTransId="{AB595A8D-6A2F-43FE-98F5-AC5C282D8917}" sibTransId="{0B9B1254-455D-4170-9900-4C8AFD672825}"/>
    <dgm:cxn modelId="{C0FB53F5-547A-4380-ABA2-16976D5D5B37}" srcId="{7D377A41-BD8A-4632-8229-AEEADE984D4B}" destId="{B75AB08F-4364-4A00-AB4E-53C43D868DFF}" srcOrd="2" destOrd="0" parTransId="{F2ACF6A3-6566-4A19-B753-FDEF6790D677}" sibTransId="{6D84949E-6A8E-4B73-95C9-BB8ADABA0197}"/>
    <dgm:cxn modelId="{009ADFEC-F937-CC45-9F75-81F6500F8FC0}" type="presParOf" srcId="{DE627B24-C2DC-CD4E-8958-DAE0B7EFB9D1}" destId="{2C20D97B-4304-B643-A83D-A3965CEC29E1}" srcOrd="0" destOrd="0" presId="urn:microsoft.com/office/officeart/2005/8/layout/matrix3"/>
    <dgm:cxn modelId="{A7C4B51A-94FC-5B4D-8AD6-BF464FFDBD62}" type="presParOf" srcId="{DE627B24-C2DC-CD4E-8958-DAE0B7EFB9D1}" destId="{03C8D895-0216-0E4D-94E2-C676EB1F6007}" srcOrd="1" destOrd="0" presId="urn:microsoft.com/office/officeart/2005/8/layout/matrix3"/>
    <dgm:cxn modelId="{7C793DE3-400A-2C41-B50A-7EB1FA223870}" type="presParOf" srcId="{DE627B24-C2DC-CD4E-8958-DAE0B7EFB9D1}" destId="{65F3F1EA-0A7E-3F4D-8298-CE34E3793488}" srcOrd="2" destOrd="0" presId="urn:microsoft.com/office/officeart/2005/8/layout/matrix3"/>
    <dgm:cxn modelId="{53595A09-20ED-FE42-8CF4-C0C8BD065A51}" type="presParOf" srcId="{DE627B24-C2DC-CD4E-8958-DAE0B7EFB9D1}" destId="{1E5909A2-EE20-1B44-A7D4-CC4FC3827DDD}" srcOrd="3" destOrd="0" presId="urn:microsoft.com/office/officeart/2005/8/layout/matrix3"/>
    <dgm:cxn modelId="{9A220963-E98B-B04C-9DDC-6B4248A1F364}" type="presParOf" srcId="{DE627B24-C2DC-CD4E-8958-DAE0B7EFB9D1}" destId="{520E108F-6AF1-8F47-995A-18EBC6470C1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20D97B-4304-B643-A83D-A3965CEC29E1}">
      <dsp:nvSpPr>
        <dsp:cNvPr id="0" name=""/>
        <dsp:cNvSpPr/>
      </dsp:nvSpPr>
      <dsp:spPr>
        <a:xfrm>
          <a:off x="285152" y="0"/>
          <a:ext cx="5385354" cy="538535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C8D895-0216-0E4D-94E2-C676EB1F6007}">
      <dsp:nvSpPr>
        <dsp:cNvPr id="0" name=""/>
        <dsp:cNvSpPr/>
      </dsp:nvSpPr>
      <dsp:spPr>
        <a:xfrm>
          <a:off x="796760" y="511608"/>
          <a:ext cx="2100288" cy="210028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What style of beer is most popular based on data from consumers?</a:t>
          </a:r>
          <a:endParaRPr lang="en-US" sz="1900" kern="1200" dirty="0"/>
        </a:p>
      </dsp:txBody>
      <dsp:txXfrm>
        <a:off x="899288" y="614136"/>
        <a:ext cx="1895232" cy="1895232"/>
      </dsp:txXfrm>
    </dsp:sp>
    <dsp:sp modelId="{65F3F1EA-0A7E-3F4D-8298-CE34E3793488}">
      <dsp:nvSpPr>
        <dsp:cNvPr id="0" name=""/>
        <dsp:cNvSpPr/>
      </dsp:nvSpPr>
      <dsp:spPr>
        <a:xfrm>
          <a:off x="3058609" y="511608"/>
          <a:ext cx="2100288" cy="210028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Which flavor profile is most popular based on the dataset?</a:t>
          </a:r>
          <a:endParaRPr lang="en-US" sz="1900" kern="1200"/>
        </a:p>
      </dsp:txBody>
      <dsp:txXfrm>
        <a:off x="3161137" y="614136"/>
        <a:ext cx="1895232" cy="1895232"/>
      </dsp:txXfrm>
    </dsp:sp>
    <dsp:sp modelId="{1E5909A2-EE20-1B44-A7D4-CC4FC3827DDD}">
      <dsp:nvSpPr>
        <dsp:cNvPr id="0" name=""/>
        <dsp:cNvSpPr/>
      </dsp:nvSpPr>
      <dsp:spPr>
        <a:xfrm>
          <a:off x="796760" y="2773457"/>
          <a:ext cx="2100288" cy="210028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What type of beer you might prefer based on your input of type of taste preferences?</a:t>
          </a:r>
          <a:endParaRPr lang="en-US" sz="1900" kern="1200"/>
        </a:p>
      </dsp:txBody>
      <dsp:txXfrm>
        <a:off x="899288" y="2875985"/>
        <a:ext cx="1895232" cy="1895232"/>
      </dsp:txXfrm>
    </dsp:sp>
    <dsp:sp modelId="{520E108F-6AF1-8F47-995A-18EBC6470C14}">
      <dsp:nvSpPr>
        <dsp:cNvPr id="0" name=""/>
        <dsp:cNvSpPr/>
      </dsp:nvSpPr>
      <dsp:spPr>
        <a:xfrm>
          <a:off x="3058609" y="2773457"/>
          <a:ext cx="2100288" cy="210028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Which breweries have the most popular beers based on reviews?</a:t>
          </a:r>
          <a:endParaRPr lang="en-US" sz="1900" kern="1200" dirty="0"/>
        </a:p>
      </dsp:txBody>
      <dsp:txXfrm>
        <a:off x="3161137" y="2875985"/>
        <a:ext cx="1895232" cy="1895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5C6D6-AE2B-6E42-9D78-EFC43A905F20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7B65F-73DE-D74A-A8BA-D14CBF4F7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96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7B65F-73DE-D74A-A8BA-D14CBF4F71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1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24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221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2666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2583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9294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3407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9633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109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8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3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11/10/22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6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11/10/22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9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11/10/22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3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11/10/22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4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11/10/22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5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11/10/22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4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11/10/22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97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FAEEC-05FF-54C2-F3DD-E98B6D7AB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4494107"/>
            <a:ext cx="8133478" cy="940240"/>
          </a:xfrm>
        </p:spPr>
        <p:txBody>
          <a:bodyPr>
            <a:normAutofit/>
          </a:bodyPr>
          <a:lstStyle/>
          <a:p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Beer Data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D438A-D461-1805-0456-E9039AC75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5433742"/>
            <a:ext cx="8133478" cy="406566"/>
          </a:xfrm>
        </p:spPr>
        <p:txBody>
          <a:bodyPr>
            <a:normAutofit/>
          </a:bodyPr>
          <a:lstStyle/>
          <a:p>
            <a:r>
              <a:rPr lang="en-US" sz="1100"/>
              <a:t>Analyzing Beer data and creating a machine learning algorithm to help users make the decision which beer they should get based on flavor profiles. </a:t>
            </a:r>
          </a:p>
        </p:txBody>
      </p:sp>
      <p:pic>
        <p:nvPicPr>
          <p:cNvPr id="2050" name="Picture 2" descr="Beer Analytics – The analytical beer recipe database">
            <a:extLst>
              <a:ext uri="{FF2B5EF4-FFF2-40B4-BE49-F238E27FC236}">
                <a16:creationId xmlns:a16="http://schemas.microsoft.com/office/drawing/2014/main" id="{1F4583AF-EE9A-FC1C-C910-E5CF2AE3AD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5" r="2" b="2266"/>
          <a:stretch/>
        </p:blipFill>
        <p:spPr bwMode="auto">
          <a:xfrm>
            <a:off x="-2" y="10"/>
            <a:ext cx="8966200" cy="419892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5B4D6600-0CCE-D93C-3DFC-6EC8617584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32" r="40087" b="3"/>
          <a:stretch/>
        </p:blipFill>
        <p:spPr>
          <a:xfrm>
            <a:off x="9111717" y="15514"/>
            <a:ext cx="3080285" cy="41720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419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08D58-D3BD-B3DC-397A-6E44257A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4925"/>
            <a:ext cx="3065929" cy="1392237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4E0C8-FAE3-9D4E-4FA5-9FA310C96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554" y="1988456"/>
            <a:ext cx="2286793" cy="925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&lt;- Timothy </a:t>
            </a:r>
            <a:r>
              <a:rPr lang="en-US" sz="1600" b="1" dirty="0" err="1"/>
              <a:t>Malasky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 err="1"/>
              <a:t>github.com</a:t>
            </a:r>
            <a:r>
              <a:rPr lang="en-US" sz="1600" b="1" dirty="0"/>
              <a:t>/</a:t>
            </a:r>
            <a:r>
              <a:rPr lang="en-US" sz="1600" b="1" dirty="0" err="1"/>
              <a:t>Tmalasky</a:t>
            </a:r>
            <a:endParaRPr lang="en-US" sz="1600" b="1" dirty="0"/>
          </a:p>
        </p:txBody>
      </p:sp>
      <p:pic>
        <p:nvPicPr>
          <p:cNvPr id="5" name="Picture 4" descr="A person wearing sunglasses&#10;&#10;Description automatically generated">
            <a:extLst>
              <a:ext uri="{FF2B5EF4-FFF2-40B4-BE49-F238E27FC236}">
                <a16:creationId xmlns:a16="http://schemas.microsoft.com/office/drawing/2014/main" id="{DF98EE3A-0418-A9DF-5660-4BC3F2949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7163"/>
            <a:ext cx="1171398" cy="2177144"/>
          </a:xfrm>
          <a:prstGeom prst="rect">
            <a:avLst/>
          </a:prstGeom>
        </p:spPr>
      </p:pic>
      <p:pic>
        <p:nvPicPr>
          <p:cNvPr id="1026" name="Picture 2" descr="Profile photo for jackmole">
            <a:extLst>
              <a:ext uri="{FF2B5EF4-FFF2-40B4-BE49-F238E27FC236}">
                <a16:creationId xmlns:a16="http://schemas.microsoft.com/office/drawing/2014/main" id="{714428BB-5ABB-37DF-443A-C5F4C44B1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24" y="1967160"/>
            <a:ext cx="2046515" cy="219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7872E3-D1B9-6FDC-C4D0-56C92CF39CB6}"/>
              </a:ext>
            </a:extLst>
          </p:cNvPr>
          <p:cNvSpPr txBox="1"/>
          <p:nvPr/>
        </p:nvSpPr>
        <p:spPr>
          <a:xfrm>
            <a:off x="5333415" y="1988456"/>
            <a:ext cx="2728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&lt;- Jack </a:t>
            </a:r>
            <a:r>
              <a:rPr lang="en-US" sz="1600" b="1" dirty="0" err="1"/>
              <a:t>Moletteire</a:t>
            </a:r>
            <a:endParaRPr lang="en-US" sz="1600" b="1" dirty="0"/>
          </a:p>
          <a:p>
            <a:r>
              <a:rPr lang="en-US" sz="1600" b="1" dirty="0" err="1"/>
              <a:t>github.com</a:t>
            </a:r>
            <a:r>
              <a:rPr lang="en-US" sz="1600" b="1" dirty="0"/>
              <a:t>/</a:t>
            </a:r>
            <a:r>
              <a:rPr lang="en-US" sz="1600" b="1" dirty="0" err="1"/>
              <a:t>jmoletteire</a:t>
            </a:r>
            <a:endParaRPr lang="en-US" sz="1600" b="1" dirty="0"/>
          </a:p>
        </p:txBody>
      </p:sp>
      <p:pic>
        <p:nvPicPr>
          <p:cNvPr id="1028" name="Picture 4" descr="Profile photo for muurid">
            <a:extLst>
              <a:ext uri="{FF2B5EF4-FFF2-40B4-BE49-F238E27FC236}">
                <a16:creationId xmlns:a16="http://schemas.microsoft.com/office/drawing/2014/main" id="{BCB2116C-C1B1-46B8-5D20-C158DEAA2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167" y="1967162"/>
            <a:ext cx="2028529" cy="219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23C3F5-5C25-74C6-F107-AB0D3990E5F6}"/>
              </a:ext>
            </a:extLst>
          </p:cNvPr>
          <p:cNvSpPr txBox="1"/>
          <p:nvPr/>
        </p:nvSpPr>
        <p:spPr>
          <a:xfrm>
            <a:off x="9723696" y="1988456"/>
            <a:ext cx="2468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&lt;- Souleymane Ndiaye</a:t>
            </a:r>
          </a:p>
          <a:p>
            <a:r>
              <a:rPr lang="en-US" sz="1600" b="1" dirty="0" err="1"/>
              <a:t>github.com</a:t>
            </a:r>
            <a:r>
              <a:rPr lang="en-US" sz="1600" b="1" dirty="0"/>
              <a:t>/muurid1</a:t>
            </a:r>
          </a:p>
        </p:txBody>
      </p:sp>
      <p:pic>
        <p:nvPicPr>
          <p:cNvPr id="1032" name="Picture 8" descr="Cheers in German: 5 German Toasts You Can Use at Oktoberfest">
            <a:extLst>
              <a:ext uri="{FF2B5EF4-FFF2-40B4-BE49-F238E27FC236}">
                <a16:creationId xmlns:a16="http://schemas.microsoft.com/office/drawing/2014/main" id="{650150C3-BA09-53E1-75EA-698D46042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411" y="624562"/>
            <a:ext cx="1841871" cy="134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9838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66BE0-E06C-EA4C-2449-62B32DD8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52" y="331197"/>
            <a:ext cx="7461844" cy="1080938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Beer?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9F145-F429-A63B-1032-3DE517BCF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5625" y="2111603"/>
            <a:ext cx="2727984" cy="4600281"/>
          </a:xfrm>
        </p:spPr>
        <p:txBody>
          <a:bodyPr>
            <a:normAutofit fontScale="92500" lnSpcReduction="10000"/>
          </a:bodyPr>
          <a:lstStyle/>
          <a:p>
            <a:r>
              <a:rPr lang="en-US" sz="1700" b="1" i="0" u="none" strike="noStrike" dirty="0">
                <a:effectLst/>
                <a:latin typeface="-apple-system"/>
              </a:rPr>
              <a:t>Craft beer is becoming increasing demanded by consumers in today’s market. </a:t>
            </a:r>
          </a:p>
          <a:p>
            <a:r>
              <a:rPr lang="en-US" sz="1700" b="1" i="0" u="none" strike="noStrike" dirty="0">
                <a:effectLst/>
                <a:latin typeface="-apple-system"/>
              </a:rPr>
              <a:t>Consumers’ willingness to spend more on craft beer based on variety, flavor and quality has increased since its beginnings in the 1960s. </a:t>
            </a:r>
          </a:p>
          <a:p>
            <a:r>
              <a:rPr lang="en-US" sz="1700" b="1" i="0" u="none" strike="noStrike" dirty="0">
                <a:effectLst/>
                <a:latin typeface="-apple-system"/>
              </a:rPr>
              <a:t>Craft beer is typically made with higher quality ingredients, which provides consumers with a more flavorful and distinctive tasting beer than mass-produced options. </a:t>
            </a:r>
          </a:p>
          <a:p>
            <a:r>
              <a:rPr lang="en-US" sz="1700" b="1" i="0" u="none" strike="noStrike" dirty="0">
                <a:effectLst/>
                <a:latin typeface="-apple-system"/>
              </a:rPr>
              <a:t>Those reaching for a craft beer often want </a:t>
            </a:r>
            <a:r>
              <a:rPr lang="en-US" sz="1700" b="1" dirty="0">
                <a:latin typeface="-apple-system"/>
              </a:rPr>
              <a:t>something new. </a:t>
            </a:r>
            <a:endParaRPr lang="en-US" sz="17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11D53D-A634-C227-4ED5-EFD24CC17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2" y="1204546"/>
            <a:ext cx="8988832" cy="558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39905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C4D30-FCC6-0D1A-E378-F352D3A9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Craft Beer Trending Higher in America each year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68CE05A-17CF-9C51-0A62-82FCF3C6FC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5" y="2102665"/>
            <a:ext cx="6811767" cy="336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hart: America's Brewery Boom | Statista">
            <a:extLst>
              <a:ext uri="{FF2B5EF4-FFF2-40B4-BE49-F238E27FC236}">
                <a16:creationId xmlns:a16="http://schemas.microsoft.com/office/drawing/2014/main" id="{8A9F68B9-D19D-CDB6-BB6F-CAD0AB76D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797" y="1988365"/>
            <a:ext cx="4078711" cy="407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98794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B64C-0F23-A5B6-C726-63774ED8C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 i="0" u="none" strike="no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Questions for our 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C26056-8578-A56F-8B1D-2E1BDF9B12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126923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159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ost_Popular_Beers">
            <a:extLst>
              <a:ext uri="{FF2B5EF4-FFF2-40B4-BE49-F238E27FC236}">
                <a16:creationId xmlns:a16="http://schemas.microsoft.com/office/drawing/2014/main" id="{5C7810C9-AD97-4041-8A9F-E8E0E3592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301"/>
            <a:ext cx="12192000" cy="53700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22EA26-9727-8718-4749-790AF38BBBE3}"/>
              </a:ext>
            </a:extLst>
          </p:cNvPr>
          <p:cNvSpPr txBox="1"/>
          <p:nvPr/>
        </p:nvSpPr>
        <p:spPr>
          <a:xfrm>
            <a:off x="0" y="474784"/>
            <a:ext cx="716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Most popular beers based on reviews from the Dataset.</a:t>
            </a:r>
          </a:p>
        </p:txBody>
      </p:sp>
    </p:spTree>
    <p:extLst>
      <p:ext uri="{BB962C8B-B14F-4D97-AF65-F5344CB8AC3E}">
        <p14:creationId xmlns:p14="http://schemas.microsoft.com/office/powerpoint/2010/main" val="216386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ost_Popular_Breweries">
            <a:extLst>
              <a:ext uri="{FF2B5EF4-FFF2-40B4-BE49-F238E27FC236}">
                <a16:creationId xmlns:a16="http://schemas.microsoft.com/office/drawing/2014/main" id="{F23DE759-4EFB-4947-A06B-DBA58F7D0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135"/>
            <a:ext cx="12192000" cy="53524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4ABFC8-8FA2-14D4-CEEB-795D2FF325EB}"/>
              </a:ext>
            </a:extLst>
          </p:cNvPr>
          <p:cNvSpPr txBox="1"/>
          <p:nvPr/>
        </p:nvSpPr>
        <p:spPr>
          <a:xfrm>
            <a:off x="0" y="476829"/>
            <a:ext cx="634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Most popular breweries based on reviews from the dataset.</a:t>
            </a:r>
          </a:p>
        </p:txBody>
      </p:sp>
    </p:spTree>
    <p:extLst>
      <p:ext uri="{BB962C8B-B14F-4D97-AF65-F5344CB8AC3E}">
        <p14:creationId xmlns:p14="http://schemas.microsoft.com/office/powerpoint/2010/main" val="223862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Most_popular_flavor_profile">
            <a:extLst>
              <a:ext uri="{FF2B5EF4-FFF2-40B4-BE49-F238E27FC236}">
                <a16:creationId xmlns:a16="http://schemas.microsoft.com/office/drawing/2014/main" id="{1CD84899-0122-42D6-9E03-015F52F2B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2097"/>
            <a:ext cx="12192000" cy="52712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D56C1A-2B07-9EFE-527B-A2838780F0BF}"/>
              </a:ext>
            </a:extLst>
          </p:cNvPr>
          <p:cNvSpPr txBox="1"/>
          <p:nvPr/>
        </p:nvSpPr>
        <p:spPr>
          <a:xfrm>
            <a:off x="0" y="483577"/>
            <a:ext cx="626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Most popular flavor profile based on reviews from dataset.</a:t>
            </a:r>
          </a:p>
        </p:txBody>
      </p:sp>
    </p:spTree>
    <p:extLst>
      <p:ext uri="{BB962C8B-B14F-4D97-AF65-F5344CB8AC3E}">
        <p14:creationId xmlns:p14="http://schemas.microsoft.com/office/powerpoint/2010/main" val="343761722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{2E58D34C-2611-774C-AC15-08BCDCFF1768}tf10001057</Template>
  <TotalTime>114</TotalTime>
  <Words>225</Words>
  <Application>Microsoft Macintosh PowerPoint</Application>
  <PresentationFormat>Widescreen</PresentationFormat>
  <Paragraphs>24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Trebuchet MS</vt:lpstr>
      <vt:lpstr>Berlin</vt:lpstr>
      <vt:lpstr>Beer Data Analysis </vt:lpstr>
      <vt:lpstr>The Team</vt:lpstr>
      <vt:lpstr>Why Beer?</vt:lpstr>
      <vt:lpstr>Craft Beer Trending Higher in America each year</vt:lpstr>
      <vt:lpstr>Questions for our Dataset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Data Analysis </dc:title>
  <dc:creator>Tim Malasky</dc:creator>
  <cp:lastModifiedBy>Tim Malasky</cp:lastModifiedBy>
  <cp:revision>6</cp:revision>
  <dcterms:created xsi:type="dcterms:W3CDTF">2022-11-09T00:59:31Z</dcterms:created>
  <dcterms:modified xsi:type="dcterms:W3CDTF">2022-11-10T19:44:24Z</dcterms:modified>
</cp:coreProperties>
</file>