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Most</a:t>
            </a:r>
            <a:r>
              <a:rPr lang="en-US" baseline="0" dirty="0"/>
              <a:t> Popular Artist Overall (Number of Times in the Top 10)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Katy Perry</c:v>
                </c:pt>
                <c:pt idx="1">
                  <c:v>Justin Bieber</c:v>
                </c:pt>
                <c:pt idx="2">
                  <c:v>Rihanna</c:v>
                </c:pt>
                <c:pt idx="3">
                  <c:v>Maroon 5</c:v>
                </c:pt>
                <c:pt idx="4">
                  <c:v>Lady Gaga</c:v>
                </c:pt>
                <c:pt idx="5">
                  <c:v>Bruno Mars</c:v>
                </c:pt>
                <c:pt idx="6">
                  <c:v>Ed Sheeren</c:v>
                </c:pt>
                <c:pt idx="7">
                  <c:v>Pitbull</c:v>
                </c:pt>
                <c:pt idx="8">
                  <c:v>The Chainsmokers</c:v>
                </c:pt>
                <c:pt idx="9">
                  <c:v>Shawn Mendes</c:v>
                </c:pt>
                <c:pt idx="10">
                  <c:v>Jennifer Lopez</c:v>
                </c:pt>
                <c:pt idx="11">
                  <c:v>Adele</c:v>
                </c:pt>
                <c:pt idx="12">
                  <c:v>Calvin Harris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17</c:v>
                </c:pt>
                <c:pt idx="1">
                  <c:v>16</c:v>
                </c:pt>
                <c:pt idx="2">
                  <c:v>15</c:v>
                </c:pt>
                <c:pt idx="3">
                  <c:v>15</c:v>
                </c:pt>
                <c:pt idx="4">
                  <c:v>14</c:v>
                </c:pt>
                <c:pt idx="5">
                  <c:v>13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A-4D43-BB1F-BCA3F3F31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52597440"/>
        <c:axId val="1352597856"/>
      </c:barChart>
      <c:catAx>
        <c:axId val="1352597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597856"/>
        <c:crosses val="autoZero"/>
        <c:auto val="1"/>
        <c:lblAlgn val="ctr"/>
        <c:lblOffset val="100"/>
        <c:noMultiLvlLbl val="0"/>
      </c:catAx>
      <c:valAx>
        <c:axId val="135259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59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</a:t>
            </a:r>
            <a:r>
              <a:rPr lang="en-US" baseline="0"/>
              <a:t> Popular Artist By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Sheet2!$A$1:$B$45</c:f>
              <c:multiLvlStrCache>
                <c:ptCount val="45"/>
                <c:lvl>
                  <c:pt idx="0">
                    <c:v>Ed Sheeran</c:v>
                  </c:pt>
                  <c:pt idx="1">
                    <c:v>The Chainsmokers</c:v>
                  </c:pt>
                  <c:pt idx="2">
                    <c:v>Shawn Mendes</c:v>
                  </c:pt>
                  <c:pt idx="3">
                    <c:v>Dua Lipa</c:v>
                  </c:pt>
                  <c:pt idx="4">
                    <c:v>Justin Timberlake</c:v>
                  </c:pt>
                  <c:pt idx="5">
                    <c:v>Taylor Swift</c:v>
                  </c:pt>
                  <c:pt idx="6">
                    <c:v>DNCE</c:v>
                  </c:pt>
                  <c:pt idx="7">
                    <c:v>Katy Perry</c:v>
                  </c:pt>
                  <c:pt idx="8">
                    <c:v>Lana Del Rey</c:v>
                  </c:pt>
                  <c:pt idx="9">
                    <c:v>The Chainsmokers</c:v>
                  </c:pt>
                  <c:pt idx="10">
                    <c:v>Adele</c:v>
                  </c:pt>
                  <c:pt idx="11">
                    <c:v>Britney Spears</c:v>
                  </c:pt>
                  <c:pt idx="12">
                    <c:v>DNCE</c:v>
                  </c:pt>
                  <c:pt idx="13">
                    <c:v>Meghan Trainor</c:v>
                  </c:pt>
                  <c:pt idx="14">
                    <c:v>Shawn Mendes</c:v>
                  </c:pt>
                  <c:pt idx="15">
                    <c:v>The Chainsmokers</c:v>
                  </c:pt>
                  <c:pt idx="16">
                    <c:v>Justin Bieber</c:v>
                  </c:pt>
                  <c:pt idx="17">
                    <c:v>Ed Sheeran</c:v>
                  </c:pt>
                  <c:pt idx="18">
                    <c:v>Ariana Grande</c:v>
                  </c:pt>
                  <c:pt idx="19">
                    <c:v>David Guetta</c:v>
                  </c:pt>
                  <c:pt idx="20">
                    <c:v>Maroon 5</c:v>
                  </c:pt>
                  <c:pt idx="21">
                    <c:v>Meghan Trainor</c:v>
                  </c:pt>
                  <c:pt idx="22">
                    <c:v>One Direction</c:v>
                  </c:pt>
                  <c:pt idx="23">
                    <c:v>Pitbull</c:v>
                  </c:pt>
                  <c:pt idx="24">
                    <c:v>Birdy</c:v>
                  </c:pt>
                  <c:pt idx="25">
                    <c:v>Beyoncé</c:v>
                  </c:pt>
                  <c:pt idx="26">
                    <c:v>Bruno Mars</c:v>
                  </c:pt>
                  <c:pt idx="27">
                    <c:v>Katy Perry</c:v>
                  </c:pt>
                  <c:pt idx="28">
                    <c:v>Justin Timberlake</c:v>
                  </c:pt>
                  <c:pt idx="29">
                    <c:v>One Direction</c:v>
                  </c:pt>
                  <c:pt idx="30">
                    <c:v>Katy Perry</c:v>
                  </c:pt>
                  <c:pt idx="31">
                    <c:v>Rihanna</c:v>
                  </c:pt>
                  <c:pt idx="32">
                    <c:v>Lady Gaga</c:v>
                  </c:pt>
                  <c:pt idx="33">
                    <c:v>Beyoncé</c:v>
                  </c:pt>
                  <c:pt idx="34">
                    <c:v>Jennifer Lopez</c:v>
                  </c:pt>
                  <c:pt idx="35">
                    <c:v>Rihanna</c:v>
                  </c:pt>
                  <c:pt idx="36">
                    <c:v>Britney Spears</c:v>
                  </c:pt>
                  <c:pt idx="37">
                    <c:v>Bruno Mars</c:v>
                  </c:pt>
                  <c:pt idx="38">
                    <c:v>Katy Perry</c:v>
                  </c:pt>
                  <c:pt idx="39">
                    <c:v>Nicki Minaj</c:v>
                  </c:pt>
                  <c:pt idx="40">
                    <c:v>Christina Aguilera</c:v>
                  </c:pt>
                  <c:pt idx="41">
                    <c:v>Kesha</c:v>
                  </c:pt>
                  <c:pt idx="42">
                    <c:v>The Black Eyed Peas</c:v>
                  </c:pt>
                  <c:pt idx="43">
                    <c:v>Alicia Keys</c:v>
                  </c:pt>
                  <c:pt idx="44">
                    <c:v>Lady Gaga</c:v>
                  </c:pt>
                </c:lvl>
                <c:lvl>
                  <c:pt idx="0">
                    <c:v>2019</c:v>
                  </c:pt>
                  <c:pt idx="1">
                    <c:v>2019</c:v>
                  </c:pt>
                  <c:pt idx="2">
                    <c:v>2018</c:v>
                  </c:pt>
                  <c:pt idx="3">
                    <c:v>2018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2017</c:v>
                  </c:pt>
                  <c:pt idx="7">
                    <c:v>2017</c:v>
                  </c:pt>
                  <c:pt idx="8">
                    <c:v>2017</c:v>
                  </c:pt>
                  <c:pt idx="9">
                    <c:v>2017</c:v>
                  </c:pt>
                  <c:pt idx="10">
                    <c:v>2016</c:v>
                  </c:pt>
                  <c:pt idx="11">
                    <c:v>2016</c:v>
                  </c:pt>
                  <c:pt idx="12">
                    <c:v>2016</c:v>
                  </c:pt>
                  <c:pt idx="13">
                    <c:v>2016</c:v>
                  </c:pt>
                  <c:pt idx="14">
                    <c:v>2016</c:v>
                  </c:pt>
                  <c:pt idx="15">
                    <c:v>2016</c:v>
                  </c:pt>
                  <c:pt idx="16">
                    <c:v>2015</c:v>
                  </c:pt>
                  <c:pt idx="17">
                    <c:v>2015</c:v>
                  </c:pt>
                  <c:pt idx="18">
                    <c:v>2015</c:v>
                  </c:pt>
                  <c:pt idx="19">
                    <c:v>2015</c:v>
                  </c:pt>
                  <c:pt idx="20">
                    <c:v>2015</c:v>
                  </c:pt>
                  <c:pt idx="21">
                    <c:v>2015</c:v>
                  </c:pt>
                  <c:pt idx="22">
                    <c:v>2015</c:v>
                  </c:pt>
                  <c:pt idx="23">
                    <c:v>2015</c:v>
                  </c:pt>
                  <c:pt idx="24">
                    <c:v>2014</c:v>
                  </c:pt>
                  <c:pt idx="25">
                    <c:v>2014</c:v>
                  </c:pt>
                  <c:pt idx="26">
                    <c:v>2014</c:v>
                  </c:pt>
                  <c:pt idx="27">
                    <c:v>2014</c:v>
                  </c:pt>
                  <c:pt idx="28">
                    <c:v>2013</c:v>
                  </c:pt>
                  <c:pt idx="29">
                    <c:v>2013</c:v>
                  </c:pt>
                  <c:pt idx="30">
                    <c:v>2012</c:v>
                  </c:pt>
                  <c:pt idx="31">
                    <c:v>2012</c:v>
                  </c:pt>
                  <c:pt idx="32">
                    <c:v>2011</c:v>
                  </c:pt>
                  <c:pt idx="33">
                    <c:v>2011</c:v>
                  </c:pt>
                  <c:pt idx="34">
                    <c:v>2011</c:v>
                  </c:pt>
                  <c:pt idx="35">
                    <c:v>2011</c:v>
                  </c:pt>
                  <c:pt idx="36">
                    <c:v>2011</c:v>
                  </c:pt>
                  <c:pt idx="37">
                    <c:v>2011</c:v>
                  </c:pt>
                  <c:pt idx="38">
                    <c:v>2011</c:v>
                  </c:pt>
                  <c:pt idx="39">
                    <c:v>2011</c:v>
                  </c:pt>
                  <c:pt idx="40">
                    <c:v>2010</c:v>
                  </c:pt>
                  <c:pt idx="41">
                    <c:v>2010</c:v>
                  </c:pt>
                  <c:pt idx="42">
                    <c:v>2010</c:v>
                  </c:pt>
                  <c:pt idx="43">
                    <c:v>2010</c:v>
                  </c:pt>
                  <c:pt idx="44">
                    <c:v>2010</c:v>
                  </c:pt>
                </c:lvl>
              </c:multiLvlStrCache>
            </c:multiLvlStrRef>
          </c:cat>
          <c:val>
            <c:numRef>
              <c:f>Sheet2!$C$1:$C$45</c:f>
              <c:numCache>
                <c:formatCode>General</c:formatCode>
                <c:ptCount val="45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9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5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3</c:v>
                </c:pt>
                <c:pt idx="4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9-4CA8-A4D5-54B870D69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3084128"/>
        <c:axId val="1063085376"/>
      </c:barChart>
      <c:catAx>
        <c:axId val="106308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085376"/>
        <c:crosses val="autoZero"/>
        <c:auto val="1"/>
        <c:lblAlgn val="ctr"/>
        <c:lblOffset val="100"/>
        <c:noMultiLvlLbl val="0"/>
      </c:catAx>
      <c:valAx>
        <c:axId val="106308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08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7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eonardopena/top-spotify-songs-from-20102019-by-ye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A16BA-2C12-439C-9883-175F5B318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75" b="230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0DC7C-5388-400F-9438-36779FAE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6643372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Group E Project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78F4BC-8ACE-4D69-AE52-F14F36AB6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Shannan Sharp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Tommy Smith</a:t>
            </a:r>
          </a:p>
        </p:txBody>
      </p:sp>
    </p:spTree>
    <p:extLst>
      <p:ext uri="{BB962C8B-B14F-4D97-AF65-F5344CB8AC3E}">
        <p14:creationId xmlns:p14="http://schemas.microsoft.com/office/powerpoint/2010/main" val="2125467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313A-0792-4ED0-90A7-19461BC1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Music Patterns from 2010-2019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9D98-B489-472D-88B1-7E61DBA4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based on database of songs from Spotify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hlinkClick r:id="rId2"/>
              </a:rPr>
              <a:t>https://www.kaggle.com/leonardopena/top-spotify-songs-from-20102019-by-year</a:t>
            </a:r>
            <a:endParaRPr lang="en-US" sz="1800" dirty="0">
              <a:solidFill>
                <a:srgbClr val="00B0F0"/>
              </a:solidFill>
            </a:endParaRPr>
          </a:p>
          <a:p>
            <a:r>
              <a:rPr lang="en-US" dirty="0"/>
              <a:t>What were the trends through the years?</a:t>
            </a:r>
          </a:p>
          <a:p>
            <a:pPr lvl="1"/>
            <a:r>
              <a:rPr lang="en-US" sz="2000" dirty="0"/>
              <a:t>What was the most popular genre overall? Each year?</a:t>
            </a:r>
          </a:p>
          <a:p>
            <a:pPr lvl="1"/>
            <a:r>
              <a:rPr lang="en-US" sz="2000" dirty="0"/>
              <a:t>Who was the most popular artist overall? Each year?</a:t>
            </a:r>
          </a:p>
          <a:p>
            <a:r>
              <a:rPr lang="en-US" sz="2400" dirty="0"/>
              <a:t>Looking at a unique analysis</a:t>
            </a:r>
          </a:p>
          <a:p>
            <a:pPr lvl="1"/>
            <a:r>
              <a:rPr lang="en-US" sz="2000" dirty="0"/>
              <a:t>How do beats per minute correlate to “</a:t>
            </a:r>
            <a:r>
              <a:rPr lang="en-US" sz="2000" dirty="0" err="1"/>
              <a:t>dancibilty</a:t>
            </a:r>
            <a:r>
              <a:rPr lang="en-US" sz="2000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91364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9E63-FF20-48FD-883F-A06A9722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Popular Genre Overall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A5A55B-3673-4C97-96C0-49577D84B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6" y="1690689"/>
            <a:ext cx="11769365" cy="5167312"/>
          </a:xfrm>
        </p:spPr>
      </p:pic>
    </p:spTree>
    <p:extLst>
      <p:ext uri="{BB962C8B-B14F-4D97-AF65-F5344CB8AC3E}">
        <p14:creationId xmlns:p14="http://schemas.microsoft.com/office/powerpoint/2010/main" val="352678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7D91-CB4B-49DA-9685-427CBA38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No Surprise, but Dance Pop Was Most Popular Each Year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CB66569-07EA-4A00-A31B-FD1459F0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9620" y="643467"/>
            <a:ext cx="33555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4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6E66-6A4F-4D54-94BF-8D9FDFF5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Popular Artist Overall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4AFA8DA-CDF7-4FDC-936D-767F88F6C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5759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17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E7293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86E1F-95F5-436C-A37E-BCFDB714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Most Popular Artist by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8C5428-F490-4920-83DD-413E0AC36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30635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37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D44C-059A-436C-BE33-9E6455CF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Statistical Analysis of Beats Per Minute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bpm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1A5A40-DAAE-4610-B5B7-35F4CEDB6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568557"/>
              </p:ext>
            </p:extLst>
          </p:nvPr>
        </p:nvGraphicFramePr>
        <p:xfrm>
          <a:off x="838200" y="2011363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202731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076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bpm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2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603.000000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3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118.545605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88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24.795358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24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81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88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120.000000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06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129.000000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25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206.00000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4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329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3E"/>
      </a:accent1>
      <a:accent2>
        <a:srgbClr val="D55117"/>
      </a:accent2>
      <a:accent3>
        <a:srgbClr val="CB9C24"/>
      </a:accent3>
      <a:accent4>
        <a:srgbClr val="98AD13"/>
      </a:accent4>
      <a:accent5>
        <a:srgbClr val="64B821"/>
      </a:accent5>
      <a:accent6>
        <a:srgbClr val="19BD15"/>
      </a:accent6>
      <a:hlink>
        <a:srgbClr val="30928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Elephant</vt:lpstr>
      <vt:lpstr>BrushVTI</vt:lpstr>
      <vt:lpstr>Group E Project 1</vt:lpstr>
      <vt:lpstr>Music Patterns from 2010-2019</vt:lpstr>
      <vt:lpstr>Most Popular Genre Overall</vt:lpstr>
      <vt:lpstr>No Surprise, but Dance Pop Was Most Popular Each Year</vt:lpstr>
      <vt:lpstr>Most Popular Artist Overall</vt:lpstr>
      <vt:lpstr>Most Popular Artist by Year</vt:lpstr>
      <vt:lpstr>Statistical Analysis of Beats Per Minutebpm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 Project 1</dc:title>
  <dc:creator>Tommy Smith</dc:creator>
  <cp:lastModifiedBy>Tommy Smith</cp:lastModifiedBy>
  <cp:revision>8</cp:revision>
  <dcterms:created xsi:type="dcterms:W3CDTF">2021-04-28T02:16:55Z</dcterms:created>
  <dcterms:modified xsi:type="dcterms:W3CDTF">2021-04-28T03:26:55Z</dcterms:modified>
</cp:coreProperties>
</file>