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77450" cy="566896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3060000"/>
            <a:ext cx="8640000" cy="108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3600" b="1" strike="noStrike" spc="-1">
                <a:solidFill>
                  <a:srgbClr val="333333"/>
                </a:solidFill>
                <a:latin typeface="Noto Sans Regular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0" y="4320000"/>
            <a:ext cx="8640000" cy="720000"/>
          </a:xfrm>
          <a:prstGeom prst="rect">
            <a:avLst/>
          </a:prstGeom>
        </p:spPr>
        <p:txBody>
          <a:bodyPr lIns="0" tIns="0" rIns="0" bIns="0">
            <a:normAutofit fontScale="13000"/>
          </a:bodyPr>
          <a:lstStyle/>
          <a:p>
            <a:pPr marL="432000" indent="-324000">
              <a:spcAft>
                <a:spcPts val="140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33"/>
                </a:solidFill>
                <a:latin typeface="Noto Sans Bold"/>
              </a:rPr>
              <a:t>Click to edit the outline text format</a:t>
            </a:r>
          </a:p>
          <a:p>
            <a:pPr marL="864000" lvl="1" indent="-324000">
              <a:spcAft>
                <a:spcPts val="112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333333"/>
                </a:solidFill>
                <a:latin typeface="Noto Sans Bold"/>
              </a:rPr>
              <a:t>Second Outline Level</a:t>
            </a:r>
          </a:p>
          <a:p>
            <a:pPr marL="1296000" lvl="2" indent="-288000">
              <a:spcAft>
                <a:spcPts val="839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33"/>
                </a:solidFill>
                <a:latin typeface="Noto Sans Bold"/>
              </a:rPr>
              <a:t>Third Outline Level</a:t>
            </a:r>
          </a:p>
          <a:p>
            <a:pPr marL="1728000" lvl="3" indent="-216000">
              <a:spcAft>
                <a:spcPts val="556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333333"/>
                </a:solidFill>
                <a:latin typeface="Noto Sans Bold"/>
              </a:rPr>
              <a:t>Fourth Outline Level</a:t>
            </a:r>
          </a:p>
          <a:p>
            <a:pPr marL="2160000" lvl="4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33"/>
                </a:solidFill>
                <a:latin typeface="Noto Sans Bold"/>
              </a:rPr>
              <a:t>Fifth Outline Level</a:t>
            </a:r>
          </a:p>
          <a:p>
            <a:pPr marL="2592000" lvl="5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33"/>
                </a:solidFill>
                <a:latin typeface="Noto Sans Bold"/>
              </a:rPr>
              <a:t>Sixth Outline Level</a:t>
            </a:r>
          </a:p>
          <a:p>
            <a:pPr marL="3024000" lvl="6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33"/>
                </a:solidFill>
                <a:latin typeface="Noto Sans Bold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Noto Sans Regular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Noto Sans Regular"/>
              </a:rPr>
              <a:t>&lt;footer&gt;</a:t>
            </a:r>
          </a:p>
        </p:txBody>
      </p:sp>
      <p:sp>
        <p:nvSpPr>
          <p:cNvPr id="4" name="CustomShape 5"/>
          <p:cNvSpPr/>
          <p:nvPr/>
        </p:nvSpPr>
        <p:spPr>
          <a:xfrm>
            <a:off x="0" y="3060000"/>
            <a:ext cx="540000" cy="1080000"/>
          </a:xfrm>
          <a:prstGeom prst="rect">
            <a:avLst/>
          </a:prstGeom>
          <a:solidFill>
            <a:srgbClr val="F10D0C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3300" b="1" strike="noStrike" spc="-1">
                <a:solidFill>
                  <a:srgbClr val="333333"/>
                </a:solidFill>
                <a:latin typeface="Noto Sans Regular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333333"/>
                </a:solidFill>
                <a:latin typeface="Noto Sans Regular"/>
              </a:rPr>
              <a:t>Click to edit the outline text format</a:t>
            </a:r>
          </a:p>
          <a:p>
            <a:pPr marL="864000" lvl="1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333333"/>
                </a:solidFill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632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333333"/>
                </a:solidFill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425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333333"/>
                </a:solidFill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333333"/>
                </a:solidFill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333333"/>
                </a:solidFill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333333"/>
                </a:solidFill>
                <a:latin typeface="Noto Sans Regular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Noto Sans Regular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Noto Sans Regular"/>
              </a:rPr>
              <a:t>&lt;footer&gt;</a:t>
            </a:r>
          </a:p>
        </p:txBody>
      </p:sp>
      <p:sp>
        <p:nvSpPr>
          <p:cNvPr id="45" name="CustomShape 5"/>
          <p:cNvSpPr/>
          <p:nvPr/>
        </p:nvSpPr>
        <p:spPr>
          <a:xfrm>
            <a:off x="0" y="180000"/>
            <a:ext cx="540000" cy="108000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20000" y="3060000"/>
            <a:ext cx="864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6000" b="1" i="1" strike="noStrike" spc="-1">
                <a:solidFill>
                  <a:srgbClr val="000000"/>
                </a:solidFill>
                <a:latin typeface="Franklin Gothic Medium"/>
                <a:ea typeface="Elephant"/>
              </a:rPr>
              <a:t>A Decade of Music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720000" y="4263840"/>
            <a:ext cx="8640000" cy="83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Noto Sans Regular"/>
            </a:endParaRPr>
          </a:p>
          <a:p>
            <a:pPr algn="ctr"/>
            <a:r>
              <a:rPr lang="en-US" sz="2400" b="0" strike="noStrike" spc="-1">
                <a:latin typeface="Noto Sans Regular"/>
              </a:rPr>
              <a:t>Shannan Sharp &amp; Tommy Smith</a:t>
            </a:r>
          </a:p>
        </p:txBody>
      </p:sp>
      <p:sp>
        <p:nvSpPr>
          <p:cNvPr id="84" name="Freeform 3"/>
          <p:cNvSpPr/>
          <p:nvPr/>
        </p:nvSpPr>
        <p:spPr>
          <a:xfrm>
            <a:off x="457200" y="457200"/>
            <a:ext cx="1829160" cy="1829160"/>
          </a:xfrm>
          <a:custGeom>
            <a:avLst/>
            <a:gdLst/>
            <a:ahLst/>
            <a:cxnLst/>
            <a:rect l="0" t="0" r="r" b="b"/>
            <a:pathLst>
              <a:path w="5081" h="5081">
                <a:moveTo>
                  <a:pt x="167" y="4328"/>
                </a:moveTo>
                <a:cubicBezTo>
                  <a:pt x="111" y="2885"/>
                  <a:pt x="56" y="1443"/>
                  <a:pt x="0" y="0"/>
                </a:cubicBezTo>
                <a:cubicBezTo>
                  <a:pt x="1638" y="250"/>
                  <a:pt x="3275" y="501"/>
                  <a:pt x="4913" y="752"/>
                </a:cubicBezTo>
                <a:cubicBezTo>
                  <a:pt x="4969" y="2195"/>
                  <a:pt x="5024" y="3638"/>
                  <a:pt x="5080" y="5080"/>
                </a:cubicBezTo>
                <a:cubicBezTo>
                  <a:pt x="3442" y="4830"/>
                  <a:pt x="1804" y="4579"/>
                  <a:pt x="167" y="4328"/>
                </a:cubicBezTo>
                <a:close/>
              </a:path>
            </a:pathLst>
          </a:custGeom>
          <a:blipFill rotWithShape="0">
            <a:blip r:embed="rId2"/>
            <a:stretch/>
          </a:blipFill>
          <a:ln w="10800">
            <a:noFill/>
          </a:ln>
        </p:spPr>
      </p:sp>
      <p:pic>
        <p:nvPicPr>
          <p:cNvPr id="85" name="Picture 84"/>
          <p:cNvPicPr/>
          <p:nvPr/>
        </p:nvPicPr>
        <p:blipFill>
          <a:blip r:embed="rId3"/>
          <a:stretch/>
        </p:blipFill>
        <p:spPr>
          <a:xfrm>
            <a:off x="3200400" y="914400"/>
            <a:ext cx="1714320" cy="1714320"/>
          </a:xfrm>
          <a:prstGeom prst="rect">
            <a:avLst/>
          </a:prstGeom>
          <a:ln w="10800">
            <a:noFill/>
          </a:ln>
        </p:spPr>
      </p:pic>
      <p:sp>
        <p:nvSpPr>
          <p:cNvPr id="86" name="Freeform 4"/>
          <p:cNvSpPr/>
          <p:nvPr/>
        </p:nvSpPr>
        <p:spPr>
          <a:xfrm>
            <a:off x="7579800" y="721800"/>
            <a:ext cx="2099880" cy="2099880"/>
          </a:xfrm>
          <a:custGeom>
            <a:avLst/>
            <a:gdLst/>
            <a:ahLst/>
            <a:cxnLst/>
            <a:rect l="0" t="0" r="r" b="b"/>
            <a:pathLst>
              <a:path w="5833" h="5833">
                <a:moveTo>
                  <a:pt x="0" y="4600"/>
                </a:moveTo>
                <a:cubicBezTo>
                  <a:pt x="411" y="3066"/>
                  <a:pt x="822" y="1533"/>
                  <a:pt x="1232" y="0"/>
                </a:cubicBezTo>
                <a:cubicBezTo>
                  <a:pt x="2766" y="411"/>
                  <a:pt x="4299" y="822"/>
                  <a:pt x="5832" y="1232"/>
                </a:cubicBezTo>
                <a:cubicBezTo>
                  <a:pt x="5421" y="2766"/>
                  <a:pt x="5010" y="4299"/>
                  <a:pt x="4600" y="5832"/>
                </a:cubicBezTo>
                <a:cubicBezTo>
                  <a:pt x="3066" y="5421"/>
                  <a:pt x="1533" y="5010"/>
                  <a:pt x="0" y="4600"/>
                </a:cubicBezTo>
                <a:close/>
              </a:path>
            </a:pathLst>
          </a:custGeom>
          <a:blipFill rotWithShape="0">
            <a:blip r:embed="rId4"/>
            <a:stretch/>
          </a:blipFill>
          <a:ln w="10800">
            <a:noFill/>
          </a:ln>
        </p:spPr>
      </p:sp>
      <p:pic>
        <p:nvPicPr>
          <p:cNvPr id="87" name="Picture 86"/>
          <p:cNvPicPr/>
          <p:nvPr/>
        </p:nvPicPr>
        <p:blipFill>
          <a:blip r:embed="rId5"/>
          <a:stretch/>
        </p:blipFill>
        <p:spPr>
          <a:xfrm>
            <a:off x="5715000" y="1274400"/>
            <a:ext cx="1371600" cy="169740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45560" y="196200"/>
            <a:ext cx="8855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000" b="1" i="1" strike="noStrike" spc="-1">
                <a:solidFill>
                  <a:srgbClr val="000000"/>
                </a:solidFill>
                <a:latin typeface="Franklin Gothic Medium"/>
                <a:ea typeface="Elephant"/>
              </a:rPr>
              <a:t>Music Patterns from 2010-2019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720000" y="1620000"/>
            <a:ext cx="8640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Franklin Gothic Medium"/>
                <a:ea typeface="Century Gothic"/>
              </a:rPr>
              <a:t>Analysis based on database of songs from Spotify</a:t>
            </a:r>
            <a:endParaRPr lang="en-US" sz="2800" b="0" strike="noStrike" spc="-1">
              <a:solidFill>
                <a:srgbClr val="333333"/>
              </a:solidFill>
              <a:latin typeface="Noto Sans Regular"/>
            </a:endParaRPr>
          </a:p>
          <a:p>
            <a:r>
              <a:rPr lang="en-US" sz="1800" b="0" strike="noStrike" spc="-1">
                <a:solidFill>
                  <a:srgbClr val="333333"/>
                </a:solidFill>
                <a:latin typeface="Franklin Gothic Medium"/>
                <a:ea typeface="Franklin Gothic Medium"/>
              </a:rPr>
              <a:t>•</a:t>
            </a:r>
            <a:r>
              <a:rPr lang="en-US" sz="1800" b="0" u="sng" strike="noStrike" spc="-1">
                <a:solidFill>
                  <a:srgbClr val="00B0F0"/>
                </a:solidFill>
                <a:uFillTx/>
                <a:latin typeface="Franklin Gothic Medium"/>
                <a:ea typeface="Century Gothic"/>
              </a:rPr>
              <a:t>https://www.kaggle.com/leonardopena/top-spotify-songs-from-20102019-by-year</a:t>
            </a:r>
            <a:endParaRPr lang="en-US" sz="1800" b="0" strike="noStrike" spc="-1">
              <a:solidFill>
                <a:srgbClr val="333333"/>
              </a:solidFill>
              <a:latin typeface="Noto Sans Regular"/>
            </a:endParaRPr>
          </a:p>
          <a:p>
            <a:r>
              <a:rPr lang="en-US" sz="2800" b="0" strike="noStrike" spc="-1">
                <a:solidFill>
                  <a:srgbClr val="000000"/>
                </a:solidFill>
                <a:latin typeface="Franklin Gothic Medium"/>
                <a:ea typeface="Century Gothic"/>
              </a:rPr>
              <a:t>What were the trends through the years?</a:t>
            </a:r>
            <a:endParaRPr lang="en-US" sz="2800" b="0" strike="noStrike" spc="-1">
              <a:solidFill>
                <a:srgbClr val="333333"/>
              </a:solidFill>
              <a:latin typeface="Noto Sans Regular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Franklin Gothic Medium"/>
                <a:ea typeface="Franklin Gothic Medium"/>
              </a:rPr>
              <a:t>•What was the most popular genre overall?  Each year?</a:t>
            </a:r>
            <a:endParaRPr lang="en-US" sz="1800" b="0" strike="noStrike" spc="-1">
              <a:solidFill>
                <a:srgbClr val="333333"/>
              </a:solidFill>
              <a:latin typeface="Noto Sans Regular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Franklin Gothic Medium"/>
                <a:ea typeface="Franklin Gothic Medium"/>
              </a:rPr>
              <a:t>•Who was the most popular artist overall?  Each year?</a:t>
            </a:r>
            <a:endParaRPr lang="en-US" sz="1800" b="0" strike="noStrike" spc="-1">
              <a:solidFill>
                <a:srgbClr val="333333"/>
              </a:solidFill>
              <a:latin typeface="Noto Sans Regular"/>
            </a:endParaRPr>
          </a:p>
          <a:p>
            <a:r>
              <a:rPr lang="en-US" sz="2800" b="0" strike="noStrike" spc="-1">
                <a:solidFill>
                  <a:srgbClr val="000000"/>
                </a:solidFill>
                <a:latin typeface="Franklin Gothic Medium"/>
                <a:ea typeface="Franklin Gothic Medium"/>
              </a:rPr>
              <a:t>Looking at a unique analysis:</a:t>
            </a:r>
            <a:endParaRPr lang="en-US" sz="2800" b="0" strike="noStrike" spc="-1">
              <a:solidFill>
                <a:srgbClr val="333333"/>
              </a:solidFill>
              <a:latin typeface="Noto Sans Regular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Franklin Gothic Medium"/>
                <a:ea typeface="Franklin Gothic Medium"/>
              </a:rPr>
              <a:t>•How do beats per minute correlate to “Dancibility”?</a:t>
            </a:r>
            <a:endParaRPr lang="en-US" sz="1800" b="0" strike="noStrike" spc="-1">
              <a:solidFill>
                <a:srgbClr val="333333"/>
              </a:solidFill>
              <a:latin typeface="Noto Sans Regular"/>
            </a:endParaRPr>
          </a:p>
          <a:p>
            <a:endParaRPr lang="en-US" sz="18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01200" y="2286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300" b="1" strike="noStrike" spc="-1">
                <a:solidFill>
                  <a:srgbClr val="333333"/>
                </a:solidFill>
                <a:latin typeface="Noto Sans Regular"/>
              </a:rPr>
              <a:t>Most Popular Genre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B84B8D-9B22-4E70-A526-EE31E5779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760"/>
            <a:ext cx="10077450" cy="44278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20000" y="1440000"/>
            <a:ext cx="4391640" cy="34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333333"/>
                </a:solidFill>
                <a:latin typeface="Noto Sans Regular"/>
              </a:rPr>
              <a:t>No surprise here…Dance pop was the most popular genre of the decade</a:t>
            </a: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5331600" y="1440000"/>
            <a:ext cx="4391640" cy="34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C37A44-2EDC-4CF3-B703-9281254E0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71" y="51416"/>
            <a:ext cx="3353091" cy="5566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300" b="1" strike="noStrike" spc="-1">
                <a:solidFill>
                  <a:srgbClr val="333333"/>
                </a:solidFill>
                <a:latin typeface="Noto Sans Regular"/>
              </a:rPr>
              <a:t>Most Popular Artist Overall</a:t>
            </a:r>
          </a:p>
        </p:txBody>
      </p:sp>
      <p:sp>
        <p:nvSpPr>
          <p:cNvPr id="98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4571CC-FB2E-4272-99BE-67194C18C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722"/>
            <a:ext cx="10077450" cy="3986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28600" y="228600"/>
            <a:ext cx="864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3600" b="1" strike="noStrike" spc="-1">
                <a:solidFill>
                  <a:srgbClr val="333333"/>
                </a:solidFill>
                <a:latin typeface="Noto Sans Regular"/>
              </a:rPr>
              <a:t>Most Popular Artist by Year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57200" y="1143000"/>
            <a:ext cx="8640000" cy="411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33333"/>
              </a:solidFill>
              <a:latin typeface="Noto Sans 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5E3CBC-E1D7-4364-A34A-721492047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20" y="1361110"/>
            <a:ext cx="6491703" cy="3678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300" b="1" strike="noStrike" spc="-1">
                <a:solidFill>
                  <a:srgbClr val="333333"/>
                </a:solidFill>
                <a:latin typeface="Noto Sans Regular"/>
              </a:rPr>
              <a:t>Statistical Analysis of Beats per Minute</a:t>
            </a:r>
          </a:p>
        </p:txBody>
      </p:sp>
      <p:graphicFrame>
        <p:nvGraphicFramePr>
          <p:cNvPr id="103" name="Table 2"/>
          <p:cNvGraphicFramePr/>
          <p:nvPr/>
        </p:nvGraphicFramePr>
        <p:xfrm>
          <a:off x="720000" y="1440000"/>
          <a:ext cx="9000000" cy="3291840"/>
        </p:xfrm>
        <a:graphic>
          <a:graphicData uri="http://schemas.openxmlformats.org/drawingml/2006/table">
            <a:tbl>
              <a:tblPr/>
              <a:tblGrid>
                <a:gridCol w="45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Beats Per Minute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Count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603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Mean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118.54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Std (Standard Deviation)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24.795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Min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43.0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25%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100.0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120.0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75%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129.0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max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206.0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300" b="1" strike="noStrike" spc="-1">
                <a:solidFill>
                  <a:srgbClr val="333333"/>
                </a:solidFill>
                <a:latin typeface="Noto Sans Regular"/>
              </a:rPr>
              <a:t>Were Any Songs Outliers?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720000" y="1440000"/>
            <a:ext cx="9000000" cy="3589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333333"/>
                </a:solidFill>
                <a:latin typeface="Noto Sans Regular"/>
              </a:rPr>
              <a:t>Yes. Twenty-seven songs were outliers when analyzing BPM.</a:t>
            </a: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en-US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1600200" y="1601280"/>
            <a:ext cx="5485320" cy="365652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720000" y="148320"/>
            <a:ext cx="9000000" cy="114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300" b="1" strike="noStrike" spc="-1">
                <a:solidFill>
                  <a:srgbClr val="333333"/>
                </a:solidFill>
                <a:latin typeface="Noto Sans Regular"/>
              </a:rPr>
              <a:t>How do Beats per Minute Correlate to “Dancibility”?</a:t>
            </a:r>
          </a:p>
        </p:txBody>
      </p:sp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2058480" y="1372680"/>
            <a:ext cx="5485320" cy="365652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165</Words>
  <Application>Microsoft Office PowerPoint</Application>
  <PresentationFormat>Custom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Franklin Gothic Medium</vt:lpstr>
      <vt:lpstr>Noto Sans Bold</vt:lpstr>
      <vt:lpstr>Noto Sans Regular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/>
  <dc:description/>
  <cp:lastModifiedBy>Shannan Sharp</cp:lastModifiedBy>
  <cp:revision>7</cp:revision>
  <dcterms:created xsi:type="dcterms:W3CDTF">2021-04-29T18:59:37Z</dcterms:created>
  <dcterms:modified xsi:type="dcterms:W3CDTF">2021-05-01T17:50:12Z</dcterms:modified>
  <dc:language>en-US</dc:language>
</cp:coreProperties>
</file>