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61" r:id="rId3"/>
    <p:sldId id="260" r:id="rId4"/>
    <p:sldId id="262" r:id="rId5"/>
    <p:sldId id="265" r:id="rId6"/>
    <p:sldId id="266" r:id="rId7"/>
    <p:sldId id="273" r:id="rId8"/>
    <p:sldId id="280" r:id="rId9"/>
    <p:sldId id="279" r:id="rId10"/>
    <p:sldId id="276" r:id="rId11"/>
    <p:sldId id="274" r:id="rId12"/>
    <p:sldId id="281" r:id="rId13"/>
    <p:sldId id="278" r:id="rId14"/>
    <p:sldId id="282" r:id="rId15"/>
    <p:sldId id="275" r:id="rId16"/>
    <p:sldId id="283" r:id="rId17"/>
    <p:sldId id="277" r:id="rId18"/>
    <p:sldId id="268" r:id="rId19"/>
    <p:sldId id="270" r:id="rId20"/>
    <p:sldId id="271" r:id="rId21"/>
    <p:sldId id="284"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249" autoAdjust="0"/>
  </p:normalViewPr>
  <p:slideViewPr>
    <p:cSldViewPr snapToGrid="0">
      <p:cViewPr varScale="1">
        <p:scale>
          <a:sx n="68" d="100"/>
          <a:sy n="68"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oshibha\Downloads\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CSC%20823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oshibha\Downloads\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CSC%208230\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CSC%208230\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anis\Downloads\tested_numbers_icmr_data.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anis\Downloads\20200409-acaps-covid-19-goverment-measures-dataset-v6.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[Dashboard.xlsx]STATES - TOTAL CASES!PivotTable14</c:name>
    <c:fmtId val="7"/>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STATES - TOTAL CASES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a:scene3d>
            <a:camera prst="orthographicFront">
              <a:rot lat="0" lon="0" rev="0"/>
            </a:camera>
            <a:lightRig rig="threePt" dir="tl"/>
          </a:scene3d>
          <a:sp3d prstMaterial="plastic">
            <a:bevelT w="0" h="0"/>
          </a:sp3d>
        </c:spPr>
        <c:marker>
          <c:symbol val="none"/>
        </c:marker>
      </c:pivotFmt>
      <c:pivotFmt>
        <c:idx val="1"/>
        <c:spPr>
          <a:solidFill>
            <a:schemeClr val="accent1"/>
          </a:solidFill>
          <a:ln w="28575" cap="rnd">
            <a:solidFill>
              <a:schemeClr val="accent1"/>
            </a:solidFill>
            <a:round/>
          </a:ln>
          <a:effectLst/>
          <a:scene3d>
            <a:camera prst="orthographicFront">
              <a:rot lat="0" lon="0" rev="0"/>
            </a:camera>
            <a:lightRig rig="threePt" dir="tl"/>
          </a:scene3d>
          <a:sp3d prstMaterial="plastic">
            <a:bevelT w="0" h="0"/>
          </a:sp3d>
        </c:spPr>
        <c:marker>
          <c:symbol val="none"/>
        </c:marker>
      </c:pivotFmt>
      <c:pivotFmt>
        <c:idx val="2"/>
        <c:spPr>
          <a:solidFill>
            <a:schemeClr val="accent1"/>
          </a:solidFill>
          <a:ln w="28575" cap="rnd">
            <a:solidFill>
              <a:schemeClr val="accent1"/>
            </a:solidFill>
            <a:round/>
          </a:ln>
          <a:effectLst/>
          <a:scene3d>
            <a:camera prst="orthographicFront">
              <a:rot lat="0" lon="0" rev="0"/>
            </a:camera>
            <a:lightRig rig="threePt" dir="tl"/>
          </a:scene3d>
          <a:sp3d prstMaterial="plastic">
            <a:bevelT w="0" h="0"/>
          </a:sp3d>
        </c:spPr>
        <c:marker>
          <c:symbol val="none"/>
        </c:marker>
      </c:pivotFmt>
    </c:pivotFmts>
    <c:plotArea>
      <c:layout/>
      <c:lineChart>
        <c:grouping val="standard"/>
        <c:varyColors val="0"/>
        <c:ser>
          <c:idx val="0"/>
          <c:order val="0"/>
          <c:tx>
            <c:strRef>
              <c:f>'STATES - TOTAL CASES'!$B$3</c:f>
              <c:strCache>
                <c:ptCount val="1"/>
                <c:pt idx="0">
                  <c:v>Total</c:v>
                </c:pt>
              </c:strCache>
            </c:strRef>
          </c:tx>
          <c:spPr>
            <a:ln w="34925" cap="rnd">
              <a:solidFill>
                <a:schemeClr val="accent1"/>
              </a:solidFill>
              <a:round/>
            </a:ln>
            <a:effectLst>
              <a:outerShdw blurRad="63500" dist="38100" dir="5400000" rotWithShape="0">
                <a:srgbClr val="000000">
                  <a:alpha val="60000"/>
                </a:srgbClr>
              </a:outerShdw>
            </a:effectLst>
          </c:spPr>
          <c:marker>
            <c:symbol val="none"/>
          </c:marker>
          <c:cat>
            <c:strRef>
              <c:f>'STATES - TOTAL CASES'!$A$4:$A$41</c:f>
              <c:strCache>
                <c:ptCount val="37"/>
                <c:pt idx="0">
                  <c:v>Lakshadweep</c:v>
                </c:pt>
                <c:pt idx="1">
                  <c:v>Daman and Diu</c:v>
                </c:pt>
                <c:pt idx="2">
                  <c:v>Meghalaya</c:v>
                </c:pt>
                <c:pt idx="3">
                  <c:v>Sikkim</c:v>
                </c:pt>
                <c:pt idx="4">
                  <c:v>Arunachal Pradesh</c:v>
                </c:pt>
                <c:pt idx="5">
                  <c:v>Mizoram</c:v>
                </c:pt>
                <c:pt idx="6">
                  <c:v>Dadra and Nagar Haveli</c:v>
                </c:pt>
                <c:pt idx="7">
                  <c:v>Nagaland</c:v>
                </c:pt>
                <c:pt idx="8">
                  <c:v>Tripura</c:v>
                </c:pt>
                <c:pt idx="9">
                  <c:v>Manipur</c:v>
                </c:pt>
                <c:pt idx="10">
                  <c:v>Puducherry</c:v>
                </c:pt>
                <c:pt idx="11">
                  <c:v>Goa</c:v>
                </c:pt>
                <c:pt idx="12">
                  <c:v>Andaman and Nicobar Islands</c:v>
                </c:pt>
                <c:pt idx="13">
                  <c:v>Ladakh</c:v>
                </c:pt>
                <c:pt idx="14">
                  <c:v>Jharkhand</c:v>
                </c:pt>
                <c:pt idx="15">
                  <c:v>Chandigarh</c:v>
                </c:pt>
                <c:pt idx="16">
                  <c:v>Assam</c:v>
                </c:pt>
                <c:pt idx="17">
                  <c:v>Chhattisgarh</c:v>
                </c:pt>
                <c:pt idx="18">
                  <c:v>Himachal Pradesh</c:v>
                </c:pt>
                <c:pt idx="19">
                  <c:v>Uttarakhand</c:v>
                </c:pt>
                <c:pt idx="20">
                  <c:v>Odisha</c:v>
                </c:pt>
                <c:pt idx="21">
                  <c:v>Bihar</c:v>
                </c:pt>
                <c:pt idx="22">
                  <c:v>West Bengal</c:v>
                </c:pt>
                <c:pt idx="23">
                  <c:v>Punjab</c:v>
                </c:pt>
                <c:pt idx="24">
                  <c:v>Haryana</c:v>
                </c:pt>
                <c:pt idx="25">
                  <c:v>Karnataka</c:v>
                </c:pt>
                <c:pt idx="26">
                  <c:v>Jammu and Kashmir</c:v>
                </c:pt>
                <c:pt idx="27">
                  <c:v>Kerala</c:v>
                </c:pt>
                <c:pt idx="28">
                  <c:v>Andhra Pradesh</c:v>
                </c:pt>
                <c:pt idx="29">
                  <c:v>Uttar Pradesh</c:v>
                </c:pt>
                <c:pt idx="30">
                  <c:v>Telangana</c:v>
                </c:pt>
                <c:pt idx="31">
                  <c:v>Gujarat</c:v>
                </c:pt>
                <c:pt idx="32">
                  <c:v>Madhya Pradesh</c:v>
                </c:pt>
                <c:pt idx="33">
                  <c:v>Rajasthan</c:v>
                </c:pt>
                <c:pt idx="34">
                  <c:v>Delhi</c:v>
                </c:pt>
                <c:pt idx="35">
                  <c:v>Tamil Nadu</c:v>
                </c:pt>
                <c:pt idx="36">
                  <c:v>Maharashtra</c:v>
                </c:pt>
              </c:strCache>
            </c:strRef>
          </c:cat>
          <c:val>
            <c:numRef>
              <c:f>'STATES - TOTAL CASES'!$B$4:$B$41</c:f>
              <c:numCache>
                <c:formatCode>General</c:formatCode>
                <c:ptCount val="37"/>
                <c:pt idx="0">
                  <c:v>0</c:v>
                </c:pt>
                <c:pt idx="1">
                  <c:v>0</c:v>
                </c:pt>
                <c:pt idx="2">
                  <c:v>0</c:v>
                </c:pt>
                <c:pt idx="3">
                  <c:v>0</c:v>
                </c:pt>
                <c:pt idx="4">
                  <c:v>1</c:v>
                </c:pt>
                <c:pt idx="5">
                  <c:v>1</c:v>
                </c:pt>
                <c:pt idx="6">
                  <c:v>1</c:v>
                </c:pt>
                <c:pt idx="7">
                  <c:v>1</c:v>
                </c:pt>
                <c:pt idx="8">
                  <c:v>2</c:v>
                </c:pt>
                <c:pt idx="9">
                  <c:v>2</c:v>
                </c:pt>
                <c:pt idx="10">
                  <c:v>7</c:v>
                </c:pt>
                <c:pt idx="11">
                  <c:v>7</c:v>
                </c:pt>
                <c:pt idx="12">
                  <c:v>11</c:v>
                </c:pt>
                <c:pt idx="13">
                  <c:v>15</c:v>
                </c:pt>
                <c:pt idx="14">
                  <c:v>19</c:v>
                </c:pt>
                <c:pt idx="15">
                  <c:v>21</c:v>
                </c:pt>
                <c:pt idx="16">
                  <c:v>30</c:v>
                </c:pt>
                <c:pt idx="17">
                  <c:v>31</c:v>
                </c:pt>
                <c:pt idx="18">
                  <c:v>32</c:v>
                </c:pt>
                <c:pt idx="19">
                  <c:v>35</c:v>
                </c:pt>
                <c:pt idx="20">
                  <c:v>55</c:v>
                </c:pt>
                <c:pt idx="21">
                  <c:v>65</c:v>
                </c:pt>
                <c:pt idx="22">
                  <c:v>152</c:v>
                </c:pt>
                <c:pt idx="23">
                  <c:v>176</c:v>
                </c:pt>
                <c:pt idx="24">
                  <c:v>196</c:v>
                </c:pt>
                <c:pt idx="25">
                  <c:v>247</c:v>
                </c:pt>
                <c:pt idx="26">
                  <c:v>270</c:v>
                </c:pt>
                <c:pt idx="27">
                  <c:v>378</c:v>
                </c:pt>
                <c:pt idx="28">
                  <c:v>439</c:v>
                </c:pt>
                <c:pt idx="29">
                  <c:v>483</c:v>
                </c:pt>
                <c:pt idx="30">
                  <c:v>531</c:v>
                </c:pt>
                <c:pt idx="31">
                  <c:v>538</c:v>
                </c:pt>
                <c:pt idx="32">
                  <c:v>614</c:v>
                </c:pt>
                <c:pt idx="33">
                  <c:v>847</c:v>
                </c:pt>
                <c:pt idx="34">
                  <c:v>1154</c:v>
                </c:pt>
                <c:pt idx="35">
                  <c:v>1173</c:v>
                </c:pt>
                <c:pt idx="36">
                  <c:v>2064</c:v>
                </c:pt>
              </c:numCache>
            </c:numRef>
          </c:val>
          <c:smooth val="0"/>
          <c:extLst>
            <c:ext xmlns:c16="http://schemas.microsoft.com/office/drawing/2014/chart" uri="{C3380CC4-5D6E-409C-BE32-E72D297353CC}">
              <c16:uniqueId val="{00000000-D230-4358-A40E-8DD1A8F1E0B0}"/>
            </c:ext>
          </c:extLst>
        </c:ser>
        <c:dLbls>
          <c:showLegendKey val="0"/>
          <c:showVal val="0"/>
          <c:showCatName val="0"/>
          <c:showSerName val="0"/>
          <c:showPercent val="0"/>
          <c:showBubbleSize val="0"/>
        </c:dLbls>
        <c:smooth val="0"/>
        <c:axId val="584528896"/>
        <c:axId val="542660264"/>
      </c:lineChart>
      <c:catAx>
        <c:axId val="58452889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42660264"/>
        <c:crosses val="autoZero"/>
        <c:auto val="1"/>
        <c:lblAlgn val="ctr"/>
        <c:lblOffset val="100"/>
        <c:noMultiLvlLbl val="0"/>
      </c:catAx>
      <c:valAx>
        <c:axId val="5426602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845288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[Dashboard.xlsx]ACTIVE, DEATH and RECOVERED!PivotTable17</c:name>
    <c:fmtId val="11"/>
  </c:pivotSource>
  <c:chart>
    <c:autoTitleDeleted val="1"/>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3290778580248667"/>
          <c:y val="0.15992561287888432"/>
          <c:w val="0.76709212446517205"/>
          <c:h val="0.76543205640450884"/>
        </c:manualLayout>
      </c:layout>
      <c:barChart>
        <c:barDir val="col"/>
        <c:grouping val="clustered"/>
        <c:varyColors val="0"/>
        <c:ser>
          <c:idx val="0"/>
          <c:order val="0"/>
          <c:tx>
            <c:strRef>
              <c:f>'ACTIVE, DEATH and RECOVERED'!$A$3</c:f>
              <c:strCache>
                <c:ptCount val="1"/>
                <c:pt idx="0">
                  <c:v>Sum of Active</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'ACTIVE, DEATH and RECOVERED'!$A$4</c:f>
              <c:strCache>
                <c:ptCount val="1"/>
                <c:pt idx="0">
                  <c:v>Total</c:v>
                </c:pt>
              </c:strCache>
            </c:strRef>
          </c:cat>
          <c:val>
            <c:numRef>
              <c:f>'ACTIVE, DEATH and RECOVERED'!$A$4</c:f>
              <c:numCache>
                <c:formatCode>General</c:formatCode>
                <c:ptCount val="1"/>
                <c:pt idx="0">
                  <c:v>8099</c:v>
                </c:pt>
              </c:numCache>
            </c:numRef>
          </c:val>
          <c:extLst>
            <c:ext xmlns:c16="http://schemas.microsoft.com/office/drawing/2014/chart" uri="{C3380CC4-5D6E-409C-BE32-E72D297353CC}">
              <c16:uniqueId val="{00000000-6712-4FA2-855F-4308153445ED}"/>
            </c:ext>
          </c:extLst>
        </c:ser>
        <c:ser>
          <c:idx val="1"/>
          <c:order val="1"/>
          <c:tx>
            <c:strRef>
              <c:f>'ACTIVE, DEATH and RECOVERED'!$B$3</c:f>
              <c:strCache>
                <c:ptCount val="1"/>
                <c:pt idx="0">
                  <c:v>Sum of Deaths</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'ACTIVE, DEATH and RECOVERED'!$A$4</c:f>
              <c:strCache>
                <c:ptCount val="1"/>
                <c:pt idx="0">
                  <c:v>Total</c:v>
                </c:pt>
              </c:strCache>
            </c:strRef>
          </c:cat>
          <c:val>
            <c:numRef>
              <c:f>'ACTIVE, DEATH and RECOVERED'!$B$4</c:f>
              <c:numCache>
                <c:formatCode>General</c:formatCode>
                <c:ptCount val="1"/>
                <c:pt idx="0">
                  <c:v>335</c:v>
                </c:pt>
              </c:numCache>
            </c:numRef>
          </c:val>
          <c:extLst>
            <c:ext xmlns:c16="http://schemas.microsoft.com/office/drawing/2014/chart" uri="{C3380CC4-5D6E-409C-BE32-E72D297353CC}">
              <c16:uniqueId val="{00000001-6712-4FA2-855F-4308153445ED}"/>
            </c:ext>
          </c:extLst>
        </c:ser>
        <c:ser>
          <c:idx val="2"/>
          <c:order val="2"/>
          <c:tx>
            <c:strRef>
              <c:f>'ACTIVE, DEATH and RECOVERED'!$C$3</c:f>
              <c:strCache>
                <c:ptCount val="1"/>
                <c:pt idx="0">
                  <c:v>Sum of Recovered</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'ACTIVE, DEATH and RECOVERED'!$A$4</c:f>
              <c:strCache>
                <c:ptCount val="1"/>
                <c:pt idx="0">
                  <c:v>Total</c:v>
                </c:pt>
              </c:strCache>
            </c:strRef>
          </c:cat>
          <c:val>
            <c:numRef>
              <c:f>'ACTIVE, DEATH and RECOVERED'!$C$4</c:f>
              <c:numCache>
                <c:formatCode>General</c:formatCode>
                <c:ptCount val="1"/>
                <c:pt idx="0">
                  <c:v>1164</c:v>
                </c:pt>
              </c:numCache>
            </c:numRef>
          </c:val>
          <c:extLst>
            <c:ext xmlns:c16="http://schemas.microsoft.com/office/drawing/2014/chart" uri="{C3380CC4-5D6E-409C-BE32-E72D297353CC}">
              <c16:uniqueId val="{00000002-6712-4FA2-855F-4308153445ED}"/>
            </c:ext>
          </c:extLst>
        </c:ser>
        <c:dLbls>
          <c:dLblPos val="inEnd"/>
          <c:showLegendKey val="0"/>
          <c:showVal val="1"/>
          <c:showCatName val="0"/>
          <c:showSerName val="0"/>
          <c:showPercent val="0"/>
          <c:showBubbleSize val="0"/>
        </c:dLbls>
        <c:gapWidth val="100"/>
        <c:overlap val="-24"/>
        <c:axId val="794955856"/>
        <c:axId val="794956840"/>
      </c:barChart>
      <c:catAx>
        <c:axId val="7949558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94956840"/>
        <c:crosses val="autoZero"/>
        <c:auto val="1"/>
        <c:lblAlgn val="ctr"/>
        <c:lblOffset val="100"/>
        <c:noMultiLvlLbl val="0"/>
      </c:catAx>
      <c:valAx>
        <c:axId val="7949568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94955856"/>
        <c:crosses val="autoZero"/>
        <c:crossBetween val="between"/>
      </c:valAx>
      <c:spPr>
        <a:noFill/>
        <a:ln>
          <a:noFill/>
        </a:ln>
        <a:effectLst/>
      </c:spPr>
    </c:plotArea>
    <c:legend>
      <c:legendPos val="r"/>
      <c:layout>
        <c:manualLayout>
          <c:xMode val="edge"/>
          <c:yMode val="edge"/>
          <c:x val="0.63272109393963916"/>
          <c:y val="0.1282651708146656"/>
          <c:w val="0.3672789060603609"/>
          <c:h val="0.2528954162758438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[Dashboard.xlsx]Patient Age Chart!PivotTable5</c:name>
    <c:fmtId val="-1"/>
  </c:pivotSource>
  <c:chart>
    <c:title>
      <c:tx>
        <c:rich>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r>
              <a:rPr lang="en-US"/>
              <a:t>PATIENT AGE</a:t>
            </a:r>
          </a:p>
        </c:rich>
      </c:tx>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9374163215051546E-2"/>
          <c:y val="0.30430863622455734"/>
          <c:w val="0.86897046778410891"/>
          <c:h val="0.2925874422874053"/>
        </c:manualLayout>
      </c:layout>
      <c:bar3DChart>
        <c:barDir val="col"/>
        <c:grouping val="clustered"/>
        <c:varyColors val="0"/>
        <c:ser>
          <c:idx val="0"/>
          <c:order val="0"/>
          <c:tx>
            <c:strRef>
              <c:f>'Patient Age Chart'!$B$3</c:f>
              <c:strCache>
                <c:ptCount val="1"/>
                <c:pt idx="0">
                  <c:v>Total</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'Patient Age Chart'!$A$4:$A$14</c:f>
              <c:strCache>
                <c:ptCount val="10"/>
                <c:pt idx="0">
                  <c:v> 0-10</c:v>
                </c:pt>
                <c:pt idx="1">
                  <c:v> 11-20</c:v>
                </c:pt>
                <c:pt idx="2">
                  <c:v>21-30</c:v>
                </c:pt>
                <c:pt idx="3">
                  <c:v>31-40</c:v>
                </c:pt>
                <c:pt idx="4">
                  <c:v>41-50</c:v>
                </c:pt>
                <c:pt idx="5">
                  <c:v>51-60</c:v>
                </c:pt>
                <c:pt idx="6">
                  <c:v>61-70</c:v>
                </c:pt>
                <c:pt idx="7">
                  <c:v>71-80</c:v>
                </c:pt>
                <c:pt idx="8">
                  <c:v>81-90</c:v>
                </c:pt>
                <c:pt idx="9">
                  <c:v>91-100</c:v>
                </c:pt>
              </c:strCache>
            </c:strRef>
          </c:cat>
          <c:val>
            <c:numRef>
              <c:f>'Patient Age Chart'!$B$4:$B$14</c:f>
              <c:numCache>
                <c:formatCode>General</c:formatCode>
                <c:ptCount val="10"/>
                <c:pt idx="0">
                  <c:v>25</c:v>
                </c:pt>
                <c:pt idx="1">
                  <c:v>67</c:v>
                </c:pt>
                <c:pt idx="2">
                  <c:v>224</c:v>
                </c:pt>
                <c:pt idx="3">
                  <c:v>285</c:v>
                </c:pt>
                <c:pt idx="4">
                  <c:v>197</c:v>
                </c:pt>
                <c:pt idx="5">
                  <c:v>171</c:v>
                </c:pt>
                <c:pt idx="6">
                  <c:v>112</c:v>
                </c:pt>
                <c:pt idx="7">
                  <c:v>32</c:v>
                </c:pt>
                <c:pt idx="8">
                  <c:v>7</c:v>
                </c:pt>
                <c:pt idx="9">
                  <c:v>2</c:v>
                </c:pt>
              </c:numCache>
            </c:numRef>
          </c:val>
          <c:extLst>
            <c:ext xmlns:c16="http://schemas.microsoft.com/office/drawing/2014/chart" uri="{C3380CC4-5D6E-409C-BE32-E72D297353CC}">
              <c16:uniqueId val="{00000000-4FEF-4998-BE67-981319B98935}"/>
            </c:ext>
          </c:extLst>
        </c:ser>
        <c:dLbls>
          <c:showLegendKey val="0"/>
          <c:showVal val="1"/>
          <c:showCatName val="0"/>
          <c:showSerName val="0"/>
          <c:showPercent val="0"/>
          <c:showBubbleSize val="0"/>
        </c:dLbls>
        <c:gapWidth val="84"/>
        <c:gapDepth val="53"/>
        <c:shape val="box"/>
        <c:axId val="524733368"/>
        <c:axId val="524731400"/>
        <c:axId val="0"/>
      </c:bar3DChart>
      <c:catAx>
        <c:axId val="5247333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24731400"/>
        <c:crosses val="autoZero"/>
        <c:auto val="1"/>
        <c:lblAlgn val="ctr"/>
        <c:lblOffset val="100"/>
        <c:noMultiLvlLbl val="0"/>
      </c:catAx>
      <c:valAx>
        <c:axId val="524731400"/>
        <c:scaling>
          <c:orientation val="minMax"/>
        </c:scaling>
        <c:delete val="1"/>
        <c:axPos val="l"/>
        <c:numFmt formatCode="General" sourceLinked="1"/>
        <c:majorTickMark val="out"/>
        <c:minorTickMark val="none"/>
        <c:tickLblPos val="nextTo"/>
        <c:crossAx val="5247333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[Dashboard.xlsx]Sheet1!PivotTable1</c:name>
    <c:fmtId val="4"/>
  </c:pivotSource>
  <c:chart>
    <c:autoTitleDeleted val="1"/>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w="9525">
              <a:noFill/>
            </a:ln>
            <a:effectLst/>
          </c:spPr>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w="9525">
              <a:noFill/>
            </a:ln>
            <a:effectLst/>
          </c:spPr>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w="9525">
              <a:noFill/>
            </a:ln>
            <a:effectLst/>
          </c:spPr>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Deceased</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Sheet1!$A$5:$A$7</c:f>
              <c:strCache>
                <c:ptCount val="2"/>
                <c:pt idx="0">
                  <c:v>F</c:v>
                </c:pt>
                <c:pt idx="1">
                  <c:v>M</c:v>
                </c:pt>
              </c:strCache>
            </c:strRef>
          </c:cat>
          <c:val>
            <c:numRef>
              <c:f>Sheet1!$B$5:$B$7</c:f>
              <c:numCache>
                <c:formatCode>General</c:formatCode>
                <c:ptCount val="2"/>
                <c:pt idx="0">
                  <c:v>9</c:v>
                </c:pt>
                <c:pt idx="1">
                  <c:v>19</c:v>
                </c:pt>
              </c:numCache>
            </c:numRef>
          </c:val>
          <c:extLst>
            <c:ext xmlns:c16="http://schemas.microsoft.com/office/drawing/2014/chart" uri="{C3380CC4-5D6E-409C-BE32-E72D297353CC}">
              <c16:uniqueId val="{00000000-E295-4728-A25E-ACF5853C55A9}"/>
            </c:ext>
          </c:extLst>
        </c:ser>
        <c:ser>
          <c:idx val="1"/>
          <c:order val="1"/>
          <c:tx>
            <c:strRef>
              <c:f>Sheet1!$C$3:$C$4</c:f>
              <c:strCache>
                <c:ptCount val="1"/>
                <c:pt idx="0">
                  <c:v>Hospitalized</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Sheet1!$A$5:$A$7</c:f>
              <c:strCache>
                <c:ptCount val="2"/>
                <c:pt idx="0">
                  <c:v>F</c:v>
                </c:pt>
                <c:pt idx="1">
                  <c:v>M</c:v>
                </c:pt>
              </c:strCache>
            </c:strRef>
          </c:cat>
          <c:val>
            <c:numRef>
              <c:f>Sheet1!$C$5:$C$7</c:f>
              <c:numCache>
                <c:formatCode>General</c:formatCode>
                <c:ptCount val="2"/>
                <c:pt idx="0">
                  <c:v>313</c:v>
                </c:pt>
                <c:pt idx="1">
                  <c:v>1114</c:v>
                </c:pt>
              </c:numCache>
            </c:numRef>
          </c:val>
          <c:extLst>
            <c:ext xmlns:c16="http://schemas.microsoft.com/office/drawing/2014/chart" uri="{C3380CC4-5D6E-409C-BE32-E72D297353CC}">
              <c16:uniqueId val="{00000001-E295-4728-A25E-ACF5853C55A9}"/>
            </c:ext>
          </c:extLst>
        </c:ser>
        <c:ser>
          <c:idx val="2"/>
          <c:order val="2"/>
          <c:tx>
            <c:strRef>
              <c:f>Sheet1!$D$3:$D$4</c:f>
              <c:strCache>
                <c:ptCount val="1"/>
                <c:pt idx="0">
                  <c:v>Recovered</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Sheet1!$A$5:$A$7</c:f>
              <c:strCache>
                <c:ptCount val="2"/>
                <c:pt idx="0">
                  <c:v>F</c:v>
                </c:pt>
                <c:pt idx="1">
                  <c:v>M</c:v>
                </c:pt>
              </c:strCache>
            </c:strRef>
          </c:cat>
          <c:val>
            <c:numRef>
              <c:f>Sheet1!$D$5:$D$7</c:f>
              <c:numCache>
                <c:formatCode>General</c:formatCode>
                <c:ptCount val="2"/>
                <c:pt idx="0">
                  <c:v>35</c:v>
                </c:pt>
                <c:pt idx="1">
                  <c:v>81</c:v>
                </c:pt>
              </c:numCache>
            </c:numRef>
          </c:val>
          <c:extLst>
            <c:ext xmlns:c16="http://schemas.microsoft.com/office/drawing/2014/chart" uri="{C3380CC4-5D6E-409C-BE32-E72D297353CC}">
              <c16:uniqueId val="{00000002-E295-4728-A25E-ACF5853C55A9}"/>
            </c:ext>
          </c:extLst>
        </c:ser>
        <c:dLbls>
          <c:showLegendKey val="0"/>
          <c:showVal val="1"/>
          <c:showCatName val="0"/>
          <c:showSerName val="0"/>
          <c:showPercent val="0"/>
          <c:showBubbleSize val="0"/>
        </c:dLbls>
        <c:gapWidth val="84"/>
        <c:gapDepth val="53"/>
        <c:shape val="box"/>
        <c:axId val="848939648"/>
        <c:axId val="899640832"/>
        <c:axId val="0"/>
      </c:bar3DChart>
      <c:catAx>
        <c:axId val="8489396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99640832"/>
        <c:crosses val="autoZero"/>
        <c:auto val="1"/>
        <c:lblAlgn val="ctr"/>
        <c:lblOffset val="100"/>
        <c:noMultiLvlLbl val="0"/>
      </c:catAx>
      <c:valAx>
        <c:axId val="899640832"/>
        <c:scaling>
          <c:orientation val="minMax"/>
        </c:scaling>
        <c:delete val="1"/>
        <c:axPos val="l"/>
        <c:numFmt formatCode="General" sourceLinked="1"/>
        <c:majorTickMark val="out"/>
        <c:minorTickMark val="none"/>
        <c:tickLblPos val="nextTo"/>
        <c:crossAx val="848939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[Dashboard.xlsx]PATIENT NATIONALITY!PivotTable7</c:name>
    <c:fmtId val="8"/>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b="0" dirty="0"/>
              <a:t>PATIENT NATIONALITY</a:t>
            </a:r>
          </a:p>
        </c:rich>
      </c:tx>
      <c:layout>
        <c:manualLayout>
          <c:xMode val="edge"/>
          <c:yMode val="edge"/>
          <c:x val="0.19599502155484458"/>
          <c:y val="8.2332343472384953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s>
    <c:plotArea>
      <c:layout/>
      <c:doughnutChart>
        <c:varyColors val="1"/>
        <c:ser>
          <c:idx val="0"/>
          <c:order val="0"/>
          <c:tx>
            <c:strRef>
              <c:f>'PATIENT NATIONALITY'!$B$3</c:f>
              <c:strCache>
                <c:ptCount val="1"/>
                <c:pt idx="0">
                  <c:v>Total</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1-6AB0-47B5-AAE4-8245DB460617}"/>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3-6AB0-47B5-AAE4-8245DB460617}"/>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5-6AB0-47B5-AAE4-8245DB460617}"/>
              </c:ext>
            </c:extLst>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7-6AB0-47B5-AAE4-8245DB460617}"/>
              </c:ext>
            </c:extLst>
          </c:dPt>
          <c:dPt>
            <c:idx val="4"/>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9-6AB0-47B5-AAE4-8245DB460617}"/>
              </c:ext>
            </c:extLst>
          </c:dPt>
          <c:dPt>
            <c:idx val="5"/>
            <c:bubble3D val="0"/>
            <c:spPr>
              <a:gradFill rotWithShape="1">
                <a:gsLst>
                  <a:gs pos="0">
                    <a:schemeClr val="accent6">
                      <a:tint val="98000"/>
                      <a:lumMod val="114000"/>
                    </a:schemeClr>
                  </a:gs>
                  <a:gs pos="100000">
                    <a:schemeClr val="accent6">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B-6AB0-47B5-AAE4-8245DB460617}"/>
              </c:ext>
            </c:extLst>
          </c:dPt>
          <c:dPt>
            <c:idx val="6"/>
            <c:bubble3D val="0"/>
            <c:spPr>
              <a:gradFill rotWithShape="1">
                <a:gsLst>
                  <a:gs pos="0">
                    <a:schemeClr val="accent1">
                      <a:lumMod val="60000"/>
                      <a:tint val="98000"/>
                      <a:lumMod val="114000"/>
                    </a:schemeClr>
                  </a:gs>
                  <a:gs pos="100000">
                    <a:schemeClr val="accent1">
                      <a:lumMod val="60000"/>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D-6AB0-47B5-AAE4-8245DB460617}"/>
              </c:ext>
            </c:extLst>
          </c:dPt>
          <c:dPt>
            <c:idx val="7"/>
            <c:bubble3D val="0"/>
            <c:spPr>
              <a:gradFill rotWithShape="1">
                <a:gsLst>
                  <a:gs pos="0">
                    <a:schemeClr val="accent2">
                      <a:lumMod val="60000"/>
                      <a:tint val="98000"/>
                      <a:lumMod val="114000"/>
                    </a:schemeClr>
                  </a:gs>
                  <a:gs pos="100000">
                    <a:schemeClr val="accent2">
                      <a:lumMod val="60000"/>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F-6AB0-47B5-AAE4-8245DB460617}"/>
              </c:ext>
            </c:extLst>
          </c:dPt>
          <c:dPt>
            <c:idx val="8"/>
            <c:bubble3D val="0"/>
            <c:spPr>
              <a:gradFill rotWithShape="1">
                <a:gsLst>
                  <a:gs pos="0">
                    <a:schemeClr val="accent3">
                      <a:lumMod val="60000"/>
                      <a:tint val="98000"/>
                      <a:lumMod val="114000"/>
                    </a:schemeClr>
                  </a:gs>
                  <a:gs pos="100000">
                    <a:schemeClr val="accent3">
                      <a:lumMod val="60000"/>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11-6AB0-47B5-AAE4-8245DB460617}"/>
              </c:ext>
            </c:extLst>
          </c:dPt>
          <c:dPt>
            <c:idx val="9"/>
            <c:bubble3D val="0"/>
            <c:spPr>
              <a:gradFill rotWithShape="1">
                <a:gsLst>
                  <a:gs pos="0">
                    <a:schemeClr val="accent4">
                      <a:lumMod val="60000"/>
                      <a:tint val="98000"/>
                      <a:lumMod val="114000"/>
                    </a:schemeClr>
                  </a:gs>
                  <a:gs pos="100000">
                    <a:schemeClr val="accent4">
                      <a:lumMod val="60000"/>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13-6AB0-47B5-AAE4-8245DB460617}"/>
              </c:ext>
            </c:extLst>
          </c:dPt>
          <c:dPt>
            <c:idx val="10"/>
            <c:bubble3D val="0"/>
            <c:spPr>
              <a:gradFill rotWithShape="1">
                <a:gsLst>
                  <a:gs pos="0">
                    <a:schemeClr val="accent5">
                      <a:lumMod val="60000"/>
                      <a:tint val="98000"/>
                      <a:lumMod val="114000"/>
                    </a:schemeClr>
                  </a:gs>
                  <a:gs pos="100000">
                    <a:schemeClr val="accent5">
                      <a:lumMod val="60000"/>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15-6AB0-47B5-AAE4-8245DB460617}"/>
              </c:ext>
            </c:extLst>
          </c:dPt>
          <c:dPt>
            <c:idx val="11"/>
            <c:bubble3D val="0"/>
            <c:spPr>
              <a:gradFill rotWithShape="1">
                <a:gsLst>
                  <a:gs pos="0">
                    <a:schemeClr val="accent6">
                      <a:lumMod val="60000"/>
                      <a:tint val="98000"/>
                      <a:lumMod val="114000"/>
                    </a:schemeClr>
                  </a:gs>
                  <a:gs pos="100000">
                    <a:schemeClr val="accent6">
                      <a:lumMod val="60000"/>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17-6AB0-47B5-AAE4-8245DB460617}"/>
              </c:ext>
            </c:extLst>
          </c:dPt>
          <c:cat>
            <c:strRef>
              <c:f>'PATIENT NATIONALITY'!$A$4:$A$16</c:f>
              <c:strCache>
                <c:ptCount val="12"/>
                <c:pt idx="0">
                  <c:v>Canada</c:v>
                </c:pt>
                <c:pt idx="1">
                  <c:v>India</c:v>
                </c:pt>
                <c:pt idx="2">
                  <c:v>Indonesia</c:v>
                </c:pt>
                <c:pt idx="3">
                  <c:v>Italy</c:v>
                </c:pt>
                <c:pt idx="4">
                  <c:v>Malaysia</c:v>
                </c:pt>
                <c:pt idx="5">
                  <c:v>Myanmar</c:v>
                </c:pt>
                <c:pt idx="6">
                  <c:v>Phillipines</c:v>
                </c:pt>
                <c:pt idx="7">
                  <c:v>Thailand</c:v>
                </c:pt>
                <c:pt idx="8">
                  <c:v>Tibet</c:v>
                </c:pt>
                <c:pt idx="9">
                  <c:v>United Kingdom</c:v>
                </c:pt>
                <c:pt idx="10">
                  <c:v>United States of America</c:v>
                </c:pt>
                <c:pt idx="11">
                  <c:v>(blank)</c:v>
                </c:pt>
              </c:strCache>
            </c:strRef>
          </c:cat>
          <c:val>
            <c:numRef>
              <c:f>'PATIENT NATIONALITY'!$B$4:$B$16</c:f>
              <c:numCache>
                <c:formatCode>General</c:formatCode>
                <c:ptCount val="12"/>
                <c:pt idx="0">
                  <c:v>1</c:v>
                </c:pt>
                <c:pt idx="1">
                  <c:v>1098</c:v>
                </c:pt>
                <c:pt idx="2">
                  <c:v>15</c:v>
                </c:pt>
                <c:pt idx="3">
                  <c:v>18</c:v>
                </c:pt>
                <c:pt idx="4">
                  <c:v>1</c:v>
                </c:pt>
                <c:pt idx="5">
                  <c:v>1</c:v>
                </c:pt>
                <c:pt idx="6">
                  <c:v>2</c:v>
                </c:pt>
                <c:pt idx="7">
                  <c:v>2</c:v>
                </c:pt>
                <c:pt idx="8">
                  <c:v>1</c:v>
                </c:pt>
                <c:pt idx="9">
                  <c:v>7</c:v>
                </c:pt>
                <c:pt idx="10">
                  <c:v>1</c:v>
                </c:pt>
              </c:numCache>
            </c:numRef>
          </c:val>
          <c:extLst>
            <c:ext xmlns:c16="http://schemas.microsoft.com/office/drawing/2014/chart" uri="{C3380CC4-5D6E-409C-BE32-E72D297353CC}">
              <c16:uniqueId val="{00000018-6AB0-47B5-AAE4-8245DB460617}"/>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7170559222015991"/>
          <c:y val="0.24432027859351851"/>
          <c:w val="0.32829440777984004"/>
          <c:h val="0.6925915844732807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[tested_numbers_icmr_data.csv]Total Sample Tested !PivotTable2</c:name>
    <c:fmtId val="6"/>
  </c:pivotSource>
  <c:chart>
    <c:autoTitleDeleted val="0"/>
    <c:pivotFmts>
      <c:pivotFmt>
        <c:idx val="0"/>
        <c:spPr>
          <a:noFill/>
          <a:ln w="9525" cap="flat" cmpd="sng" algn="ctr">
            <a:solidFill>
              <a:schemeClr val="accent2"/>
            </a:solidFill>
            <a:miter lim="800000"/>
          </a:ln>
          <a:effectLst>
            <a:glow rad="63500">
              <a:schemeClr val="accent2">
                <a:satMod val="175000"/>
                <a:alpha val="25000"/>
              </a:schemeClr>
            </a:glow>
          </a:effectLst>
        </c:spPr>
        <c:marker>
          <c:symbol val="circle"/>
          <c:size val="5"/>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2"/>
            </a:solidFill>
            <a:miter lim="800000"/>
          </a:ln>
          <a:effectLst>
            <a:glow rad="63500">
              <a:schemeClr val="accent2">
                <a:satMod val="175000"/>
                <a:alpha val="25000"/>
              </a:schemeClr>
            </a:glow>
          </a:effectLst>
        </c:spPr>
        <c:marker>
          <c:symbol val="circle"/>
          <c:size val="5"/>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2"/>
            </a:solidFill>
            <a:miter lim="800000"/>
          </a:ln>
          <a:effectLst>
            <a:glow rad="63500">
              <a:schemeClr val="accent2">
                <a:satMod val="175000"/>
                <a:alpha val="25000"/>
              </a:schemeClr>
            </a:glow>
          </a:effectLst>
        </c:spPr>
        <c:marker>
          <c:symbol val="circle"/>
          <c:size val="5"/>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2"/>
            </a:solidFill>
            <a:miter lim="800000"/>
          </a:ln>
          <a:effectLst>
            <a:glow rad="63500">
              <a:schemeClr val="accent2">
                <a:satMod val="175000"/>
                <a:alpha val="25000"/>
              </a:schemeClr>
            </a:glow>
          </a:effectLst>
        </c:spPr>
        <c:marker>
          <c:symbol val="circle"/>
          <c:size val="5"/>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2"/>
            </a:solidFill>
            <a:miter lim="800000"/>
          </a:ln>
          <a:effectLst>
            <a:glow rad="63500">
              <a:schemeClr val="accent2">
                <a:satMod val="175000"/>
                <a:alpha val="25000"/>
              </a:schemeClr>
            </a:glow>
          </a:effectLst>
        </c:spPr>
        <c:marker>
          <c:symbol val="circle"/>
          <c:size val="5"/>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2"/>
            </a:solidFill>
            <a:miter lim="800000"/>
          </a:ln>
          <a:effectLst>
            <a:glow rad="63500">
              <a:schemeClr val="accent2">
                <a:satMod val="175000"/>
                <a:alpha val="25000"/>
              </a:schemeClr>
            </a:glow>
          </a:effectLst>
        </c:spPr>
        <c:marker>
          <c:symbol val="circle"/>
          <c:size val="5"/>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'Total Sample Tested '!$B$3</c:f>
              <c:strCache>
                <c:ptCount val="1"/>
                <c:pt idx="0">
                  <c:v>Sum of Total Positive Cases</c:v>
                </c:pt>
              </c:strCache>
            </c:strRef>
          </c:tx>
          <c:spPr>
            <a:ln w="22225" cap="rnd">
              <a:solidFill>
                <a:schemeClr val="accent2"/>
              </a:solidFill>
            </a:ln>
            <a:effectLst>
              <a:glow rad="139700">
                <a:schemeClr val="accent2">
                  <a:satMod val="175000"/>
                  <a:alpha val="14000"/>
                </a:schemeClr>
              </a:glow>
            </a:effectLst>
          </c:spPr>
          <c:marker>
            <c:symbol val="none"/>
          </c:marker>
          <c:cat>
            <c:strRef>
              <c:f>'Total Sample Tested '!$A$4:$A$47</c:f>
              <c:strCache>
                <c:ptCount val="43"/>
                <c:pt idx="0">
                  <c:v>13/03/2020 00:00:00</c:v>
                </c:pt>
                <c:pt idx="1">
                  <c:v>13/04/2020 21:00:00</c:v>
                </c:pt>
                <c:pt idx="2">
                  <c:v>14/04/2020 21:00:00</c:v>
                </c:pt>
                <c:pt idx="3">
                  <c:v>15/04/2020 21:00:00</c:v>
                </c:pt>
                <c:pt idx="4">
                  <c:v>16/04/2020 21:00:00</c:v>
                </c:pt>
                <c:pt idx="5">
                  <c:v>17/04/2020 21:00:00</c:v>
                </c:pt>
                <c:pt idx="6">
                  <c:v>18/03/2020 18:00:00</c:v>
                </c:pt>
                <c:pt idx="7">
                  <c:v>18/04/2020 21:00:00</c:v>
                </c:pt>
                <c:pt idx="8">
                  <c:v>19/03/2020 10:00:00</c:v>
                </c:pt>
                <c:pt idx="9">
                  <c:v>19/03/2020 18:00:00</c:v>
                </c:pt>
                <c:pt idx="10">
                  <c:v>19/04/2020 21:00:00</c:v>
                </c:pt>
                <c:pt idx="11">
                  <c:v>20/03/2020 10:00:00</c:v>
                </c:pt>
                <c:pt idx="12">
                  <c:v>20/03/2020 18:00:00</c:v>
                </c:pt>
                <c:pt idx="13">
                  <c:v>20/04/2020 21:00:00</c:v>
                </c:pt>
                <c:pt idx="14">
                  <c:v>21/03/2020 10:00:00</c:v>
                </c:pt>
                <c:pt idx="15">
                  <c:v>21/03/2020 18:00:00</c:v>
                </c:pt>
                <c:pt idx="16">
                  <c:v>21/04/2020 21:00:00</c:v>
                </c:pt>
                <c:pt idx="17">
                  <c:v>22/03/2020 10:00:00</c:v>
                </c:pt>
                <c:pt idx="18">
                  <c:v>22/03/2020 18:00:00</c:v>
                </c:pt>
                <c:pt idx="19">
                  <c:v>23/03/2020 10:00:00</c:v>
                </c:pt>
                <c:pt idx="20">
                  <c:v>23/03/2020 20:00:00</c:v>
                </c:pt>
                <c:pt idx="21">
                  <c:v>24/03/2020 10:00:00</c:v>
                </c:pt>
                <c:pt idx="22">
                  <c:v>24/03/2020 20:00:00</c:v>
                </c:pt>
                <c:pt idx="23">
                  <c:v>25/03/2020 10:00:00</c:v>
                </c:pt>
                <c:pt idx="24">
                  <c:v>25/03/2020 20:00:00</c:v>
                </c:pt>
                <c:pt idx="25">
                  <c:v>26/03/2020 10:00:00</c:v>
                </c:pt>
                <c:pt idx="26">
                  <c:v>26/03/2020 18:00:00</c:v>
                </c:pt>
                <c:pt idx="27">
                  <c:v>27/03/2020 09:00:00</c:v>
                </c:pt>
                <c:pt idx="28">
                  <c:v>30/03/2020 00:00:00</c:v>
                </c:pt>
                <c:pt idx="29">
                  <c:v>31/03/2020 00:00:00</c:v>
                </c:pt>
                <c:pt idx="30">
                  <c:v>1/4/2020</c:v>
                </c:pt>
                <c:pt idx="31">
                  <c:v>2/4/2020 21:00</c:v>
                </c:pt>
                <c:pt idx="32">
                  <c:v>3/4/2020 9:00</c:v>
                </c:pt>
                <c:pt idx="33">
                  <c:v>3/4/2020 21:00</c:v>
                </c:pt>
                <c:pt idx="34">
                  <c:v>4/4/2020 21:00</c:v>
                </c:pt>
                <c:pt idx="35">
                  <c:v>5/4/2020 21:00</c:v>
                </c:pt>
                <c:pt idx="36">
                  <c:v>6/4/2020 21:00</c:v>
                </c:pt>
                <c:pt idx="37">
                  <c:v>7/4/2020 21:00</c:v>
                </c:pt>
                <c:pt idx="38">
                  <c:v>8/4/2020 21:00</c:v>
                </c:pt>
                <c:pt idx="39">
                  <c:v>9/4/2020 21:00</c:v>
                </c:pt>
                <c:pt idx="40">
                  <c:v>10/4/2020 21:00</c:v>
                </c:pt>
                <c:pt idx="41">
                  <c:v>11/4/2020 21:00</c:v>
                </c:pt>
                <c:pt idx="42">
                  <c:v>12/4/2020 21:00</c:v>
                </c:pt>
              </c:strCache>
            </c:strRef>
          </c:cat>
          <c:val>
            <c:numRef>
              <c:f>'Total Sample Tested '!$B$4:$B$47</c:f>
              <c:numCache>
                <c:formatCode>General</c:formatCode>
                <c:ptCount val="43"/>
                <c:pt idx="0">
                  <c:v>78</c:v>
                </c:pt>
                <c:pt idx="1">
                  <c:v>9341</c:v>
                </c:pt>
                <c:pt idx="2">
                  <c:v>10307</c:v>
                </c:pt>
                <c:pt idx="3">
                  <c:v>11297</c:v>
                </c:pt>
                <c:pt idx="4">
                  <c:v>12581</c:v>
                </c:pt>
                <c:pt idx="5">
                  <c:v>14098</c:v>
                </c:pt>
                <c:pt idx="6">
                  <c:v>150</c:v>
                </c:pt>
                <c:pt idx="7">
                  <c:v>16365</c:v>
                </c:pt>
                <c:pt idx="8">
                  <c:v>168</c:v>
                </c:pt>
                <c:pt idx="9">
                  <c:v>182</c:v>
                </c:pt>
                <c:pt idx="10">
                  <c:v>17615</c:v>
                </c:pt>
                <c:pt idx="11">
                  <c:v>206</c:v>
                </c:pt>
                <c:pt idx="12">
                  <c:v>236</c:v>
                </c:pt>
                <c:pt idx="14">
                  <c:v>271</c:v>
                </c:pt>
                <c:pt idx="15">
                  <c:v>315</c:v>
                </c:pt>
                <c:pt idx="17">
                  <c:v>341</c:v>
                </c:pt>
                <c:pt idx="18">
                  <c:v>396</c:v>
                </c:pt>
                <c:pt idx="19">
                  <c:v>415</c:v>
                </c:pt>
                <c:pt idx="20">
                  <c:v>471</c:v>
                </c:pt>
                <c:pt idx="21">
                  <c:v>482</c:v>
                </c:pt>
                <c:pt idx="22">
                  <c:v>536</c:v>
                </c:pt>
                <c:pt idx="23">
                  <c:v>539</c:v>
                </c:pt>
                <c:pt idx="24">
                  <c:v>581</c:v>
                </c:pt>
                <c:pt idx="27">
                  <c:v>691</c:v>
                </c:pt>
                <c:pt idx="30">
                  <c:v>1637</c:v>
                </c:pt>
                <c:pt idx="31">
                  <c:v>2056</c:v>
                </c:pt>
                <c:pt idx="32">
                  <c:v>2183</c:v>
                </c:pt>
                <c:pt idx="33">
                  <c:v>2653</c:v>
                </c:pt>
                <c:pt idx="34">
                  <c:v>3113</c:v>
                </c:pt>
                <c:pt idx="35">
                  <c:v>3554</c:v>
                </c:pt>
                <c:pt idx="36">
                  <c:v>4135</c:v>
                </c:pt>
                <c:pt idx="37">
                  <c:v>4616</c:v>
                </c:pt>
                <c:pt idx="38">
                  <c:v>5114</c:v>
                </c:pt>
                <c:pt idx="39">
                  <c:v>5705</c:v>
                </c:pt>
                <c:pt idx="40">
                  <c:v>6872</c:v>
                </c:pt>
                <c:pt idx="41">
                  <c:v>7703</c:v>
                </c:pt>
                <c:pt idx="42">
                  <c:v>8312</c:v>
                </c:pt>
              </c:numCache>
            </c:numRef>
          </c:val>
          <c:smooth val="0"/>
          <c:extLst>
            <c:ext xmlns:c16="http://schemas.microsoft.com/office/drawing/2014/chart" uri="{C3380CC4-5D6E-409C-BE32-E72D297353CC}">
              <c16:uniqueId val="{00000000-F4FB-4D08-BC78-CCB2BC86862A}"/>
            </c:ext>
          </c:extLst>
        </c:ser>
        <c:ser>
          <c:idx val="1"/>
          <c:order val="1"/>
          <c:tx>
            <c:strRef>
              <c:f>'Total Sample Tested '!$C$3</c:f>
              <c:strCache>
                <c:ptCount val="1"/>
                <c:pt idx="0">
                  <c:v>Sum of Total Samples Tested</c:v>
                </c:pt>
              </c:strCache>
            </c:strRef>
          </c:tx>
          <c:spPr>
            <a:ln w="22225" cap="rnd">
              <a:solidFill>
                <a:schemeClr val="accent4"/>
              </a:solidFill>
            </a:ln>
            <a:effectLst>
              <a:glow rad="139700">
                <a:schemeClr val="accent4">
                  <a:satMod val="175000"/>
                  <a:alpha val="14000"/>
                </a:schemeClr>
              </a:glow>
            </a:effectLst>
          </c:spPr>
          <c:marker>
            <c:symbol val="none"/>
          </c:marker>
          <c:cat>
            <c:strRef>
              <c:f>'Total Sample Tested '!$A$4:$A$47</c:f>
              <c:strCache>
                <c:ptCount val="43"/>
                <c:pt idx="0">
                  <c:v>13/03/2020 00:00:00</c:v>
                </c:pt>
                <c:pt idx="1">
                  <c:v>13/04/2020 21:00:00</c:v>
                </c:pt>
                <c:pt idx="2">
                  <c:v>14/04/2020 21:00:00</c:v>
                </c:pt>
                <c:pt idx="3">
                  <c:v>15/04/2020 21:00:00</c:v>
                </c:pt>
                <c:pt idx="4">
                  <c:v>16/04/2020 21:00:00</c:v>
                </c:pt>
                <c:pt idx="5">
                  <c:v>17/04/2020 21:00:00</c:v>
                </c:pt>
                <c:pt idx="6">
                  <c:v>18/03/2020 18:00:00</c:v>
                </c:pt>
                <c:pt idx="7">
                  <c:v>18/04/2020 21:00:00</c:v>
                </c:pt>
                <c:pt idx="8">
                  <c:v>19/03/2020 10:00:00</c:v>
                </c:pt>
                <c:pt idx="9">
                  <c:v>19/03/2020 18:00:00</c:v>
                </c:pt>
                <c:pt idx="10">
                  <c:v>19/04/2020 21:00:00</c:v>
                </c:pt>
                <c:pt idx="11">
                  <c:v>20/03/2020 10:00:00</c:v>
                </c:pt>
                <c:pt idx="12">
                  <c:v>20/03/2020 18:00:00</c:v>
                </c:pt>
                <c:pt idx="13">
                  <c:v>20/04/2020 21:00:00</c:v>
                </c:pt>
                <c:pt idx="14">
                  <c:v>21/03/2020 10:00:00</c:v>
                </c:pt>
                <c:pt idx="15">
                  <c:v>21/03/2020 18:00:00</c:v>
                </c:pt>
                <c:pt idx="16">
                  <c:v>21/04/2020 21:00:00</c:v>
                </c:pt>
                <c:pt idx="17">
                  <c:v>22/03/2020 10:00:00</c:v>
                </c:pt>
                <c:pt idx="18">
                  <c:v>22/03/2020 18:00:00</c:v>
                </c:pt>
                <c:pt idx="19">
                  <c:v>23/03/2020 10:00:00</c:v>
                </c:pt>
                <c:pt idx="20">
                  <c:v>23/03/2020 20:00:00</c:v>
                </c:pt>
                <c:pt idx="21">
                  <c:v>24/03/2020 10:00:00</c:v>
                </c:pt>
                <c:pt idx="22">
                  <c:v>24/03/2020 20:00:00</c:v>
                </c:pt>
                <c:pt idx="23">
                  <c:v>25/03/2020 10:00:00</c:v>
                </c:pt>
                <c:pt idx="24">
                  <c:v>25/03/2020 20:00:00</c:v>
                </c:pt>
                <c:pt idx="25">
                  <c:v>26/03/2020 10:00:00</c:v>
                </c:pt>
                <c:pt idx="26">
                  <c:v>26/03/2020 18:00:00</c:v>
                </c:pt>
                <c:pt idx="27">
                  <c:v>27/03/2020 09:00:00</c:v>
                </c:pt>
                <c:pt idx="28">
                  <c:v>30/03/2020 00:00:00</c:v>
                </c:pt>
                <c:pt idx="29">
                  <c:v>31/03/2020 00:00:00</c:v>
                </c:pt>
                <c:pt idx="30">
                  <c:v>1/4/2020</c:v>
                </c:pt>
                <c:pt idx="31">
                  <c:v>2/4/2020 21:00</c:v>
                </c:pt>
                <c:pt idx="32">
                  <c:v>3/4/2020 9:00</c:v>
                </c:pt>
                <c:pt idx="33">
                  <c:v>3/4/2020 21:00</c:v>
                </c:pt>
                <c:pt idx="34">
                  <c:v>4/4/2020 21:00</c:v>
                </c:pt>
                <c:pt idx="35">
                  <c:v>5/4/2020 21:00</c:v>
                </c:pt>
                <c:pt idx="36">
                  <c:v>6/4/2020 21:00</c:v>
                </c:pt>
                <c:pt idx="37">
                  <c:v>7/4/2020 21:00</c:v>
                </c:pt>
                <c:pt idx="38">
                  <c:v>8/4/2020 21:00</c:v>
                </c:pt>
                <c:pt idx="39">
                  <c:v>9/4/2020 21:00</c:v>
                </c:pt>
                <c:pt idx="40">
                  <c:v>10/4/2020 21:00</c:v>
                </c:pt>
                <c:pt idx="41">
                  <c:v>11/4/2020 21:00</c:v>
                </c:pt>
                <c:pt idx="42">
                  <c:v>12/4/2020 21:00</c:v>
                </c:pt>
              </c:strCache>
            </c:strRef>
          </c:cat>
          <c:val>
            <c:numRef>
              <c:f>'Total Sample Tested '!$C$4:$C$47</c:f>
              <c:numCache>
                <c:formatCode>General</c:formatCode>
                <c:ptCount val="43"/>
                <c:pt idx="0">
                  <c:v>6500</c:v>
                </c:pt>
                <c:pt idx="1">
                  <c:v>217554</c:v>
                </c:pt>
                <c:pt idx="2">
                  <c:v>244893</c:v>
                </c:pt>
                <c:pt idx="3">
                  <c:v>274599</c:v>
                </c:pt>
                <c:pt idx="4">
                  <c:v>302956</c:v>
                </c:pt>
                <c:pt idx="5">
                  <c:v>335123</c:v>
                </c:pt>
                <c:pt idx="6">
                  <c:v>13125</c:v>
                </c:pt>
                <c:pt idx="7">
                  <c:v>372123</c:v>
                </c:pt>
                <c:pt idx="8">
                  <c:v>13316</c:v>
                </c:pt>
                <c:pt idx="9">
                  <c:v>14175</c:v>
                </c:pt>
                <c:pt idx="10">
                  <c:v>401586</c:v>
                </c:pt>
                <c:pt idx="11">
                  <c:v>14376</c:v>
                </c:pt>
                <c:pt idx="12">
                  <c:v>15404</c:v>
                </c:pt>
                <c:pt idx="14">
                  <c:v>15701</c:v>
                </c:pt>
                <c:pt idx="15">
                  <c:v>16911</c:v>
                </c:pt>
                <c:pt idx="16">
                  <c:v>462621</c:v>
                </c:pt>
                <c:pt idx="17">
                  <c:v>16999</c:v>
                </c:pt>
                <c:pt idx="18">
                  <c:v>18127</c:v>
                </c:pt>
                <c:pt idx="19">
                  <c:v>18383</c:v>
                </c:pt>
                <c:pt idx="20">
                  <c:v>20707</c:v>
                </c:pt>
                <c:pt idx="21">
                  <c:v>20864</c:v>
                </c:pt>
                <c:pt idx="22">
                  <c:v>22694</c:v>
                </c:pt>
                <c:pt idx="23">
                  <c:v>22928</c:v>
                </c:pt>
                <c:pt idx="24">
                  <c:v>25144</c:v>
                </c:pt>
                <c:pt idx="27">
                  <c:v>27688</c:v>
                </c:pt>
                <c:pt idx="28">
                  <c:v>38442</c:v>
                </c:pt>
                <c:pt idx="29">
                  <c:v>42788</c:v>
                </c:pt>
                <c:pt idx="30">
                  <c:v>47951</c:v>
                </c:pt>
                <c:pt idx="31">
                  <c:v>55851</c:v>
                </c:pt>
                <c:pt idx="32">
                  <c:v>56680</c:v>
                </c:pt>
                <c:pt idx="33">
                  <c:v>69245</c:v>
                </c:pt>
                <c:pt idx="34">
                  <c:v>79950</c:v>
                </c:pt>
                <c:pt idx="35">
                  <c:v>89534</c:v>
                </c:pt>
                <c:pt idx="36">
                  <c:v>101068</c:v>
                </c:pt>
                <c:pt idx="37">
                  <c:v>114015</c:v>
                </c:pt>
                <c:pt idx="38">
                  <c:v>127919</c:v>
                </c:pt>
                <c:pt idx="39">
                  <c:v>144910</c:v>
                </c:pt>
                <c:pt idx="40">
                  <c:v>161330</c:v>
                </c:pt>
                <c:pt idx="41">
                  <c:v>179374</c:v>
                </c:pt>
                <c:pt idx="42">
                  <c:v>195748</c:v>
                </c:pt>
              </c:numCache>
            </c:numRef>
          </c:val>
          <c:smooth val="0"/>
          <c:extLst>
            <c:ext xmlns:c16="http://schemas.microsoft.com/office/drawing/2014/chart" uri="{C3380CC4-5D6E-409C-BE32-E72D297353CC}">
              <c16:uniqueId val="{00000001-F4FB-4D08-BC78-CCB2BC86862A}"/>
            </c:ext>
          </c:extLst>
        </c:ser>
        <c:dLbls>
          <c:showLegendKey val="0"/>
          <c:showVal val="0"/>
          <c:showCatName val="0"/>
          <c:showSerName val="0"/>
          <c:showPercent val="0"/>
          <c:showBubbleSize val="0"/>
        </c:dLbls>
        <c:smooth val="0"/>
        <c:axId val="959639712"/>
        <c:axId val="900588656"/>
      </c:lineChart>
      <c:catAx>
        <c:axId val="959639712"/>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00588656"/>
        <c:crosses val="autoZero"/>
        <c:auto val="1"/>
        <c:lblAlgn val="ctr"/>
        <c:lblOffset val="100"/>
        <c:noMultiLvlLbl val="0"/>
      </c:catAx>
      <c:valAx>
        <c:axId val="90058865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596397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[20200409-acaps-covid-19-goverment-measures-dataset-v6.xlsx]Sheet1!PivotTable5</c:name>
    <c:fmtId val="4"/>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Governance and socio-economic measures</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a:sp3d/>
          </c:spPr>
          <c:invertIfNegative val="0"/>
          <c:cat>
            <c:strRef>
              <c:f>Sheet1!$A$5</c:f>
              <c:strCache>
                <c:ptCount val="1"/>
                <c:pt idx="0">
                  <c:v>Total</c:v>
                </c:pt>
              </c:strCache>
            </c:strRef>
          </c:cat>
          <c:val>
            <c:numRef>
              <c:f>Sheet1!$B$5</c:f>
              <c:numCache>
                <c:formatCode>General</c:formatCode>
                <c:ptCount val="1"/>
                <c:pt idx="0">
                  <c:v>3</c:v>
                </c:pt>
              </c:numCache>
            </c:numRef>
          </c:val>
          <c:extLst>
            <c:ext xmlns:c16="http://schemas.microsoft.com/office/drawing/2014/chart" uri="{C3380CC4-5D6E-409C-BE32-E72D297353CC}">
              <c16:uniqueId val="{00000000-FB3C-4FDF-8DC9-E0B2CB940B25}"/>
            </c:ext>
          </c:extLst>
        </c:ser>
        <c:ser>
          <c:idx val="1"/>
          <c:order val="1"/>
          <c:tx>
            <c:strRef>
              <c:f>Sheet1!$C$3:$C$4</c:f>
              <c:strCache>
                <c:ptCount val="1"/>
                <c:pt idx="0">
                  <c:v>Lockdown</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a:sp3d/>
          </c:spPr>
          <c:invertIfNegative val="0"/>
          <c:cat>
            <c:strRef>
              <c:f>Sheet1!$A$5</c:f>
              <c:strCache>
                <c:ptCount val="1"/>
                <c:pt idx="0">
                  <c:v>Total</c:v>
                </c:pt>
              </c:strCache>
            </c:strRef>
          </c:cat>
          <c:val>
            <c:numRef>
              <c:f>Sheet1!$C$5</c:f>
              <c:numCache>
                <c:formatCode>General</c:formatCode>
                <c:ptCount val="1"/>
                <c:pt idx="0">
                  <c:v>1</c:v>
                </c:pt>
              </c:numCache>
            </c:numRef>
          </c:val>
          <c:extLst>
            <c:ext xmlns:c16="http://schemas.microsoft.com/office/drawing/2014/chart" uri="{C3380CC4-5D6E-409C-BE32-E72D297353CC}">
              <c16:uniqueId val="{00000000-73BC-4479-B65A-3ECF47AD2A37}"/>
            </c:ext>
          </c:extLst>
        </c:ser>
        <c:ser>
          <c:idx val="2"/>
          <c:order val="2"/>
          <c:tx>
            <c:strRef>
              <c:f>Sheet1!$D$3:$D$4</c:f>
              <c:strCache>
                <c:ptCount val="1"/>
                <c:pt idx="0">
                  <c:v>Movement restrictions</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a:sp3d/>
          </c:spPr>
          <c:invertIfNegative val="0"/>
          <c:cat>
            <c:strRef>
              <c:f>Sheet1!$A$5</c:f>
              <c:strCache>
                <c:ptCount val="1"/>
                <c:pt idx="0">
                  <c:v>Total</c:v>
                </c:pt>
              </c:strCache>
            </c:strRef>
          </c:cat>
          <c:val>
            <c:numRef>
              <c:f>Sheet1!$D$5</c:f>
              <c:numCache>
                <c:formatCode>General</c:formatCode>
                <c:ptCount val="1"/>
                <c:pt idx="0">
                  <c:v>14</c:v>
                </c:pt>
              </c:numCache>
            </c:numRef>
          </c:val>
          <c:extLst>
            <c:ext xmlns:c16="http://schemas.microsoft.com/office/drawing/2014/chart" uri="{C3380CC4-5D6E-409C-BE32-E72D297353CC}">
              <c16:uniqueId val="{00000001-73BC-4479-B65A-3ECF47AD2A37}"/>
            </c:ext>
          </c:extLst>
        </c:ser>
        <c:ser>
          <c:idx val="3"/>
          <c:order val="3"/>
          <c:tx>
            <c:strRef>
              <c:f>Sheet1!$E$3:$E$4</c:f>
              <c:strCache>
                <c:ptCount val="1"/>
                <c:pt idx="0">
                  <c:v>Public health measures</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38100" dist="25400" dir="5400000" rotWithShape="0">
                <a:srgbClr val="000000">
                  <a:alpha val="45000"/>
                </a:srgbClr>
              </a:outerShdw>
            </a:effectLst>
            <a:sp3d/>
          </c:spPr>
          <c:invertIfNegative val="0"/>
          <c:cat>
            <c:strRef>
              <c:f>Sheet1!$A$5</c:f>
              <c:strCache>
                <c:ptCount val="1"/>
                <c:pt idx="0">
                  <c:v>Total</c:v>
                </c:pt>
              </c:strCache>
            </c:strRef>
          </c:cat>
          <c:val>
            <c:numRef>
              <c:f>Sheet1!$E$5</c:f>
              <c:numCache>
                <c:formatCode>General</c:formatCode>
                <c:ptCount val="1"/>
                <c:pt idx="0">
                  <c:v>18</c:v>
                </c:pt>
              </c:numCache>
            </c:numRef>
          </c:val>
          <c:extLst>
            <c:ext xmlns:c16="http://schemas.microsoft.com/office/drawing/2014/chart" uri="{C3380CC4-5D6E-409C-BE32-E72D297353CC}">
              <c16:uniqueId val="{00000002-73BC-4479-B65A-3ECF47AD2A37}"/>
            </c:ext>
          </c:extLst>
        </c:ser>
        <c:ser>
          <c:idx val="4"/>
          <c:order val="4"/>
          <c:tx>
            <c:strRef>
              <c:f>Sheet1!$F$3:$F$4</c:f>
              <c:strCache>
                <c:ptCount val="1"/>
                <c:pt idx="0">
                  <c:v>Social distancing</c:v>
                </c:pt>
              </c:strCache>
            </c:strRef>
          </c:tx>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38100" dist="25400" dir="5400000" rotWithShape="0">
                <a:srgbClr val="000000">
                  <a:alpha val="45000"/>
                </a:srgbClr>
              </a:outerShdw>
            </a:effectLst>
            <a:sp3d/>
          </c:spPr>
          <c:invertIfNegative val="0"/>
          <c:cat>
            <c:strRef>
              <c:f>Sheet1!$A$5</c:f>
              <c:strCache>
                <c:ptCount val="1"/>
                <c:pt idx="0">
                  <c:v>Total</c:v>
                </c:pt>
              </c:strCache>
            </c:strRef>
          </c:cat>
          <c:val>
            <c:numRef>
              <c:f>Sheet1!$F$5</c:f>
              <c:numCache>
                <c:formatCode>General</c:formatCode>
                <c:ptCount val="1"/>
                <c:pt idx="0">
                  <c:v>2</c:v>
                </c:pt>
              </c:numCache>
            </c:numRef>
          </c:val>
          <c:extLst>
            <c:ext xmlns:c16="http://schemas.microsoft.com/office/drawing/2014/chart" uri="{C3380CC4-5D6E-409C-BE32-E72D297353CC}">
              <c16:uniqueId val="{00000003-73BC-4479-B65A-3ECF47AD2A37}"/>
            </c:ext>
          </c:extLst>
        </c:ser>
        <c:dLbls>
          <c:showLegendKey val="0"/>
          <c:showVal val="0"/>
          <c:showCatName val="0"/>
          <c:showSerName val="0"/>
          <c:showPercent val="0"/>
          <c:showBubbleSize val="0"/>
        </c:dLbls>
        <c:gapWidth val="150"/>
        <c:shape val="box"/>
        <c:axId val="967854576"/>
        <c:axId val="958183440"/>
        <c:axId val="0"/>
      </c:bar3DChart>
      <c:catAx>
        <c:axId val="9678545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958183440"/>
        <c:crosses val="autoZero"/>
        <c:auto val="1"/>
        <c:lblAlgn val="ctr"/>
        <c:lblOffset val="100"/>
        <c:noMultiLvlLbl val="0"/>
      </c:catAx>
      <c:valAx>
        <c:axId val="95818344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9678545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EE83E8-85BB-4F9C-B8C5-708C9A7ED218}"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58FC3DA3-6BFA-48CD-9DE3-5C3DA6563922}">
      <dgm:prSet/>
      <dgm:spPr/>
      <dgm:t>
        <a:bodyPr/>
        <a:lstStyle/>
        <a:p>
          <a:r>
            <a:rPr lang="en-US" b="1"/>
            <a:t>What is COVID-19?</a:t>
          </a:r>
          <a:r>
            <a:rPr lang="en-US"/>
            <a:t>  </a:t>
          </a:r>
        </a:p>
      </dgm:t>
    </dgm:pt>
    <dgm:pt modelId="{8F2CA990-45C8-4C3F-9C18-2E27F7B2C2F7}" type="parTrans" cxnId="{37B4352D-8592-4DB8-915C-C2F55756A524}">
      <dgm:prSet/>
      <dgm:spPr/>
      <dgm:t>
        <a:bodyPr/>
        <a:lstStyle/>
        <a:p>
          <a:endParaRPr lang="en-US"/>
        </a:p>
      </dgm:t>
    </dgm:pt>
    <dgm:pt modelId="{CECAA794-1FA4-4650-B861-B03D348E2F6C}" type="sibTrans" cxnId="{37B4352D-8592-4DB8-915C-C2F55756A524}">
      <dgm:prSet/>
      <dgm:spPr/>
      <dgm:t>
        <a:bodyPr/>
        <a:lstStyle/>
        <a:p>
          <a:endParaRPr lang="en-US"/>
        </a:p>
      </dgm:t>
    </dgm:pt>
    <dgm:pt modelId="{4635FF6C-19AF-448D-BF23-4CA132E66D38}">
      <dgm:prSet/>
      <dgm:spPr/>
      <dgm:t>
        <a:bodyPr/>
        <a:lstStyle/>
        <a:p>
          <a:r>
            <a:rPr lang="en-US" dirty="0"/>
            <a:t>Coronaviruses are a family of viruses found in humans and animals. Some can infect humans and are known to cause illness ranging from the common cold to more severe diseases such as Middle East Respiratory Syndrome (MERS) and Severe Acute Respiratory Syndrome (SARS). The most recently discovered coronavirus causes coronavirus disease COVID-19.</a:t>
          </a:r>
        </a:p>
      </dgm:t>
    </dgm:pt>
    <dgm:pt modelId="{7434AB79-C459-4719-B14F-FA2063D72E8A}" type="parTrans" cxnId="{50D37D65-76D6-44A0-8DFF-AA1E39D0F11A}">
      <dgm:prSet/>
      <dgm:spPr/>
      <dgm:t>
        <a:bodyPr/>
        <a:lstStyle/>
        <a:p>
          <a:endParaRPr lang="en-US"/>
        </a:p>
      </dgm:t>
    </dgm:pt>
    <dgm:pt modelId="{CE84EFC0-D83B-4A68-A6E0-6E2629748778}" type="sibTrans" cxnId="{50D37D65-76D6-44A0-8DFF-AA1E39D0F11A}">
      <dgm:prSet/>
      <dgm:spPr/>
      <dgm:t>
        <a:bodyPr/>
        <a:lstStyle/>
        <a:p>
          <a:endParaRPr lang="en-US"/>
        </a:p>
      </dgm:t>
    </dgm:pt>
    <dgm:pt modelId="{44735B6F-5B23-4442-97CA-19B00BAB02A9}">
      <dgm:prSet/>
      <dgm:spPr/>
      <dgm:t>
        <a:bodyPr/>
        <a:lstStyle/>
        <a:p>
          <a:r>
            <a:rPr lang="en-US" b="1"/>
            <a:t>How is COVID-19 transmitted?</a:t>
          </a:r>
          <a:endParaRPr lang="en-US"/>
        </a:p>
      </dgm:t>
    </dgm:pt>
    <dgm:pt modelId="{A34A22F3-7DAB-47FB-8844-94EDC6534972}" type="parTrans" cxnId="{DDDC8E52-3F5B-4D14-ACE1-493F7C946A04}">
      <dgm:prSet/>
      <dgm:spPr/>
      <dgm:t>
        <a:bodyPr/>
        <a:lstStyle/>
        <a:p>
          <a:endParaRPr lang="en-US"/>
        </a:p>
      </dgm:t>
    </dgm:pt>
    <dgm:pt modelId="{0D8769FA-51F7-4209-8FE6-A089CBD27395}" type="sibTrans" cxnId="{DDDC8E52-3F5B-4D14-ACE1-493F7C946A04}">
      <dgm:prSet/>
      <dgm:spPr/>
      <dgm:t>
        <a:bodyPr/>
        <a:lstStyle/>
        <a:p>
          <a:endParaRPr lang="en-US"/>
        </a:p>
      </dgm:t>
    </dgm:pt>
    <dgm:pt modelId="{41335BD7-BDA0-44C7-B0C8-C1277A3C28D6}">
      <dgm:prSet/>
      <dgm:spPr/>
      <dgm:t>
        <a:bodyPr/>
        <a:lstStyle/>
        <a:p>
          <a:r>
            <a:rPr lang="en-US" dirty="0"/>
            <a:t>Most often, spread from person-to-person happens mainly via respiratory droplets produced when an infected person coughs or sneezes, similar to how influenza spreads. These droplets can land in the mouths or noses of people who are nearby or possibly be inhaled into the lungs.</a:t>
          </a:r>
        </a:p>
      </dgm:t>
    </dgm:pt>
    <dgm:pt modelId="{A50F98C9-BF00-4984-B2B7-2559E335D4E8}" type="parTrans" cxnId="{9DD176AB-DF06-4956-8D27-23153152979B}">
      <dgm:prSet/>
      <dgm:spPr/>
      <dgm:t>
        <a:bodyPr/>
        <a:lstStyle/>
        <a:p>
          <a:endParaRPr lang="en-US"/>
        </a:p>
      </dgm:t>
    </dgm:pt>
    <dgm:pt modelId="{63C02891-28A1-4665-A62C-6806CB336776}" type="sibTrans" cxnId="{9DD176AB-DF06-4956-8D27-23153152979B}">
      <dgm:prSet/>
      <dgm:spPr/>
      <dgm:t>
        <a:bodyPr/>
        <a:lstStyle/>
        <a:p>
          <a:endParaRPr lang="en-US"/>
        </a:p>
      </dgm:t>
    </dgm:pt>
    <dgm:pt modelId="{67399869-1D46-4E2A-AB9F-147EAD638186}" type="pres">
      <dgm:prSet presAssocID="{01EE83E8-85BB-4F9C-B8C5-708C9A7ED218}" presName="linear" presStyleCnt="0">
        <dgm:presLayoutVars>
          <dgm:dir/>
          <dgm:animLvl val="lvl"/>
          <dgm:resizeHandles val="exact"/>
        </dgm:presLayoutVars>
      </dgm:prSet>
      <dgm:spPr/>
    </dgm:pt>
    <dgm:pt modelId="{0489B3C1-BCD4-4AA6-A4AB-04DB1A7B94BB}" type="pres">
      <dgm:prSet presAssocID="{58FC3DA3-6BFA-48CD-9DE3-5C3DA6563922}" presName="parentLin" presStyleCnt="0"/>
      <dgm:spPr/>
    </dgm:pt>
    <dgm:pt modelId="{3F367376-62B9-4C48-B2CC-EC47D5467C11}" type="pres">
      <dgm:prSet presAssocID="{58FC3DA3-6BFA-48CD-9DE3-5C3DA6563922}" presName="parentLeftMargin" presStyleLbl="node1" presStyleIdx="0" presStyleCnt="2"/>
      <dgm:spPr/>
    </dgm:pt>
    <dgm:pt modelId="{18F996FE-E55D-4030-8DCE-3A125929FA2D}" type="pres">
      <dgm:prSet presAssocID="{58FC3DA3-6BFA-48CD-9DE3-5C3DA6563922}" presName="parentText" presStyleLbl="node1" presStyleIdx="0" presStyleCnt="2">
        <dgm:presLayoutVars>
          <dgm:chMax val="0"/>
          <dgm:bulletEnabled val="1"/>
        </dgm:presLayoutVars>
      </dgm:prSet>
      <dgm:spPr/>
    </dgm:pt>
    <dgm:pt modelId="{B68F13DD-BA22-40F4-AC3F-B9CBBB650B5B}" type="pres">
      <dgm:prSet presAssocID="{58FC3DA3-6BFA-48CD-9DE3-5C3DA6563922}" presName="negativeSpace" presStyleCnt="0"/>
      <dgm:spPr/>
    </dgm:pt>
    <dgm:pt modelId="{9BD39CDA-1188-4B6D-9D05-DD2C980C9FE9}" type="pres">
      <dgm:prSet presAssocID="{58FC3DA3-6BFA-48CD-9DE3-5C3DA6563922}" presName="childText" presStyleLbl="conFgAcc1" presStyleIdx="0" presStyleCnt="2">
        <dgm:presLayoutVars>
          <dgm:bulletEnabled val="1"/>
        </dgm:presLayoutVars>
      </dgm:prSet>
      <dgm:spPr/>
    </dgm:pt>
    <dgm:pt modelId="{8057D40B-1061-4A0D-A48A-57648545297F}" type="pres">
      <dgm:prSet presAssocID="{CECAA794-1FA4-4650-B861-B03D348E2F6C}" presName="spaceBetweenRectangles" presStyleCnt="0"/>
      <dgm:spPr/>
    </dgm:pt>
    <dgm:pt modelId="{4B983A36-674F-4C49-A8E5-349F23383D93}" type="pres">
      <dgm:prSet presAssocID="{44735B6F-5B23-4442-97CA-19B00BAB02A9}" presName="parentLin" presStyleCnt="0"/>
      <dgm:spPr/>
    </dgm:pt>
    <dgm:pt modelId="{C8390A6E-CCDE-4394-8A4C-0782DB474473}" type="pres">
      <dgm:prSet presAssocID="{44735B6F-5B23-4442-97CA-19B00BAB02A9}" presName="parentLeftMargin" presStyleLbl="node1" presStyleIdx="0" presStyleCnt="2"/>
      <dgm:spPr/>
    </dgm:pt>
    <dgm:pt modelId="{B5E31BD2-0EE3-4DF4-99D4-03C9ED0FD192}" type="pres">
      <dgm:prSet presAssocID="{44735B6F-5B23-4442-97CA-19B00BAB02A9}" presName="parentText" presStyleLbl="node1" presStyleIdx="1" presStyleCnt="2">
        <dgm:presLayoutVars>
          <dgm:chMax val="0"/>
          <dgm:bulletEnabled val="1"/>
        </dgm:presLayoutVars>
      </dgm:prSet>
      <dgm:spPr/>
    </dgm:pt>
    <dgm:pt modelId="{94EEEA61-9C0B-49AB-B462-A1D63C8F4A57}" type="pres">
      <dgm:prSet presAssocID="{44735B6F-5B23-4442-97CA-19B00BAB02A9}" presName="negativeSpace" presStyleCnt="0"/>
      <dgm:spPr/>
    </dgm:pt>
    <dgm:pt modelId="{6BCB926D-2609-4FE9-AC2B-C21A037E4D92}" type="pres">
      <dgm:prSet presAssocID="{44735B6F-5B23-4442-97CA-19B00BAB02A9}" presName="childText" presStyleLbl="conFgAcc1" presStyleIdx="1" presStyleCnt="2">
        <dgm:presLayoutVars>
          <dgm:bulletEnabled val="1"/>
        </dgm:presLayoutVars>
      </dgm:prSet>
      <dgm:spPr/>
    </dgm:pt>
  </dgm:ptLst>
  <dgm:cxnLst>
    <dgm:cxn modelId="{7CFB0C19-88DF-4DFC-849A-B06981CCDEF4}" type="presOf" srcId="{01EE83E8-85BB-4F9C-B8C5-708C9A7ED218}" destId="{67399869-1D46-4E2A-AB9F-147EAD638186}" srcOrd="0" destOrd="0" presId="urn:microsoft.com/office/officeart/2005/8/layout/list1"/>
    <dgm:cxn modelId="{262F7B21-8281-414A-B7D9-4DDBBE0456BB}" type="presOf" srcId="{44735B6F-5B23-4442-97CA-19B00BAB02A9}" destId="{C8390A6E-CCDE-4394-8A4C-0782DB474473}" srcOrd="0" destOrd="0" presId="urn:microsoft.com/office/officeart/2005/8/layout/list1"/>
    <dgm:cxn modelId="{37B4352D-8592-4DB8-915C-C2F55756A524}" srcId="{01EE83E8-85BB-4F9C-B8C5-708C9A7ED218}" destId="{58FC3DA3-6BFA-48CD-9DE3-5C3DA6563922}" srcOrd="0" destOrd="0" parTransId="{8F2CA990-45C8-4C3F-9C18-2E27F7B2C2F7}" sibTransId="{CECAA794-1FA4-4650-B861-B03D348E2F6C}"/>
    <dgm:cxn modelId="{D38EB83F-9CEB-4DE1-89E4-733046267C08}" type="presOf" srcId="{4635FF6C-19AF-448D-BF23-4CA132E66D38}" destId="{9BD39CDA-1188-4B6D-9D05-DD2C980C9FE9}" srcOrd="0" destOrd="0" presId="urn:microsoft.com/office/officeart/2005/8/layout/list1"/>
    <dgm:cxn modelId="{50D37D65-76D6-44A0-8DFF-AA1E39D0F11A}" srcId="{58FC3DA3-6BFA-48CD-9DE3-5C3DA6563922}" destId="{4635FF6C-19AF-448D-BF23-4CA132E66D38}" srcOrd="0" destOrd="0" parTransId="{7434AB79-C459-4719-B14F-FA2063D72E8A}" sibTransId="{CE84EFC0-D83B-4A68-A6E0-6E2629748778}"/>
    <dgm:cxn modelId="{DDDC8E52-3F5B-4D14-ACE1-493F7C946A04}" srcId="{01EE83E8-85BB-4F9C-B8C5-708C9A7ED218}" destId="{44735B6F-5B23-4442-97CA-19B00BAB02A9}" srcOrd="1" destOrd="0" parTransId="{A34A22F3-7DAB-47FB-8844-94EDC6534972}" sibTransId="{0D8769FA-51F7-4209-8FE6-A089CBD27395}"/>
    <dgm:cxn modelId="{578B2078-9B33-4A63-8E31-4527453D60E2}" type="presOf" srcId="{41335BD7-BDA0-44C7-B0C8-C1277A3C28D6}" destId="{6BCB926D-2609-4FE9-AC2B-C21A037E4D92}" srcOrd="0" destOrd="0" presId="urn:microsoft.com/office/officeart/2005/8/layout/list1"/>
    <dgm:cxn modelId="{9DD176AB-DF06-4956-8D27-23153152979B}" srcId="{44735B6F-5B23-4442-97CA-19B00BAB02A9}" destId="{41335BD7-BDA0-44C7-B0C8-C1277A3C28D6}" srcOrd="0" destOrd="0" parTransId="{A50F98C9-BF00-4984-B2B7-2559E335D4E8}" sibTransId="{63C02891-28A1-4665-A62C-6806CB336776}"/>
    <dgm:cxn modelId="{8AC16BC5-CAD0-4DF8-BA07-25F98D27725A}" type="presOf" srcId="{58FC3DA3-6BFA-48CD-9DE3-5C3DA6563922}" destId="{3F367376-62B9-4C48-B2CC-EC47D5467C11}" srcOrd="0" destOrd="0" presId="urn:microsoft.com/office/officeart/2005/8/layout/list1"/>
    <dgm:cxn modelId="{09C098E6-1E1A-41E5-9382-29C81B4A78BC}" type="presOf" srcId="{58FC3DA3-6BFA-48CD-9DE3-5C3DA6563922}" destId="{18F996FE-E55D-4030-8DCE-3A125929FA2D}" srcOrd="1" destOrd="0" presId="urn:microsoft.com/office/officeart/2005/8/layout/list1"/>
    <dgm:cxn modelId="{14C01BFD-2EAB-46B0-9B00-B4A39D9FEC1B}" type="presOf" srcId="{44735B6F-5B23-4442-97CA-19B00BAB02A9}" destId="{B5E31BD2-0EE3-4DF4-99D4-03C9ED0FD192}" srcOrd="1" destOrd="0" presId="urn:microsoft.com/office/officeart/2005/8/layout/list1"/>
    <dgm:cxn modelId="{8836EF73-DAF8-4F59-BD69-2E19C536BAFC}" type="presParOf" srcId="{67399869-1D46-4E2A-AB9F-147EAD638186}" destId="{0489B3C1-BCD4-4AA6-A4AB-04DB1A7B94BB}" srcOrd="0" destOrd="0" presId="urn:microsoft.com/office/officeart/2005/8/layout/list1"/>
    <dgm:cxn modelId="{825FCDFF-CAE8-4C83-936E-BF79B4547EEB}" type="presParOf" srcId="{0489B3C1-BCD4-4AA6-A4AB-04DB1A7B94BB}" destId="{3F367376-62B9-4C48-B2CC-EC47D5467C11}" srcOrd="0" destOrd="0" presId="urn:microsoft.com/office/officeart/2005/8/layout/list1"/>
    <dgm:cxn modelId="{BCCB6CAE-6C4C-426A-9272-473AF80A9C07}" type="presParOf" srcId="{0489B3C1-BCD4-4AA6-A4AB-04DB1A7B94BB}" destId="{18F996FE-E55D-4030-8DCE-3A125929FA2D}" srcOrd="1" destOrd="0" presId="urn:microsoft.com/office/officeart/2005/8/layout/list1"/>
    <dgm:cxn modelId="{1C1C7531-DDA0-4519-B200-3FFF2D18337E}" type="presParOf" srcId="{67399869-1D46-4E2A-AB9F-147EAD638186}" destId="{B68F13DD-BA22-40F4-AC3F-B9CBBB650B5B}" srcOrd="1" destOrd="0" presId="urn:microsoft.com/office/officeart/2005/8/layout/list1"/>
    <dgm:cxn modelId="{C96038A5-A8DB-453E-B999-DB1D0C52F921}" type="presParOf" srcId="{67399869-1D46-4E2A-AB9F-147EAD638186}" destId="{9BD39CDA-1188-4B6D-9D05-DD2C980C9FE9}" srcOrd="2" destOrd="0" presId="urn:microsoft.com/office/officeart/2005/8/layout/list1"/>
    <dgm:cxn modelId="{AEC59C56-1D11-4983-A4F2-B9BA0663FEDB}" type="presParOf" srcId="{67399869-1D46-4E2A-AB9F-147EAD638186}" destId="{8057D40B-1061-4A0D-A48A-57648545297F}" srcOrd="3" destOrd="0" presId="urn:microsoft.com/office/officeart/2005/8/layout/list1"/>
    <dgm:cxn modelId="{42234DF4-8D73-4472-AEAD-D4261CFECFCE}" type="presParOf" srcId="{67399869-1D46-4E2A-AB9F-147EAD638186}" destId="{4B983A36-674F-4C49-A8E5-349F23383D93}" srcOrd="4" destOrd="0" presId="urn:microsoft.com/office/officeart/2005/8/layout/list1"/>
    <dgm:cxn modelId="{636A0E21-F809-4330-84AB-47186EB0D29D}" type="presParOf" srcId="{4B983A36-674F-4C49-A8E5-349F23383D93}" destId="{C8390A6E-CCDE-4394-8A4C-0782DB474473}" srcOrd="0" destOrd="0" presId="urn:microsoft.com/office/officeart/2005/8/layout/list1"/>
    <dgm:cxn modelId="{BAE9415B-5CE2-4D34-8C1A-DB0251657887}" type="presParOf" srcId="{4B983A36-674F-4C49-A8E5-349F23383D93}" destId="{B5E31BD2-0EE3-4DF4-99D4-03C9ED0FD192}" srcOrd="1" destOrd="0" presId="urn:microsoft.com/office/officeart/2005/8/layout/list1"/>
    <dgm:cxn modelId="{7953D4C6-FFD5-4877-A33B-0E2098C477A7}" type="presParOf" srcId="{67399869-1D46-4E2A-AB9F-147EAD638186}" destId="{94EEEA61-9C0B-49AB-B462-A1D63C8F4A57}" srcOrd="5" destOrd="0" presId="urn:microsoft.com/office/officeart/2005/8/layout/list1"/>
    <dgm:cxn modelId="{A232B964-0BA1-452B-A02B-F1195CFF4E8C}" type="presParOf" srcId="{67399869-1D46-4E2A-AB9F-147EAD638186}" destId="{6BCB926D-2609-4FE9-AC2B-C21A037E4D9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5A7D62-F67F-4AD6-903A-14FA9EED109C}" type="doc">
      <dgm:prSet loTypeId="urn:microsoft.com/office/officeart/2005/8/layout/list1" loCatId="list" qsTypeId="urn:microsoft.com/office/officeart/2005/8/quickstyle/simple4" qsCatId="simple" csTypeId="urn:microsoft.com/office/officeart/2005/8/colors/accent6_2" csCatId="accent6" phldr="1"/>
      <dgm:spPr/>
      <dgm:t>
        <a:bodyPr/>
        <a:lstStyle/>
        <a:p>
          <a:endParaRPr lang="en-US"/>
        </a:p>
      </dgm:t>
    </dgm:pt>
    <dgm:pt modelId="{AFFAABDC-477E-41D7-BDE8-AEFC64A59B29}">
      <dgm:prSet custT="1"/>
      <dgm:spPr/>
      <dgm:t>
        <a:bodyPr/>
        <a:lstStyle/>
        <a:p>
          <a:r>
            <a:rPr lang="en-US" sz="1600" b="1" dirty="0"/>
            <a:t>What are the symptoms of COVID-19?</a:t>
          </a:r>
          <a:endParaRPr lang="en-US" sz="1600" dirty="0"/>
        </a:p>
      </dgm:t>
    </dgm:pt>
    <dgm:pt modelId="{2DEA8C8E-23DA-489A-B088-0C6A6D0665DB}" type="parTrans" cxnId="{9DC712E0-B1AB-4ACA-811C-7C89595C1FB7}">
      <dgm:prSet/>
      <dgm:spPr/>
      <dgm:t>
        <a:bodyPr/>
        <a:lstStyle/>
        <a:p>
          <a:endParaRPr lang="en-US"/>
        </a:p>
      </dgm:t>
    </dgm:pt>
    <dgm:pt modelId="{C255D09E-B9B2-4DB9-BF45-6C2922522333}" type="sibTrans" cxnId="{9DC712E0-B1AB-4ACA-811C-7C89595C1FB7}">
      <dgm:prSet/>
      <dgm:spPr/>
      <dgm:t>
        <a:bodyPr/>
        <a:lstStyle/>
        <a:p>
          <a:endParaRPr lang="en-US"/>
        </a:p>
      </dgm:t>
    </dgm:pt>
    <dgm:pt modelId="{46D29CB4-E460-4643-9A13-2CC475D7C7CE}">
      <dgm:prSet/>
      <dgm:spPr/>
      <dgm:t>
        <a:bodyPr/>
        <a:lstStyle/>
        <a:p>
          <a:r>
            <a:rPr lang="en-US" dirty="0"/>
            <a:t>The main symptoms of COVID-19 resemble those of a bad cold or the flu, which can make detection difficult. They include: fever, cough, or shortness of breath. The Center for Disease Control and Prevention (CDC) believes that symptoms of COVID-19 may appear in as few as 2 days or as long as 14 days after exposure at this time.</a:t>
          </a:r>
        </a:p>
      </dgm:t>
    </dgm:pt>
    <dgm:pt modelId="{A2C00D1A-AAA1-4678-8DBA-2F7751F26F99}" type="parTrans" cxnId="{5B670E7A-6DF4-4E1F-9DC8-E3249591D0F3}">
      <dgm:prSet/>
      <dgm:spPr/>
      <dgm:t>
        <a:bodyPr/>
        <a:lstStyle/>
        <a:p>
          <a:endParaRPr lang="en-US"/>
        </a:p>
      </dgm:t>
    </dgm:pt>
    <dgm:pt modelId="{222A8663-F86E-4D3A-A408-8D47B579C83E}" type="sibTrans" cxnId="{5B670E7A-6DF4-4E1F-9DC8-E3249591D0F3}">
      <dgm:prSet/>
      <dgm:spPr/>
      <dgm:t>
        <a:bodyPr/>
        <a:lstStyle/>
        <a:p>
          <a:endParaRPr lang="en-US"/>
        </a:p>
      </dgm:t>
    </dgm:pt>
    <dgm:pt modelId="{CA9BE28B-0EE8-47E9-A891-C0A2D9EA401B}">
      <dgm:prSet custT="1"/>
      <dgm:spPr/>
      <dgm:t>
        <a:bodyPr/>
        <a:lstStyle/>
        <a:p>
          <a:r>
            <a:rPr lang="en-US" sz="1600" b="1" dirty="0"/>
            <a:t>Can COVID-19 be prevented? What can I do to protect myself?</a:t>
          </a:r>
          <a:endParaRPr lang="en-US" sz="1600" dirty="0"/>
        </a:p>
      </dgm:t>
    </dgm:pt>
    <dgm:pt modelId="{E59879A5-4B63-4889-831A-B14C06D1DFD7}" type="parTrans" cxnId="{38189C63-4E6F-4229-A5EE-506505951D78}">
      <dgm:prSet/>
      <dgm:spPr/>
      <dgm:t>
        <a:bodyPr/>
        <a:lstStyle/>
        <a:p>
          <a:endParaRPr lang="en-US"/>
        </a:p>
      </dgm:t>
    </dgm:pt>
    <dgm:pt modelId="{D6754833-C938-47FF-8303-9A44372368EC}" type="sibTrans" cxnId="{38189C63-4E6F-4229-A5EE-506505951D78}">
      <dgm:prSet/>
      <dgm:spPr/>
      <dgm:t>
        <a:bodyPr/>
        <a:lstStyle/>
        <a:p>
          <a:endParaRPr lang="en-US"/>
        </a:p>
      </dgm:t>
    </dgm:pt>
    <dgm:pt modelId="{94A31845-98D9-4CEC-B762-255197457679}">
      <dgm:prSet/>
      <dgm:spPr/>
      <dgm:t>
        <a:bodyPr/>
        <a:lstStyle/>
        <a:p>
          <a:r>
            <a:rPr lang="en-US" dirty="0"/>
            <a:t>Wash hands often with soap for at least 20 seconds. If soap and water are not available, use an alcohol-based hand sanitizer of at least 60% alcohol.</a:t>
          </a:r>
        </a:p>
      </dgm:t>
    </dgm:pt>
    <dgm:pt modelId="{78F8CEE6-E046-4F51-991D-2B5AA0E91D7D}" type="parTrans" cxnId="{7B85F91B-A901-425F-A55C-FE2AA67308F8}">
      <dgm:prSet/>
      <dgm:spPr/>
      <dgm:t>
        <a:bodyPr/>
        <a:lstStyle/>
        <a:p>
          <a:endParaRPr lang="en-US"/>
        </a:p>
      </dgm:t>
    </dgm:pt>
    <dgm:pt modelId="{5029F3B3-1BDB-41B3-BBA3-075FAEDF78CA}" type="sibTrans" cxnId="{7B85F91B-A901-425F-A55C-FE2AA67308F8}">
      <dgm:prSet/>
      <dgm:spPr/>
      <dgm:t>
        <a:bodyPr/>
        <a:lstStyle/>
        <a:p>
          <a:endParaRPr lang="en-US"/>
        </a:p>
      </dgm:t>
    </dgm:pt>
    <dgm:pt modelId="{82E15B63-A613-4DEC-B72B-FB359190D32D}">
      <dgm:prSet/>
      <dgm:spPr/>
      <dgm:t>
        <a:bodyPr/>
        <a:lstStyle/>
        <a:p>
          <a:r>
            <a:rPr lang="en-US" dirty="0"/>
            <a:t>Avoid touching your eyes, nose, ear and mouth.</a:t>
          </a:r>
        </a:p>
      </dgm:t>
    </dgm:pt>
    <dgm:pt modelId="{0806B4D3-2382-4AFE-8AE3-A40B7C468129}" type="parTrans" cxnId="{8C2677E8-840C-41C4-9FBD-7374C99D33AE}">
      <dgm:prSet/>
      <dgm:spPr/>
      <dgm:t>
        <a:bodyPr/>
        <a:lstStyle/>
        <a:p>
          <a:endParaRPr lang="en-US"/>
        </a:p>
      </dgm:t>
    </dgm:pt>
    <dgm:pt modelId="{A2F430D4-F073-4728-AE87-926874308374}" type="sibTrans" cxnId="{8C2677E8-840C-41C4-9FBD-7374C99D33AE}">
      <dgm:prSet/>
      <dgm:spPr/>
      <dgm:t>
        <a:bodyPr/>
        <a:lstStyle/>
        <a:p>
          <a:endParaRPr lang="en-US"/>
        </a:p>
      </dgm:t>
    </dgm:pt>
    <dgm:pt modelId="{95B1CA07-427A-4530-B793-557DF344D3C3}">
      <dgm:prSet/>
      <dgm:spPr/>
      <dgm:t>
        <a:bodyPr/>
        <a:lstStyle/>
        <a:p>
          <a:r>
            <a:rPr lang="en-US" dirty="0"/>
            <a:t>Avoid close contact with people who are sick.</a:t>
          </a:r>
        </a:p>
      </dgm:t>
    </dgm:pt>
    <dgm:pt modelId="{7B4B5141-A6A1-460F-9144-512BD3B821A4}" type="parTrans" cxnId="{DEE137CC-B683-4325-835E-88133461B1F9}">
      <dgm:prSet/>
      <dgm:spPr/>
      <dgm:t>
        <a:bodyPr/>
        <a:lstStyle/>
        <a:p>
          <a:endParaRPr lang="en-US"/>
        </a:p>
      </dgm:t>
    </dgm:pt>
    <dgm:pt modelId="{2A017328-2815-4C6F-9DC1-FDBF412C8C1C}" type="sibTrans" cxnId="{DEE137CC-B683-4325-835E-88133461B1F9}">
      <dgm:prSet/>
      <dgm:spPr/>
      <dgm:t>
        <a:bodyPr/>
        <a:lstStyle/>
        <a:p>
          <a:endParaRPr lang="en-US"/>
        </a:p>
      </dgm:t>
    </dgm:pt>
    <dgm:pt modelId="{B753D477-6A60-4CBA-9CDC-7139699B733A}">
      <dgm:prSet/>
      <dgm:spPr/>
      <dgm:t>
        <a:bodyPr/>
        <a:lstStyle/>
        <a:p>
          <a:r>
            <a:rPr lang="en-US"/>
            <a:t>Cover your cough or sneeze with a tissue, then throw the tissue in the trash.</a:t>
          </a:r>
        </a:p>
      </dgm:t>
    </dgm:pt>
    <dgm:pt modelId="{53B56872-8622-4495-B7F5-ADDAA72AE96F}" type="parTrans" cxnId="{FFDBC40D-3138-4CA0-A48E-0C83410C3061}">
      <dgm:prSet/>
      <dgm:spPr/>
      <dgm:t>
        <a:bodyPr/>
        <a:lstStyle/>
        <a:p>
          <a:endParaRPr lang="en-US"/>
        </a:p>
      </dgm:t>
    </dgm:pt>
    <dgm:pt modelId="{B5F6B4B7-0665-40CE-A24E-AB5BB1B9CD32}" type="sibTrans" cxnId="{FFDBC40D-3138-4CA0-A48E-0C83410C3061}">
      <dgm:prSet/>
      <dgm:spPr/>
      <dgm:t>
        <a:bodyPr/>
        <a:lstStyle/>
        <a:p>
          <a:endParaRPr lang="en-US"/>
        </a:p>
      </dgm:t>
    </dgm:pt>
    <dgm:pt modelId="{38C0C0E7-C4C4-4FCE-A58F-712BA91451F6}">
      <dgm:prSet/>
      <dgm:spPr/>
      <dgm:t>
        <a:bodyPr/>
        <a:lstStyle/>
        <a:p>
          <a:r>
            <a:rPr lang="en-US"/>
            <a:t>Clean and disinfect frequently touched objects and surfaces.</a:t>
          </a:r>
        </a:p>
      </dgm:t>
    </dgm:pt>
    <dgm:pt modelId="{89789E3E-0779-4C87-BB76-28F031058138}" type="parTrans" cxnId="{9AC1BE7F-43B5-427F-A5D8-58606034BA19}">
      <dgm:prSet/>
      <dgm:spPr/>
      <dgm:t>
        <a:bodyPr/>
        <a:lstStyle/>
        <a:p>
          <a:endParaRPr lang="en-US"/>
        </a:p>
      </dgm:t>
    </dgm:pt>
    <dgm:pt modelId="{9C076EB7-905F-40CA-A12E-1FCA4691EBA3}" type="sibTrans" cxnId="{9AC1BE7F-43B5-427F-A5D8-58606034BA19}">
      <dgm:prSet/>
      <dgm:spPr/>
      <dgm:t>
        <a:bodyPr/>
        <a:lstStyle/>
        <a:p>
          <a:endParaRPr lang="en-US"/>
        </a:p>
      </dgm:t>
    </dgm:pt>
    <dgm:pt modelId="{9E277D30-349F-41B6-A993-5E0F1FCEEFF1}" type="pres">
      <dgm:prSet presAssocID="{DB5A7D62-F67F-4AD6-903A-14FA9EED109C}" presName="linear" presStyleCnt="0">
        <dgm:presLayoutVars>
          <dgm:dir/>
          <dgm:animLvl val="lvl"/>
          <dgm:resizeHandles val="exact"/>
        </dgm:presLayoutVars>
      </dgm:prSet>
      <dgm:spPr/>
    </dgm:pt>
    <dgm:pt modelId="{A864F9C3-FA35-484C-9F6F-3E20376D5EFC}" type="pres">
      <dgm:prSet presAssocID="{AFFAABDC-477E-41D7-BDE8-AEFC64A59B29}" presName="parentLin" presStyleCnt="0"/>
      <dgm:spPr/>
    </dgm:pt>
    <dgm:pt modelId="{FBD54DD7-259D-4089-874F-332F8F300786}" type="pres">
      <dgm:prSet presAssocID="{AFFAABDC-477E-41D7-BDE8-AEFC64A59B29}" presName="parentLeftMargin" presStyleLbl="node1" presStyleIdx="0" presStyleCnt="2"/>
      <dgm:spPr/>
    </dgm:pt>
    <dgm:pt modelId="{69D30006-B975-4D43-9FC5-5AD6E3526FE6}" type="pres">
      <dgm:prSet presAssocID="{AFFAABDC-477E-41D7-BDE8-AEFC64A59B29}" presName="parentText" presStyleLbl="node1" presStyleIdx="0" presStyleCnt="2">
        <dgm:presLayoutVars>
          <dgm:chMax val="0"/>
          <dgm:bulletEnabled val="1"/>
        </dgm:presLayoutVars>
      </dgm:prSet>
      <dgm:spPr/>
    </dgm:pt>
    <dgm:pt modelId="{FC630F49-6AD3-4DFA-8874-EF40A15767B0}" type="pres">
      <dgm:prSet presAssocID="{AFFAABDC-477E-41D7-BDE8-AEFC64A59B29}" presName="negativeSpace" presStyleCnt="0"/>
      <dgm:spPr/>
    </dgm:pt>
    <dgm:pt modelId="{D1CF0A29-553D-4C81-9BC6-A360F0ED1C8A}" type="pres">
      <dgm:prSet presAssocID="{AFFAABDC-477E-41D7-BDE8-AEFC64A59B29}" presName="childText" presStyleLbl="conFgAcc1" presStyleIdx="0" presStyleCnt="2">
        <dgm:presLayoutVars>
          <dgm:bulletEnabled val="1"/>
        </dgm:presLayoutVars>
      </dgm:prSet>
      <dgm:spPr/>
    </dgm:pt>
    <dgm:pt modelId="{3005F213-FD29-4A69-9804-060A82ACA435}" type="pres">
      <dgm:prSet presAssocID="{C255D09E-B9B2-4DB9-BF45-6C2922522333}" presName="spaceBetweenRectangles" presStyleCnt="0"/>
      <dgm:spPr/>
    </dgm:pt>
    <dgm:pt modelId="{CCBAB630-894B-471F-8F57-18F2A0C3197F}" type="pres">
      <dgm:prSet presAssocID="{CA9BE28B-0EE8-47E9-A891-C0A2D9EA401B}" presName="parentLin" presStyleCnt="0"/>
      <dgm:spPr/>
    </dgm:pt>
    <dgm:pt modelId="{39FD1B7C-64C4-4974-AB6D-98773E161374}" type="pres">
      <dgm:prSet presAssocID="{CA9BE28B-0EE8-47E9-A891-C0A2D9EA401B}" presName="parentLeftMargin" presStyleLbl="node1" presStyleIdx="0" presStyleCnt="2"/>
      <dgm:spPr/>
    </dgm:pt>
    <dgm:pt modelId="{452F1E86-39FA-4238-858D-620CFC509D9B}" type="pres">
      <dgm:prSet presAssocID="{CA9BE28B-0EE8-47E9-A891-C0A2D9EA401B}" presName="parentText" presStyleLbl="node1" presStyleIdx="1" presStyleCnt="2" custScaleX="100835">
        <dgm:presLayoutVars>
          <dgm:chMax val="0"/>
          <dgm:bulletEnabled val="1"/>
        </dgm:presLayoutVars>
      </dgm:prSet>
      <dgm:spPr/>
    </dgm:pt>
    <dgm:pt modelId="{1E6BC3FA-D23D-47BC-9A18-3DDBDAB04D7D}" type="pres">
      <dgm:prSet presAssocID="{CA9BE28B-0EE8-47E9-A891-C0A2D9EA401B}" presName="negativeSpace" presStyleCnt="0"/>
      <dgm:spPr/>
    </dgm:pt>
    <dgm:pt modelId="{3D6EC27A-4A9A-4828-98DF-A7AEB9BB043E}" type="pres">
      <dgm:prSet presAssocID="{CA9BE28B-0EE8-47E9-A891-C0A2D9EA401B}" presName="childText" presStyleLbl="conFgAcc1" presStyleIdx="1" presStyleCnt="2">
        <dgm:presLayoutVars>
          <dgm:bulletEnabled val="1"/>
        </dgm:presLayoutVars>
      </dgm:prSet>
      <dgm:spPr/>
    </dgm:pt>
  </dgm:ptLst>
  <dgm:cxnLst>
    <dgm:cxn modelId="{FFDBC40D-3138-4CA0-A48E-0C83410C3061}" srcId="{CA9BE28B-0EE8-47E9-A891-C0A2D9EA401B}" destId="{B753D477-6A60-4CBA-9CDC-7139699B733A}" srcOrd="3" destOrd="0" parTransId="{53B56872-8622-4495-B7F5-ADDAA72AE96F}" sibTransId="{B5F6B4B7-0665-40CE-A24E-AB5BB1B9CD32}"/>
    <dgm:cxn modelId="{7B85F91B-A901-425F-A55C-FE2AA67308F8}" srcId="{CA9BE28B-0EE8-47E9-A891-C0A2D9EA401B}" destId="{94A31845-98D9-4CEC-B762-255197457679}" srcOrd="0" destOrd="0" parTransId="{78F8CEE6-E046-4F51-991D-2B5AA0E91D7D}" sibTransId="{5029F3B3-1BDB-41B3-BBA3-075FAEDF78CA}"/>
    <dgm:cxn modelId="{795C6222-026C-4994-B229-D9714FCE302D}" type="presOf" srcId="{AFFAABDC-477E-41D7-BDE8-AEFC64A59B29}" destId="{FBD54DD7-259D-4089-874F-332F8F300786}" srcOrd="0" destOrd="0" presId="urn:microsoft.com/office/officeart/2005/8/layout/list1"/>
    <dgm:cxn modelId="{09DAA62C-4CF9-4E51-967A-C1134FE7A2C2}" type="presOf" srcId="{94A31845-98D9-4CEC-B762-255197457679}" destId="{3D6EC27A-4A9A-4828-98DF-A7AEB9BB043E}" srcOrd="0" destOrd="0" presId="urn:microsoft.com/office/officeart/2005/8/layout/list1"/>
    <dgm:cxn modelId="{38189C63-4E6F-4229-A5EE-506505951D78}" srcId="{DB5A7D62-F67F-4AD6-903A-14FA9EED109C}" destId="{CA9BE28B-0EE8-47E9-A891-C0A2D9EA401B}" srcOrd="1" destOrd="0" parTransId="{E59879A5-4B63-4889-831A-B14C06D1DFD7}" sibTransId="{D6754833-C938-47FF-8303-9A44372368EC}"/>
    <dgm:cxn modelId="{5B670E7A-6DF4-4E1F-9DC8-E3249591D0F3}" srcId="{AFFAABDC-477E-41D7-BDE8-AEFC64A59B29}" destId="{46D29CB4-E460-4643-9A13-2CC475D7C7CE}" srcOrd="0" destOrd="0" parTransId="{A2C00D1A-AAA1-4678-8DBA-2F7751F26F99}" sibTransId="{222A8663-F86E-4D3A-A408-8D47B579C83E}"/>
    <dgm:cxn modelId="{A30BC77C-C205-4AD2-90A1-44E7278373F0}" type="presOf" srcId="{CA9BE28B-0EE8-47E9-A891-C0A2D9EA401B}" destId="{452F1E86-39FA-4238-858D-620CFC509D9B}" srcOrd="1" destOrd="0" presId="urn:microsoft.com/office/officeart/2005/8/layout/list1"/>
    <dgm:cxn modelId="{9AC1BE7F-43B5-427F-A5D8-58606034BA19}" srcId="{CA9BE28B-0EE8-47E9-A891-C0A2D9EA401B}" destId="{38C0C0E7-C4C4-4FCE-A58F-712BA91451F6}" srcOrd="4" destOrd="0" parTransId="{89789E3E-0779-4C87-BB76-28F031058138}" sibTransId="{9C076EB7-905F-40CA-A12E-1FCA4691EBA3}"/>
    <dgm:cxn modelId="{44D63883-620F-43F1-B690-48AA98797C7A}" type="presOf" srcId="{38C0C0E7-C4C4-4FCE-A58F-712BA91451F6}" destId="{3D6EC27A-4A9A-4828-98DF-A7AEB9BB043E}" srcOrd="0" destOrd="4" presId="urn:microsoft.com/office/officeart/2005/8/layout/list1"/>
    <dgm:cxn modelId="{2A51028C-F598-48EB-8E5E-78EEFC8FD2D5}" type="presOf" srcId="{DB5A7D62-F67F-4AD6-903A-14FA9EED109C}" destId="{9E277D30-349F-41B6-A993-5E0F1FCEEFF1}" srcOrd="0" destOrd="0" presId="urn:microsoft.com/office/officeart/2005/8/layout/list1"/>
    <dgm:cxn modelId="{202AC397-72C9-4963-9CC1-F8C738D88693}" type="presOf" srcId="{46D29CB4-E460-4643-9A13-2CC475D7C7CE}" destId="{D1CF0A29-553D-4C81-9BC6-A360F0ED1C8A}" srcOrd="0" destOrd="0" presId="urn:microsoft.com/office/officeart/2005/8/layout/list1"/>
    <dgm:cxn modelId="{1788F29B-4B99-46FE-87E8-FA6C6BBB516F}" type="presOf" srcId="{CA9BE28B-0EE8-47E9-A891-C0A2D9EA401B}" destId="{39FD1B7C-64C4-4974-AB6D-98773E161374}" srcOrd="0" destOrd="0" presId="urn:microsoft.com/office/officeart/2005/8/layout/list1"/>
    <dgm:cxn modelId="{DEE137CC-B683-4325-835E-88133461B1F9}" srcId="{CA9BE28B-0EE8-47E9-A891-C0A2D9EA401B}" destId="{95B1CA07-427A-4530-B793-557DF344D3C3}" srcOrd="2" destOrd="0" parTransId="{7B4B5141-A6A1-460F-9144-512BD3B821A4}" sibTransId="{2A017328-2815-4C6F-9DC1-FDBF412C8C1C}"/>
    <dgm:cxn modelId="{C1DBDDCF-8C85-41AF-8CD3-F1F9169824C6}" type="presOf" srcId="{82E15B63-A613-4DEC-B72B-FB359190D32D}" destId="{3D6EC27A-4A9A-4828-98DF-A7AEB9BB043E}" srcOrd="0" destOrd="1" presId="urn:microsoft.com/office/officeart/2005/8/layout/list1"/>
    <dgm:cxn modelId="{377AE6DC-8082-4517-BDB8-519A67E2675A}" type="presOf" srcId="{95B1CA07-427A-4530-B793-557DF344D3C3}" destId="{3D6EC27A-4A9A-4828-98DF-A7AEB9BB043E}" srcOrd="0" destOrd="2" presId="urn:microsoft.com/office/officeart/2005/8/layout/list1"/>
    <dgm:cxn modelId="{9DC712E0-B1AB-4ACA-811C-7C89595C1FB7}" srcId="{DB5A7D62-F67F-4AD6-903A-14FA9EED109C}" destId="{AFFAABDC-477E-41D7-BDE8-AEFC64A59B29}" srcOrd="0" destOrd="0" parTransId="{2DEA8C8E-23DA-489A-B088-0C6A6D0665DB}" sibTransId="{C255D09E-B9B2-4DB9-BF45-6C2922522333}"/>
    <dgm:cxn modelId="{8C2677E8-840C-41C4-9FBD-7374C99D33AE}" srcId="{CA9BE28B-0EE8-47E9-A891-C0A2D9EA401B}" destId="{82E15B63-A613-4DEC-B72B-FB359190D32D}" srcOrd="1" destOrd="0" parTransId="{0806B4D3-2382-4AFE-8AE3-A40B7C468129}" sibTransId="{A2F430D4-F073-4728-AE87-926874308374}"/>
    <dgm:cxn modelId="{CEB308FA-755E-4D73-B39B-82417E70BB23}" type="presOf" srcId="{B753D477-6A60-4CBA-9CDC-7139699B733A}" destId="{3D6EC27A-4A9A-4828-98DF-A7AEB9BB043E}" srcOrd="0" destOrd="3" presId="urn:microsoft.com/office/officeart/2005/8/layout/list1"/>
    <dgm:cxn modelId="{3081DBFF-F400-4578-B590-2E5F75B82B80}" type="presOf" srcId="{AFFAABDC-477E-41D7-BDE8-AEFC64A59B29}" destId="{69D30006-B975-4D43-9FC5-5AD6E3526FE6}" srcOrd="1" destOrd="0" presId="urn:microsoft.com/office/officeart/2005/8/layout/list1"/>
    <dgm:cxn modelId="{486C3668-943D-45F7-A301-D0F53B9963F4}" type="presParOf" srcId="{9E277D30-349F-41B6-A993-5E0F1FCEEFF1}" destId="{A864F9C3-FA35-484C-9F6F-3E20376D5EFC}" srcOrd="0" destOrd="0" presId="urn:microsoft.com/office/officeart/2005/8/layout/list1"/>
    <dgm:cxn modelId="{FF8788C7-AE9A-4DED-A1FD-6F762D2F2FC4}" type="presParOf" srcId="{A864F9C3-FA35-484C-9F6F-3E20376D5EFC}" destId="{FBD54DD7-259D-4089-874F-332F8F300786}" srcOrd="0" destOrd="0" presId="urn:microsoft.com/office/officeart/2005/8/layout/list1"/>
    <dgm:cxn modelId="{EF768DAD-E42E-4B46-98B9-C38E0D988668}" type="presParOf" srcId="{A864F9C3-FA35-484C-9F6F-3E20376D5EFC}" destId="{69D30006-B975-4D43-9FC5-5AD6E3526FE6}" srcOrd="1" destOrd="0" presId="urn:microsoft.com/office/officeart/2005/8/layout/list1"/>
    <dgm:cxn modelId="{FA42A078-5A2E-44C3-96E2-BCF940A69DAF}" type="presParOf" srcId="{9E277D30-349F-41B6-A993-5E0F1FCEEFF1}" destId="{FC630F49-6AD3-4DFA-8874-EF40A15767B0}" srcOrd="1" destOrd="0" presId="urn:microsoft.com/office/officeart/2005/8/layout/list1"/>
    <dgm:cxn modelId="{7256CCDB-1D2F-4832-B450-0EDDE64C9383}" type="presParOf" srcId="{9E277D30-349F-41B6-A993-5E0F1FCEEFF1}" destId="{D1CF0A29-553D-4C81-9BC6-A360F0ED1C8A}" srcOrd="2" destOrd="0" presId="urn:microsoft.com/office/officeart/2005/8/layout/list1"/>
    <dgm:cxn modelId="{E52ACF4D-8D69-40B1-83E6-21266D0FCC0A}" type="presParOf" srcId="{9E277D30-349F-41B6-A993-5E0F1FCEEFF1}" destId="{3005F213-FD29-4A69-9804-060A82ACA435}" srcOrd="3" destOrd="0" presId="urn:microsoft.com/office/officeart/2005/8/layout/list1"/>
    <dgm:cxn modelId="{A56A6DB7-A6DB-4EDC-A6E0-562373B7D996}" type="presParOf" srcId="{9E277D30-349F-41B6-A993-5E0F1FCEEFF1}" destId="{CCBAB630-894B-471F-8F57-18F2A0C3197F}" srcOrd="4" destOrd="0" presId="urn:microsoft.com/office/officeart/2005/8/layout/list1"/>
    <dgm:cxn modelId="{8CA71FFA-922E-408E-B22D-A91735DD5709}" type="presParOf" srcId="{CCBAB630-894B-471F-8F57-18F2A0C3197F}" destId="{39FD1B7C-64C4-4974-AB6D-98773E161374}" srcOrd="0" destOrd="0" presId="urn:microsoft.com/office/officeart/2005/8/layout/list1"/>
    <dgm:cxn modelId="{94A19D6F-0CF9-4545-B09E-7B4DB0534F52}" type="presParOf" srcId="{CCBAB630-894B-471F-8F57-18F2A0C3197F}" destId="{452F1E86-39FA-4238-858D-620CFC509D9B}" srcOrd="1" destOrd="0" presId="urn:microsoft.com/office/officeart/2005/8/layout/list1"/>
    <dgm:cxn modelId="{D74E8049-55FC-4CDE-9403-CBA4146DD06A}" type="presParOf" srcId="{9E277D30-349F-41B6-A993-5E0F1FCEEFF1}" destId="{1E6BC3FA-D23D-47BC-9A18-3DDBDAB04D7D}" srcOrd="5" destOrd="0" presId="urn:microsoft.com/office/officeart/2005/8/layout/list1"/>
    <dgm:cxn modelId="{9EEA5FBC-3C73-4565-A7EB-71AFD13AE37C}" type="presParOf" srcId="{9E277D30-349F-41B6-A993-5E0F1FCEEFF1}" destId="{3D6EC27A-4A9A-4828-98DF-A7AEB9BB043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B04FB7-0B2F-49AB-8A28-1917BF10ED51}"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1866EC7C-C2D0-49C0-A0A8-7A70C450598D}">
      <dgm:prSet/>
      <dgm:spPr/>
      <dgm:t>
        <a:bodyPr/>
        <a:lstStyle/>
        <a:p>
          <a:r>
            <a:rPr lang="en-US" dirty="0"/>
            <a:t>Analysis into the </a:t>
          </a:r>
          <a:r>
            <a:rPr lang="en-US" b="1" dirty="0"/>
            <a:t>daily trend </a:t>
          </a:r>
          <a:r>
            <a:rPr lang="en-US" dirty="0"/>
            <a:t>in terms of Active, Recovered, Deceased  Cases across India.</a:t>
          </a:r>
        </a:p>
      </dgm:t>
    </dgm:pt>
    <dgm:pt modelId="{90F93765-4C34-4284-A527-1E5C99C35771}" type="parTrans" cxnId="{0D0709C1-8B94-4CB8-A27F-CF8B7A062338}">
      <dgm:prSet/>
      <dgm:spPr/>
      <dgm:t>
        <a:bodyPr/>
        <a:lstStyle/>
        <a:p>
          <a:endParaRPr lang="en-US"/>
        </a:p>
      </dgm:t>
    </dgm:pt>
    <dgm:pt modelId="{CC0D7193-4840-44F1-A5C4-5CFBA8C0DA8A}" type="sibTrans" cxnId="{0D0709C1-8B94-4CB8-A27F-CF8B7A062338}">
      <dgm:prSet/>
      <dgm:spPr/>
      <dgm:t>
        <a:bodyPr/>
        <a:lstStyle/>
        <a:p>
          <a:endParaRPr lang="en-US"/>
        </a:p>
      </dgm:t>
    </dgm:pt>
    <dgm:pt modelId="{1963835F-44BC-4BDD-9F21-2673F6C2D263}">
      <dgm:prSet/>
      <dgm:spPr/>
      <dgm:t>
        <a:bodyPr/>
        <a:lstStyle/>
        <a:p>
          <a:r>
            <a:rPr lang="en-US" dirty="0"/>
            <a:t>COVID growth rate in the </a:t>
          </a:r>
          <a:r>
            <a:rPr lang="en-US" b="1" dirty="0"/>
            <a:t>top 10 affected states </a:t>
          </a:r>
          <a:r>
            <a:rPr lang="en-US" dirty="0"/>
            <a:t>before lockdown and after lockdown</a:t>
          </a:r>
        </a:p>
      </dgm:t>
    </dgm:pt>
    <dgm:pt modelId="{82FAF913-A523-484B-9CF4-D0906FD5A0AD}" type="parTrans" cxnId="{11A1BE4E-8E14-4B99-BD76-A41EEE62343B}">
      <dgm:prSet/>
      <dgm:spPr/>
      <dgm:t>
        <a:bodyPr/>
        <a:lstStyle/>
        <a:p>
          <a:endParaRPr lang="en-US"/>
        </a:p>
      </dgm:t>
    </dgm:pt>
    <dgm:pt modelId="{DB43EC4B-E342-429E-B35B-C89F5A780147}" type="sibTrans" cxnId="{11A1BE4E-8E14-4B99-BD76-A41EEE62343B}">
      <dgm:prSet/>
      <dgm:spPr/>
      <dgm:t>
        <a:bodyPr/>
        <a:lstStyle/>
        <a:p>
          <a:endParaRPr lang="en-US"/>
        </a:p>
      </dgm:t>
    </dgm:pt>
    <dgm:pt modelId="{C9547BFD-6866-4AF7-94F7-BA6B3053E3A1}">
      <dgm:prSet/>
      <dgm:spPr/>
      <dgm:t>
        <a:bodyPr/>
        <a:lstStyle/>
        <a:p>
          <a:r>
            <a:rPr lang="en-US" dirty="0"/>
            <a:t>Tracking patient’s demographics and travelling history to determine the </a:t>
          </a:r>
          <a:r>
            <a:rPr lang="en-US" b="1" dirty="0"/>
            <a:t>most affected population </a:t>
          </a:r>
          <a:r>
            <a:rPr lang="en-US" dirty="0"/>
            <a:t>in terms of gender, age bracket, and cause of infection.</a:t>
          </a:r>
        </a:p>
      </dgm:t>
    </dgm:pt>
    <dgm:pt modelId="{0FD8CE4C-9D86-412A-A94C-E048C2CAED3B}" type="parTrans" cxnId="{CABA42B1-933F-4F8D-B06E-F005C32793E6}">
      <dgm:prSet/>
      <dgm:spPr/>
      <dgm:t>
        <a:bodyPr/>
        <a:lstStyle/>
        <a:p>
          <a:endParaRPr lang="en-US"/>
        </a:p>
      </dgm:t>
    </dgm:pt>
    <dgm:pt modelId="{021C8375-DF6D-4A7A-B364-9854F636A71E}" type="sibTrans" cxnId="{CABA42B1-933F-4F8D-B06E-F005C32793E6}">
      <dgm:prSet/>
      <dgm:spPr/>
      <dgm:t>
        <a:bodyPr/>
        <a:lstStyle/>
        <a:p>
          <a:endParaRPr lang="en-US"/>
        </a:p>
      </dgm:t>
    </dgm:pt>
    <dgm:pt modelId="{58E4EFFA-C0A1-4F92-8E07-FC20AE07F833}">
      <dgm:prSet/>
      <dgm:spPr/>
      <dgm:t>
        <a:bodyPr/>
        <a:lstStyle/>
        <a:p>
          <a:r>
            <a:rPr lang="en-US" dirty="0"/>
            <a:t>Analyzing the </a:t>
          </a:r>
          <a:r>
            <a:rPr lang="en-US" b="1" dirty="0"/>
            <a:t>most effective preventive measures </a:t>
          </a:r>
          <a:r>
            <a:rPr lang="en-US" dirty="0"/>
            <a:t>taken states wise.</a:t>
          </a:r>
        </a:p>
      </dgm:t>
    </dgm:pt>
    <dgm:pt modelId="{D5E5341C-2166-4CDA-9E1A-5BCF4447CE04}" type="parTrans" cxnId="{B08BBE92-BA75-4476-9051-CF8A32B8F6DE}">
      <dgm:prSet/>
      <dgm:spPr/>
      <dgm:t>
        <a:bodyPr/>
        <a:lstStyle/>
        <a:p>
          <a:endParaRPr lang="en-US"/>
        </a:p>
      </dgm:t>
    </dgm:pt>
    <dgm:pt modelId="{557AA5AB-FDDA-46F8-B460-66005CDFB165}" type="sibTrans" cxnId="{B08BBE92-BA75-4476-9051-CF8A32B8F6DE}">
      <dgm:prSet/>
      <dgm:spPr/>
      <dgm:t>
        <a:bodyPr/>
        <a:lstStyle/>
        <a:p>
          <a:endParaRPr lang="en-US"/>
        </a:p>
      </dgm:t>
    </dgm:pt>
    <dgm:pt modelId="{546F7E63-1800-488A-B372-BE6DBA62C2E7}">
      <dgm:prSet/>
      <dgm:spPr/>
      <dgm:t>
        <a:bodyPr/>
        <a:lstStyle/>
        <a:p>
          <a:r>
            <a:rPr lang="en-US" dirty="0"/>
            <a:t>Using patient’s family and background information to determine the </a:t>
          </a:r>
          <a:r>
            <a:rPr lang="en-US" b="1" dirty="0"/>
            <a:t>expected family members to get infected </a:t>
          </a:r>
          <a:r>
            <a:rPr lang="en-US" dirty="0"/>
            <a:t>if one person gets infection in a family.</a:t>
          </a:r>
        </a:p>
      </dgm:t>
    </dgm:pt>
    <dgm:pt modelId="{41C76AE7-2F64-4141-8D41-1B113E128072}" type="parTrans" cxnId="{E0744B99-C5F2-482F-AD37-393208877A76}">
      <dgm:prSet/>
      <dgm:spPr/>
      <dgm:t>
        <a:bodyPr/>
        <a:lstStyle/>
        <a:p>
          <a:endParaRPr lang="en-US"/>
        </a:p>
      </dgm:t>
    </dgm:pt>
    <dgm:pt modelId="{4A31CE50-9698-4F7C-93A0-065D05C748F1}" type="sibTrans" cxnId="{E0744B99-C5F2-482F-AD37-393208877A76}">
      <dgm:prSet/>
      <dgm:spPr/>
      <dgm:t>
        <a:bodyPr/>
        <a:lstStyle/>
        <a:p>
          <a:endParaRPr lang="en-US"/>
        </a:p>
      </dgm:t>
    </dgm:pt>
    <dgm:pt modelId="{5929996D-60E6-4690-B35C-C30B6D57905E}">
      <dgm:prSet/>
      <dgm:spPr/>
      <dgm:t>
        <a:bodyPr/>
        <a:lstStyle/>
        <a:p>
          <a:r>
            <a:rPr lang="en-US" dirty="0"/>
            <a:t>Analyzing the </a:t>
          </a:r>
          <a:r>
            <a:rPr lang="en-US" b="1" dirty="0"/>
            <a:t>most affected nationality </a:t>
          </a:r>
          <a:r>
            <a:rPr lang="en-US" dirty="0"/>
            <a:t>among the positive cases in India, by recording the patients’ ethnicity and nationality.</a:t>
          </a:r>
        </a:p>
      </dgm:t>
    </dgm:pt>
    <dgm:pt modelId="{C93578BD-4D06-4FC5-9334-F5319CACDAA8}" type="parTrans" cxnId="{CC50A99B-635F-4696-9F05-DA90897FC679}">
      <dgm:prSet/>
      <dgm:spPr/>
      <dgm:t>
        <a:bodyPr/>
        <a:lstStyle/>
        <a:p>
          <a:endParaRPr lang="en-US"/>
        </a:p>
      </dgm:t>
    </dgm:pt>
    <dgm:pt modelId="{109E4300-88DB-4081-B78F-282440812D36}" type="sibTrans" cxnId="{CC50A99B-635F-4696-9F05-DA90897FC679}">
      <dgm:prSet/>
      <dgm:spPr/>
      <dgm:t>
        <a:bodyPr/>
        <a:lstStyle/>
        <a:p>
          <a:endParaRPr lang="en-US"/>
        </a:p>
      </dgm:t>
    </dgm:pt>
    <dgm:pt modelId="{F6AD5353-B239-43C5-95F2-B1B354F962F7}">
      <dgm:prSet/>
      <dgm:spPr/>
      <dgm:t>
        <a:bodyPr/>
        <a:lstStyle/>
        <a:p>
          <a:r>
            <a:rPr lang="en-US" dirty="0"/>
            <a:t>Focusing the trend of </a:t>
          </a:r>
          <a:r>
            <a:rPr lang="en-US" b="1" dirty="0"/>
            <a:t>number of people in quarantine</a:t>
          </a:r>
          <a:r>
            <a:rPr lang="en-US" dirty="0"/>
            <a:t>, released from quarantine and hospitalization.</a:t>
          </a:r>
        </a:p>
      </dgm:t>
    </dgm:pt>
    <dgm:pt modelId="{7C2CFEBC-546C-47C4-AE26-7B1AD3751DD9}" type="parTrans" cxnId="{88F171DE-8EFB-4B0E-BB76-CAFE2F15805F}">
      <dgm:prSet/>
      <dgm:spPr/>
      <dgm:t>
        <a:bodyPr/>
        <a:lstStyle/>
        <a:p>
          <a:endParaRPr lang="en-US"/>
        </a:p>
      </dgm:t>
    </dgm:pt>
    <dgm:pt modelId="{F7A8749D-E32C-4016-9C2A-B5631C5F173D}" type="sibTrans" cxnId="{88F171DE-8EFB-4B0E-BB76-CAFE2F15805F}">
      <dgm:prSet/>
      <dgm:spPr/>
      <dgm:t>
        <a:bodyPr/>
        <a:lstStyle/>
        <a:p>
          <a:endParaRPr lang="en-US"/>
        </a:p>
      </dgm:t>
    </dgm:pt>
    <dgm:pt modelId="{80A082CF-B68C-41F3-8A88-CCE33A4F832F}" type="pres">
      <dgm:prSet presAssocID="{FEB04FB7-0B2F-49AB-8A28-1917BF10ED51}" presName="diagram" presStyleCnt="0">
        <dgm:presLayoutVars>
          <dgm:dir/>
          <dgm:resizeHandles val="exact"/>
        </dgm:presLayoutVars>
      </dgm:prSet>
      <dgm:spPr/>
    </dgm:pt>
    <dgm:pt modelId="{50CD8851-C272-4268-A444-C7C07EFB9355}" type="pres">
      <dgm:prSet presAssocID="{1866EC7C-C2D0-49C0-A0A8-7A70C450598D}" presName="node" presStyleLbl="node1" presStyleIdx="0" presStyleCnt="7" custScaleX="131926" custScaleY="102610" custLinFactNeighborX="-15066">
        <dgm:presLayoutVars>
          <dgm:bulletEnabled val="1"/>
        </dgm:presLayoutVars>
      </dgm:prSet>
      <dgm:spPr/>
    </dgm:pt>
    <dgm:pt modelId="{76A78D4E-1CC9-463D-924A-2CD0629A3557}" type="pres">
      <dgm:prSet presAssocID="{CC0D7193-4840-44F1-A5C4-5CFBA8C0DA8A}" presName="sibTrans" presStyleCnt="0"/>
      <dgm:spPr/>
    </dgm:pt>
    <dgm:pt modelId="{612540F8-90BE-4045-B10B-AE598ABB2C02}" type="pres">
      <dgm:prSet presAssocID="{1963835F-44BC-4BDD-9F21-2673F6C2D263}" presName="node" presStyleLbl="node1" presStyleIdx="1" presStyleCnt="7" custScaleX="133889" custScaleY="107756">
        <dgm:presLayoutVars>
          <dgm:bulletEnabled val="1"/>
        </dgm:presLayoutVars>
      </dgm:prSet>
      <dgm:spPr/>
    </dgm:pt>
    <dgm:pt modelId="{82E91139-41A4-4697-AB45-477252AD468A}" type="pres">
      <dgm:prSet presAssocID="{DB43EC4B-E342-429E-B35B-C89F5A780147}" presName="sibTrans" presStyleCnt="0"/>
      <dgm:spPr/>
    </dgm:pt>
    <dgm:pt modelId="{A3B8D381-592F-4D15-A82B-06656E90D002}" type="pres">
      <dgm:prSet presAssocID="{C9547BFD-6866-4AF7-94F7-BA6B3053E3A1}" presName="node" presStyleLbl="node1" presStyleIdx="2" presStyleCnt="7" custScaleX="129320" custScaleY="97019">
        <dgm:presLayoutVars>
          <dgm:bulletEnabled val="1"/>
        </dgm:presLayoutVars>
      </dgm:prSet>
      <dgm:spPr/>
    </dgm:pt>
    <dgm:pt modelId="{555EA63D-E142-4762-AA57-F5AD01716436}" type="pres">
      <dgm:prSet presAssocID="{021C8375-DF6D-4A7A-B364-9854F636A71E}" presName="sibTrans" presStyleCnt="0"/>
      <dgm:spPr/>
    </dgm:pt>
    <dgm:pt modelId="{6AF57162-4A09-4D6E-A435-C15328A7C3FC}" type="pres">
      <dgm:prSet presAssocID="{58E4EFFA-C0A1-4F92-8E07-FC20AE07F833}" presName="node" presStyleLbl="node1" presStyleIdx="3" presStyleCnt="7" custScaleX="128456" custLinFactNeighborX="-13393" custLinFactNeighborY="1028">
        <dgm:presLayoutVars>
          <dgm:bulletEnabled val="1"/>
        </dgm:presLayoutVars>
      </dgm:prSet>
      <dgm:spPr/>
    </dgm:pt>
    <dgm:pt modelId="{9B17995C-B4D3-45BD-B7E4-4FC5EF6D30D7}" type="pres">
      <dgm:prSet presAssocID="{557AA5AB-FDDA-46F8-B460-66005CDFB165}" presName="sibTrans" presStyleCnt="0"/>
      <dgm:spPr/>
    </dgm:pt>
    <dgm:pt modelId="{6711733E-E23F-4515-975E-500C64D5A70D}" type="pres">
      <dgm:prSet presAssocID="{546F7E63-1800-488A-B372-BE6DBA62C2E7}" presName="node" presStyleLbl="node1" presStyleIdx="4" presStyleCnt="7" custScaleX="146103" custScaleY="105813" custLinFactNeighborX="-5295" custLinFactNeighborY="-1028">
        <dgm:presLayoutVars>
          <dgm:bulletEnabled val="1"/>
        </dgm:presLayoutVars>
      </dgm:prSet>
      <dgm:spPr/>
    </dgm:pt>
    <dgm:pt modelId="{07103F15-501D-4597-8607-204281056B17}" type="pres">
      <dgm:prSet presAssocID="{4A31CE50-9698-4F7C-93A0-065D05C748F1}" presName="sibTrans" presStyleCnt="0"/>
      <dgm:spPr/>
    </dgm:pt>
    <dgm:pt modelId="{D9CDDB63-1FAB-4337-AB90-4F99EF439A3E}" type="pres">
      <dgm:prSet presAssocID="{5929996D-60E6-4690-B35C-C30B6D57905E}" presName="node" presStyleLbl="node1" presStyleIdx="5" presStyleCnt="7" custScaleX="127445">
        <dgm:presLayoutVars>
          <dgm:bulletEnabled val="1"/>
        </dgm:presLayoutVars>
      </dgm:prSet>
      <dgm:spPr/>
    </dgm:pt>
    <dgm:pt modelId="{D40EFE65-DF72-4C0D-AD9A-AC5C5186EBE7}" type="pres">
      <dgm:prSet presAssocID="{109E4300-88DB-4081-B78F-282440812D36}" presName="sibTrans" presStyleCnt="0"/>
      <dgm:spPr/>
    </dgm:pt>
    <dgm:pt modelId="{7D26459C-0B5B-4796-B88C-F87B106C7574}" type="pres">
      <dgm:prSet presAssocID="{F6AD5353-B239-43C5-95F2-B1B354F962F7}" presName="node" presStyleLbl="node1" presStyleIdx="6" presStyleCnt="7" custScaleX="152687">
        <dgm:presLayoutVars>
          <dgm:bulletEnabled val="1"/>
        </dgm:presLayoutVars>
      </dgm:prSet>
      <dgm:spPr/>
    </dgm:pt>
  </dgm:ptLst>
  <dgm:cxnLst>
    <dgm:cxn modelId="{8CA8266C-6FBB-4817-83D4-B84F1FED4AA5}" type="presOf" srcId="{546F7E63-1800-488A-B372-BE6DBA62C2E7}" destId="{6711733E-E23F-4515-975E-500C64D5A70D}" srcOrd="0" destOrd="0" presId="urn:microsoft.com/office/officeart/2005/8/layout/default"/>
    <dgm:cxn modelId="{B2EA6E4D-DE5D-4A4A-87F9-8291653AEF66}" type="presOf" srcId="{58E4EFFA-C0A1-4F92-8E07-FC20AE07F833}" destId="{6AF57162-4A09-4D6E-A435-C15328A7C3FC}" srcOrd="0" destOrd="0" presId="urn:microsoft.com/office/officeart/2005/8/layout/default"/>
    <dgm:cxn modelId="{11A1BE4E-8E14-4B99-BD76-A41EEE62343B}" srcId="{FEB04FB7-0B2F-49AB-8A28-1917BF10ED51}" destId="{1963835F-44BC-4BDD-9F21-2673F6C2D263}" srcOrd="1" destOrd="0" parTransId="{82FAF913-A523-484B-9CF4-D0906FD5A0AD}" sibTransId="{DB43EC4B-E342-429E-B35B-C89F5A780147}"/>
    <dgm:cxn modelId="{2FEDF24F-C54D-461E-AF02-96396373C812}" type="presOf" srcId="{FEB04FB7-0B2F-49AB-8A28-1917BF10ED51}" destId="{80A082CF-B68C-41F3-8A88-CCE33A4F832F}" srcOrd="0" destOrd="0" presId="urn:microsoft.com/office/officeart/2005/8/layout/default"/>
    <dgm:cxn modelId="{B08BBE92-BA75-4476-9051-CF8A32B8F6DE}" srcId="{FEB04FB7-0B2F-49AB-8A28-1917BF10ED51}" destId="{58E4EFFA-C0A1-4F92-8E07-FC20AE07F833}" srcOrd="3" destOrd="0" parTransId="{D5E5341C-2166-4CDA-9E1A-5BCF4447CE04}" sibTransId="{557AA5AB-FDDA-46F8-B460-66005CDFB165}"/>
    <dgm:cxn modelId="{E86F0B94-8162-4ECE-803F-2B519106ECA2}" type="presOf" srcId="{C9547BFD-6866-4AF7-94F7-BA6B3053E3A1}" destId="{A3B8D381-592F-4D15-A82B-06656E90D002}" srcOrd="0" destOrd="0" presId="urn:microsoft.com/office/officeart/2005/8/layout/default"/>
    <dgm:cxn modelId="{E0744B99-C5F2-482F-AD37-393208877A76}" srcId="{FEB04FB7-0B2F-49AB-8A28-1917BF10ED51}" destId="{546F7E63-1800-488A-B372-BE6DBA62C2E7}" srcOrd="4" destOrd="0" parTransId="{41C76AE7-2F64-4141-8D41-1B113E128072}" sibTransId="{4A31CE50-9698-4F7C-93A0-065D05C748F1}"/>
    <dgm:cxn modelId="{CC50A99B-635F-4696-9F05-DA90897FC679}" srcId="{FEB04FB7-0B2F-49AB-8A28-1917BF10ED51}" destId="{5929996D-60E6-4690-B35C-C30B6D57905E}" srcOrd="5" destOrd="0" parTransId="{C93578BD-4D06-4FC5-9334-F5319CACDAA8}" sibTransId="{109E4300-88DB-4081-B78F-282440812D36}"/>
    <dgm:cxn modelId="{DF12C3AF-4774-4375-9E36-877654ADD7F8}" type="presOf" srcId="{F6AD5353-B239-43C5-95F2-B1B354F962F7}" destId="{7D26459C-0B5B-4796-B88C-F87B106C7574}" srcOrd="0" destOrd="0" presId="urn:microsoft.com/office/officeart/2005/8/layout/default"/>
    <dgm:cxn modelId="{CABA42B1-933F-4F8D-B06E-F005C32793E6}" srcId="{FEB04FB7-0B2F-49AB-8A28-1917BF10ED51}" destId="{C9547BFD-6866-4AF7-94F7-BA6B3053E3A1}" srcOrd="2" destOrd="0" parTransId="{0FD8CE4C-9D86-412A-A94C-E048C2CAED3B}" sibTransId="{021C8375-DF6D-4A7A-B364-9854F636A71E}"/>
    <dgm:cxn modelId="{0D0709C1-8B94-4CB8-A27F-CF8B7A062338}" srcId="{FEB04FB7-0B2F-49AB-8A28-1917BF10ED51}" destId="{1866EC7C-C2D0-49C0-A0A8-7A70C450598D}" srcOrd="0" destOrd="0" parTransId="{90F93765-4C34-4284-A527-1E5C99C35771}" sibTransId="{CC0D7193-4840-44F1-A5C4-5CFBA8C0DA8A}"/>
    <dgm:cxn modelId="{88F171DE-8EFB-4B0E-BB76-CAFE2F15805F}" srcId="{FEB04FB7-0B2F-49AB-8A28-1917BF10ED51}" destId="{F6AD5353-B239-43C5-95F2-B1B354F962F7}" srcOrd="6" destOrd="0" parTransId="{7C2CFEBC-546C-47C4-AE26-7B1AD3751DD9}" sibTransId="{F7A8749D-E32C-4016-9C2A-B5631C5F173D}"/>
    <dgm:cxn modelId="{A46B42F1-357C-409A-A82D-89C9B1FFD2A4}" type="presOf" srcId="{1866EC7C-C2D0-49C0-A0A8-7A70C450598D}" destId="{50CD8851-C272-4268-A444-C7C07EFB9355}" srcOrd="0" destOrd="0" presId="urn:microsoft.com/office/officeart/2005/8/layout/default"/>
    <dgm:cxn modelId="{25449FF3-5C21-4C69-96B3-59D8371B7C20}" type="presOf" srcId="{1963835F-44BC-4BDD-9F21-2673F6C2D263}" destId="{612540F8-90BE-4045-B10B-AE598ABB2C02}" srcOrd="0" destOrd="0" presId="urn:microsoft.com/office/officeart/2005/8/layout/default"/>
    <dgm:cxn modelId="{D875A5FF-4BC2-4BF9-A6B1-2B34757AA8AF}" type="presOf" srcId="{5929996D-60E6-4690-B35C-C30B6D57905E}" destId="{D9CDDB63-1FAB-4337-AB90-4F99EF439A3E}" srcOrd="0" destOrd="0" presId="urn:microsoft.com/office/officeart/2005/8/layout/default"/>
    <dgm:cxn modelId="{C31B87B2-E8DC-4CC2-A10A-D9D4CB62DA8D}" type="presParOf" srcId="{80A082CF-B68C-41F3-8A88-CCE33A4F832F}" destId="{50CD8851-C272-4268-A444-C7C07EFB9355}" srcOrd="0" destOrd="0" presId="urn:microsoft.com/office/officeart/2005/8/layout/default"/>
    <dgm:cxn modelId="{B2017C34-33F9-46F2-89CB-189569492873}" type="presParOf" srcId="{80A082CF-B68C-41F3-8A88-CCE33A4F832F}" destId="{76A78D4E-1CC9-463D-924A-2CD0629A3557}" srcOrd="1" destOrd="0" presId="urn:microsoft.com/office/officeart/2005/8/layout/default"/>
    <dgm:cxn modelId="{5BE806E5-7E87-4D58-A670-234D81CBD14E}" type="presParOf" srcId="{80A082CF-B68C-41F3-8A88-CCE33A4F832F}" destId="{612540F8-90BE-4045-B10B-AE598ABB2C02}" srcOrd="2" destOrd="0" presId="urn:microsoft.com/office/officeart/2005/8/layout/default"/>
    <dgm:cxn modelId="{EFB8EA47-A910-4098-9437-86215667A294}" type="presParOf" srcId="{80A082CF-B68C-41F3-8A88-CCE33A4F832F}" destId="{82E91139-41A4-4697-AB45-477252AD468A}" srcOrd="3" destOrd="0" presId="urn:microsoft.com/office/officeart/2005/8/layout/default"/>
    <dgm:cxn modelId="{91B84D2E-5F55-4567-A3B8-C3A5EB1FA06F}" type="presParOf" srcId="{80A082CF-B68C-41F3-8A88-CCE33A4F832F}" destId="{A3B8D381-592F-4D15-A82B-06656E90D002}" srcOrd="4" destOrd="0" presId="urn:microsoft.com/office/officeart/2005/8/layout/default"/>
    <dgm:cxn modelId="{796D24D1-360C-48A2-9FE6-FFA1EC6AA43C}" type="presParOf" srcId="{80A082CF-B68C-41F3-8A88-CCE33A4F832F}" destId="{555EA63D-E142-4762-AA57-F5AD01716436}" srcOrd="5" destOrd="0" presId="urn:microsoft.com/office/officeart/2005/8/layout/default"/>
    <dgm:cxn modelId="{48B42F85-D0B0-47FE-B3C9-A8188EBF41AA}" type="presParOf" srcId="{80A082CF-B68C-41F3-8A88-CCE33A4F832F}" destId="{6AF57162-4A09-4D6E-A435-C15328A7C3FC}" srcOrd="6" destOrd="0" presId="urn:microsoft.com/office/officeart/2005/8/layout/default"/>
    <dgm:cxn modelId="{15D37036-9771-41A2-9281-D20932B7F489}" type="presParOf" srcId="{80A082CF-B68C-41F3-8A88-CCE33A4F832F}" destId="{9B17995C-B4D3-45BD-B7E4-4FC5EF6D30D7}" srcOrd="7" destOrd="0" presId="urn:microsoft.com/office/officeart/2005/8/layout/default"/>
    <dgm:cxn modelId="{2F2E92AC-C42D-4FA2-9BB4-C1C8E870025E}" type="presParOf" srcId="{80A082CF-B68C-41F3-8A88-CCE33A4F832F}" destId="{6711733E-E23F-4515-975E-500C64D5A70D}" srcOrd="8" destOrd="0" presId="urn:microsoft.com/office/officeart/2005/8/layout/default"/>
    <dgm:cxn modelId="{253C798C-E8D2-409C-ADA8-0A40233E6B3D}" type="presParOf" srcId="{80A082CF-B68C-41F3-8A88-CCE33A4F832F}" destId="{07103F15-501D-4597-8607-204281056B17}" srcOrd="9" destOrd="0" presId="urn:microsoft.com/office/officeart/2005/8/layout/default"/>
    <dgm:cxn modelId="{6A810A09-1299-42D0-94C6-A63956E0BF57}" type="presParOf" srcId="{80A082CF-B68C-41F3-8A88-CCE33A4F832F}" destId="{D9CDDB63-1FAB-4337-AB90-4F99EF439A3E}" srcOrd="10" destOrd="0" presId="urn:microsoft.com/office/officeart/2005/8/layout/default"/>
    <dgm:cxn modelId="{303B646D-95D0-4876-A78A-90B01A652981}" type="presParOf" srcId="{80A082CF-B68C-41F3-8A88-CCE33A4F832F}" destId="{D40EFE65-DF72-4C0D-AD9A-AC5C5186EBE7}" srcOrd="11" destOrd="0" presId="urn:microsoft.com/office/officeart/2005/8/layout/default"/>
    <dgm:cxn modelId="{FB877DE0-58F5-4DD9-8D78-28D56413DDDC}" type="presParOf" srcId="{80A082CF-B68C-41F3-8A88-CCE33A4F832F}" destId="{7D26459C-0B5B-4796-B88C-F87B106C7574}"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A008D1-2E39-4851-B054-A6D2DEB46C51}" type="doc">
      <dgm:prSet loTypeId="urn:microsoft.com/office/officeart/2005/8/layout/process4" loCatId="process" qsTypeId="urn:microsoft.com/office/officeart/2005/8/quickstyle/simple4" qsCatId="simple" csTypeId="urn:microsoft.com/office/officeart/2005/8/colors/colorful1" csCatId="colorful" phldr="1"/>
      <dgm:spPr/>
      <dgm:t>
        <a:bodyPr/>
        <a:lstStyle/>
        <a:p>
          <a:endParaRPr lang="en-US"/>
        </a:p>
      </dgm:t>
    </dgm:pt>
    <dgm:pt modelId="{CF41B790-2483-45AE-AB04-09BAA3282DA4}">
      <dgm:prSet custT="1"/>
      <dgm:spPr/>
      <dgm:t>
        <a:bodyPr/>
        <a:lstStyle/>
        <a:p>
          <a:r>
            <a:rPr lang="en-US" sz="3200" b="0" i="0" dirty="0"/>
            <a:t>Generally, we would expect that more testing means more reliable data on confirmed cases, for two reasons.</a:t>
          </a:r>
          <a:endParaRPr lang="en-US" sz="3200" dirty="0"/>
        </a:p>
      </dgm:t>
    </dgm:pt>
    <dgm:pt modelId="{F858B137-762D-4E63-ADC5-29BAFEBBB7CB}" type="parTrans" cxnId="{2A9BCE84-B242-4B83-81B4-A19AE5AD9F16}">
      <dgm:prSet/>
      <dgm:spPr/>
      <dgm:t>
        <a:bodyPr/>
        <a:lstStyle/>
        <a:p>
          <a:endParaRPr lang="en-US"/>
        </a:p>
      </dgm:t>
    </dgm:pt>
    <dgm:pt modelId="{7B5D2C81-7A73-4883-899D-831F2ECC340B}" type="sibTrans" cxnId="{2A9BCE84-B242-4B83-81B4-A19AE5AD9F16}">
      <dgm:prSet/>
      <dgm:spPr/>
      <dgm:t>
        <a:bodyPr/>
        <a:lstStyle/>
        <a:p>
          <a:endParaRPr lang="en-US"/>
        </a:p>
      </dgm:t>
    </dgm:pt>
    <dgm:pt modelId="{08912164-82BE-4822-93CD-E4545086C605}">
      <dgm:prSet/>
      <dgm:spPr/>
      <dgm:t>
        <a:bodyPr/>
        <a:lstStyle/>
        <a:p>
          <a:r>
            <a:rPr lang="en-US" b="0" i="0" dirty="0"/>
            <a:t>Firstly, a greater degree of testing provides us with a larger ‘sample’ of people for which their infection status is known.</a:t>
          </a:r>
          <a:endParaRPr lang="en-US" dirty="0"/>
        </a:p>
      </dgm:t>
    </dgm:pt>
    <dgm:pt modelId="{FC524285-909B-40D2-9216-C943E832C012}" type="parTrans" cxnId="{3382484F-F4A6-4DEA-89BC-F88B62DBFD02}">
      <dgm:prSet/>
      <dgm:spPr/>
      <dgm:t>
        <a:bodyPr/>
        <a:lstStyle/>
        <a:p>
          <a:endParaRPr lang="en-US"/>
        </a:p>
      </dgm:t>
    </dgm:pt>
    <dgm:pt modelId="{326B40DF-60D7-4483-B5AE-7626D7A0FFC2}" type="sibTrans" cxnId="{3382484F-F4A6-4DEA-89BC-F88B62DBFD02}">
      <dgm:prSet/>
      <dgm:spPr/>
      <dgm:t>
        <a:bodyPr/>
        <a:lstStyle/>
        <a:p>
          <a:endParaRPr lang="en-US"/>
        </a:p>
      </dgm:t>
    </dgm:pt>
    <dgm:pt modelId="{FA7CE4B8-0F38-492E-86C0-358EA9EF70ED}">
      <dgm:prSet/>
      <dgm:spPr/>
      <dgm:t>
        <a:bodyPr/>
        <a:lstStyle/>
        <a:p>
          <a:r>
            <a:rPr lang="en-US" b="0" i="0" dirty="0"/>
            <a:t>Secondly, it may be the case that countries with a high capacity for testing do not need to ration tests as much. </a:t>
          </a:r>
        </a:p>
        <a:p>
          <a:r>
            <a:rPr lang="en-US" b="0" i="0" dirty="0"/>
            <a:t>Where the capacity for testing is low, tests may be reserved (or ‘rationed’) for particularly high-risk groups. Such rationing is one of the reasons that tested people are not representative of the wider population.</a:t>
          </a:r>
          <a:endParaRPr lang="en-US" dirty="0"/>
        </a:p>
      </dgm:t>
    </dgm:pt>
    <dgm:pt modelId="{8E571D52-443C-44F3-9B02-CF8723100045}" type="parTrans" cxnId="{89B897CE-91CB-45A2-8FD0-D40E3B08817F}">
      <dgm:prSet/>
      <dgm:spPr/>
      <dgm:t>
        <a:bodyPr/>
        <a:lstStyle/>
        <a:p>
          <a:endParaRPr lang="en-US"/>
        </a:p>
      </dgm:t>
    </dgm:pt>
    <dgm:pt modelId="{2436EA18-076A-4690-AFEF-357982C6469C}" type="sibTrans" cxnId="{89B897CE-91CB-45A2-8FD0-D40E3B08817F}">
      <dgm:prSet/>
      <dgm:spPr/>
      <dgm:t>
        <a:bodyPr/>
        <a:lstStyle/>
        <a:p>
          <a:endParaRPr lang="en-US"/>
        </a:p>
      </dgm:t>
    </dgm:pt>
    <dgm:pt modelId="{46DC2D9C-1EA8-4DB1-95FB-761693AFAE58}" type="pres">
      <dgm:prSet presAssocID="{F3A008D1-2E39-4851-B054-A6D2DEB46C51}" presName="Name0" presStyleCnt="0">
        <dgm:presLayoutVars>
          <dgm:dir/>
          <dgm:animLvl val="lvl"/>
          <dgm:resizeHandles val="exact"/>
        </dgm:presLayoutVars>
      </dgm:prSet>
      <dgm:spPr/>
    </dgm:pt>
    <dgm:pt modelId="{1DD1875E-F2D6-4A35-9AAB-262D46FB5857}" type="pres">
      <dgm:prSet presAssocID="{CF41B790-2483-45AE-AB04-09BAA3282DA4}" presName="boxAndChildren" presStyleCnt="0"/>
      <dgm:spPr/>
    </dgm:pt>
    <dgm:pt modelId="{5D7E160C-72EB-4A77-930C-FF1FB370DB16}" type="pres">
      <dgm:prSet presAssocID="{CF41B790-2483-45AE-AB04-09BAA3282DA4}" presName="parentTextBox" presStyleLbl="node1" presStyleIdx="0" presStyleCnt="1"/>
      <dgm:spPr/>
    </dgm:pt>
    <dgm:pt modelId="{92F2C753-D56C-4515-9061-8490B1EEB260}" type="pres">
      <dgm:prSet presAssocID="{CF41B790-2483-45AE-AB04-09BAA3282DA4}" presName="entireBox" presStyleLbl="node1" presStyleIdx="0" presStyleCnt="1"/>
      <dgm:spPr/>
    </dgm:pt>
    <dgm:pt modelId="{80C83760-91F6-47C8-8D03-FAD6E24F1B08}" type="pres">
      <dgm:prSet presAssocID="{CF41B790-2483-45AE-AB04-09BAA3282DA4}" presName="descendantBox" presStyleCnt="0"/>
      <dgm:spPr/>
    </dgm:pt>
    <dgm:pt modelId="{450D6E9C-EC1F-4EEB-9CFD-6AAD8B11797C}" type="pres">
      <dgm:prSet presAssocID="{08912164-82BE-4822-93CD-E4545086C605}" presName="childTextBox" presStyleLbl="fgAccFollowNode1" presStyleIdx="0" presStyleCnt="2">
        <dgm:presLayoutVars>
          <dgm:bulletEnabled val="1"/>
        </dgm:presLayoutVars>
      </dgm:prSet>
      <dgm:spPr/>
    </dgm:pt>
    <dgm:pt modelId="{A5E204D3-86E9-4A29-99F4-9B000B5A9984}" type="pres">
      <dgm:prSet presAssocID="{FA7CE4B8-0F38-492E-86C0-358EA9EF70ED}" presName="childTextBox" presStyleLbl="fgAccFollowNode1" presStyleIdx="1" presStyleCnt="2" custScaleX="136676">
        <dgm:presLayoutVars>
          <dgm:bulletEnabled val="1"/>
        </dgm:presLayoutVars>
      </dgm:prSet>
      <dgm:spPr/>
    </dgm:pt>
  </dgm:ptLst>
  <dgm:cxnLst>
    <dgm:cxn modelId="{95924F19-4304-4163-86F4-9FBBFFA09B64}" type="presOf" srcId="{CF41B790-2483-45AE-AB04-09BAA3282DA4}" destId="{92F2C753-D56C-4515-9061-8490B1EEB260}" srcOrd="1" destOrd="0" presId="urn:microsoft.com/office/officeart/2005/8/layout/process4"/>
    <dgm:cxn modelId="{6A1DA11C-A8F6-4BCA-AF6F-E0BC671AA465}" type="presOf" srcId="{08912164-82BE-4822-93CD-E4545086C605}" destId="{450D6E9C-EC1F-4EEB-9CFD-6AAD8B11797C}" srcOrd="0" destOrd="0" presId="urn:microsoft.com/office/officeart/2005/8/layout/process4"/>
    <dgm:cxn modelId="{3382484F-F4A6-4DEA-89BC-F88B62DBFD02}" srcId="{CF41B790-2483-45AE-AB04-09BAA3282DA4}" destId="{08912164-82BE-4822-93CD-E4545086C605}" srcOrd="0" destOrd="0" parTransId="{FC524285-909B-40D2-9216-C943E832C012}" sibTransId="{326B40DF-60D7-4483-B5AE-7626D7A0FFC2}"/>
    <dgm:cxn modelId="{2A9BCE84-B242-4B83-81B4-A19AE5AD9F16}" srcId="{F3A008D1-2E39-4851-B054-A6D2DEB46C51}" destId="{CF41B790-2483-45AE-AB04-09BAA3282DA4}" srcOrd="0" destOrd="0" parTransId="{F858B137-762D-4E63-ADC5-29BAFEBBB7CB}" sibTransId="{7B5D2C81-7A73-4883-899D-831F2ECC340B}"/>
    <dgm:cxn modelId="{8322968B-2A05-4436-AE87-49024C362E81}" type="presOf" srcId="{F3A008D1-2E39-4851-B054-A6D2DEB46C51}" destId="{46DC2D9C-1EA8-4DB1-95FB-761693AFAE58}" srcOrd="0" destOrd="0" presId="urn:microsoft.com/office/officeart/2005/8/layout/process4"/>
    <dgm:cxn modelId="{DD6D608E-0A48-4277-90D2-5845B893E784}" type="presOf" srcId="{FA7CE4B8-0F38-492E-86C0-358EA9EF70ED}" destId="{A5E204D3-86E9-4A29-99F4-9B000B5A9984}" srcOrd="0" destOrd="0" presId="urn:microsoft.com/office/officeart/2005/8/layout/process4"/>
    <dgm:cxn modelId="{C26E21AC-0796-4621-B8A2-2CA29D112860}" type="presOf" srcId="{CF41B790-2483-45AE-AB04-09BAA3282DA4}" destId="{5D7E160C-72EB-4A77-930C-FF1FB370DB16}" srcOrd="0" destOrd="0" presId="urn:microsoft.com/office/officeart/2005/8/layout/process4"/>
    <dgm:cxn modelId="{89B897CE-91CB-45A2-8FD0-D40E3B08817F}" srcId="{CF41B790-2483-45AE-AB04-09BAA3282DA4}" destId="{FA7CE4B8-0F38-492E-86C0-358EA9EF70ED}" srcOrd="1" destOrd="0" parTransId="{8E571D52-443C-44F3-9B02-CF8723100045}" sibTransId="{2436EA18-076A-4690-AFEF-357982C6469C}"/>
    <dgm:cxn modelId="{1FB5A287-9FE6-4772-B50F-B835DF433D9F}" type="presParOf" srcId="{46DC2D9C-1EA8-4DB1-95FB-761693AFAE58}" destId="{1DD1875E-F2D6-4A35-9AAB-262D46FB5857}" srcOrd="0" destOrd="0" presId="urn:microsoft.com/office/officeart/2005/8/layout/process4"/>
    <dgm:cxn modelId="{0ABCE94D-5438-40F3-B94B-5A5321709517}" type="presParOf" srcId="{1DD1875E-F2D6-4A35-9AAB-262D46FB5857}" destId="{5D7E160C-72EB-4A77-930C-FF1FB370DB16}" srcOrd="0" destOrd="0" presId="urn:microsoft.com/office/officeart/2005/8/layout/process4"/>
    <dgm:cxn modelId="{800A4E1D-69A5-4263-8C86-E334F8AD84E9}" type="presParOf" srcId="{1DD1875E-F2D6-4A35-9AAB-262D46FB5857}" destId="{92F2C753-D56C-4515-9061-8490B1EEB260}" srcOrd="1" destOrd="0" presId="urn:microsoft.com/office/officeart/2005/8/layout/process4"/>
    <dgm:cxn modelId="{B3AC35B4-00D3-4F3A-908F-2AB10354DD95}" type="presParOf" srcId="{1DD1875E-F2D6-4A35-9AAB-262D46FB5857}" destId="{80C83760-91F6-47C8-8D03-FAD6E24F1B08}" srcOrd="2" destOrd="0" presId="urn:microsoft.com/office/officeart/2005/8/layout/process4"/>
    <dgm:cxn modelId="{846BEDE9-1BD3-47D6-B92A-5AE0DFF6F152}" type="presParOf" srcId="{80C83760-91F6-47C8-8D03-FAD6E24F1B08}" destId="{450D6E9C-EC1F-4EEB-9CFD-6AAD8B11797C}" srcOrd="0" destOrd="0" presId="urn:microsoft.com/office/officeart/2005/8/layout/process4"/>
    <dgm:cxn modelId="{B3526B42-8C09-4A58-A5BE-F5423951801A}" type="presParOf" srcId="{80C83760-91F6-47C8-8D03-FAD6E24F1B08}" destId="{A5E204D3-86E9-4A29-99F4-9B000B5A9984}"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D62393-818D-48FB-A1B7-BCD6A409B69D}" type="doc">
      <dgm:prSet loTypeId="urn:microsoft.com/office/officeart/2005/8/layout/process1" loCatId="process" qsTypeId="urn:microsoft.com/office/officeart/2005/8/quickstyle/simple4" qsCatId="simple" csTypeId="urn:microsoft.com/office/officeart/2005/8/colors/colorful1" csCatId="colorful" phldr="1"/>
      <dgm:spPr/>
      <dgm:t>
        <a:bodyPr/>
        <a:lstStyle/>
        <a:p>
          <a:endParaRPr lang="en-US"/>
        </a:p>
      </dgm:t>
    </dgm:pt>
    <dgm:pt modelId="{2131B4D4-467B-4E6D-9071-C1C9C03F866C}">
      <dgm:prSet/>
      <dgm:spPr/>
      <dgm:t>
        <a:bodyPr/>
        <a:lstStyle/>
        <a:p>
          <a:r>
            <a:rPr lang="en-US" b="0" i="0" dirty="0"/>
            <a:t>The report concludes that a strategy of "suppression" would be better than "mitigation" to reduce deaths and prevent healthcare systems being overwhelmed.</a:t>
          </a:r>
          <a:endParaRPr lang="en-US" dirty="0"/>
        </a:p>
      </dgm:t>
    </dgm:pt>
    <dgm:pt modelId="{97C52191-1B3D-4118-AB9E-8717BD53CE68}" type="parTrans" cxnId="{101B70C1-3DD7-43E1-8567-F454D6C8E469}">
      <dgm:prSet/>
      <dgm:spPr/>
      <dgm:t>
        <a:bodyPr/>
        <a:lstStyle/>
        <a:p>
          <a:endParaRPr lang="en-US"/>
        </a:p>
      </dgm:t>
    </dgm:pt>
    <dgm:pt modelId="{54671FF2-C89E-40D7-925C-82B660EC784B}" type="sibTrans" cxnId="{101B70C1-3DD7-43E1-8567-F454D6C8E469}">
      <dgm:prSet/>
      <dgm:spPr/>
      <dgm:t>
        <a:bodyPr/>
        <a:lstStyle/>
        <a:p>
          <a:endParaRPr lang="en-US"/>
        </a:p>
      </dgm:t>
    </dgm:pt>
    <dgm:pt modelId="{A43481C6-1B9F-44E2-B9EF-9C09F74B15D2}">
      <dgm:prSet/>
      <dgm:spPr/>
      <dgm:t>
        <a:bodyPr/>
        <a:lstStyle/>
        <a:p>
          <a:r>
            <a:rPr lang="en-US" b="0" i="0" dirty="0"/>
            <a:t>Under-investment in public health-care system poses a challenge to India's COVID 19 containment plans.</a:t>
          </a:r>
          <a:endParaRPr lang="en-US" dirty="0"/>
        </a:p>
      </dgm:t>
    </dgm:pt>
    <dgm:pt modelId="{97E529D2-DBDE-4F3D-BE40-9F07E84AB8A0}" type="parTrans" cxnId="{F5E86409-FD83-4F72-BD36-A459A6AEA908}">
      <dgm:prSet/>
      <dgm:spPr/>
      <dgm:t>
        <a:bodyPr/>
        <a:lstStyle/>
        <a:p>
          <a:endParaRPr lang="en-US"/>
        </a:p>
      </dgm:t>
    </dgm:pt>
    <dgm:pt modelId="{EF1498BD-38A5-4DA6-BB42-97B3364BA4A5}" type="sibTrans" cxnId="{F5E86409-FD83-4F72-BD36-A459A6AEA908}">
      <dgm:prSet/>
      <dgm:spPr/>
      <dgm:t>
        <a:bodyPr/>
        <a:lstStyle/>
        <a:p>
          <a:endParaRPr lang="en-US"/>
        </a:p>
      </dgm:t>
    </dgm:pt>
    <dgm:pt modelId="{9B665083-6B4F-4E95-AD12-6307F0FF96B6}">
      <dgm:prSet/>
      <dgm:spPr/>
      <dgm:t>
        <a:bodyPr/>
        <a:lstStyle/>
        <a:p>
          <a:r>
            <a:rPr lang="en-US" b="0" i="0" dirty="0"/>
            <a:t>The fatality rate rises by roughly 30% if a person has cardiovascular disease, diabetes, chronic respiratory disease, or hypertension. India has roughly double the rate of heart disease as Italy, and among the highest prevalence of respiratory diseases in the world</a:t>
          </a:r>
          <a:endParaRPr lang="en-US" dirty="0"/>
        </a:p>
      </dgm:t>
    </dgm:pt>
    <dgm:pt modelId="{8895B191-F3A1-4AD5-A964-0BD210E34AAF}" type="parTrans" cxnId="{C450ACEE-90CC-48A1-9A7C-8AACA3FB0EA2}">
      <dgm:prSet/>
      <dgm:spPr/>
      <dgm:t>
        <a:bodyPr/>
        <a:lstStyle/>
        <a:p>
          <a:endParaRPr lang="en-US"/>
        </a:p>
      </dgm:t>
    </dgm:pt>
    <dgm:pt modelId="{9BD671C7-6B8E-460B-85A9-B18007D35000}" type="sibTrans" cxnId="{C450ACEE-90CC-48A1-9A7C-8AACA3FB0EA2}">
      <dgm:prSet/>
      <dgm:spPr/>
      <dgm:t>
        <a:bodyPr/>
        <a:lstStyle/>
        <a:p>
          <a:endParaRPr lang="en-US"/>
        </a:p>
      </dgm:t>
    </dgm:pt>
    <dgm:pt modelId="{660CED6E-06EB-46E5-A77E-FF9D8EB3F2A5}" type="pres">
      <dgm:prSet presAssocID="{45D62393-818D-48FB-A1B7-BCD6A409B69D}" presName="Name0" presStyleCnt="0">
        <dgm:presLayoutVars>
          <dgm:dir/>
          <dgm:resizeHandles val="exact"/>
        </dgm:presLayoutVars>
      </dgm:prSet>
      <dgm:spPr/>
    </dgm:pt>
    <dgm:pt modelId="{7C4B3DDC-AA70-441A-A6D3-58F12EDA7CE8}" type="pres">
      <dgm:prSet presAssocID="{2131B4D4-467B-4E6D-9071-C1C9C03F866C}" presName="node" presStyleLbl="node1" presStyleIdx="0" presStyleCnt="3">
        <dgm:presLayoutVars>
          <dgm:bulletEnabled val="1"/>
        </dgm:presLayoutVars>
      </dgm:prSet>
      <dgm:spPr/>
    </dgm:pt>
    <dgm:pt modelId="{2B51308B-2839-4A3E-BCEC-085A12A638BB}" type="pres">
      <dgm:prSet presAssocID="{54671FF2-C89E-40D7-925C-82B660EC784B}" presName="sibTrans" presStyleLbl="sibTrans2D1" presStyleIdx="0" presStyleCnt="2"/>
      <dgm:spPr/>
    </dgm:pt>
    <dgm:pt modelId="{B3C0808A-BA65-42DC-AC63-C9275F2EF21F}" type="pres">
      <dgm:prSet presAssocID="{54671FF2-C89E-40D7-925C-82B660EC784B}" presName="connectorText" presStyleLbl="sibTrans2D1" presStyleIdx="0" presStyleCnt="2"/>
      <dgm:spPr/>
    </dgm:pt>
    <dgm:pt modelId="{6EF7BDFC-DD89-4E88-B64E-C8ABB2F6B86C}" type="pres">
      <dgm:prSet presAssocID="{A43481C6-1B9F-44E2-B9EF-9C09F74B15D2}" presName="node" presStyleLbl="node1" presStyleIdx="1" presStyleCnt="3">
        <dgm:presLayoutVars>
          <dgm:bulletEnabled val="1"/>
        </dgm:presLayoutVars>
      </dgm:prSet>
      <dgm:spPr/>
    </dgm:pt>
    <dgm:pt modelId="{FB985B8D-80C7-4608-A4E0-7C31B6FD11CC}" type="pres">
      <dgm:prSet presAssocID="{EF1498BD-38A5-4DA6-BB42-97B3364BA4A5}" presName="sibTrans" presStyleLbl="sibTrans2D1" presStyleIdx="1" presStyleCnt="2"/>
      <dgm:spPr/>
    </dgm:pt>
    <dgm:pt modelId="{2F38F97D-D8DC-4574-9909-5318CB5F0D44}" type="pres">
      <dgm:prSet presAssocID="{EF1498BD-38A5-4DA6-BB42-97B3364BA4A5}" presName="connectorText" presStyleLbl="sibTrans2D1" presStyleIdx="1" presStyleCnt="2"/>
      <dgm:spPr/>
    </dgm:pt>
    <dgm:pt modelId="{CC7197A2-6EEB-4E4F-865E-DA09B920449A}" type="pres">
      <dgm:prSet presAssocID="{9B665083-6B4F-4E95-AD12-6307F0FF96B6}" presName="node" presStyleLbl="node1" presStyleIdx="2" presStyleCnt="3">
        <dgm:presLayoutVars>
          <dgm:bulletEnabled val="1"/>
        </dgm:presLayoutVars>
      </dgm:prSet>
      <dgm:spPr/>
    </dgm:pt>
  </dgm:ptLst>
  <dgm:cxnLst>
    <dgm:cxn modelId="{A6849601-4C45-4620-B5E9-EFFA5EB9D985}" type="presOf" srcId="{45D62393-818D-48FB-A1B7-BCD6A409B69D}" destId="{660CED6E-06EB-46E5-A77E-FF9D8EB3F2A5}" srcOrd="0" destOrd="0" presId="urn:microsoft.com/office/officeart/2005/8/layout/process1"/>
    <dgm:cxn modelId="{F5E86409-FD83-4F72-BD36-A459A6AEA908}" srcId="{45D62393-818D-48FB-A1B7-BCD6A409B69D}" destId="{A43481C6-1B9F-44E2-B9EF-9C09F74B15D2}" srcOrd="1" destOrd="0" parTransId="{97E529D2-DBDE-4F3D-BE40-9F07E84AB8A0}" sibTransId="{EF1498BD-38A5-4DA6-BB42-97B3364BA4A5}"/>
    <dgm:cxn modelId="{0E7CFA28-80D3-4CFB-AA8D-8E82E8566E56}" type="presOf" srcId="{9B665083-6B4F-4E95-AD12-6307F0FF96B6}" destId="{CC7197A2-6EEB-4E4F-865E-DA09B920449A}" srcOrd="0" destOrd="0" presId="urn:microsoft.com/office/officeart/2005/8/layout/process1"/>
    <dgm:cxn modelId="{05994330-0C88-4436-BCB8-1C1074302F71}" type="presOf" srcId="{2131B4D4-467B-4E6D-9071-C1C9C03F866C}" destId="{7C4B3DDC-AA70-441A-A6D3-58F12EDA7CE8}" srcOrd="0" destOrd="0" presId="urn:microsoft.com/office/officeart/2005/8/layout/process1"/>
    <dgm:cxn modelId="{82ADE432-6B9C-4D03-8371-05E29BBE0A56}" type="presOf" srcId="{EF1498BD-38A5-4DA6-BB42-97B3364BA4A5}" destId="{2F38F97D-D8DC-4574-9909-5318CB5F0D44}" srcOrd="1" destOrd="0" presId="urn:microsoft.com/office/officeart/2005/8/layout/process1"/>
    <dgm:cxn modelId="{514FDD6D-9A47-4BD4-978C-50333F4F46C5}" type="presOf" srcId="{54671FF2-C89E-40D7-925C-82B660EC784B}" destId="{B3C0808A-BA65-42DC-AC63-C9275F2EF21F}" srcOrd="1" destOrd="0" presId="urn:microsoft.com/office/officeart/2005/8/layout/process1"/>
    <dgm:cxn modelId="{A0B917A7-E333-45AF-B5FE-0D00B055229A}" type="presOf" srcId="{EF1498BD-38A5-4DA6-BB42-97B3364BA4A5}" destId="{FB985B8D-80C7-4608-A4E0-7C31B6FD11CC}" srcOrd="0" destOrd="0" presId="urn:microsoft.com/office/officeart/2005/8/layout/process1"/>
    <dgm:cxn modelId="{BD3328A8-4C08-4E24-A992-4A08F521CBC2}" type="presOf" srcId="{A43481C6-1B9F-44E2-B9EF-9C09F74B15D2}" destId="{6EF7BDFC-DD89-4E88-B64E-C8ABB2F6B86C}" srcOrd="0" destOrd="0" presId="urn:microsoft.com/office/officeart/2005/8/layout/process1"/>
    <dgm:cxn modelId="{101B70C1-3DD7-43E1-8567-F454D6C8E469}" srcId="{45D62393-818D-48FB-A1B7-BCD6A409B69D}" destId="{2131B4D4-467B-4E6D-9071-C1C9C03F866C}" srcOrd="0" destOrd="0" parTransId="{97C52191-1B3D-4118-AB9E-8717BD53CE68}" sibTransId="{54671FF2-C89E-40D7-925C-82B660EC784B}"/>
    <dgm:cxn modelId="{A8C489C6-9F83-41C8-9B5B-D4686C9668F1}" type="presOf" srcId="{54671FF2-C89E-40D7-925C-82B660EC784B}" destId="{2B51308B-2839-4A3E-BCEC-085A12A638BB}" srcOrd="0" destOrd="0" presId="urn:microsoft.com/office/officeart/2005/8/layout/process1"/>
    <dgm:cxn modelId="{C450ACEE-90CC-48A1-9A7C-8AACA3FB0EA2}" srcId="{45D62393-818D-48FB-A1B7-BCD6A409B69D}" destId="{9B665083-6B4F-4E95-AD12-6307F0FF96B6}" srcOrd="2" destOrd="0" parTransId="{8895B191-F3A1-4AD5-A964-0BD210E34AAF}" sibTransId="{9BD671C7-6B8E-460B-85A9-B18007D35000}"/>
    <dgm:cxn modelId="{EB88053A-DDE2-4A51-AFEC-C71CF838FF19}" type="presParOf" srcId="{660CED6E-06EB-46E5-A77E-FF9D8EB3F2A5}" destId="{7C4B3DDC-AA70-441A-A6D3-58F12EDA7CE8}" srcOrd="0" destOrd="0" presId="urn:microsoft.com/office/officeart/2005/8/layout/process1"/>
    <dgm:cxn modelId="{A9EE1E89-261D-4F1C-A406-25E7D0E67B5D}" type="presParOf" srcId="{660CED6E-06EB-46E5-A77E-FF9D8EB3F2A5}" destId="{2B51308B-2839-4A3E-BCEC-085A12A638BB}" srcOrd="1" destOrd="0" presId="urn:microsoft.com/office/officeart/2005/8/layout/process1"/>
    <dgm:cxn modelId="{E9577DA8-FEC4-449F-A423-928358C57053}" type="presParOf" srcId="{2B51308B-2839-4A3E-BCEC-085A12A638BB}" destId="{B3C0808A-BA65-42DC-AC63-C9275F2EF21F}" srcOrd="0" destOrd="0" presId="urn:microsoft.com/office/officeart/2005/8/layout/process1"/>
    <dgm:cxn modelId="{F611DD7E-A16A-4264-BEAA-783C37DEE62B}" type="presParOf" srcId="{660CED6E-06EB-46E5-A77E-FF9D8EB3F2A5}" destId="{6EF7BDFC-DD89-4E88-B64E-C8ABB2F6B86C}" srcOrd="2" destOrd="0" presId="urn:microsoft.com/office/officeart/2005/8/layout/process1"/>
    <dgm:cxn modelId="{54D3021B-5528-4336-A4AA-AADD4FE7F577}" type="presParOf" srcId="{660CED6E-06EB-46E5-A77E-FF9D8EB3F2A5}" destId="{FB985B8D-80C7-4608-A4E0-7C31B6FD11CC}" srcOrd="3" destOrd="0" presId="urn:microsoft.com/office/officeart/2005/8/layout/process1"/>
    <dgm:cxn modelId="{77386A0D-DBB2-4357-AD32-AF892B1E1D6F}" type="presParOf" srcId="{FB985B8D-80C7-4608-A4E0-7C31B6FD11CC}" destId="{2F38F97D-D8DC-4574-9909-5318CB5F0D44}" srcOrd="0" destOrd="0" presId="urn:microsoft.com/office/officeart/2005/8/layout/process1"/>
    <dgm:cxn modelId="{9FB9BE47-4ACE-4421-AF13-0112320F9167}" type="presParOf" srcId="{660CED6E-06EB-46E5-A77E-FF9D8EB3F2A5}" destId="{CC7197A2-6EEB-4E4F-865E-DA09B920449A}"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D39CDA-1188-4B6D-9D05-DD2C980C9FE9}">
      <dsp:nvSpPr>
        <dsp:cNvPr id="0" name=""/>
        <dsp:cNvSpPr/>
      </dsp:nvSpPr>
      <dsp:spPr>
        <a:xfrm>
          <a:off x="0" y="288778"/>
          <a:ext cx="9625383" cy="1488375"/>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7037" tIns="312420" rIns="74703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Coronaviruses are a family of viruses found in humans and animals. Some can infect humans and are known to cause illness ranging from the common cold to more severe diseases such as Middle East Respiratory Syndrome (MERS) and Severe Acute Respiratory Syndrome (SARS). The most recently discovered coronavirus causes coronavirus disease COVID-19.</a:t>
          </a:r>
        </a:p>
      </dsp:txBody>
      <dsp:txXfrm>
        <a:off x="0" y="288778"/>
        <a:ext cx="9625383" cy="1488375"/>
      </dsp:txXfrm>
    </dsp:sp>
    <dsp:sp modelId="{18F996FE-E55D-4030-8DCE-3A125929FA2D}">
      <dsp:nvSpPr>
        <dsp:cNvPr id="0" name=""/>
        <dsp:cNvSpPr/>
      </dsp:nvSpPr>
      <dsp:spPr>
        <a:xfrm>
          <a:off x="481269" y="67378"/>
          <a:ext cx="6737768" cy="44280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672" tIns="0" rIns="254672" bIns="0" numCol="1" spcCol="1270" anchor="ctr" anchorCtr="0">
          <a:noAutofit/>
        </a:bodyPr>
        <a:lstStyle/>
        <a:p>
          <a:pPr marL="0" lvl="0" indent="0" algn="l" defTabSz="666750">
            <a:lnSpc>
              <a:spcPct val="90000"/>
            </a:lnSpc>
            <a:spcBef>
              <a:spcPct val="0"/>
            </a:spcBef>
            <a:spcAft>
              <a:spcPct val="35000"/>
            </a:spcAft>
            <a:buNone/>
          </a:pPr>
          <a:r>
            <a:rPr lang="en-US" sz="1500" b="1" kern="1200"/>
            <a:t>What is COVID-19?</a:t>
          </a:r>
          <a:r>
            <a:rPr lang="en-US" sz="1500" kern="1200"/>
            <a:t>  </a:t>
          </a:r>
        </a:p>
      </dsp:txBody>
      <dsp:txXfrm>
        <a:off x="502885" y="88994"/>
        <a:ext cx="6694536" cy="399568"/>
      </dsp:txXfrm>
    </dsp:sp>
    <dsp:sp modelId="{6BCB926D-2609-4FE9-AC2B-C21A037E4D92}">
      <dsp:nvSpPr>
        <dsp:cNvPr id="0" name=""/>
        <dsp:cNvSpPr/>
      </dsp:nvSpPr>
      <dsp:spPr>
        <a:xfrm>
          <a:off x="0" y="2079554"/>
          <a:ext cx="9625383" cy="127575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7037" tIns="312420" rIns="74703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Most often, spread from person-to-person happens mainly via respiratory droplets produced when an infected person coughs or sneezes, similar to how influenza spreads. These droplets can land in the mouths or noses of people who are nearby or possibly be inhaled into the lungs.</a:t>
          </a:r>
        </a:p>
      </dsp:txBody>
      <dsp:txXfrm>
        <a:off x="0" y="2079554"/>
        <a:ext cx="9625383" cy="1275750"/>
      </dsp:txXfrm>
    </dsp:sp>
    <dsp:sp modelId="{B5E31BD2-0EE3-4DF4-99D4-03C9ED0FD192}">
      <dsp:nvSpPr>
        <dsp:cNvPr id="0" name=""/>
        <dsp:cNvSpPr/>
      </dsp:nvSpPr>
      <dsp:spPr>
        <a:xfrm>
          <a:off x="481269" y="1858154"/>
          <a:ext cx="6737768" cy="44280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672" tIns="0" rIns="254672" bIns="0" numCol="1" spcCol="1270" anchor="ctr" anchorCtr="0">
          <a:noAutofit/>
        </a:bodyPr>
        <a:lstStyle/>
        <a:p>
          <a:pPr marL="0" lvl="0" indent="0" algn="l" defTabSz="666750">
            <a:lnSpc>
              <a:spcPct val="90000"/>
            </a:lnSpc>
            <a:spcBef>
              <a:spcPct val="0"/>
            </a:spcBef>
            <a:spcAft>
              <a:spcPct val="35000"/>
            </a:spcAft>
            <a:buNone/>
          </a:pPr>
          <a:r>
            <a:rPr lang="en-US" sz="1500" b="1" kern="1200"/>
            <a:t>How is COVID-19 transmitted?</a:t>
          </a:r>
          <a:endParaRPr lang="en-US" sz="1500" kern="1200"/>
        </a:p>
      </dsp:txBody>
      <dsp:txXfrm>
        <a:off x="502885" y="1879770"/>
        <a:ext cx="6694536"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F0A29-553D-4C81-9BC6-A360F0ED1C8A}">
      <dsp:nvSpPr>
        <dsp:cNvPr id="0" name=""/>
        <dsp:cNvSpPr/>
      </dsp:nvSpPr>
      <dsp:spPr>
        <a:xfrm>
          <a:off x="0" y="218241"/>
          <a:ext cx="9625383" cy="1190700"/>
        </a:xfrm>
        <a:prstGeom prst="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7037" tIns="291592" rIns="74703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main symptoms of COVID-19 resemble those of a bad cold or the flu, which can make detection difficult. They include: fever, cough, or shortness of breath. The Center for Disease Control and Prevention (CDC) believes that symptoms of COVID-19 may appear in as few as 2 days or as long as 14 days after exposure at this time.</a:t>
          </a:r>
        </a:p>
      </dsp:txBody>
      <dsp:txXfrm>
        <a:off x="0" y="218241"/>
        <a:ext cx="9625383" cy="1190700"/>
      </dsp:txXfrm>
    </dsp:sp>
    <dsp:sp modelId="{69D30006-B975-4D43-9FC5-5AD6E3526FE6}">
      <dsp:nvSpPr>
        <dsp:cNvPr id="0" name=""/>
        <dsp:cNvSpPr/>
      </dsp:nvSpPr>
      <dsp:spPr>
        <a:xfrm>
          <a:off x="481269" y="11601"/>
          <a:ext cx="6737768" cy="413280"/>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672" tIns="0" rIns="254672" bIns="0" numCol="1" spcCol="1270" anchor="ctr" anchorCtr="0">
          <a:noAutofit/>
        </a:bodyPr>
        <a:lstStyle/>
        <a:p>
          <a:pPr marL="0" lvl="0" indent="0" algn="l" defTabSz="711200">
            <a:lnSpc>
              <a:spcPct val="90000"/>
            </a:lnSpc>
            <a:spcBef>
              <a:spcPct val="0"/>
            </a:spcBef>
            <a:spcAft>
              <a:spcPct val="35000"/>
            </a:spcAft>
            <a:buNone/>
          </a:pPr>
          <a:r>
            <a:rPr lang="en-US" sz="1600" b="1" kern="1200" dirty="0"/>
            <a:t>What are the symptoms of COVID-19?</a:t>
          </a:r>
          <a:endParaRPr lang="en-US" sz="1600" kern="1200" dirty="0"/>
        </a:p>
      </dsp:txBody>
      <dsp:txXfrm>
        <a:off x="501444" y="31776"/>
        <a:ext cx="6697418" cy="372930"/>
      </dsp:txXfrm>
    </dsp:sp>
    <dsp:sp modelId="{3D6EC27A-4A9A-4828-98DF-A7AEB9BB043E}">
      <dsp:nvSpPr>
        <dsp:cNvPr id="0" name=""/>
        <dsp:cNvSpPr/>
      </dsp:nvSpPr>
      <dsp:spPr>
        <a:xfrm>
          <a:off x="0" y="1691181"/>
          <a:ext cx="9625383" cy="1719900"/>
        </a:xfrm>
        <a:prstGeom prst="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7037" tIns="291592" rIns="74703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Wash hands often with soap for at least 20 seconds. If soap and water are not available, use an alcohol-based hand sanitizer of at least 60% alcohol.</a:t>
          </a:r>
        </a:p>
        <a:p>
          <a:pPr marL="114300" lvl="1" indent="-114300" algn="l" defTabSz="622300">
            <a:lnSpc>
              <a:spcPct val="90000"/>
            </a:lnSpc>
            <a:spcBef>
              <a:spcPct val="0"/>
            </a:spcBef>
            <a:spcAft>
              <a:spcPct val="15000"/>
            </a:spcAft>
            <a:buChar char="•"/>
          </a:pPr>
          <a:r>
            <a:rPr lang="en-US" sz="1400" kern="1200" dirty="0"/>
            <a:t>Avoid touching your eyes, nose, ear and mouth.</a:t>
          </a:r>
        </a:p>
        <a:p>
          <a:pPr marL="114300" lvl="1" indent="-114300" algn="l" defTabSz="622300">
            <a:lnSpc>
              <a:spcPct val="90000"/>
            </a:lnSpc>
            <a:spcBef>
              <a:spcPct val="0"/>
            </a:spcBef>
            <a:spcAft>
              <a:spcPct val="15000"/>
            </a:spcAft>
            <a:buChar char="•"/>
          </a:pPr>
          <a:r>
            <a:rPr lang="en-US" sz="1400" kern="1200" dirty="0"/>
            <a:t>Avoid close contact with people who are sick.</a:t>
          </a:r>
        </a:p>
        <a:p>
          <a:pPr marL="114300" lvl="1" indent="-114300" algn="l" defTabSz="622300">
            <a:lnSpc>
              <a:spcPct val="90000"/>
            </a:lnSpc>
            <a:spcBef>
              <a:spcPct val="0"/>
            </a:spcBef>
            <a:spcAft>
              <a:spcPct val="15000"/>
            </a:spcAft>
            <a:buChar char="•"/>
          </a:pPr>
          <a:r>
            <a:rPr lang="en-US" sz="1400" kern="1200"/>
            <a:t>Cover your cough or sneeze with a tissue, then throw the tissue in the trash.</a:t>
          </a:r>
        </a:p>
        <a:p>
          <a:pPr marL="114300" lvl="1" indent="-114300" algn="l" defTabSz="622300">
            <a:lnSpc>
              <a:spcPct val="90000"/>
            </a:lnSpc>
            <a:spcBef>
              <a:spcPct val="0"/>
            </a:spcBef>
            <a:spcAft>
              <a:spcPct val="15000"/>
            </a:spcAft>
            <a:buChar char="•"/>
          </a:pPr>
          <a:r>
            <a:rPr lang="en-US" sz="1400" kern="1200"/>
            <a:t>Clean and disinfect frequently touched objects and surfaces.</a:t>
          </a:r>
        </a:p>
      </dsp:txBody>
      <dsp:txXfrm>
        <a:off x="0" y="1691181"/>
        <a:ext cx="9625383" cy="1719900"/>
      </dsp:txXfrm>
    </dsp:sp>
    <dsp:sp modelId="{452F1E86-39FA-4238-858D-620CFC509D9B}">
      <dsp:nvSpPr>
        <dsp:cNvPr id="0" name=""/>
        <dsp:cNvSpPr/>
      </dsp:nvSpPr>
      <dsp:spPr>
        <a:xfrm>
          <a:off x="481269" y="1484541"/>
          <a:ext cx="6794028" cy="413280"/>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672" tIns="0" rIns="254672" bIns="0" numCol="1" spcCol="1270" anchor="ctr" anchorCtr="0">
          <a:noAutofit/>
        </a:bodyPr>
        <a:lstStyle/>
        <a:p>
          <a:pPr marL="0" lvl="0" indent="0" algn="l" defTabSz="711200">
            <a:lnSpc>
              <a:spcPct val="90000"/>
            </a:lnSpc>
            <a:spcBef>
              <a:spcPct val="0"/>
            </a:spcBef>
            <a:spcAft>
              <a:spcPct val="35000"/>
            </a:spcAft>
            <a:buNone/>
          </a:pPr>
          <a:r>
            <a:rPr lang="en-US" sz="1600" b="1" kern="1200" dirty="0"/>
            <a:t>Can COVID-19 be prevented? What can I do to protect myself?</a:t>
          </a:r>
          <a:endParaRPr lang="en-US" sz="1600" kern="1200" dirty="0"/>
        </a:p>
      </dsp:txBody>
      <dsp:txXfrm>
        <a:off x="501444" y="1504716"/>
        <a:ext cx="6753678"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D8851-C272-4268-A444-C7C07EFB9355}">
      <dsp:nvSpPr>
        <dsp:cNvPr id="0" name=""/>
        <dsp:cNvSpPr/>
      </dsp:nvSpPr>
      <dsp:spPr>
        <a:xfrm>
          <a:off x="0" y="36294"/>
          <a:ext cx="2959141" cy="138094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Analysis into the </a:t>
          </a:r>
          <a:r>
            <a:rPr lang="en-US" sz="1400" b="1" kern="1200" dirty="0"/>
            <a:t>daily trend </a:t>
          </a:r>
          <a:r>
            <a:rPr lang="en-US" sz="1400" kern="1200" dirty="0"/>
            <a:t>in terms of Active, Recovered, Deceased  Cases across India.</a:t>
          </a:r>
        </a:p>
      </dsp:txBody>
      <dsp:txXfrm>
        <a:off x="0" y="36294"/>
        <a:ext cx="2959141" cy="1380944"/>
      </dsp:txXfrm>
    </dsp:sp>
    <dsp:sp modelId="{612540F8-90BE-4045-B10B-AE598ABB2C02}">
      <dsp:nvSpPr>
        <dsp:cNvPr id="0" name=""/>
        <dsp:cNvSpPr/>
      </dsp:nvSpPr>
      <dsp:spPr>
        <a:xfrm>
          <a:off x="3445979" y="1666"/>
          <a:ext cx="3003172" cy="1450200"/>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COVID growth rate in the </a:t>
          </a:r>
          <a:r>
            <a:rPr lang="en-US" sz="1400" b="1" kern="1200" dirty="0"/>
            <a:t>top 10 affected states </a:t>
          </a:r>
          <a:r>
            <a:rPr lang="en-US" sz="1400" kern="1200" dirty="0"/>
            <a:t>before lockdown and after lockdown</a:t>
          </a:r>
        </a:p>
      </dsp:txBody>
      <dsp:txXfrm>
        <a:off x="3445979" y="1666"/>
        <a:ext cx="3003172" cy="1450200"/>
      </dsp:txXfrm>
    </dsp:sp>
    <dsp:sp modelId="{A3B8D381-592F-4D15-A82B-06656E90D002}">
      <dsp:nvSpPr>
        <dsp:cNvPr id="0" name=""/>
        <dsp:cNvSpPr/>
      </dsp:nvSpPr>
      <dsp:spPr>
        <a:xfrm>
          <a:off x="6673455" y="73917"/>
          <a:ext cx="2900688" cy="1305700"/>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Tracking patient’s demographics and travelling history to determine the </a:t>
          </a:r>
          <a:r>
            <a:rPr lang="en-US" sz="1400" b="1" kern="1200" dirty="0"/>
            <a:t>most affected population </a:t>
          </a:r>
          <a:r>
            <a:rPr lang="en-US" sz="1400" kern="1200" dirty="0"/>
            <a:t>in terms of gender, age bracket, and cause of infection.</a:t>
          </a:r>
        </a:p>
      </dsp:txBody>
      <dsp:txXfrm>
        <a:off x="6673455" y="73917"/>
        <a:ext cx="2900688" cy="1305700"/>
      </dsp:txXfrm>
    </dsp:sp>
    <dsp:sp modelId="{6AF57162-4A09-4D6E-A435-C15328A7C3FC}">
      <dsp:nvSpPr>
        <dsp:cNvPr id="0" name=""/>
        <dsp:cNvSpPr/>
      </dsp:nvSpPr>
      <dsp:spPr>
        <a:xfrm>
          <a:off x="0" y="1729121"/>
          <a:ext cx="2881308" cy="1345818"/>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Analyzing the </a:t>
          </a:r>
          <a:r>
            <a:rPr lang="en-US" sz="1400" b="1" kern="1200" dirty="0"/>
            <a:t>most effective preventive measures </a:t>
          </a:r>
          <a:r>
            <a:rPr lang="en-US" sz="1400" kern="1200" dirty="0"/>
            <a:t>taken states wise.</a:t>
          </a:r>
        </a:p>
      </dsp:txBody>
      <dsp:txXfrm>
        <a:off x="0" y="1729121"/>
        <a:ext cx="2881308" cy="1345818"/>
      </dsp:txXfrm>
    </dsp:sp>
    <dsp:sp modelId="{6711733E-E23F-4515-975E-500C64D5A70D}">
      <dsp:nvSpPr>
        <dsp:cNvPr id="0" name=""/>
        <dsp:cNvSpPr/>
      </dsp:nvSpPr>
      <dsp:spPr>
        <a:xfrm>
          <a:off x="3172340" y="1662335"/>
          <a:ext cx="3277136" cy="1424051"/>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Using patient’s family and background information to determine the </a:t>
          </a:r>
          <a:r>
            <a:rPr lang="en-US" sz="1400" b="1" kern="1200" dirty="0"/>
            <a:t>expected family members to get infected </a:t>
          </a:r>
          <a:r>
            <a:rPr lang="en-US" sz="1400" kern="1200" dirty="0"/>
            <a:t>if one person gets infection in a family.</a:t>
          </a:r>
        </a:p>
      </dsp:txBody>
      <dsp:txXfrm>
        <a:off x="3172340" y="1662335"/>
        <a:ext cx="3277136" cy="1424051"/>
      </dsp:txXfrm>
    </dsp:sp>
    <dsp:sp modelId="{D9CDDB63-1FAB-4337-AB90-4F99EF439A3E}">
      <dsp:nvSpPr>
        <dsp:cNvPr id="0" name=""/>
        <dsp:cNvSpPr/>
      </dsp:nvSpPr>
      <dsp:spPr>
        <a:xfrm>
          <a:off x="6792548" y="1715286"/>
          <a:ext cx="2858631" cy="1345818"/>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Analyzing the </a:t>
          </a:r>
          <a:r>
            <a:rPr lang="en-US" sz="1400" b="1" kern="1200" dirty="0"/>
            <a:t>most affected nationality </a:t>
          </a:r>
          <a:r>
            <a:rPr lang="en-US" sz="1400" kern="1200" dirty="0"/>
            <a:t>among the positive cases in India, by recording the patients’ ethnicity and nationality.</a:t>
          </a:r>
        </a:p>
      </dsp:txBody>
      <dsp:txXfrm>
        <a:off x="6792548" y="1715286"/>
        <a:ext cx="2858631" cy="1345818"/>
      </dsp:txXfrm>
    </dsp:sp>
    <dsp:sp modelId="{7D26459C-0B5B-4796-B88C-F87B106C7574}">
      <dsp:nvSpPr>
        <dsp:cNvPr id="0" name=""/>
        <dsp:cNvSpPr/>
      </dsp:nvSpPr>
      <dsp:spPr>
        <a:xfrm>
          <a:off x="3205930" y="3324525"/>
          <a:ext cx="3424817" cy="1345818"/>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Focusing the trend of </a:t>
          </a:r>
          <a:r>
            <a:rPr lang="en-US" sz="1400" b="1" kern="1200" dirty="0"/>
            <a:t>number of people in quarantine</a:t>
          </a:r>
          <a:r>
            <a:rPr lang="en-US" sz="1400" kern="1200" dirty="0"/>
            <a:t>, released from quarantine and hospitalization.</a:t>
          </a:r>
        </a:p>
      </dsp:txBody>
      <dsp:txXfrm>
        <a:off x="3205930" y="3324525"/>
        <a:ext cx="3424817" cy="13458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2C753-D56C-4515-9061-8490B1EEB260}">
      <dsp:nvSpPr>
        <dsp:cNvPr id="0" name=""/>
        <dsp:cNvSpPr/>
      </dsp:nvSpPr>
      <dsp:spPr>
        <a:xfrm>
          <a:off x="0" y="0"/>
          <a:ext cx="9628716" cy="4328673"/>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0" i="0" kern="1200" dirty="0"/>
            <a:t>Generally, we would expect that more testing means more reliable data on confirmed cases, for two reasons.</a:t>
          </a:r>
          <a:endParaRPr lang="en-US" sz="3200" kern="1200" dirty="0"/>
        </a:p>
      </dsp:txBody>
      <dsp:txXfrm>
        <a:off x="0" y="0"/>
        <a:ext cx="9628716" cy="2337483"/>
      </dsp:txXfrm>
    </dsp:sp>
    <dsp:sp modelId="{450D6E9C-EC1F-4EEB-9CFD-6AAD8B11797C}">
      <dsp:nvSpPr>
        <dsp:cNvPr id="0" name=""/>
        <dsp:cNvSpPr/>
      </dsp:nvSpPr>
      <dsp:spPr>
        <a:xfrm>
          <a:off x="1769" y="2250909"/>
          <a:ext cx="4066816" cy="1991189"/>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0" i="0" kern="1200" dirty="0"/>
            <a:t>Firstly, a greater degree of testing provides us with a larger ‘sample’ of people for which their infection status is known.</a:t>
          </a:r>
          <a:endParaRPr lang="en-US" sz="1600" kern="1200" dirty="0"/>
        </a:p>
      </dsp:txBody>
      <dsp:txXfrm>
        <a:off x="1769" y="2250909"/>
        <a:ext cx="4066816" cy="1991189"/>
      </dsp:txXfrm>
    </dsp:sp>
    <dsp:sp modelId="{A5E204D3-86E9-4A29-99F4-9B000B5A9984}">
      <dsp:nvSpPr>
        <dsp:cNvPr id="0" name=""/>
        <dsp:cNvSpPr/>
      </dsp:nvSpPr>
      <dsp:spPr>
        <a:xfrm>
          <a:off x="4068585" y="2250909"/>
          <a:ext cx="5558361" cy="1991189"/>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0" i="0" kern="1200" dirty="0"/>
            <a:t>Secondly, it may be the case that countries with a high capacity for testing do not need to ration tests as much. </a:t>
          </a:r>
        </a:p>
        <a:p>
          <a:pPr marL="0" lvl="0" indent="0" algn="ctr" defTabSz="711200">
            <a:lnSpc>
              <a:spcPct val="90000"/>
            </a:lnSpc>
            <a:spcBef>
              <a:spcPct val="0"/>
            </a:spcBef>
            <a:spcAft>
              <a:spcPct val="35000"/>
            </a:spcAft>
            <a:buNone/>
          </a:pPr>
          <a:r>
            <a:rPr lang="en-US" sz="1600" b="0" i="0" kern="1200" dirty="0"/>
            <a:t>Where the capacity for testing is low, tests may be reserved (or ‘rationed’) for particularly high-risk groups. Such rationing is one of the reasons that tested people are not representative of the wider population.</a:t>
          </a:r>
          <a:endParaRPr lang="en-US" sz="1600" kern="1200" dirty="0"/>
        </a:p>
      </dsp:txBody>
      <dsp:txXfrm>
        <a:off x="4068585" y="2250909"/>
        <a:ext cx="5558361" cy="19911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B3DDC-AA70-441A-A6D3-58F12EDA7CE8}">
      <dsp:nvSpPr>
        <dsp:cNvPr id="0" name=""/>
        <dsp:cNvSpPr/>
      </dsp:nvSpPr>
      <dsp:spPr>
        <a:xfrm>
          <a:off x="8799" y="35256"/>
          <a:ext cx="2630101" cy="3889673"/>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The report concludes that a strategy of "suppression" would be better than "mitigation" to reduce deaths and prevent healthcare systems being overwhelmed.</a:t>
          </a:r>
          <a:endParaRPr lang="en-US" sz="1700" kern="1200" dirty="0"/>
        </a:p>
      </dsp:txBody>
      <dsp:txXfrm>
        <a:off x="85832" y="112289"/>
        <a:ext cx="2476035" cy="3735607"/>
      </dsp:txXfrm>
    </dsp:sp>
    <dsp:sp modelId="{2B51308B-2839-4A3E-BCEC-085A12A638BB}">
      <dsp:nvSpPr>
        <dsp:cNvPr id="0" name=""/>
        <dsp:cNvSpPr/>
      </dsp:nvSpPr>
      <dsp:spPr>
        <a:xfrm>
          <a:off x="2901911" y="1653960"/>
          <a:ext cx="557581" cy="652265"/>
        </a:xfrm>
        <a:prstGeom prst="rightArrow">
          <a:avLst>
            <a:gd name="adj1" fmla="val 60000"/>
            <a:gd name="adj2" fmla="val 5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901911" y="1784413"/>
        <a:ext cx="390307" cy="391359"/>
      </dsp:txXfrm>
    </dsp:sp>
    <dsp:sp modelId="{6EF7BDFC-DD89-4E88-B64E-C8ABB2F6B86C}">
      <dsp:nvSpPr>
        <dsp:cNvPr id="0" name=""/>
        <dsp:cNvSpPr/>
      </dsp:nvSpPr>
      <dsp:spPr>
        <a:xfrm>
          <a:off x="3690941" y="35256"/>
          <a:ext cx="2630101" cy="3889673"/>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Under-investment in public health-care system poses a challenge to India's COVID 19 containment plans.</a:t>
          </a:r>
          <a:endParaRPr lang="en-US" sz="1700" kern="1200" dirty="0"/>
        </a:p>
      </dsp:txBody>
      <dsp:txXfrm>
        <a:off x="3767974" y="112289"/>
        <a:ext cx="2476035" cy="3735607"/>
      </dsp:txXfrm>
    </dsp:sp>
    <dsp:sp modelId="{FB985B8D-80C7-4608-A4E0-7C31B6FD11CC}">
      <dsp:nvSpPr>
        <dsp:cNvPr id="0" name=""/>
        <dsp:cNvSpPr/>
      </dsp:nvSpPr>
      <dsp:spPr>
        <a:xfrm>
          <a:off x="6584053" y="1653960"/>
          <a:ext cx="557581" cy="652265"/>
        </a:xfrm>
        <a:prstGeom prst="rightArrow">
          <a:avLst>
            <a:gd name="adj1" fmla="val 60000"/>
            <a:gd name="adj2" fmla="val 5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584053" y="1784413"/>
        <a:ext cx="390307" cy="391359"/>
      </dsp:txXfrm>
    </dsp:sp>
    <dsp:sp modelId="{CC7197A2-6EEB-4E4F-865E-DA09B920449A}">
      <dsp:nvSpPr>
        <dsp:cNvPr id="0" name=""/>
        <dsp:cNvSpPr/>
      </dsp:nvSpPr>
      <dsp:spPr>
        <a:xfrm>
          <a:off x="7373083" y="35256"/>
          <a:ext cx="2630101" cy="3889673"/>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The fatality rate rises by roughly 30% if a person has cardiovascular disease, diabetes, chronic respiratory disease, or hypertension. India has roughly double the rate of heart disease as Italy, and among the highest prevalence of respiratory diseases in the world</a:t>
          </a:r>
          <a:endParaRPr lang="en-US" sz="1700" kern="1200" dirty="0"/>
        </a:p>
      </dsp:txBody>
      <dsp:txXfrm>
        <a:off x="7450116" y="112289"/>
        <a:ext cx="2476035" cy="373560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39D6C-DA3A-4EB5-AF71-655DA0C6F239}" type="datetimeFigureOut">
              <a:rPr lang="en-US" smtClean="0"/>
              <a:t>5/4/2020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3DF755-250D-4382-92A6-73EF3CBF9021}" type="slidenum">
              <a:rPr lang="en-US" smtClean="0"/>
              <a:t>‹#›</a:t>
            </a:fld>
            <a:endParaRPr lang="en-US"/>
          </a:p>
        </p:txBody>
      </p:sp>
    </p:spTree>
    <p:extLst>
      <p:ext uri="{BB962C8B-B14F-4D97-AF65-F5344CB8AC3E}">
        <p14:creationId xmlns:p14="http://schemas.microsoft.com/office/powerpoint/2010/main" val="732846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3DF755-250D-4382-92A6-73EF3CBF9021}" type="slidenum">
              <a:rPr lang="en-US" smtClean="0"/>
              <a:t>5</a:t>
            </a:fld>
            <a:endParaRPr lang="en-US"/>
          </a:p>
        </p:txBody>
      </p:sp>
    </p:spTree>
    <p:extLst>
      <p:ext uri="{BB962C8B-B14F-4D97-AF65-F5344CB8AC3E}">
        <p14:creationId xmlns:p14="http://schemas.microsoft.com/office/powerpoint/2010/main" val="3994251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5/4/2020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5/4/2020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f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5/4/2020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qz.com/india/1839018/why-does-india-have-so-few-coronavirus-covid-19-cases-and-deaths/" TargetMode="External"/><Relationship Id="rId2" Type="http://schemas.openxmlformats.org/officeDocument/2006/relationships/hyperlink" Target="https://www.worldometers.info/coronavirus/"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1793-366D-4C4C-B286-EBEC3FC2719D}"/>
              </a:ext>
            </a:extLst>
          </p:cNvPr>
          <p:cNvSpPr>
            <a:spLocks noGrp="1"/>
          </p:cNvSpPr>
          <p:nvPr>
            <p:ph type="ctrTitle"/>
          </p:nvPr>
        </p:nvSpPr>
        <p:spPr/>
        <p:txBody>
          <a:bodyPr/>
          <a:lstStyle/>
          <a:p>
            <a:r>
              <a:rPr lang="en-US" dirty="0"/>
              <a:t>COVID-19</a:t>
            </a:r>
          </a:p>
        </p:txBody>
      </p:sp>
      <p:sp>
        <p:nvSpPr>
          <p:cNvPr id="3" name="Subtitle 2">
            <a:extLst>
              <a:ext uri="{FF2B5EF4-FFF2-40B4-BE49-F238E27FC236}">
                <a16:creationId xmlns:a16="http://schemas.microsoft.com/office/drawing/2014/main" id="{0B85C01F-F1B7-4063-AE29-8D194C6DB414}"/>
              </a:ext>
            </a:extLst>
          </p:cNvPr>
          <p:cNvSpPr>
            <a:spLocks noGrp="1"/>
          </p:cNvSpPr>
          <p:nvPr>
            <p:ph type="subTitle" idx="1"/>
          </p:nvPr>
        </p:nvSpPr>
        <p:spPr/>
        <p:txBody>
          <a:bodyPr/>
          <a:lstStyle/>
          <a:p>
            <a:r>
              <a:rPr lang="en-US" dirty="0"/>
              <a:t>novel coronavirus</a:t>
            </a:r>
          </a:p>
        </p:txBody>
      </p:sp>
      <p:sp>
        <p:nvSpPr>
          <p:cNvPr id="4" name="Subtitle 2">
            <a:extLst>
              <a:ext uri="{FF2B5EF4-FFF2-40B4-BE49-F238E27FC236}">
                <a16:creationId xmlns:a16="http://schemas.microsoft.com/office/drawing/2014/main" id="{54BE57DC-6534-4BEA-821C-5B50DB399B3B}"/>
              </a:ext>
            </a:extLst>
          </p:cNvPr>
          <p:cNvSpPr txBox="1">
            <a:spLocks/>
          </p:cNvSpPr>
          <p:nvPr/>
        </p:nvSpPr>
        <p:spPr bwMode="gray">
          <a:xfrm>
            <a:off x="9448800" y="5422149"/>
            <a:ext cx="2743200"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2000" dirty="0">
                <a:solidFill>
                  <a:schemeClr val="accent6">
                    <a:lumMod val="40000"/>
                    <a:lumOff val="60000"/>
                  </a:schemeClr>
                </a:solidFill>
              </a:rPr>
              <a:t>Prepared by:</a:t>
            </a:r>
          </a:p>
          <a:p>
            <a:r>
              <a:rPr lang="en-US" sz="2000" b="1" dirty="0">
                <a:solidFill>
                  <a:schemeClr val="accent6">
                    <a:lumMod val="40000"/>
                    <a:lumOff val="60000"/>
                  </a:schemeClr>
                </a:solidFill>
              </a:rPr>
              <a:t>Manisha Tanwar</a:t>
            </a:r>
          </a:p>
          <a:p>
            <a:endParaRPr lang="en-US" dirty="0"/>
          </a:p>
        </p:txBody>
      </p:sp>
    </p:spTree>
    <p:extLst>
      <p:ext uri="{BB962C8B-B14F-4D97-AF65-F5344CB8AC3E}">
        <p14:creationId xmlns:p14="http://schemas.microsoft.com/office/powerpoint/2010/main" val="4165857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 name="Freeform: Shape 1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7FC2513-1E8D-42EF-8CCF-646B10947219}"/>
              </a:ext>
            </a:extLst>
          </p:cNvPr>
          <p:cNvSpPr>
            <a:spLocks noGrp="1"/>
          </p:cNvSpPr>
          <p:nvPr>
            <p:ph type="title"/>
          </p:nvPr>
        </p:nvSpPr>
        <p:spPr>
          <a:xfrm>
            <a:off x="1154955" y="973668"/>
            <a:ext cx="2942210" cy="1020232"/>
          </a:xfrm>
        </p:spPr>
        <p:txBody>
          <a:bodyPr>
            <a:normAutofit/>
          </a:bodyPr>
          <a:lstStyle/>
          <a:p>
            <a:pPr>
              <a:lnSpc>
                <a:spcPct val="90000"/>
              </a:lnSpc>
            </a:pPr>
            <a:r>
              <a:rPr lang="en-US" sz="3300" b="1" dirty="0">
                <a:solidFill>
                  <a:srgbClr val="EBEBEB"/>
                </a:solidFill>
              </a:rPr>
              <a:t>Infection rate w.r.t Gender</a:t>
            </a:r>
            <a:endParaRPr lang="en-US" sz="3300" dirty="0">
              <a:solidFill>
                <a:srgbClr val="EBEBEB"/>
              </a:solidFill>
            </a:endParaRPr>
          </a:p>
        </p:txBody>
      </p:sp>
      <p:sp>
        <p:nvSpPr>
          <p:cNvPr id="15" name="Rectangle 1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28E6460-1AC4-4FE1-9412-380BE419CB34}"/>
              </a:ext>
            </a:extLst>
          </p:cNvPr>
          <p:cNvSpPr>
            <a:spLocks noGrp="1"/>
          </p:cNvSpPr>
          <p:nvPr>
            <p:ph idx="1"/>
          </p:nvPr>
        </p:nvSpPr>
        <p:spPr>
          <a:xfrm>
            <a:off x="1154955" y="2120900"/>
            <a:ext cx="3133726" cy="3898900"/>
          </a:xfrm>
        </p:spPr>
        <p:txBody>
          <a:bodyPr>
            <a:normAutofit/>
          </a:bodyPr>
          <a:lstStyle/>
          <a:p>
            <a:endParaRPr lang="en-US" dirty="0">
              <a:solidFill>
                <a:srgbClr val="FFFFFF"/>
              </a:solidFill>
            </a:endParaRPr>
          </a:p>
          <a:p>
            <a:r>
              <a:rPr lang="en-US" dirty="0">
                <a:solidFill>
                  <a:srgbClr val="FFFFFF"/>
                </a:solidFill>
              </a:rPr>
              <a:t>We can identify the effect of </a:t>
            </a:r>
            <a:r>
              <a:rPr lang="en-US" dirty="0" err="1">
                <a:solidFill>
                  <a:srgbClr val="FFFFFF"/>
                </a:solidFill>
              </a:rPr>
              <a:t>covid</a:t>
            </a:r>
            <a:r>
              <a:rPr lang="en-US" dirty="0">
                <a:solidFill>
                  <a:srgbClr val="FFFFFF"/>
                </a:solidFill>
              </a:rPr>
              <a:t> on gender. As per the analysis of the case reported :  Males are more prone to get infected than females.</a:t>
            </a:r>
          </a:p>
          <a:p>
            <a:pPr marL="0" indent="0">
              <a:buNone/>
            </a:pPr>
            <a:endParaRPr lang="en-US" dirty="0">
              <a:solidFill>
                <a:srgbClr val="FFFFFF"/>
              </a:solidFill>
            </a:endParaRPr>
          </a:p>
        </p:txBody>
      </p:sp>
      <p:sp>
        <p:nvSpPr>
          <p:cNvPr id="2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4" name="Chart 3">
            <a:extLst>
              <a:ext uri="{FF2B5EF4-FFF2-40B4-BE49-F238E27FC236}">
                <a16:creationId xmlns:a16="http://schemas.microsoft.com/office/drawing/2014/main" id="{8A556612-9258-45D3-BEE4-8B41DB5D9B98}"/>
              </a:ext>
            </a:extLst>
          </p:cNvPr>
          <p:cNvGraphicFramePr>
            <a:graphicFrameLocks/>
          </p:cNvGraphicFramePr>
          <p:nvPr>
            <p:extLst>
              <p:ext uri="{D42A27DB-BD31-4B8C-83A1-F6EECF244321}">
                <p14:modId xmlns:p14="http://schemas.microsoft.com/office/powerpoint/2010/main" val="2750823653"/>
              </p:ext>
            </p:extLst>
          </p:nvPr>
        </p:nvGraphicFramePr>
        <p:xfrm>
          <a:off x="5194607" y="803751"/>
          <a:ext cx="6391533" cy="52504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125785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D08FAFAA-C93A-4BD0-82BB-8C2EA005122C}"/>
              </a:ext>
            </a:extLst>
          </p:cNvPr>
          <p:cNvSpPr>
            <a:spLocks noGrp="1"/>
          </p:cNvSpPr>
          <p:nvPr>
            <p:ph type="title"/>
          </p:nvPr>
        </p:nvSpPr>
        <p:spPr>
          <a:xfrm>
            <a:off x="1154954" y="973668"/>
            <a:ext cx="8761413" cy="706964"/>
          </a:xfrm>
        </p:spPr>
        <p:txBody>
          <a:bodyPr>
            <a:normAutofit/>
          </a:bodyPr>
          <a:lstStyle/>
          <a:p>
            <a:r>
              <a:rPr lang="en-US" b="1" dirty="0">
                <a:solidFill>
                  <a:srgbClr val="FFFFFF"/>
                </a:solidFill>
              </a:rPr>
              <a:t>Nationality wise case distribution</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BB43DEA8-63AA-42CE-AE29-DC147CF52E85}"/>
              </a:ext>
            </a:extLst>
          </p:cNvPr>
          <p:cNvGraphicFramePr>
            <a:graphicFrameLocks noGrp="1"/>
          </p:cNvGraphicFramePr>
          <p:nvPr>
            <p:ph idx="1"/>
            <p:extLst>
              <p:ext uri="{D42A27DB-BD31-4B8C-83A1-F6EECF244321}">
                <p14:modId xmlns:p14="http://schemas.microsoft.com/office/powerpoint/2010/main" val="1214332986"/>
              </p:ext>
            </p:extLst>
          </p:nvPr>
        </p:nvGraphicFramePr>
        <p:xfrm>
          <a:off x="633509" y="1680632"/>
          <a:ext cx="4958978" cy="4627586"/>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1">
            <a:extLst>
              <a:ext uri="{FF2B5EF4-FFF2-40B4-BE49-F238E27FC236}">
                <a16:creationId xmlns:a16="http://schemas.microsoft.com/office/drawing/2014/main" id="{D08876E6-45CB-4AE1-870A-F1A42F1DF596}"/>
              </a:ext>
            </a:extLst>
          </p:cNvPr>
          <p:cNvSpPr txBox="1">
            <a:spLocks/>
          </p:cNvSpPr>
          <p:nvPr/>
        </p:nvSpPr>
        <p:spPr bwMode="gray">
          <a:xfrm>
            <a:off x="7301132" y="1680632"/>
            <a:ext cx="4019660" cy="42037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FFFFFF"/>
                </a:solidFill>
              </a:rPr>
              <a:t>Based on the traveling history and the nationality of the infected people, we can identify the % of patients belonging to different countries.</a:t>
            </a:r>
            <a:endParaRPr lang="en-US" dirty="0">
              <a:solidFill>
                <a:srgbClr val="FFFFFF"/>
              </a:solidFill>
            </a:endParaRPr>
          </a:p>
        </p:txBody>
      </p:sp>
    </p:spTree>
    <p:extLst>
      <p:ext uri="{BB962C8B-B14F-4D97-AF65-F5344CB8AC3E}">
        <p14:creationId xmlns:p14="http://schemas.microsoft.com/office/powerpoint/2010/main" val="28098985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5" name="Rectangle 24">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A2B48C7-B5B5-467C-BB24-7C4AF43726CE}"/>
              </a:ext>
            </a:extLst>
          </p:cNvPr>
          <p:cNvSpPr>
            <a:spLocks noGrp="1"/>
          </p:cNvSpPr>
          <p:nvPr>
            <p:ph type="title"/>
          </p:nvPr>
        </p:nvSpPr>
        <p:spPr>
          <a:xfrm>
            <a:off x="1154954" y="973668"/>
            <a:ext cx="8761413" cy="706964"/>
          </a:xfrm>
        </p:spPr>
        <p:txBody>
          <a:bodyPr vert="horz" lIns="91440" tIns="45720" rIns="91440" bIns="45720" rtlCol="0">
            <a:normAutofit/>
          </a:bodyPr>
          <a:lstStyle/>
          <a:p>
            <a:r>
              <a:rPr lang="en-US" b="1" dirty="0">
                <a:solidFill>
                  <a:srgbClr val="FFFFFF"/>
                </a:solidFill>
              </a:rPr>
              <a:t>Testing coverage</a:t>
            </a:r>
            <a:endParaRPr lang="en-US" b="0" i="0" kern="1200" dirty="0">
              <a:solidFill>
                <a:srgbClr val="FFFFFF"/>
              </a:solidFill>
              <a:latin typeface="+mj-lt"/>
              <a:ea typeface="+mj-ea"/>
              <a:cs typeface="+mj-cs"/>
            </a:endParaRPr>
          </a:p>
        </p:txBody>
      </p:sp>
      <p:sp>
        <p:nvSpPr>
          <p:cNvPr id="28" name="Rectangle 27">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9" name="Content Placeholder 5">
            <a:extLst>
              <a:ext uri="{FF2B5EF4-FFF2-40B4-BE49-F238E27FC236}">
                <a16:creationId xmlns:a16="http://schemas.microsoft.com/office/drawing/2014/main" id="{F1DF65C1-D6B9-424C-BA9F-6AA512C2ED54}"/>
              </a:ext>
            </a:extLst>
          </p:cNvPr>
          <p:cNvGraphicFramePr>
            <a:graphicFrameLocks noGrp="1"/>
          </p:cNvGraphicFramePr>
          <p:nvPr>
            <p:ph idx="1"/>
            <p:extLst>
              <p:ext uri="{D42A27DB-BD31-4B8C-83A1-F6EECF244321}">
                <p14:modId xmlns:p14="http://schemas.microsoft.com/office/powerpoint/2010/main" val="3853577482"/>
              </p:ext>
            </p:extLst>
          </p:nvPr>
        </p:nvGraphicFramePr>
        <p:xfrm>
          <a:off x="1286934" y="1828800"/>
          <a:ext cx="9628716" cy="4328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668648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0A4B1207-BBB7-4228-864C-AD4BD7FE6E99}"/>
              </a:ext>
            </a:extLst>
          </p:cNvPr>
          <p:cNvSpPr>
            <a:spLocks noGrp="1"/>
          </p:cNvSpPr>
          <p:nvPr>
            <p:ph type="title"/>
          </p:nvPr>
        </p:nvSpPr>
        <p:spPr>
          <a:xfrm>
            <a:off x="1154954" y="973668"/>
            <a:ext cx="8761413" cy="706964"/>
          </a:xfrm>
        </p:spPr>
        <p:txBody>
          <a:bodyPr>
            <a:normAutofit/>
          </a:bodyPr>
          <a:lstStyle/>
          <a:p>
            <a:r>
              <a:rPr lang="en-US" b="1" dirty="0">
                <a:solidFill>
                  <a:srgbClr val="FFFFFF"/>
                </a:solidFill>
              </a:rPr>
              <a:t>Test Conducted vs Positive case ratio</a:t>
            </a: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ontent Placeholder 3">
            <a:extLst>
              <a:ext uri="{FF2B5EF4-FFF2-40B4-BE49-F238E27FC236}">
                <a16:creationId xmlns:a16="http://schemas.microsoft.com/office/drawing/2014/main" id="{3B8BB2F3-0E99-4A9E-A8B8-75379C26D5B9}"/>
              </a:ext>
            </a:extLst>
          </p:cNvPr>
          <p:cNvGraphicFramePr>
            <a:graphicFrameLocks noGrp="1"/>
          </p:cNvGraphicFramePr>
          <p:nvPr>
            <p:ph idx="1"/>
            <p:extLst>
              <p:ext uri="{D42A27DB-BD31-4B8C-83A1-F6EECF244321}">
                <p14:modId xmlns:p14="http://schemas.microsoft.com/office/powerpoint/2010/main" val="3490785903"/>
              </p:ext>
            </p:extLst>
          </p:nvPr>
        </p:nvGraphicFramePr>
        <p:xfrm>
          <a:off x="6735842" y="1706580"/>
          <a:ext cx="4816317" cy="4005262"/>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2">
            <a:extLst>
              <a:ext uri="{FF2B5EF4-FFF2-40B4-BE49-F238E27FC236}">
                <a16:creationId xmlns:a16="http://schemas.microsoft.com/office/drawing/2014/main" id="{2B535A2A-658D-4F19-91A2-A84BD8C77524}"/>
              </a:ext>
            </a:extLst>
          </p:cNvPr>
          <p:cNvSpPr txBox="1">
            <a:spLocks/>
          </p:cNvSpPr>
          <p:nvPr/>
        </p:nvSpPr>
        <p:spPr>
          <a:xfrm>
            <a:off x="828674" y="1706580"/>
            <a:ext cx="5267326" cy="4005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900" dirty="0"/>
              <a:t>In countries like Japan, one out of 11.7 tests turns out to be positive, which is among the highest in the world. Italy tests 6.7 persons for one positive test while the USA tests 5.3 persons and the United Kingdom 3.4</a:t>
            </a:r>
          </a:p>
          <a:p>
            <a:r>
              <a:rPr lang="en-US" sz="1900" dirty="0"/>
              <a:t>In India, we are conducting 24 tests out of which one comes out to be positive. Also, we have huge population and not all people belong to vulnerable groups.</a:t>
            </a:r>
          </a:p>
        </p:txBody>
      </p:sp>
    </p:spTree>
    <p:extLst>
      <p:ext uri="{BB962C8B-B14F-4D97-AF65-F5344CB8AC3E}">
        <p14:creationId xmlns:p14="http://schemas.microsoft.com/office/powerpoint/2010/main" val="225966111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B0E7-84CB-4845-B797-72287739AB0A}"/>
              </a:ext>
            </a:extLst>
          </p:cNvPr>
          <p:cNvSpPr>
            <a:spLocks noGrp="1"/>
          </p:cNvSpPr>
          <p:nvPr>
            <p:ph type="title"/>
          </p:nvPr>
        </p:nvSpPr>
        <p:spPr/>
        <p:txBody>
          <a:bodyPr/>
          <a:lstStyle/>
          <a:p>
            <a:r>
              <a:rPr lang="en-US" b="1" dirty="0">
                <a:solidFill>
                  <a:srgbClr val="FFFFFF"/>
                </a:solidFill>
              </a:rPr>
              <a:t>Government Measures in India</a:t>
            </a:r>
            <a:endParaRPr lang="en-US" dirty="0"/>
          </a:p>
        </p:txBody>
      </p:sp>
      <p:sp>
        <p:nvSpPr>
          <p:cNvPr id="3" name="Content Placeholder 2">
            <a:extLst>
              <a:ext uri="{FF2B5EF4-FFF2-40B4-BE49-F238E27FC236}">
                <a16:creationId xmlns:a16="http://schemas.microsoft.com/office/drawing/2014/main" id="{005E13A3-D985-4846-99B3-1EC161A088B9}"/>
              </a:ext>
            </a:extLst>
          </p:cNvPr>
          <p:cNvSpPr>
            <a:spLocks noGrp="1"/>
          </p:cNvSpPr>
          <p:nvPr>
            <p:ph idx="1"/>
          </p:nvPr>
        </p:nvSpPr>
        <p:spPr/>
        <p:txBody>
          <a:bodyPr>
            <a:normAutofit/>
          </a:bodyPr>
          <a:lstStyle/>
          <a:p>
            <a:r>
              <a:rPr lang="en-US" dirty="0"/>
              <a:t>Clampdowns have been imposed much earlier than in many countries, including China, which failed to contain the spread of the virus. After the first lockdown announced in India started from 24</a:t>
            </a:r>
            <a:r>
              <a:rPr lang="en-US" baseline="30000" dirty="0"/>
              <a:t>th</a:t>
            </a:r>
            <a:r>
              <a:rPr lang="en-US" dirty="0"/>
              <a:t> March for 21 days, the spread has been controlled to a certain extent. And now the govt has announced lockdown 3.0 for another 2 weeks, which will surely provide health care professional time to develop an antidote and govt to react appropriately.</a:t>
            </a:r>
            <a:br>
              <a:rPr lang="en-US" dirty="0"/>
            </a:br>
            <a:endParaRPr lang="en-US" dirty="0"/>
          </a:p>
          <a:p>
            <a:r>
              <a:rPr lang="en-US" dirty="0"/>
              <a:t>India placed travel restrictions relatively early, and many states quickly shut off access to public places excluding the essentials commodities.</a:t>
            </a:r>
          </a:p>
          <a:p>
            <a:endParaRPr lang="en-US" dirty="0"/>
          </a:p>
          <a:p>
            <a:endParaRPr lang="en-US" dirty="0"/>
          </a:p>
        </p:txBody>
      </p:sp>
    </p:spTree>
    <p:extLst>
      <p:ext uri="{BB962C8B-B14F-4D97-AF65-F5344CB8AC3E}">
        <p14:creationId xmlns:p14="http://schemas.microsoft.com/office/powerpoint/2010/main" val="29521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9" name="Group 32">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17A0926F-B067-42A3-BB7A-6417B32F2CE5}"/>
              </a:ext>
            </a:extLst>
          </p:cNvPr>
          <p:cNvSpPr>
            <a:spLocks noGrp="1"/>
          </p:cNvSpPr>
          <p:nvPr>
            <p:ph type="title"/>
          </p:nvPr>
        </p:nvSpPr>
        <p:spPr>
          <a:xfrm>
            <a:off x="1154954" y="973668"/>
            <a:ext cx="8761413" cy="706964"/>
          </a:xfrm>
        </p:spPr>
        <p:txBody>
          <a:bodyPr>
            <a:normAutofit/>
          </a:bodyPr>
          <a:lstStyle/>
          <a:p>
            <a:r>
              <a:rPr lang="en-US" b="1" dirty="0">
                <a:solidFill>
                  <a:srgbClr val="FFFFFF"/>
                </a:solidFill>
              </a:rPr>
              <a:t>Categories of Measures taken in India</a:t>
            </a:r>
          </a:p>
        </p:txBody>
      </p:sp>
      <p:sp>
        <p:nvSpPr>
          <p:cNvPr id="51" name="Rectangle 36">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1" name="Content Placeholder 17">
            <a:extLst>
              <a:ext uri="{FF2B5EF4-FFF2-40B4-BE49-F238E27FC236}">
                <a16:creationId xmlns:a16="http://schemas.microsoft.com/office/drawing/2014/main" id="{7161DDC9-84B4-443A-B58E-3ABBB18F87F1}"/>
              </a:ext>
            </a:extLst>
          </p:cNvPr>
          <p:cNvGraphicFramePr>
            <a:graphicFrameLocks noGrp="1"/>
          </p:cNvGraphicFramePr>
          <p:nvPr>
            <p:ph idx="1"/>
            <p:extLst>
              <p:ext uri="{D42A27DB-BD31-4B8C-83A1-F6EECF244321}">
                <p14:modId xmlns:p14="http://schemas.microsoft.com/office/powerpoint/2010/main" val="1794976665"/>
              </p:ext>
            </p:extLst>
          </p:nvPr>
        </p:nvGraphicFramePr>
        <p:xfrm>
          <a:off x="1286934" y="2324100"/>
          <a:ext cx="9625383" cy="34226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7982287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E2CEC79-DBC1-42F7-AB7D-2E8B49C364CB}"/>
              </a:ext>
            </a:extLst>
          </p:cNvPr>
          <p:cNvSpPr>
            <a:spLocks noGrp="1"/>
          </p:cNvSpPr>
          <p:nvPr>
            <p:ph type="title"/>
          </p:nvPr>
        </p:nvSpPr>
        <p:spPr>
          <a:xfrm>
            <a:off x="4260444" y="778443"/>
            <a:ext cx="3399196" cy="487522"/>
          </a:xfrm>
        </p:spPr>
        <p:txBody>
          <a:bodyPr vert="horz" lIns="91440" tIns="45720" rIns="91440" bIns="45720" rtlCol="0" anchor="b">
            <a:normAutofit fontScale="90000"/>
          </a:bodyPr>
          <a:lstStyle/>
          <a:p>
            <a:r>
              <a:rPr lang="en-US" sz="5400" b="1" i="0" kern="1200" dirty="0">
                <a:solidFill>
                  <a:srgbClr val="EBEBEB"/>
                </a:solidFill>
                <a:latin typeface="+mj-lt"/>
                <a:ea typeface="+mj-ea"/>
                <a:cs typeface="+mj-cs"/>
              </a:rPr>
              <a:t>Measures</a:t>
            </a:r>
          </a:p>
        </p:txBody>
      </p:sp>
      <p:sp>
        <p:nvSpPr>
          <p:cNvPr id="17" name="Rectangle 16">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F6ED6379-F27D-4704-8F21-2ED4688D4DCF}"/>
              </a:ext>
            </a:extLst>
          </p:cNvPr>
          <p:cNvGraphicFramePr>
            <a:graphicFrameLocks noGrp="1"/>
          </p:cNvGraphicFramePr>
          <p:nvPr>
            <p:ph idx="1"/>
            <p:extLst>
              <p:ext uri="{D42A27DB-BD31-4B8C-83A1-F6EECF244321}">
                <p14:modId xmlns:p14="http://schemas.microsoft.com/office/powerpoint/2010/main" val="787655473"/>
              </p:ext>
            </p:extLst>
          </p:nvPr>
        </p:nvGraphicFramePr>
        <p:xfrm>
          <a:off x="574708" y="1441743"/>
          <a:ext cx="5636397" cy="4073914"/>
        </p:xfrm>
        <a:graphic>
          <a:graphicData uri="http://schemas.openxmlformats.org/drawingml/2006/table">
            <a:tbl>
              <a:tblPr>
                <a:tableStyleId>{5C22544A-7EE6-4342-B048-85BDC9FD1C3A}</a:tableStyleId>
              </a:tblPr>
              <a:tblGrid>
                <a:gridCol w="5636397">
                  <a:extLst>
                    <a:ext uri="{9D8B030D-6E8A-4147-A177-3AD203B41FA5}">
                      <a16:colId xmlns:a16="http://schemas.microsoft.com/office/drawing/2014/main" val="3613272227"/>
                    </a:ext>
                  </a:extLst>
                </a:gridCol>
              </a:tblGrid>
              <a:tr h="405892">
                <a:tc>
                  <a:txBody>
                    <a:bodyPr/>
                    <a:lstStyle/>
                    <a:p>
                      <a:pPr algn="l" fontAlgn="b"/>
                      <a:r>
                        <a:rPr lang="en-US" sz="1500" u="none" strike="noStrike" dirty="0">
                          <a:effectLst/>
                        </a:rPr>
                        <a:t>Additional health/documents requirements upon arrival</a:t>
                      </a:r>
                      <a:endParaRPr lang="en-US" sz="1500" b="0" i="0" u="none" strike="noStrike" dirty="0">
                        <a:solidFill>
                          <a:srgbClr val="000000"/>
                        </a:solidFill>
                        <a:effectLst/>
                        <a:latin typeface="Calibri" panose="020F0502020204030204" pitchFamily="34" charset="0"/>
                      </a:endParaRPr>
                    </a:p>
                  </a:txBody>
                  <a:tcPr marL="12634" marR="12634" marT="12634" marB="0" anchor="b"/>
                </a:tc>
                <a:extLst>
                  <a:ext uri="{0D108BD9-81ED-4DB2-BD59-A6C34878D82A}">
                    <a16:rowId xmlns:a16="http://schemas.microsoft.com/office/drawing/2014/main" val="985201903"/>
                  </a:ext>
                </a:extLst>
              </a:tr>
              <a:tr h="244924">
                <a:tc>
                  <a:txBody>
                    <a:bodyPr/>
                    <a:lstStyle/>
                    <a:p>
                      <a:pPr algn="l" fontAlgn="b"/>
                      <a:r>
                        <a:rPr lang="en-US" sz="1500" u="none" strike="noStrike">
                          <a:effectLst/>
                        </a:rPr>
                        <a:t>Border checks </a:t>
                      </a:r>
                      <a:endParaRPr lang="en-US" sz="1500" b="0" i="0" u="none" strike="noStrike">
                        <a:solidFill>
                          <a:srgbClr val="000000"/>
                        </a:solidFill>
                        <a:effectLst/>
                        <a:latin typeface="Calibri" panose="020F0502020204030204" pitchFamily="34" charset="0"/>
                      </a:endParaRPr>
                    </a:p>
                  </a:txBody>
                  <a:tcPr marL="12634" marR="12634" marT="12634" marB="0" anchor="b"/>
                </a:tc>
                <a:extLst>
                  <a:ext uri="{0D108BD9-81ED-4DB2-BD59-A6C34878D82A}">
                    <a16:rowId xmlns:a16="http://schemas.microsoft.com/office/drawing/2014/main" val="3036608100"/>
                  </a:ext>
                </a:extLst>
              </a:tr>
              <a:tr h="259100">
                <a:tc>
                  <a:txBody>
                    <a:bodyPr/>
                    <a:lstStyle/>
                    <a:p>
                      <a:pPr algn="l" fontAlgn="b"/>
                      <a:r>
                        <a:rPr lang="en-US" sz="1500" u="none" strike="noStrike" dirty="0">
                          <a:effectLst/>
                        </a:rPr>
                        <a:t>Border closure </a:t>
                      </a:r>
                      <a:endParaRPr lang="en-US" sz="1500" b="0" i="0" u="none" strike="noStrike" dirty="0">
                        <a:solidFill>
                          <a:srgbClr val="000000"/>
                        </a:solidFill>
                        <a:effectLst/>
                        <a:latin typeface="Calibri" panose="020F0502020204030204" pitchFamily="34" charset="0"/>
                      </a:endParaRPr>
                    </a:p>
                  </a:txBody>
                  <a:tcPr marL="12634" marR="12634" marT="12634" marB="0" anchor="b"/>
                </a:tc>
                <a:extLst>
                  <a:ext uri="{0D108BD9-81ED-4DB2-BD59-A6C34878D82A}">
                    <a16:rowId xmlns:a16="http://schemas.microsoft.com/office/drawing/2014/main" val="1906679204"/>
                  </a:ext>
                </a:extLst>
              </a:tr>
              <a:tr h="244924">
                <a:tc>
                  <a:txBody>
                    <a:bodyPr/>
                    <a:lstStyle/>
                    <a:p>
                      <a:pPr algn="l" fontAlgn="b"/>
                      <a:r>
                        <a:rPr lang="en-US" sz="1500" u="none" strike="noStrike">
                          <a:effectLst/>
                        </a:rPr>
                        <a:t>Economic measures</a:t>
                      </a:r>
                      <a:endParaRPr lang="en-US" sz="1500" b="0" i="0" u="none" strike="noStrike">
                        <a:solidFill>
                          <a:srgbClr val="000000"/>
                        </a:solidFill>
                        <a:effectLst/>
                        <a:latin typeface="Calibri" panose="020F0502020204030204" pitchFamily="34" charset="0"/>
                      </a:endParaRPr>
                    </a:p>
                  </a:txBody>
                  <a:tcPr marL="12634" marR="12634" marT="12634" marB="0" anchor="b"/>
                </a:tc>
                <a:extLst>
                  <a:ext uri="{0D108BD9-81ED-4DB2-BD59-A6C34878D82A}">
                    <a16:rowId xmlns:a16="http://schemas.microsoft.com/office/drawing/2014/main" val="676631001"/>
                  </a:ext>
                </a:extLst>
              </a:tr>
              <a:tr h="232885">
                <a:tc>
                  <a:txBody>
                    <a:bodyPr/>
                    <a:lstStyle/>
                    <a:p>
                      <a:pPr algn="l" fontAlgn="b"/>
                      <a:r>
                        <a:rPr lang="en-US" sz="1500" u="none" strike="noStrike" dirty="0">
                          <a:effectLst/>
                        </a:rPr>
                        <a:t>Emergency administrative structures activated or established</a:t>
                      </a:r>
                      <a:endParaRPr lang="en-US" sz="1500" b="0" i="0" u="none" strike="noStrike" dirty="0">
                        <a:solidFill>
                          <a:srgbClr val="000000"/>
                        </a:solidFill>
                        <a:effectLst/>
                        <a:latin typeface="Calibri" panose="020F0502020204030204" pitchFamily="34" charset="0"/>
                      </a:endParaRPr>
                    </a:p>
                  </a:txBody>
                  <a:tcPr marL="12634" marR="12634" marT="12634" marB="0" anchor="b"/>
                </a:tc>
                <a:extLst>
                  <a:ext uri="{0D108BD9-81ED-4DB2-BD59-A6C34878D82A}">
                    <a16:rowId xmlns:a16="http://schemas.microsoft.com/office/drawing/2014/main" val="2098801925"/>
                  </a:ext>
                </a:extLst>
              </a:tr>
              <a:tr h="244924">
                <a:tc>
                  <a:txBody>
                    <a:bodyPr/>
                    <a:lstStyle/>
                    <a:p>
                      <a:pPr algn="l" fontAlgn="b"/>
                      <a:r>
                        <a:rPr lang="en-US" sz="1500" u="none" strike="noStrike">
                          <a:effectLst/>
                        </a:rPr>
                        <a:t>General recommendations</a:t>
                      </a:r>
                      <a:endParaRPr lang="en-US" sz="1500" b="0" i="0" u="none" strike="noStrike">
                        <a:solidFill>
                          <a:srgbClr val="000000"/>
                        </a:solidFill>
                        <a:effectLst/>
                        <a:latin typeface="Calibri" panose="020F0502020204030204" pitchFamily="34" charset="0"/>
                      </a:endParaRPr>
                    </a:p>
                  </a:txBody>
                  <a:tcPr marL="12634" marR="12634" marT="12634" marB="0" anchor="b"/>
                </a:tc>
                <a:extLst>
                  <a:ext uri="{0D108BD9-81ED-4DB2-BD59-A6C34878D82A}">
                    <a16:rowId xmlns:a16="http://schemas.microsoft.com/office/drawing/2014/main" val="4182812538"/>
                  </a:ext>
                </a:extLst>
              </a:tr>
              <a:tr h="244924">
                <a:tc>
                  <a:txBody>
                    <a:bodyPr/>
                    <a:lstStyle/>
                    <a:p>
                      <a:pPr algn="l" fontAlgn="b"/>
                      <a:r>
                        <a:rPr lang="en-US" sz="1500" u="none" strike="noStrike" dirty="0">
                          <a:effectLst/>
                        </a:rPr>
                        <a:t>Health screenings in airports and border crossings</a:t>
                      </a:r>
                      <a:endParaRPr lang="en-US" sz="1500" b="0" i="0" u="none" strike="noStrike" dirty="0">
                        <a:solidFill>
                          <a:srgbClr val="000000"/>
                        </a:solidFill>
                        <a:effectLst/>
                        <a:latin typeface="Calibri" panose="020F0502020204030204" pitchFamily="34" charset="0"/>
                      </a:endParaRPr>
                    </a:p>
                  </a:txBody>
                  <a:tcPr marL="12634" marR="12634" marT="12634" marB="0" anchor="b"/>
                </a:tc>
                <a:extLst>
                  <a:ext uri="{0D108BD9-81ED-4DB2-BD59-A6C34878D82A}">
                    <a16:rowId xmlns:a16="http://schemas.microsoft.com/office/drawing/2014/main" val="4015866010"/>
                  </a:ext>
                </a:extLst>
              </a:tr>
              <a:tr h="244924">
                <a:tc>
                  <a:txBody>
                    <a:bodyPr/>
                    <a:lstStyle/>
                    <a:p>
                      <a:pPr algn="l" fontAlgn="b"/>
                      <a:r>
                        <a:rPr lang="en-US" sz="1500" u="none" strike="noStrike">
                          <a:effectLst/>
                        </a:rPr>
                        <a:t>International flights suspension</a:t>
                      </a:r>
                      <a:endParaRPr lang="en-US" sz="1500" b="0" i="0" u="none" strike="noStrike">
                        <a:solidFill>
                          <a:srgbClr val="000000"/>
                        </a:solidFill>
                        <a:effectLst/>
                        <a:latin typeface="Calibri" panose="020F0502020204030204" pitchFamily="34" charset="0"/>
                      </a:endParaRPr>
                    </a:p>
                  </a:txBody>
                  <a:tcPr marL="12634" marR="12634" marT="12634" marB="0" anchor="b"/>
                </a:tc>
                <a:extLst>
                  <a:ext uri="{0D108BD9-81ED-4DB2-BD59-A6C34878D82A}">
                    <a16:rowId xmlns:a16="http://schemas.microsoft.com/office/drawing/2014/main" val="2691277015"/>
                  </a:ext>
                </a:extLst>
              </a:tr>
              <a:tr h="244924">
                <a:tc>
                  <a:txBody>
                    <a:bodyPr/>
                    <a:lstStyle/>
                    <a:p>
                      <a:pPr algn="l" fontAlgn="b"/>
                      <a:r>
                        <a:rPr lang="en-US" sz="1500" u="none" strike="noStrike">
                          <a:effectLst/>
                        </a:rPr>
                        <a:t>Introduction of isolation and quarantine policies</a:t>
                      </a:r>
                      <a:endParaRPr lang="en-US" sz="1500" b="0" i="0" u="none" strike="noStrike">
                        <a:solidFill>
                          <a:srgbClr val="000000"/>
                        </a:solidFill>
                        <a:effectLst/>
                        <a:latin typeface="Calibri" panose="020F0502020204030204" pitchFamily="34" charset="0"/>
                      </a:endParaRPr>
                    </a:p>
                  </a:txBody>
                  <a:tcPr marL="12634" marR="12634" marT="12634" marB="0" anchor="b"/>
                </a:tc>
                <a:extLst>
                  <a:ext uri="{0D108BD9-81ED-4DB2-BD59-A6C34878D82A}">
                    <a16:rowId xmlns:a16="http://schemas.microsoft.com/office/drawing/2014/main" val="3129485515"/>
                  </a:ext>
                </a:extLst>
              </a:tr>
              <a:tr h="244924">
                <a:tc>
                  <a:txBody>
                    <a:bodyPr/>
                    <a:lstStyle/>
                    <a:p>
                      <a:pPr algn="l" fontAlgn="b"/>
                      <a:r>
                        <a:rPr lang="en-US" sz="1500" u="none" strike="noStrike">
                          <a:effectLst/>
                        </a:rPr>
                        <a:t>Limit public gatherings</a:t>
                      </a:r>
                      <a:endParaRPr lang="en-US" sz="1500" b="0" i="0" u="none" strike="noStrike">
                        <a:solidFill>
                          <a:srgbClr val="000000"/>
                        </a:solidFill>
                        <a:effectLst/>
                        <a:latin typeface="Calibri" panose="020F0502020204030204" pitchFamily="34" charset="0"/>
                      </a:endParaRPr>
                    </a:p>
                  </a:txBody>
                  <a:tcPr marL="12634" marR="12634" marT="12634" marB="0" anchor="b"/>
                </a:tc>
                <a:extLst>
                  <a:ext uri="{0D108BD9-81ED-4DB2-BD59-A6C34878D82A}">
                    <a16:rowId xmlns:a16="http://schemas.microsoft.com/office/drawing/2014/main" val="3867211684"/>
                  </a:ext>
                </a:extLst>
              </a:tr>
              <a:tr h="244924">
                <a:tc>
                  <a:txBody>
                    <a:bodyPr/>
                    <a:lstStyle/>
                    <a:p>
                      <a:pPr algn="l" fontAlgn="b"/>
                      <a:r>
                        <a:rPr lang="en-US" sz="1500" u="none" strike="noStrike">
                          <a:effectLst/>
                        </a:rPr>
                        <a:t>Partial lockdown</a:t>
                      </a:r>
                      <a:endParaRPr lang="en-US" sz="1500" b="0" i="0" u="none" strike="noStrike">
                        <a:solidFill>
                          <a:srgbClr val="000000"/>
                        </a:solidFill>
                        <a:effectLst/>
                        <a:latin typeface="Calibri" panose="020F0502020204030204" pitchFamily="34" charset="0"/>
                      </a:endParaRPr>
                    </a:p>
                  </a:txBody>
                  <a:tcPr marL="12634" marR="12634" marT="12634" marB="0" anchor="b"/>
                </a:tc>
                <a:extLst>
                  <a:ext uri="{0D108BD9-81ED-4DB2-BD59-A6C34878D82A}">
                    <a16:rowId xmlns:a16="http://schemas.microsoft.com/office/drawing/2014/main" val="4063356840"/>
                  </a:ext>
                </a:extLst>
              </a:tr>
              <a:tr h="244924">
                <a:tc>
                  <a:txBody>
                    <a:bodyPr/>
                    <a:lstStyle/>
                    <a:p>
                      <a:pPr algn="l" fontAlgn="b"/>
                      <a:r>
                        <a:rPr lang="en-US" sz="1500" u="none" strike="noStrike">
                          <a:effectLst/>
                        </a:rPr>
                        <a:t>Schools closure </a:t>
                      </a:r>
                      <a:endParaRPr lang="en-US" sz="1500" b="0" i="0" u="none" strike="noStrike">
                        <a:solidFill>
                          <a:srgbClr val="000000"/>
                        </a:solidFill>
                        <a:effectLst/>
                        <a:latin typeface="Calibri" panose="020F0502020204030204" pitchFamily="34" charset="0"/>
                      </a:endParaRPr>
                    </a:p>
                  </a:txBody>
                  <a:tcPr marL="12634" marR="12634" marT="12634" marB="0" anchor="b"/>
                </a:tc>
                <a:extLst>
                  <a:ext uri="{0D108BD9-81ED-4DB2-BD59-A6C34878D82A}">
                    <a16:rowId xmlns:a16="http://schemas.microsoft.com/office/drawing/2014/main" val="3068450663"/>
                  </a:ext>
                </a:extLst>
              </a:tr>
              <a:tr h="244924">
                <a:tc>
                  <a:txBody>
                    <a:bodyPr/>
                    <a:lstStyle/>
                    <a:p>
                      <a:pPr algn="l" fontAlgn="b"/>
                      <a:r>
                        <a:rPr lang="en-US" sz="1500" u="none" strike="noStrike" dirty="0">
                          <a:effectLst/>
                        </a:rPr>
                        <a:t>Strengthening the public health system</a:t>
                      </a:r>
                      <a:endParaRPr lang="en-US" sz="1500" b="0" i="0" u="none" strike="noStrike" dirty="0">
                        <a:solidFill>
                          <a:srgbClr val="000000"/>
                        </a:solidFill>
                        <a:effectLst/>
                        <a:latin typeface="Calibri" panose="020F0502020204030204" pitchFamily="34" charset="0"/>
                      </a:endParaRPr>
                    </a:p>
                  </a:txBody>
                  <a:tcPr marL="12634" marR="12634" marT="12634" marB="0" anchor="b"/>
                </a:tc>
                <a:extLst>
                  <a:ext uri="{0D108BD9-81ED-4DB2-BD59-A6C34878D82A}">
                    <a16:rowId xmlns:a16="http://schemas.microsoft.com/office/drawing/2014/main" val="232991700"/>
                  </a:ext>
                </a:extLst>
              </a:tr>
              <a:tr h="244924">
                <a:tc>
                  <a:txBody>
                    <a:bodyPr/>
                    <a:lstStyle/>
                    <a:p>
                      <a:pPr algn="l" fontAlgn="b"/>
                      <a:r>
                        <a:rPr lang="en-US" sz="1500" u="none" strike="noStrike">
                          <a:effectLst/>
                        </a:rPr>
                        <a:t>Testing policy</a:t>
                      </a:r>
                      <a:endParaRPr lang="en-US" sz="1500" b="0" i="0" u="none" strike="noStrike">
                        <a:solidFill>
                          <a:srgbClr val="000000"/>
                        </a:solidFill>
                        <a:effectLst/>
                        <a:latin typeface="Calibri" panose="020F0502020204030204" pitchFamily="34" charset="0"/>
                      </a:endParaRPr>
                    </a:p>
                  </a:txBody>
                  <a:tcPr marL="12634" marR="12634" marT="12634" marB="0" anchor="b"/>
                </a:tc>
                <a:extLst>
                  <a:ext uri="{0D108BD9-81ED-4DB2-BD59-A6C34878D82A}">
                    <a16:rowId xmlns:a16="http://schemas.microsoft.com/office/drawing/2014/main" val="2912737782"/>
                  </a:ext>
                </a:extLst>
              </a:tr>
              <a:tr h="244924">
                <a:tc>
                  <a:txBody>
                    <a:bodyPr/>
                    <a:lstStyle/>
                    <a:p>
                      <a:pPr algn="l" fontAlgn="b"/>
                      <a:r>
                        <a:rPr lang="en-US" sz="1500" u="none" strike="noStrike" dirty="0">
                          <a:effectLst/>
                        </a:rPr>
                        <a:t>Visa restrictions</a:t>
                      </a:r>
                      <a:endParaRPr lang="en-US" sz="1500" b="0" i="0" u="none" strike="noStrike" dirty="0">
                        <a:solidFill>
                          <a:srgbClr val="000000"/>
                        </a:solidFill>
                        <a:effectLst/>
                        <a:latin typeface="Calibri" panose="020F0502020204030204" pitchFamily="34" charset="0"/>
                      </a:endParaRPr>
                    </a:p>
                  </a:txBody>
                  <a:tcPr marL="12634" marR="12634" marT="12634" marB="0" anchor="b"/>
                </a:tc>
                <a:extLst>
                  <a:ext uri="{0D108BD9-81ED-4DB2-BD59-A6C34878D82A}">
                    <a16:rowId xmlns:a16="http://schemas.microsoft.com/office/drawing/2014/main" val="517271359"/>
                  </a:ext>
                </a:extLst>
              </a:tr>
            </a:tbl>
          </a:graphicData>
        </a:graphic>
      </p:graphicFrame>
      <p:pic>
        <p:nvPicPr>
          <p:cNvPr id="3" name="Picture 2">
            <a:extLst>
              <a:ext uri="{FF2B5EF4-FFF2-40B4-BE49-F238E27FC236}">
                <a16:creationId xmlns:a16="http://schemas.microsoft.com/office/drawing/2014/main" id="{50C964F0-28B2-43DB-A167-1E5E5CDCB73D}"/>
              </a:ext>
            </a:extLst>
          </p:cNvPr>
          <p:cNvPicPr>
            <a:picLocks noChangeAspect="1"/>
          </p:cNvPicPr>
          <p:nvPr/>
        </p:nvPicPr>
        <p:blipFill>
          <a:blip r:embed="rId3"/>
          <a:stretch>
            <a:fillRect/>
          </a:stretch>
        </p:blipFill>
        <p:spPr>
          <a:xfrm>
            <a:off x="6436462" y="1510519"/>
            <a:ext cx="5180830" cy="4005138"/>
          </a:xfrm>
          <a:prstGeom prst="rect">
            <a:avLst/>
          </a:prstGeom>
        </p:spPr>
      </p:pic>
    </p:spTree>
    <p:extLst>
      <p:ext uri="{BB962C8B-B14F-4D97-AF65-F5344CB8AC3E}">
        <p14:creationId xmlns:p14="http://schemas.microsoft.com/office/powerpoint/2010/main" val="232832003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9C34BD3F-9787-44F1-94A2-38C82AE764E7}"/>
              </a:ext>
            </a:extLst>
          </p:cNvPr>
          <p:cNvSpPr>
            <a:spLocks noGrp="1"/>
          </p:cNvSpPr>
          <p:nvPr>
            <p:ph type="title"/>
          </p:nvPr>
        </p:nvSpPr>
        <p:spPr>
          <a:xfrm>
            <a:off x="836247" y="1085549"/>
            <a:ext cx="3430947" cy="4686903"/>
          </a:xfrm>
        </p:spPr>
        <p:txBody>
          <a:bodyPr anchor="ctr">
            <a:normAutofit/>
          </a:bodyPr>
          <a:lstStyle/>
          <a:p>
            <a:pPr algn="r"/>
            <a:r>
              <a:rPr lang="en-US" b="1">
                <a:solidFill>
                  <a:schemeClr val="tx1"/>
                </a:solidFill>
              </a:rPr>
              <a:t>ER Diagram</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6B2A3C-4C71-4E1F-BAD4-B0B53FD03654}"/>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Follow from MYSQL Workbench</a:t>
            </a:r>
          </a:p>
          <a:p>
            <a:r>
              <a:rPr lang="en-US" dirty="0">
                <a:solidFill>
                  <a:schemeClr val="tx1"/>
                </a:solidFill>
              </a:rPr>
              <a:t>Master tables: Country, State, City, District, case status (A-active, C-confirmed, D-deceased, UC-</a:t>
            </a:r>
            <a:r>
              <a:rPr lang="en-US" dirty="0" err="1">
                <a:solidFill>
                  <a:schemeClr val="tx1"/>
                </a:solidFill>
              </a:rPr>
              <a:t>unconfimed</a:t>
            </a:r>
            <a:r>
              <a:rPr lang="en-US" dirty="0">
                <a:solidFill>
                  <a:schemeClr val="tx1"/>
                </a:solidFill>
              </a:rPr>
              <a:t>, P-positive, N-negative) , nationality.</a:t>
            </a:r>
          </a:p>
        </p:txBody>
      </p:sp>
    </p:spTree>
    <p:extLst>
      <p:ext uri="{BB962C8B-B14F-4D97-AF65-F5344CB8AC3E}">
        <p14:creationId xmlns:p14="http://schemas.microsoft.com/office/powerpoint/2010/main" val="66191780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Major Challenges for India’s fight against COVID</a:t>
            </a:r>
          </a:p>
        </p:txBody>
      </p:sp>
      <p:sp>
        <p:nvSpPr>
          <p:cNvPr id="3" name="Content Placeholder 2"/>
          <p:cNvSpPr>
            <a:spLocks noGrp="1"/>
          </p:cNvSpPr>
          <p:nvPr>
            <p:ph idx="1"/>
          </p:nvPr>
        </p:nvSpPr>
        <p:spPr>
          <a:xfrm>
            <a:off x="1154954" y="2264898"/>
            <a:ext cx="10539741" cy="4093699"/>
          </a:xfrm>
        </p:spPr>
        <p:txBody>
          <a:bodyPr>
            <a:normAutofit lnSpcReduction="10000"/>
          </a:bodyPr>
          <a:lstStyle/>
          <a:p>
            <a:r>
              <a:rPr lang="en-US" dirty="0"/>
              <a:t>Rates of testing have been low (0·28 per 1000 people as of April 20). Its because of the Capacity issues, absence of political will, and operational feasibility.</a:t>
            </a:r>
          </a:p>
          <a:p>
            <a:r>
              <a:rPr lang="en-US" dirty="0"/>
              <a:t>Mortality rate from Covid-19 infection is much higher among the elderly: it is 14.8% for those above 80, but just 0.2% for individuals below 39. In India, only 0.8% of the population is above 80 and nearly 75% are below the age of 40. An offsetting factor, however, is the poor health of even younger Indians. </a:t>
            </a:r>
          </a:p>
          <a:p>
            <a:r>
              <a:rPr lang="en-US" dirty="0"/>
              <a:t>India is home to many multi-generational, joint families. This structure places elderly Indians at considerable risk from catching diseases from younger family members, especially asymptomatic ones.</a:t>
            </a:r>
          </a:p>
          <a:p>
            <a:r>
              <a:rPr lang="en-US" dirty="0"/>
              <a:t>India may face higher transmission rates during the monsoon, which is India’s flu season.</a:t>
            </a:r>
          </a:p>
          <a:p>
            <a:r>
              <a:rPr lang="en-US" dirty="0"/>
              <a:t>The country’s high population density, overburdened public health infrastructure, high prevalence of non-communicable diseases and the prospect of transmission from younger people 	to the elderly in joint families all stack the odds against effective containment.</a:t>
            </a:r>
          </a:p>
          <a:p>
            <a:endParaRPr lang="en-US" dirty="0"/>
          </a:p>
          <a:p>
            <a:endParaRPr lang="en-US" sz="1100" dirty="0"/>
          </a:p>
        </p:txBody>
      </p:sp>
    </p:spTree>
    <p:extLst>
      <p:ext uri="{BB962C8B-B14F-4D97-AF65-F5344CB8AC3E}">
        <p14:creationId xmlns:p14="http://schemas.microsoft.com/office/powerpoint/2010/main" val="2567332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24">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300382" y="961132"/>
            <a:ext cx="8761413" cy="706964"/>
          </a:xfrm>
        </p:spPr>
        <p:txBody>
          <a:bodyPr>
            <a:normAutofit/>
          </a:bodyPr>
          <a:lstStyle/>
          <a:p>
            <a:pPr algn="ctr"/>
            <a:r>
              <a:rPr lang="en-US" b="1" dirty="0">
                <a:solidFill>
                  <a:srgbClr val="FFFFFF"/>
                </a:solidFill>
              </a:rPr>
              <a:t>CONCLUSION</a:t>
            </a:r>
          </a:p>
        </p:txBody>
      </p:sp>
      <p:sp>
        <p:nvSpPr>
          <p:cNvPr id="32" name="Rectangle 28">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BB31C53-1F2B-486A-AAD0-CB766733B0FC}"/>
              </a:ext>
            </a:extLst>
          </p:cNvPr>
          <p:cNvGraphicFramePr>
            <a:graphicFrameLocks noGrp="1"/>
          </p:cNvGraphicFramePr>
          <p:nvPr>
            <p:ph idx="1"/>
            <p:extLst>
              <p:ext uri="{D42A27DB-BD31-4B8C-83A1-F6EECF244321}">
                <p14:modId xmlns:p14="http://schemas.microsoft.com/office/powerpoint/2010/main" val="218246582"/>
              </p:ext>
            </p:extLst>
          </p:nvPr>
        </p:nvGraphicFramePr>
        <p:xfrm>
          <a:off x="900332" y="1786598"/>
          <a:ext cx="10011985" cy="39601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08174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A0CBA3ED-28AC-45B8-B949-2BD8F49B4296}"/>
              </a:ext>
            </a:extLst>
          </p:cNvPr>
          <p:cNvSpPr>
            <a:spLocks noGrp="1"/>
          </p:cNvSpPr>
          <p:nvPr>
            <p:ph type="title"/>
          </p:nvPr>
        </p:nvSpPr>
        <p:spPr>
          <a:xfrm>
            <a:off x="1154954" y="973668"/>
            <a:ext cx="8761413" cy="706964"/>
          </a:xfrm>
        </p:spPr>
        <p:txBody>
          <a:bodyPr>
            <a:normAutofit/>
          </a:bodyPr>
          <a:lstStyle/>
          <a:p>
            <a:r>
              <a:rPr lang="en-US" b="1">
                <a:solidFill>
                  <a:srgbClr val="FFFFFF"/>
                </a:solidFill>
              </a:rPr>
              <a:t>INRODUCTION</a:t>
            </a:r>
            <a:endParaRPr lang="en-US">
              <a:solidFill>
                <a:srgbClr val="FFFFFF"/>
              </a:solidFill>
            </a:endParaRP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7DE6505-B9DE-4E0E-9EA2-52050B6D5452}"/>
              </a:ext>
            </a:extLst>
          </p:cNvPr>
          <p:cNvGraphicFramePr>
            <a:graphicFrameLocks noGrp="1"/>
          </p:cNvGraphicFramePr>
          <p:nvPr>
            <p:ph idx="1"/>
            <p:extLst>
              <p:ext uri="{D42A27DB-BD31-4B8C-83A1-F6EECF244321}">
                <p14:modId xmlns:p14="http://schemas.microsoft.com/office/powerpoint/2010/main" val="112769183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289321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ctrTitle"/>
          </p:nvPr>
        </p:nvSpPr>
        <p:spPr>
          <a:xfrm>
            <a:off x="1683171" y="1169774"/>
            <a:ext cx="8825658" cy="987640"/>
          </a:xfrm>
        </p:spPr>
        <p:txBody>
          <a:bodyPr anchor="b">
            <a:normAutofit/>
          </a:bodyPr>
          <a:lstStyle/>
          <a:p>
            <a:pPr algn="ctr"/>
            <a:r>
              <a:rPr lang="en-US" dirty="0">
                <a:solidFill>
                  <a:schemeClr val="tx1"/>
                </a:solidFill>
              </a:rPr>
              <a:t>CONCLUSION</a:t>
            </a:r>
          </a:p>
        </p:txBody>
      </p:sp>
      <p:sp>
        <p:nvSpPr>
          <p:cNvPr id="3" name="Content Placeholder 2"/>
          <p:cNvSpPr>
            <a:spLocks noGrp="1"/>
          </p:cNvSpPr>
          <p:nvPr>
            <p:ph type="subTitle" idx="1"/>
          </p:nvPr>
        </p:nvSpPr>
        <p:spPr>
          <a:xfrm>
            <a:off x="1683171" y="2513557"/>
            <a:ext cx="8825658" cy="2187030"/>
          </a:xfrm>
        </p:spPr>
        <p:txBody>
          <a:bodyPr>
            <a:normAutofit/>
          </a:bodyPr>
          <a:lstStyle/>
          <a:p>
            <a:pPr lvl="1">
              <a:lnSpc>
                <a:spcPct val="90000"/>
              </a:lnSpc>
            </a:pPr>
            <a:br>
              <a:rPr lang="en-US" sz="1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India's public health-care system is chronically underfunded (at just 1·28% of GDP), leaving primary care weak. This pandemic could be the much needed wake-up call to the necessity of long-term changes to India's health system.</a:t>
            </a:r>
            <a:endParaRPr lang="en-US" sz="14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35331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FC1438-9A38-40F5-B757-98FA35BFF6E2}"/>
              </a:ext>
            </a:extLst>
          </p:cNvPr>
          <p:cNvSpPr>
            <a:spLocks noGrp="1"/>
          </p:cNvSpPr>
          <p:nvPr>
            <p:ph type="ctrTitle"/>
          </p:nvPr>
        </p:nvSpPr>
        <p:spPr>
          <a:xfrm>
            <a:off x="1297830" y="861747"/>
            <a:ext cx="8825658" cy="714905"/>
          </a:xfrm>
        </p:spPr>
        <p:txBody>
          <a:bodyPr/>
          <a:lstStyle/>
          <a:p>
            <a:pPr algn="ctr"/>
            <a:r>
              <a:rPr lang="en-US" sz="4400" b="1" dirty="0"/>
              <a:t>References</a:t>
            </a:r>
          </a:p>
        </p:txBody>
      </p:sp>
      <p:sp>
        <p:nvSpPr>
          <p:cNvPr id="5" name="Subtitle 4">
            <a:extLst>
              <a:ext uri="{FF2B5EF4-FFF2-40B4-BE49-F238E27FC236}">
                <a16:creationId xmlns:a16="http://schemas.microsoft.com/office/drawing/2014/main" id="{3358AEA7-ED1D-45BC-8DA1-F535D27F01BB}"/>
              </a:ext>
            </a:extLst>
          </p:cNvPr>
          <p:cNvSpPr>
            <a:spLocks noGrp="1"/>
          </p:cNvSpPr>
          <p:nvPr>
            <p:ph type="subTitle" idx="1"/>
          </p:nvPr>
        </p:nvSpPr>
        <p:spPr>
          <a:xfrm>
            <a:off x="1426417" y="1805580"/>
            <a:ext cx="8825658" cy="3637958"/>
          </a:xfrm>
        </p:spPr>
        <p:txBody>
          <a:bodyPr>
            <a:normAutofit fontScale="77500" lnSpcReduction="20000"/>
          </a:bodyPr>
          <a:lstStyle/>
          <a:p>
            <a:pPr marL="285750" lvl="0" indent="-285750">
              <a:buFont typeface="Wingdings" panose="05000000000000000000" pitchFamily="2" charset="2"/>
              <a:buChar char="q"/>
            </a:pPr>
            <a:r>
              <a:rPr lang="en-US" dirty="0">
                <a:solidFill>
                  <a:schemeClr val="bg1"/>
                </a:solidFill>
              </a:rPr>
              <a:t>https://www.weforum.org/agenda/2020/03/ </a:t>
            </a:r>
          </a:p>
          <a:p>
            <a:pPr marL="285750" lvl="0" indent="-285750">
              <a:buFont typeface="Wingdings" panose="05000000000000000000" pitchFamily="2" charset="2"/>
              <a:buChar char="q"/>
            </a:pPr>
            <a:r>
              <a:rPr lang="en-US" dirty="0">
                <a:solidFill>
                  <a:schemeClr val="bg1"/>
                </a:solidFill>
              </a:rPr>
              <a:t>https://ourworldindata.org/covid-cases</a:t>
            </a:r>
          </a:p>
          <a:p>
            <a:pPr marL="285750" lvl="0" indent="-285750">
              <a:buFont typeface="Wingdings" panose="05000000000000000000" pitchFamily="2" charset="2"/>
              <a:buChar char="q"/>
            </a:pPr>
            <a:r>
              <a:rPr lang="en-US" dirty="0">
                <a:solidFill>
                  <a:schemeClr val="bg1"/>
                </a:solidFill>
              </a:rPr>
              <a:t>https://www.mohfw.gov.in/</a:t>
            </a:r>
          </a:p>
          <a:p>
            <a:pPr marL="285750" lvl="0" indent="-285750">
              <a:buFont typeface="Wingdings" panose="05000000000000000000" pitchFamily="2" charset="2"/>
              <a:buChar char="q"/>
            </a:pPr>
            <a:r>
              <a:rPr lang="en-US" dirty="0">
                <a:solidFill>
                  <a:schemeClr val="bg1"/>
                </a:solidFill>
              </a:rPr>
              <a:t>https://www.who.int/india/</a:t>
            </a:r>
          </a:p>
          <a:p>
            <a:pPr marL="285750" lvl="0" indent="-285750">
              <a:buFont typeface="Wingdings" panose="05000000000000000000" pitchFamily="2" charset="2"/>
              <a:buChar char="q"/>
            </a:pPr>
            <a:r>
              <a:rPr lang="en-US" dirty="0">
                <a:solidFill>
                  <a:schemeClr val="bg1"/>
                </a:solidFill>
              </a:rPr>
              <a:t>https://www.mygov.in/covid-19/</a:t>
            </a:r>
          </a:p>
          <a:p>
            <a:pPr marL="285750" lvl="0" indent="-285750">
              <a:buFont typeface="Wingdings" panose="05000000000000000000" pitchFamily="2" charset="2"/>
              <a:buChar char="q"/>
            </a:pPr>
            <a:r>
              <a:rPr lang="en-US" dirty="0">
                <a:solidFill>
                  <a:schemeClr val="bg1"/>
                </a:solidFill>
              </a:rPr>
              <a:t>https://economictimes.indiatimes.com/news/politics-and-nation/lockdown-stats-how-india-compares-to-other-coronavirus-hotbeds</a:t>
            </a:r>
          </a:p>
          <a:p>
            <a:pPr marL="285750" lvl="0" indent="-285750">
              <a:buFont typeface="Wingdings" panose="05000000000000000000" pitchFamily="2" charset="2"/>
              <a:buChar char="q"/>
            </a:pPr>
            <a:r>
              <a:rPr lang="en-US" dirty="0">
                <a:solidFill>
                  <a:schemeClr val="bg1"/>
                </a:solidFill>
              </a:rPr>
              <a:t>https://www.businesstoday.in/opinion/columns/covid-19-coronavirus-lockdown-how-india-can-get-back-to-work-indian-economy-gdp/</a:t>
            </a:r>
          </a:p>
          <a:p>
            <a:pPr marL="285750" lvl="0" indent="-285750">
              <a:buFont typeface="Wingdings" panose="05000000000000000000" pitchFamily="2" charset="2"/>
              <a:buChar char="q"/>
            </a:pPr>
            <a:r>
              <a:rPr lang="en-US" dirty="0">
                <a:solidFill>
                  <a:schemeClr val="bg1"/>
                </a:solidFill>
              </a:rPr>
              <a:t>https://www.technologyreview.com/2020/04/13/999313/kerala-fight-covid-19-india-coronavirus/ </a:t>
            </a:r>
          </a:p>
          <a:p>
            <a:pPr marL="285750" lvl="0" indent="-285750">
              <a:buFont typeface="Wingdings" panose="05000000000000000000" pitchFamily="2" charset="2"/>
              <a:buChar char="q"/>
            </a:pPr>
            <a:r>
              <a:rPr lang="en-US" dirty="0">
                <a:solidFill>
                  <a:schemeClr val="bg1"/>
                </a:solidFill>
                <a:hlinkClick r:id="rId2">
                  <a:extLst>
                    <a:ext uri="{A12FA001-AC4F-418D-AE19-62706E023703}">
                      <ahyp:hlinkClr xmlns:ahyp="http://schemas.microsoft.com/office/drawing/2018/hyperlinkcolor" val="tx"/>
                    </a:ext>
                  </a:extLst>
                </a:hlinkClick>
              </a:rPr>
              <a:t>https://www.worldometers.info/coronavirus/</a:t>
            </a:r>
            <a:endParaRPr lang="en-US" dirty="0">
              <a:solidFill>
                <a:schemeClr val="bg1"/>
              </a:solidFill>
            </a:endParaRPr>
          </a:p>
          <a:p>
            <a:pPr marL="285750" lvl="0" indent="-285750">
              <a:buFont typeface="Wingdings" panose="05000000000000000000" pitchFamily="2" charset="2"/>
              <a:buChar char="q"/>
            </a:pPr>
            <a:r>
              <a:rPr lang="en-US" dirty="0">
                <a:solidFill>
                  <a:schemeClr val="bg1"/>
                </a:solidFill>
                <a:hlinkClick r:id="rId3">
                  <a:extLst>
                    <a:ext uri="{A12FA001-AC4F-418D-AE19-62706E023703}">
                      <ahyp:hlinkClr xmlns:ahyp="http://schemas.microsoft.com/office/drawing/2018/hyperlinkcolor" val="tx"/>
                    </a:ext>
                  </a:extLst>
                </a:hlinkClick>
              </a:rPr>
              <a:t>https://qz.com/india/1839018/why-does-india-have-so-few-coronavirus-covid-19-cases-and-deaths/</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645375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6" name="Rectangle 15">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Rectangle 3"/>
          <p:cNvSpPr/>
          <p:nvPr/>
        </p:nvSpPr>
        <p:spPr>
          <a:xfrm>
            <a:off x="1683171" y="1169773"/>
            <a:ext cx="8825658" cy="2870161"/>
          </a:xfrm>
          <a:prstGeom prst="rect">
            <a:avLst/>
          </a:prstGeom>
        </p:spPr>
        <p:txBody>
          <a:bodyPr vert="horz" lIns="91440" tIns="45720" rIns="91440" bIns="45720" rtlCol="0" anchor="b">
            <a:normAutofit/>
          </a:bodyPr>
          <a:lstStyle/>
          <a:p>
            <a:pPr algn="ctr">
              <a:spcBef>
                <a:spcPct val="0"/>
              </a:spcBef>
              <a:spcAft>
                <a:spcPts val="600"/>
              </a:spcAft>
            </a:pPr>
            <a:r>
              <a:rPr lang="en-US" sz="5400" cap="none" spc="0">
                <a:ln w="0"/>
                <a:effectLst>
                  <a:outerShdw blurRad="38100" dist="25400" dir="5400000" algn="ctr" rotWithShape="0">
                    <a:srgbClr val="6E747A">
                      <a:alpha val="43000"/>
                    </a:srgbClr>
                  </a:outerShdw>
                </a:effectLst>
                <a:latin typeface="+mj-lt"/>
                <a:ea typeface="+mj-ea"/>
                <a:cs typeface="+mj-cs"/>
              </a:rPr>
              <a:t>THANK YOU</a:t>
            </a:r>
          </a:p>
        </p:txBody>
      </p:sp>
      <p:cxnSp>
        <p:nvCxnSpPr>
          <p:cNvPr id="19" name="Straight Connector 1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00090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A0CBA3ED-28AC-45B8-B949-2BD8F49B4296}"/>
              </a:ext>
            </a:extLst>
          </p:cNvPr>
          <p:cNvSpPr>
            <a:spLocks noGrp="1"/>
          </p:cNvSpPr>
          <p:nvPr>
            <p:ph type="title"/>
          </p:nvPr>
        </p:nvSpPr>
        <p:spPr>
          <a:xfrm>
            <a:off x="1154954" y="973668"/>
            <a:ext cx="8761413" cy="706964"/>
          </a:xfrm>
        </p:spPr>
        <p:txBody>
          <a:bodyPr>
            <a:normAutofit/>
          </a:bodyPr>
          <a:lstStyle/>
          <a:p>
            <a:r>
              <a:rPr lang="en-US" b="1">
                <a:solidFill>
                  <a:srgbClr val="FFFFFF"/>
                </a:solidFill>
              </a:rPr>
              <a:t>SYMPTOMS &amp; PRECAUTIONS</a:t>
            </a:r>
            <a:endParaRPr lang="en-US">
              <a:solidFill>
                <a:srgbClr val="FFFFFF"/>
              </a:solidFill>
            </a:endParaRP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833ADC9-8479-4F3F-A7A7-754BFB0199B5}"/>
              </a:ext>
            </a:extLst>
          </p:cNvPr>
          <p:cNvGraphicFramePr>
            <a:graphicFrameLocks noGrp="1"/>
          </p:cNvGraphicFramePr>
          <p:nvPr>
            <p:ph idx="1"/>
            <p:extLst>
              <p:ext uri="{D42A27DB-BD31-4B8C-83A1-F6EECF244321}">
                <p14:modId xmlns:p14="http://schemas.microsoft.com/office/powerpoint/2010/main" val="379152682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513673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31DD56E8-E92D-41C0-852C-F76F11D5929E}"/>
              </a:ext>
            </a:extLst>
          </p:cNvPr>
          <p:cNvSpPr>
            <a:spLocks noGrp="1"/>
          </p:cNvSpPr>
          <p:nvPr>
            <p:ph type="title"/>
          </p:nvPr>
        </p:nvSpPr>
        <p:spPr>
          <a:xfrm>
            <a:off x="1286934" y="593199"/>
            <a:ext cx="8761413" cy="706964"/>
          </a:xfrm>
        </p:spPr>
        <p:txBody>
          <a:bodyPr>
            <a:normAutofit/>
          </a:bodyPr>
          <a:lstStyle/>
          <a:p>
            <a:r>
              <a:rPr lang="en-US" b="1" dirty="0">
                <a:solidFill>
                  <a:srgbClr val="FFFFFF"/>
                </a:solidFill>
              </a:rPr>
              <a:t>Key OBJECTIVES</a:t>
            </a: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A2270B9-EFCA-4704-817A-6F7EA396A57E}"/>
              </a:ext>
            </a:extLst>
          </p:cNvPr>
          <p:cNvGraphicFramePr>
            <a:graphicFrameLocks noGrp="1"/>
          </p:cNvGraphicFramePr>
          <p:nvPr>
            <p:ph idx="1"/>
            <p:extLst>
              <p:ext uri="{D42A27DB-BD31-4B8C-83A1-F6EECF244321}">
                <p14:modId xmlns:p14="http://schemas.microsoft.com/office/powerpoint/2010/main" val="2348708334"/>
              </p:ext>
            </p:extLst>
          </p:nvPr>
        </p:nvGraphicFramePr>
        <p:xfrm>
          <a:off x="1286934" y="1528763"/>
          <a:ext cx="9836678" cy="46720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35586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3264" y="481948"/>
            <a:ext cx="8825658" cy="861420"/>
          </a:xfrm>
        </p:spPr>
        <p:txBody>
          <a:bodyPr/>
          <a:lstStyle/>
          <a:p>
            <a:pPr algn="ctr"/>
            <a:r>
              <a:rPr lang="en-US" sz="4400" b="1" dirty="0"/>
              <a:t>Growth factor of Daily Cases</a:t>
            </a:r>
          </a:p>
        </p:txBody>
      </p:sp>
      <p:sp>
        <p:nvSpPr>
          <p:cNvPr id="3" name="Content Placeholder 2"/>
          <p:cNvSpPr>
            <a:spLocks noGrp="1"/>
          </p:cNvSpPr>
          <p:nvPr>
            <p:ph type="subTitle" idx="1"/>
          </p:nvPr>
        </p:nvSpPr>
        <p:spPr>
          <a:xfrm>
            <a:off x="647115" y="1688123"/>
            <a:ext cx="4153486" cy="3950677"/>
          </a:xfrm>
        </p:spPr>
        <p:txBody>
          <a:bodyPr>
            <a:normAutofit/>
          </a:bodyPr>
          <a:lstStyle/>
          <a:p>
            <a:pPr algn="just"/>
            <a:r>
              <a:rPr lang="en-US" sz="1400" dirty="0">
                <a:solidFill>
                  <a:schemeClr val="bg1"/>
                </a:solidFill>
              </a:rPr>
              <a:t>Compared to countries like the US, Spain and France, India has begun to flatten its daily new case tally but the number of cases continues to remain high, over 42,000 on last count.</a:t>
            </a:r>
          </a:p>
          <a:p>
            <a:pPr algn="just"/>
            <a:r>
              <a:rPr lang="en-US" sz="1400" dirty="0">
                <a:solidFill>
                  <a:schemeClr val="bg1"/>
                </a:solidFill>
              </a:rPr>
              <a:t>Mortality rate is 3.2% among the lowest in the world with such a  huge population.</a:t>
            </a:r>
          </a:p>
          <a:p>
            <a:pPr algn="just"/>
            <a:endParaRPr lang="en-US" sz="1400" dirty="0"/>
          </a:p>
          <a:p>
            <a:pPr marL="0" indent="0" algn="just">
              <a:buNone/>
            </a:pPr>
            <a:endParaRPr lang="en-US" sz="1400" dirty="0"/>
          </a:p>
          <a:p>
            <a:pPr marL="0" indent="0" algn="just">
              <a:buNone/>
            </a:pPr>
            <a:endParaRPr lang="en-US" sz="1400" dirty="0"/>
          </a:p>
        </p:txBody>
      </p:sp>
      <p:sp>
        <p:nvSpPr>
          <p:cNvPr id="5" name="Rectangle 4"/>
          <p:cNvSpPr/>
          <p:nvPr/>
        </p:nvSpPr>
        <p:spPr>
          <a:xfrm>
            <a:off x="366658" y="6498540"/>
            <a:ext cx="5549435" cy="274755"/>
          </a:xfrm>
          <a:prstGeom prst="rect">
            <a:avLst/>
          </a:prstGeom>
        </p:spPr>
        <p:txBody>
          <a:bodyPr wrap="square">
            <a:spAutoFit/>
          </a:bodyPr>
          <a:lstStyle/>
          <a:p>
            <a:pPr marL="228600" marR="0" algn="ctr">
              <a:lnSpc>
                <a:spcPct val="107000"/>
              </a:lnSpc>
              <a:spcBef>
                <a:spcPts val="0"/>
              </a:spcBef>
              <a:spcAft>
                <a:spcPts val="800"/>
              </a:spcAft>
            </a:pPr>
            <a:r>
              <a:rPr lang="en-US" sz="1200" dirty="0">
                <a:solidFill>
                  <a:schemeClr val="tx1">
                    <a:lumMod val="75000"/>
                    <a:lumOff val="25000"/>
                  </a:schemeClr>
                </a:solidFill>
              </a:rPr>
              <a:t>Figure 1: Daily Confirmed Cases Trend of COVID-19 in India</a:t>
            </a:r>
          </a:p>
        </p:txBody>
      </p:sp>
      <p:pic>
        <p:nvPicPr>
          <p:cNvPr id="7" name="Picture 6" descr="A close up of a map&#10;&#10;Description automatically generated">
            <a:extLst>
              <a:ext uri="{FF2B5EF4-FFF2-40B4-BE49-F238E27FC236}">
                <a16:creationId xmlns:a16="http://schemas.microsoft.com/office/drawing/2014/main" id="{B7B3766E-45BB-4695-8388-E7130EE7B902}"/>
              </a:ext>
            </a:extLst>
          </p:cNvPr>
          <p:cNvPicPr>
            <a:picLocks noChangeAspect="1"/>
          </p:cNvPicPr>
          <p:nvPr/>
        </p:nvPicPr>
        <p:blipFill>
          <a:blip r:embed="rId3"/>
          <a:stretch>
            <a:fillRect/>
          </a:stretch>
        </p:blipFill>
        <p:spPr>
          <a:xfrm>
            <a:off x="5143499" y="1500467"/>
            <a:ext cx="6543675" cy="4600296"/>
          </a:xfrm>
          <a:prstGeom prst="rect">
            <a:avLst/>
          </a:prstGeom>
        </p:spPr>
      </p:pic>
    </p:spTree>
    <p:extLst>
      <p:ext uri="{BB962C8B-B14F-4D97-AF65-F5344CB8AC3E}">
        <p14:creationId xmlns:p14="http://schemas.microsoft.com/office/powerpoint/2010/main" val="292347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7239" y="697095"/>
            <a:ext cx="8825658" cy="536173"/>
          </a:xfrm>
        </p:spPr>
        <p:txBody>
          <a:bodyPr/>
          <a:lstStyle/>
          <a:p>
            <a:r>
              <a:rPr lang="en-US" sz="3600" b="1" dirty="0"/>
              <a:t>State wise Transmission rate in India</a:t>
            </a:r>
          </a:p>
        </p:txBody>
      </p:sp>
      <p:sp>
        <p:nvSpPr>
          <p:cNvPr id="3" name="Content Placeholder 2"/>
          <p:cNvSpPr>
            <a:spLocks noGrp="1"/>
          </p:cNvSpPr>
          <p:nvPr>
            <p:ph type="subTitle" idx="1"/>
          </p:nvPr>
        </p:nvSpPr>
        <p:spPr>
          <a:xfrm>
            <a:off x="374457" y="1630000"/>
            <a:ext cx="4758032" cy="4310062"/>
          </a:xfrm>
        </p:spPr>
        <p:txBody>
          <a:bodyPr>
            <a:normAutofit/>
          </a:bodyPr>
          <a:lstStyle/>
          <a:p>
            <a:pPr marL="800100" lvl="1" indent="-342900" algn="just">
              <a:buFont typeface="Wingdings" panose="05000000000000000000" pitchFamily="2" charset="2"/>
              <a:buChar char="Ø"/>
            </a:pPr>
            <a:r>
              <a:rPr lang="en-US" dirty="0">
                <a:solidFill>
                  <a:schemeClr val="bg1"/>
                </a:solidFill>
              </a:rPr>
              <a:t>This graph shows how well different states are performing against COVID by tracking, isolating and treating infected people.</a:t>
            </a:r>
          </a:p>
          <a:p>
            <a:pPr marL="800100" lvl="1" indent="-342900" algn="just">
              <a:buFont typeface="Wingdings" panose="05000000000000000000" pitchFamily="2" charset="2"/>
              <a:buChar char="Ø"/>
            </a:pPr>
            <a:endParaRPr lang="en-US" dirty="0">
              <a:solidFill>
                <a:schemeClr val="bg1"/>
              </a:solidFill>
            </a:endParaRPr>
          </a:p>
          <a:p>
            <a:pPr marL="800100" lvl="1" indent="-342900" algn="just">
              <a:buFont typeface="Wingdings" panose="05000000000000000000" pitchFamily="2" charset="2"/>
              <a:buChar char="Ø"/>
            </a:pPr>
            <a:r>
              <a:rPr lang="en-US" dirty="0">
                <a:solidFill>
                  <a:schemeClr val="bg1"/>
                </a:solidFill>
              </a:rPr>
              <a:t>Testing has been ramped up quickly in all the states and almost a million samples have been tested throughout the country.</a:t>
            </a:r>
          </a:p>
          <a:p>
            <a:pPr marL="800100" lvl="1" indent="-342900" algn="just">
              <a:buFont typeface="Wingdings" panose="05000000000000000000" pitchFamily="2" charset="2"/>
              <a:buChar char="Ø"/>
            </a:pPr>
            <a:r>
              <a:rPr lang="en-US" dirty="0">
                <a:solidFill>
                  <a:schemeClr val="bg1"/>
                </a:solidFill>
              </a:rPr>
              <a:t>But still some of the states are showing high growth in the confirmed cases.</a:t>
            </a:r>
          </a:p>
          <a:p>
            <a:pPr marL="800100" lvl="1" indent="-342900" algn="just">
              <a:buFont typeface="Wingdings" panose="05000000000000000000" pitchFamily="2" charset="2"/>
              <a:buChar char="Ø"/>
            </a:pPr>
            <a:endParaRPr lang="en-US" dirty="0">
              <a:solidFill>
                <a:schemeClr val="bg1"/>
              </a:solidFill>
            </a:endParaRPr>
          </a:p>
        </p:txBody>
      </p:sp>
      <p:graphicFrame>
        <p:nvGraphicFramePr>
          <p:cNvPr id="4" name="Chart 3">
            <a:extLst>
              <a:ext uri="{FF2B5EF4-FFF2-40B4-BE49-F238E27FC236}">
                <a16:creationId xmlns:a16="http://schemas.microsoft.com/office/drawing/2014/main" id="{2490CF27-0898-4E79-9775-CAC20DA757A6}"/>
              </a:ext>
            </a:extLst>
          </p:cNvPr>
          <p:cNvGraphicFramePr/>
          <p:nvPr>
            <p:extLst>
              <p:ext uri="{D42A27DB-BD31-4B8C-83A1-F6EECF244321}">
                <p14:modId xmlns:p14="http://schemas.microsoft.com/office/powerpoint/2010/main" val="3047564649"/>
              </p:ext>
            </p:extLst>
          </p:nvPr>
        </p:nvGraphicFramePr>
        <p:xfrm>
          <a:off x="5663277" y="1737856"/>
          <a:ext cx="5223798" cy="3548519"/>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2527745" y="6484213"/>
            <a:ext cx="4758033" cy="274755"/>
          </a:xfrm>
          <a:prstGeom prst="rect">
            <a:avLst/>
          </a:prstGeom>
        </p:spPr>
        <p:txBody>
          <a:bodyPr wrap="none">
            <a:spAutoFit/>
          </a:bodyPr>
          <a:lstStyle/>
          <a:p>
            <a:pPr marL="228600" marR="0" algn="ctr">
              <a:lnSpc>
                <a:spcPct val="107000"/>
              </a:lnSpc>
              <a:spcBef>
                <a:spcPts val="0"/>
              </a:spcBef>
              <a:spcAft>
                <a:spcPts val="800"/>
              </a:spcAft>
            </a:pPr>
            <a:r>
              <a:rPr lang="en-US" sz="1200" dirty="0">
                <a:solidFill>
                  <a:schemeClr val="tx1">
                    <a:lumMod val="75000"/>
                    <a:lumOff val="25000"/>
                  </a:schemeClr>
                </a:solidFill>
              </a:rPr>
              <a:t>Figure 2 &amp; 3: State wise confirmed COVID-19 cases in India</a:t>
            </a:r>
          </a:p>
        </p:txBody>
      </p:sp>
    </p:spTree>
    <p:extLst>
      <p:ext uri="{BB962C8B-B14F-4D97-AF65-F5344CB8AC3E}">
        <p14:creationId xmlns:p14="http://schemas.microsoft.com/office/powerpoint/2010/main" val="218493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4333-048D-46E1-BE70-55EC8EB96842}"/>
              </a:ext>
            </a:extLst>
          </p:cNvPr>
          <p:cNvSpPr>
            <a:spLocks noGrp="1"/>
          </p:cNvSpPr>
          <p:nvPr>
            <p:ph type="title"/>
          </p:nvPr>
        </p:nvSpPr>
        <p:spPr/>
        <p:txBody>
          <a:bodyPr/>
          <a:lstStyle/>
          <a:p>
            <a:pPr>
              <a:defRPr sz="2128"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r>
              <a:rPr lang="en-US" sz="2800" dirty="0"/>
              <a:t>ACTIVE, DEATH and RECOVERED Rate</a:t>
            </a:r>
            <a:br>
              <a:rPr lang="en-US" sz="2800" dirty="0"/>
            </a:br>
            <a:endParaRPr lang="en-US" sz="2800" dirty="0"/>
          </a:p>
        </p:txBody>
      </p:sp>
      <p:graphicFrame>
        <p:nvGraphicFramePr>
          <p:cNvPr id="4" name="Chart 3">
            <a:extLst>
              <a:ext uri="{FF2B5EF4-FFF2-40B4-BE49-F238E27FC236}">
                <a16:creationId xmlns:a16="http://schemas.microsoft.com/office/drawing/2014/main" id="{860ED9C1-F10E-4128-BB82-DFB8133075D0}"/>
              </a:ext>
            </a:extLst>
          </p:cNvPr>
          <p:cNvGraphicFramePr>
            <a:graphicFrameLocks/>
          </p:cNvGraphicFramePr>
          <p:nvPr>
            <p:extLst>
              <p:ext uri="{D42A27DB-BD31-4B8C-83A1-F6EECF244321}">
                <p14:modId xmlns:p14="http://schemas.microsoft.com/office/powerpoint/2010/main" val="3741220722"/>
              </p:ext>
            </p:extLst>
          </p:nvPr>
        </p:nvGraphicFramePr>
        <p:xfrm>
          <a:off x="8586786" y="2603500"/>
          <a:ext cx="3487977" cy="4031343"/>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5">
            <a:extLst>
              <a:ext uri="{FF2B5EF4-FFF2-40B4-BE49-F238E27FC236}">
                <a16:creationId xmlns:a16="http://schemas.microsoft.com/office/drawing/2014/main" id="{E18AB0E1-F006-4C5F-99EF-E14A23787DBB}"/>
              </a:ext>
            </a:extLst>
          </p:cNvPr>
          <p:cNvSpPr>
            <a:spLocks noGrp="1"/>
          </p:cNvSpPr>
          <p:nvPr>
            <p:ph idx="1"/>
          </p:nvPr>
        </p:nvSpPr>
        <p:spPr>
          <a:xfrm>
            <a:off x="428625" y="2603500"/>
            <a:ext cx="7858126" cy="3416300"/>
          </a:xfrm>
        </p:spPr>
        <p:txBody>
          <a:bodyPr/>
          <a:lstStyle/>
          <a:p>
            <a:r>
              <a:rPr lang="en-US" dirty="0"/>
              <a:t>The analysis is based on district-wise case data for 717 districts and uses a simple classification to categorize districts into four buckets: districts with more than 100 confirmed cases as of mid-April (</a:t>
            </a:r>
            <a:r>
              <a:rPr lang="en-US" dirty="0">
                <a:solidFill>
                  <a:srgbClr val="FF0000"/>
                </a:solidFill>
              </a:rPr>
              <a:t>marked as red</a:t>
            </a:r>
            <a:r>
              <a:rPr lang="en-US" dirty="0"/>
              <a:t>), districts reporting between 20-100 cases (</a:t>
            </a:r>
            <a:r>
              <a:rPr lang="en-US" dirty="0">
                <a:solidFill>
                  <a:schemeClr val="accent3"/>
                </a:solidFill>
              </a:rPr>
              <a:t>orange</a:t>
            </a:r>
            <a:r>
              <a:rPr lang="en-US" dirty="0"/>
              <a:t>), districts reporting less than 20 cases (</a:t>
            </a:r>
            <a:r>
              <a:rPr lang="en-US" dirty="0">
                <a:solidFill>
                  <a:schemeClr val="tx1"/>
                </a:solidFill>
                <a:highlight>
                  <a:srgbClr val="FFFF00"/>
                </a:highlight>
              </a:rPr>
              <a:t>yellow</a:t>
            </a:r>
            <a:r>
              <a:rPr lang="en-US" dirty="0"/>
              <a:t>), and districts with no cases (</a:t>
            </a:r>
            <a:r>
              <a:rPr lang="en-US" dirty="0">
                <a:solidFill>
                  <a:schemeClr val="tx1"/>
                </a:solidFill>
                <a:highlight>
                  <a:srgbClr val="008000"/>
                </a:highlight>
              </a:rPr>
              <a:t>green</a:t>
            </a:r>
            <a:r>
              <a:rPr lang="en-US" dirty="0"/>
              <a:t>).</a:t>
            </a:r>
          </a:p>
          <a:p>
            <a:r>
              <a:rPr lang="en-US" dirty="0"/>
              <a:t>India moves to a district-wise and cluster-wise containment strategy to combat the virus, to bring down new cases through aggressive contact tracing, testing and physical distancing.</a:t>
            </a:r>
          </a:p>
        </p:txBody>
      </p:sp>
    </p:spTree>
    <p:extLst>
      <p:ext uri="{BB962C8B-B14F-4D97-AF65-F5344CB8AC3E}">
        <p14:creationId xmlns:p14="http://schemas.microsoft.com/office/powerpoint/2010/main" val="3060612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40A1B9C-3DEC-4BB1-BB71-D935CB260258}"/>
              </a:ext>
            </a:extLst>
          </p:cNvPr>
          <p:cNvSpPr>
            <a:spLocks noGrp="1"/>
          </p:cNvSpPr>
          <p:nvPr>
            <p:ph type="title"/>
          </p:nvPr>
        </p:nvSpPr>
        <p:spPr>
          <a:xfrm>
            <a:off x="742949" y="1728109"/>
            <a:ext cx="3699233" cy="801847"/>
          </a:xfrm>
        </p:spPr>
        <p:txBody>
          <a:bodyPr vert="horz" lIns="91440" tIns="45720" rIns="91440" bIns="45720" rtlCol="0" anchor="b">
            <a:normAutofit fontScale="90000"/>
          </a:bodyPr>
          <a:lstStyle/>
          <a:p>
            <a:r>
              <a:rPr lang="en-US" sz="5400" b="0" i="0" kern="1200" dirty="0">
                <a:solidFill>
                  <a:srgbClr val="EBEBEB"/>
                </a:solidFill>
                <a:latin typeface="+mj-lt"/>
                <a:ea typeface="+mj-ea"/>
                <a:cs typeface="+mj-cs"/>
              </a:rPr>
              <a:t>COVID Zones</a:t>
            </a:r>
          </a:p>
        </p:txBody>
      </p:sp>
      <p:sp>
        <p:nvSpPr>
          <p:cNvPr id="18" name="Rectangle 17">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189C19D6-6BE7-489D-A363-EDD7414AD77D}"/>
              </a:ext>
            </a:extLst>
          </p:cNvPr>
          <p:cNvPicPr>
            <a:picLocks noGrp="1" noChangeAspect="1"/>
          </p:cNvPicPr>
          <p:nvPr>
            <p:ph idx="1"/>
          </p:nvPr>
        </p:nvPicPr>
        <p:blipFill>
          <a:blip r:embed="rId3"/>
          <a:stretch>
            <a:fillRect/>
          </a:stretch>
        </p:blipFill>
        <p:spPr>
          <a:xfrm>
            <a:off x="4114800" y="606879"/>
            <a:ext cx="6885811" cy="5644241"/>
          </a:xfrm>
          <a:prstGeom prst="roundRect">
            <a:avLst>
              <a:gd name="adj" fmla="val 1858"/>
            </a:avLst>
          </a:prstGeom>
          <a:effectLst>
            <a:outerShdw blurRad="50800" dist="50800" dir="5400000" algn="tl" rotWithShape="0">
              <a:srgbClr val="000000">
                <a:alpha val="43000"/>
              </a:srgbClr>
            </a:outerShdw>
          </a:effectLst>
        </p:spPr>
      </p:pic>
      <p:pic>
        <p:nvPicPr>
          <p:cNvPr id="3" name="Picture 2">
            <a:extLst>
              <a:ext uri="{FF2B5EF4-FFF2-40B4-BE49-F238E27FC236}">
                <a16:creationId xmlns:a16="http://schemas.microsoft.com/office/drawing/2014/main" id="{0CD4C9FF-61C5-4BA5-86C4-625E77370DCF}"/>
              </a:ext>
            </a:extLst>
          </p:cNvPr>
          <p:cNvPicPr>
            <a:picLocks noChangeAspect="1"/>
          </p:cNvPicPr>
          <p:nvPr/>
        </p:nvPicPr>
        <p:blipFill>
          <a:blip r:embed="rId4"/>
          <a:stretch>
            <a:fillRect/>
          </a:stretch>
        </p:blipFill>
        <p:spPr>
          <a:xfrm>
            <a:off x="514496" y="5851070"/>
            <a:ext cx="3600304" cy="400050"/>
          </a:xfrm>
          <a:prstGeom prst="rect">
            <a:avLst/>
          </a:prstGeom>
        </p:spPr>
      </p:pic>
    </p:spTree>
    <p:extLst>
      <p:ext uri="{BB962C8B-B14F-4D97-AF65-F5344CB8AC3E}">
        <p14:creationId xmlns:p14="http://schemas.microsoft.com/office/powerpoint/2010/main" val="16685106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97E91E58-30AC-43DB-871A-51EE1F2EF020}"/>
              </a:ext>
            </a:extLst>
          </p:cNvPr>
          <p:cNvSpPr>
            <a:spLocks noGrp="1"/>
          </p:cNvSpPr>
          <p:nvPr>
            <p:ph type="title"/>
          </p:nvPr>
        </p:nvSpPr>
        <p:spPr>
          <a:xfrm>
            <a:off x="1154954" y="973668"/>
            <a:ext cx="8761413" cy="706964"/>
          </a:xfrm>
        </p:spPr>
        <p:txBody>
          <a:bodyPr>
            <a:normAutofit/>
          </a:bodyPr>
          <a:lstStyle/>
          <a:p>
            <a:r>
              <a:rPr lang="en-US" b="1" dirty="0">
                <a:solidFill>
                  <a:srgbClr val="EBEBEB"/>
                </a:solidFill>
              </a:rPr>
              <a:t>Infection rate w.r.t Age</a:t>
            </a:r>
            <a:endParaRPr lang="en-US" dirty="0">
              <a:solidFill>
                <a:srgbClr val="FFFFFF"/>
              </a:solidFill>
            </a:endParaRP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2" name="Content Placeholder 3">
            <a:extLst>
              <a:ext uri="{FF2B5EF4-FFF2-40B4-BE49-F238E27FC236}">
                <a16:creationId xmlns:a16="http://schemas.microsoft.com/office/drawing/2014/main" id="{B2145ED0-5FAB-45D1-B672-A6B9A4164120}"/>
              </a:ext>
            </a:extLst>
          </p:cNvPr>
          <p:cNvGraphicFramePr>
            <a:graphicFrameLocks noGrp="1"/>
          </p:cNvGraphicFramePr>
          <p:nvPr>
            <p:ph idx="1"/>
            <p:extLst>
              <p:ext uri="{D42A27DB-BD31-4B8C-83A1-F6EECF244321}">
                <p14:modId xmlns:p14="http://schemas.microsoft.com/office/powerpoint/2010/main" val="411911856"/>
              </p:ext>
            </p:extLst>
          </p:nvPr>
        </p:nvGraphicFramePr>
        <p:xfrm>
          <a:off x="6524625" y="2087036"/>
          <a:ext cx="5027612" cy="4085163"/>
        </p:xfrm>
        <a:graphic>
          <a:graphicData uri="http://schemas.openxmlformats.org/drawingml/2006/chart">
            <c:chart xmlns:c="http://schemas.openxmlformats.org/drawingml/2006/chart" xmlns:r="http://schemas.openxmlformats.org/officeDocument/2006/relationships" r:id="rId3"/>
          </a:graphicData>
        </a:graphic>
      </p:graphicFrame>
      <p:sp>
        <p:nvSpPr>
          <p:cNvPr id="18" name="Content Placeholder 2">
            <a:extLst>
              <a:ext uri="{FF2B5EF4-FFF2-40B4-BE49-F238E27FC236}">
                <a16:creationId xmlns:a16="http://schemas.microsoft.com/office/drawing/2014/main" id="{F79C0DA7-DFC0-4CFE-8EA7-06CBDA9C89BB}"/>
              </a:ext>
            </a:extLst>
          </p:cNvPr>
          <p:cNvSpPr txBox="1">
            <a:spLocks/>
          </p:cNvSpPr>
          <p:nvPr/>
        </p:nvSpPr>
        <p:spPr>
          <a:xfrm>
            <a:off x="639764" y="1871663"/>
            <a:ext cx="5675312" cy="43005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342900" lvl="1" indent="-342900" algn="just"/>
            <a:r>
              <a:rPr lang="en-US" dirty="0">
                <a:latin typeface="Times New Roman" panose="02020603050405020304" pitchFamily="18" charset="0"/>
                <a:cs typeface="Times New Roman" panose="02020603050405020304" pitchFamily="18" charset="0"/>
              </a:rPr>
              <a:t>Govt. has further stepped up the support in strengthening ongoing surveillance and response at state, district and block levels; cluster containment activities; strengthening real-time data collection activities.</a:t>
            </a:r>
          </a:p>
          <a:p>
            <a:pPr marL="342900" lvl="1" indent="-342900" algn="just"/>
            <a:r>
              <a:rPr lang="en-US" b="1" dirty="0">
                <a:latin typeface="Times New Roman" panose="02020603050405020304" pitchFamily="18" charset="0"/>
                <a:cs typeface="Times New Roman" panose="02020603050405020304" pitchFamily="18" charset="0"/>
              </a:rPr>
              <a:t>AGE FACTOR</a:t>
            </a:r>
          </a:p>
          <a:p>
            <a:pPr marL="742950" lvl="2" indent="-342900" algn="just"/>
            <a:r>
              <a:rPr lang="en-US" dirty="0">
                <a:latin typeface="Times New Roman" panose="02020603050405020304" pitchFamily="18" charset="0"/>
                <a:cs typeface="Times New Roman" panose="02020603050405020304" pitchFamily="18" charset="0"/>
              </a:rPr>
              <a:t>The latest data from the Union Health Ministry has confirmed international trends regarding coronavirus deaths -- that the virus affects the elderly population disproportionately and fatally.</a:t>
            </a:r>
          </a:p>
          <a:p>
            <a:pPr marL="742950" lvl="2" indent="-342900" algn="just"/>
            <a:r>
              <a:rPr lang="en-US" dirty="0">
                <a:latin typeface="Times New Roman" panose="02020603050405020304" pitchFamily="18" charset="0"/>
                <a:cs typeface="Times New Roman" panose="02020603050405020304" pitchFamily="18" charset="0"/>
              </a:rPr>
              <a:t>The age-group analysis of Covid-19 patients in India shows that the maximum 42 per cent are of 21-40 years, 33 per cent of 41-60 years, 17 per cent are above 60 years and 9 per cent are of 0-20 years.</a:t>
            </a:r>
          </a:p>
          <a:p>
            <a:pPr marL="742950" lvl="2" indent="-342900" algn="just"/>
            <a:r>
              <a:rPr lang="en-US" sz="1600" dirty="0">
                <a:latin typeface="Times New Roman" panose="02020603050405020304" pitchFamily="18" charset="0"/>
                <a:cs typeface="Times New Roman" panose="02020603050405020304" pitchFamily="18" charset="0"/>
              </a:rPr>
              <a:t>In India's </a:t>
            </a:r>
            <a:r>
              <a:rPr lang="en-US" sz="1600" dirty="0" err="1">
                <a:latin typeface="Times New Roman" panose="02020603050405020304" pitchFamily="18" charset="0"/>
                <a:cs typeface="Times New Roman" panose="02020603050405020304" pitchFamily="18" charset="0"/>
              </a:rPr>
              <a:t>favour</a:t>
            </a:r>
            <a:r>
              <a:rPr lang="en-US" sz="1600" dirty="0">
                <a:latin typeface="Times New Roman" panose="02020603050405020304" pitchFamily="18" charset="0"/>
                <a:cs typeface="Times New Roman" panose="02020603050405020304" pitchFamily="18" charset="0"/>
              </a:rPr>
              <a:t> are its young population (65% aged &lt;35 years). The lockdown is already having the desired effect of flattening the epidemic curve</a:t>
            </a:r>
            <a:r>
              <a:rPr lang="en-US" dirty="0"/>
              <a:t>.</a:t>
            </a:r>
            <a:endParaRPr lang="en-US" sz="700" b="1" dirty="0"/>
          </a:p>
        </p:txBody>
      </p:sp>
    </p:spTree>
    <p:extLst>
      <p:ext uri="{BB962C8B-B14F-4D97-AF65-F5344CB8AC3E}">
        <p14:creationId xmlns:p14="http://schemas.microsoft.com/office/powerpoint/2010/main" val="244991450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1442</Words>
  <Application>Microsoft Office PowerPoint</Application>
  <PresentationFormat>Widescreen</PresentationFormat>
  <Paragraphs>111</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Times New Roman</vt:lpstr>
      <vt:lpstr>Wingdings</vt:lpstr>
      <vt:lpstr>Wingdings 3</vt:lpstr>
      <vt:lpstr>Ion Boardroom</vt:lpstr>
      <vt:lpstr>COVID-19</vt:lpstr>
      <vt:lpstr>INRODUCTION</vt:lpstr>
      <vt:lpstr>SYMPTOMS &amp; PRECAUTIONS</vt:lpstr>
      <vt:lpstr>Key OBJECTIVES</vt:lpstr>
      <vt:lpstr>Growth factor of Daily Cases</vt:lpstr>
      <vt:lpstr>State wise Transmission rate in India</vt:lpstr>
      <vt:lpstr>ACTIVE, DEATH and RECOVERED Rate </vt:lpstr>
      <vt:lpstr>COVID Zones</vt:lpstr>
      <vt:lpstr>Infection rate w.r.t Age</vt:lpstr>
      <vt:lpstr>Infection rate w.r.t Gender</vt:lpstr>
      <vt:lpstr>Nationality wise case distribution</vt:lpstr>
      <vt:lpstr>Testing coverage</vt:lpstr>
      <vt:lpstr>Test Conducted vs Positive case ratio</vt:lpstr>
      <vt:lpstr>Government Measures in India</vt:lpstr>
      <vt:lpstr>Categories of Measures taken in India</vt:lpstr>
      <vt:lpstr>Measures</vt:lpstr>
      <vt:lpstr>ER Diagram</vt:lpstr>
      <vt:lpstr>Major Challenges for India’s fight against COVID</vt:lpstr>
      <vt:lpstr>CONCLUSION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manisha tanwar</dc:creator>
  <cp:lastModifiedBy>manisha tanwar</cp:lastModifiedBy>
  <cp:revision>64</cp:revision>
  <dcterms:created xsi:type="dcterms:W3CDTF">2020-05-03T17:42:22Z</dcterms:created>
  <dcterms:modified xsi:type="dcterms:W3CDTF">2020-05-05T01:07:33Z</dcterms:modified>
</cp:coreProperties>
</file>