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4" r:id="rId1"/>
  </p:sldMasterIdLst>
  <p:notesMasterIdLst>
    <p:notesMasterId r:id="rId48"/>
  </p:notesMasterIdLst>
  <p:sldIdLst>
    <p:sldId id="256" r:id="rId2"/>
    <p:sldId id="258" r:id="rId3"/>
    <p:sldId id="262"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 id="280" r:id="rId24"/>
    <p:sldId id="317" r:id="rId25"/>
    <p:sldId id="281" r:id="rId26"/>
    <p:sldId id="294" r:id="rId27"/>
    <p:sldId id="295" r:id="rId28"/>
    <p:sldId id="296" r:id="rId29"/>
    <p:sldId id="297" r:id="rId30"/>
    <p:sldId id="298" r:id="rId31"/>
    <p:sldId id="299" r:id="rId32"/>
    <p:sldId id="300" r:id="rId33"/>
    <p:sldId id="301" r:id="rId34"/>
    <p:sldId id="303" r:id="rId35"/>
    <p:sldId id="304" r:id="rId36"/>
    <p:sldId id="305" r:id="rId37"/>
    <p:sldId id="306" r:id="rId38"/>
    <p:sldId id="307" r:id="rId39"/>
    <p:sldId id="308" r:id="rId40"/>
    <p:sldId id="309" r:id="rId41"/>
    <p:sldId id="313" r:id="rId42"/>
    <p:sldId id="314" r:id="rId43"/>
    <p:sldId id="315" r:id="rId44"/>
    <p:sldId id="310" r:id="rId45"/>
    <p:sldId id="311" r:id="rId46"/>
    <p:sldId id="31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08"/>
    <a:srgbClr val="002B4C"/>
    <a:srgbClr val="003B68"/>
    <a:srgbClr val="776DFB"/>
    <a:srgbClr val="BBC810"/>
    <a:srgbClr val="0000FF"/>
    <a:srgbClr val="06068C"/>
    <a:srgbClr val="532476"/>
    <a:srgbClr val="F4EE00"/>
    <a:srgbClr val="060A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11" autoAdjust="0"/>
    <p:restoredTop sz="94388" autoAdjust="0"/>
  </p:normalViewPr>
  <p:slideViewPr>
    <p:cSldViewPr>
      <p:cViewPr varScale="1">
        <p:scale>
          <a:sx n="104" d="100"/>
          <a:sy n="104" d="100"/>
        </p:scale>
        <p:origin x="193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97098A-5CB1-46E2-9E57-04F6C3B4FE38}" type="datetimeFigureOut">
              <a:rPr lang="en-US" smtClean="0"/>
              <a:t>4/27/2019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BF9CA5-CE7E-4324-A5E7-A544EAD2EA00}" type="slidenum">
              <a:rPr lang="en-US" smtClean="0"/>
              <a:t>‹#›</a:t>
            </a:fld>
            <a:endParaRPr lang="en-US" dirty="0"/>
          </a:p>
        </p:txBody>
      </p:sp>
    </p:spTree>
    <p:extLst>
      <p:ext uri="{BB962C8B-B14F-4D97-AF65-F5344CB8AC3E}">
        <p14:creationId xmlns:p14="http://schemas.microsoft.com/office/powerpoint/2010/main" val="2535319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BF9CA5-CE7E-4324-A5E7-A544EAD2EA00}" type="slidenum">
              <a:rPr lang="en-US" smtClean="0"/>
              <a:t>11</a:t>
            </a:fld>
            <a:endParaRPr lang="en-US" dirty="0"/>
          </a:p>
        </p:txBody>
      </p:sp>
    </p:spTree>
    <p:extLst>
      <p:ext uri="{BB962C8B-B14F-4D97-AF65-F5344CB8AC3E}">
        <p14:creationId xmlns:p14="http://schemas.microsoft.com/office/powerpoint/2010/main" val="3836516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D6CCE5F-EC13-4676-B6B2-87BC7CC387AE}" type="datetimeFigureOut">
              <a:rPr lang="en-US" smtClean="0"/>
              <a:t>4/27/2019</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15782459-275F-463B-A51B-0AE1D477CF21}" type="slidenum">
              <a:rPr lang="en-US" smtClean="0"/>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6CCE5F-EC13-4676-B6B2-87BC7CC387AE}" type="datetimeFigureOut">
              <a:rPr lang="en-US" smtClean="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782459-275F-463B-A51B-0AE1D477CF21}"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6CCE5F-EC13-4676-B6B2-87BC7CC387AE}" type="datetimeFigureOut">
              <a:rPr lang="en-US" smtClean="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782459-275F-463B-A51B-0AE1D477CF2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CCE5F-EC13-4676-B6B2-87BC7CC387AE}" type="datetimeFigureOut">
              <a:rPr lang="en-US" smtClean="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782459-275F-463B-A51B-0AE1D477CF21}"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6CCE5F-EC13-4676-B6B2-87BC7CC387AE}" type="datetimeFigureOut">
              <a:rPr lang="en-US" smtClean="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782459-275F-463B-A51B-0AE1D477CF21}"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5D6CCE5F-EC13-4676-B6B2-87BC7CC387AE}" type="datetimeFigureOut">
              <a:rPr lang="en-US" smtClean="0"/>
              <a:t>4/27/2019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782459-275F-463B-A51B-0AE1D477CF21}" type="slidenum">
              <a:rPr lang="en-US" smtClean="0"/>
              <a:t>‹#›</a:t>
            </a:fld>
            <a:endParaRPr lang="en-US" dirty="0"/>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6CCE5F-EC13-4676-B6B2-87BC7CC387AE}" type="datetimeFigureOut">
              <a:rPr lang="en-US" smtClean="0"/>
              <a:t>4/27/2019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5782459-275F-463B-A51B-0AE1D477CF21}"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6CCE5F-EC13-4676-B6B2-87BC7CC387AE}" type="datetimeFigureOut">
              <a:rPr lang="en-US" smtClean="0"/>
              <a:t>4/27/2019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5782459-275F-463B-A51B-0AE1D477CF21}"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6CCE5F-EC13-4676-B6B2-87BC7CC387AE}" type="datetimeFigureOut">
              <a:rPr lang="en-US" smtClean="0"/>
              <a:t>4/27/2019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5782459-275F-463B-A51B-0AE1D477CF21}"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5D6CCE5F-EC13-4676-B6B2-87BC7CC387AE}" type="datetimeFigureOut">
              <a:rPr lang="en-US" smtClean="0"/>
              <a:t>4/27/2019</a:t>
            </a:fld>
            <a:endParaRPr lang="en-US" dirty="0"/>
          </a:p>
        </p:txBody>
      </p:sp>
      <p:sp>
        <p:nvSpPr>
          <p:cNvPr id="7" name="Slide Number Placeholder 6"/>
          <p:cNvSpPr>
            <a:spLocks noGrp="1"/>
          </p:cNvSpPr>
          <p:nvPr>
            <p:ph type="sldNum" sz="quarter" idx="12"/>
          </p:nvPr>
        </p:nvSpPr>
        <p:spPr/>
        <p:txBody>
          <a:bodyPr/>
          <a:lstStyle/>
          <a:p>
            <a:fld id="{15782459-275F-463B-A51B-0AE1D477CF21}" type="slidenum">
              <a:rPr lang="en-US" smtClean="0"/>
              <a:t>‹#›</a:t>
            </a:fld>
            <a:endParaRPr lang="en-US"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6CCE5F-EC13-4676-B6B2-87BC7CC387AE}" type="datetimeFigureOut">
              <a:rPr lang="en-US" smtClean="0"/>
              <a:t>4/27/2019</a:t>
            </a:fld>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15782459-275F-463B-A51B-0AE1D477CF21}"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D6CCE5F-EC13-4676-B6B2-87BC7CC387AE}" type="datetimeFigureOut">
              <a:rPr lang="en-US" smtClean="0"/>
              <a:t>4/27/2019</a:t>
            </a:fld>
            <a:endParaRPr 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15782459-275F-463B-A51B-0AE1D477CF21}"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4405" r:id="rId1"/>
    <p:sldLayoutId id="2147484406" r:id="rId2"/>
    <p:sldLayoutId id="2147484407" r:id="rId3"/>
    <p:sldLayoutId id="2147484408" r:id="rId4"/>
    <p:sldLayoutId id="2147484409" r:id="rId5"/>
    <p:sldLayoutId id="2147484410" r:id="rId6"/>
    <p:sldLayoutId id="2147484411" r:id="rId7"/>
    <p:sldLayoutId id="2147484412" r:id="rId8"/>
    <p:sldLayoutId id="2147484413" r:id="rId9"/>
    <p:sldLayoutId id="2147484414" r:id="rId10"/>
    <p:sldLayoutId id="2147484415"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desktop-dhd3ecj/Report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bg2">
                    <a:lumMod val="50000"/>
                  </a:schemeClr>
                </a:solidFill>
              </a:rPr>
              <a:t>Advanced SQL Server Database</a:t>
            </a:r>
          </a:p>
        </p:txBody>
      </p:sp>
      <p:sp>
        <p:nvSpPr>
          <p:cNvPr id="3" name="Subtitle 2"/>
          <p:cNvSpPr>
            <a:spLocks noGrp="1"/>
          </p:cNvSpPr>
          <p:nvPr>
            <p:ph type="subTitle" idx="1"/>
          </p:nvPr>
        </p:nvSpPr>
        <p:spPr>
          <a:xfrm>
            <a:off x="4733365" y="4421080"/>
            <a:ext cx="3420035" cy="1260629"/>
          </a:xfrm>
        </p:spPr>
        <p:txBody>
          <a:bodyPr/>
          <a:lstStyle/>
          <a:p>
            <a:endParaRPr lang="en-US" dirty="0"/>
          </a:p>
          <a:p>
            <a:r>
              <a:rPr lang="en-US" dirty="0"/>
              <a:t>SQL Server Reporting Services</a:t>
            </a:r>
          </a:p>
        </p:txBody>
      </p:sp>
    </p:spTree>
    <p:extLst>
      <p:ext uri="{BB962C8B-B14F-4D97-AF65-F5344CB8AC3E}">
        <p14:creationId xmlns:p14="http://schemas.microsoft.com/office/powerpoint/2010/main" val="198338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Developing Reports</a:t>
            </a:r>
          </a:p>
        </p:txBody>
      </p:sp>
      <p:sp>
        <p:nvSpPr>
          <p:cNvPr id="3" name="Content Placeholder 2"/>
          <p:cNvSpPr>
            <a:spLocks noGrp="1"/>
          </p:cNvSpPr>
          <p:nvPr>
            <p:ph idx="1"/>
          </p:nvPr>
        </p:nvSpPr>
        <p:spPr>
          <a:xfrm>
            <a:off x="1043492" y="2323652"/>
            <a:ext cx="7567108" cy="4077148"/>
          </a:xfrm>
        </p:spPr>
        <p:txBody>
          <a:bodyPr>
            <a:normAutofit/>
          </a:bodyPr>
          <a:lstStyle/>
          <a:p>
            <a:r>
              <a:rPr lang="en-US" dirty="0"/>
              <a:t>Reports have the file extension of .rdl</a:t>
            </a:r>
          </a:p>
          <a:p>
            <a:r>
              <a:rPr lang="en-US" b="1" dirty="0"/>
              <a:t>RDL (Report Definition Language)</a:t>
            </a:r>
            <a:r>
              <a:rPr lang="en-US" dirty="0"/>
              <a:t> is an XML-based format that represents the definition of an SSRS report. An RDL file describes layout, data mapping, and all the information the report server needs to fetch data and render the report.</a:t>
            </a:r>
          </a:p>
          <a:p>
            <a:endParaRPr lang="en-US" dirty="0"/>
          </a:p>
        </p:txBody>
      </p:sp>
    </p:spTree>
    <p:extLst>
      <p:ext uri="{BB962C8B-B14F-4D97-AF65-F5344CB8AC3E}">
        <p14:creationId xmlns:p14="http://schemas.microsoft.com/office/powerpoint/2010/main" val="61317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Developing Reports</a:t>
            </a:r>
          </a:p>
        </p:txBody>
      </p:sp>
      <p:sp>
        <p:nvSpPr>
          <p:cNvPr id="3" name="Content Placeholder 2"/>
          <p:cNvSpPr>
            <a:spLocks noGrp="1"/>
          </p:cNvSpPr>
          <p:nvPr>
            <p:ph idx="1"/>
          </p:nvPr>
        </p:nvSpPr>
        <p:spPr>
          <a:xfrm>
            <a:off x="1043492" y="2323652"/>
            <a:ext cx="7567108" cy="4077148"/>
          </a:xfrm>
        </p:spPr>
        <p:txBody>
          <a:bodyPr>
            <a:normAutofit/>
          </a:bodyPr>
          <a:lstStyle/>
          <a:p>
            <a:r>
              <a:rPr lang="en-US" dirty="0"/>
              <a:t>Each RDL needs at least one data source to draw from, and each data source needs a query or a stored procedure to run. </a:t>
            </a:r>
          </a:p>
          <a:p>
            <a:r>
              <a:rPr lang="en-US" dirty="0"/>
              <a:t>As a report developer, you may find yourself creating tabular models (using SQL Server Analysis Services) as well. </a:t>
            </a:r>
          </a:p>
          <a:p>
            <a:pPr lvl="1"/>
            <a:r>
              <a:rPr lang="en-US" dirty="0"/>
              <a:t>An SSAS tabular model is a defined set of tables or views with clear relationships, from which an end user can create useful ad hoc reporting. </a:t>
            </a:r>
          </a:p>
        </p:txBody>
      </p:sp>
    </p:spTree>
    <p:extLst>
      <p:ext uri="{BB962C8B-B14F-4D97-AF65-F5344CB8AC3E}">
        <p14:creationId xmlns:p14="http://schemas.microsoft.com/office/powerpoint/2010/main" val="2860448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 Managing Reports</a:t>
            </a:r>
          </a:p>
        </p:txBody>
      </p:sp>
      <p:sp>
        <p:nvSpPr>
          <p:cNvPr id="3" name="Content Placeholder 2"/>
          <p:cNvSpPr>
            <a:spLocks noGrp="1"/>
          </p:cNvSpPr>
          <p:nvPr>
            <p:ph idx="1"/>
          </p:nvPr>
        </p:nvSpPr>
        <p:spPr/>
        <p:txBody>
          <a:bodyPr>
            <a:normAutofit/>
          </a:bodyPr>
          <a:lstStyle/>
          <a:p>
            <a:r>
              <a:rPr lang="en-US" dirty="0"/>
              <a:t>You can’t get much out of a report without trying out a deployment and a report model is not useful until it’s deployed. </a:t>
            </a:r>
          </a:p>
          <a:p>
            <a:r>
              <a:rPr lang="en-US" dirty="0"/>
              <a:t>Management can mean multiple tasks but at the least it means the following:</a:t>
            </a:r>
          </a:p>
          <a:p>
            <a:pPr lvl="1"/>
            <a:r>
              <a:rPr lang="en-US" dirty="0"/>
              <a:t>Deploying reports to the report server</a:t>
            </a:r>
          </a:p>
          <a:p>
            <a:pPr lvl="1"/>
            <a:r>
              <a:rPr lang="en-US" dirty="0"/>
              <a:t>Implementing security to provide access to specific users</a:t>
            </a:r>
          </a:p>
        </p:txBody>
      </p:sp>
    </p:spTree>
    <p:extLst>
      <p:ext uri="{BB962C8B-B14F-4D97-AF65-F5344CB8AC3E}">
        <p14:creationId xmlns:p14="http://schemas.microsoft.com/office/powerpoint/2010/main" val="3796381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 – Delivering Reports to Users</a:t>
            </a:r>
          </a:p>
        </p:txBody>
      </p:sp>
      <p:sp>
        <p:nvSpPr>
          <p:cNvPr id="3" name="Content Placeholder 2"/>
          <p:cNvSpPr>
            <a:spLocks noGrp="1"/>
          </p:cNvSpPr>
          <p:nvPr>
            <p:ph idx="1"/>
          </p:nvPr>
        </p:nvSpPr>
        <p:spPr>
          <a:xfrm>
            <a:off x="1043492" y="2323652"/>
            <a:ext cx="7490908" cy="4077148"/>
          </a:xfrm>
        </p:spPr>
        <p:txBody>
          <a:bodyPr>
            <a:normAutofit fontScale="92500" lnSpcReduction="20000"/>
          </a:bodyPr>
          <a:lstStyle/>
          <a:p>
            <a:r>
              <a:rPr lang="en-US" dirty="0"/>
              <a:t>The model or RDL that you have created is a template that tells SSRS where to get the data and how to organize it, but it doesn’t actually contain the data.</a:t>
            </a:r>
          </a:p>
          <a:p>
            <a:r>
              <a:rPr lang="en-US" dirty="0"/>
              <a:t>Running a report and making the completed output available to users is the last phase. </a:t>
            </a:r>
          </a:p>
          <a:p>
            <a:r>
              <a:rPr lang="en-US" dirty="0"/>
              <a:t>Reports can be run manually, but you can also set them up to run on a defined schedule and then send the results to a subscriber list.</a:t>
            </a:r>
          </a:p>
          <a:p>
            <a:r>
              <a:rPr lang="en-US" dirty="0"/>
              <a:t>SSRS reports can be viewed through different viewers depending on how they’re rendered; you can send a rendered report to Word, Excel, PDF, or its native Report Viewer format. </a:t>
            </a:r>
          </a:p>
        </p:txBody>
      </p:sp>
    </p:spTree>
    <p:extLst>
      <p:ext uri="{BB962C8B-B14F-4D97-AF65-F5344CB8AC3E}">
        <p14:creationId xmlns:p14="http://schemas.microsoft.com/office/powerpoint/2010/main" val="1346390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567110" cy="1143000"/>
          </a:xfrm>
        </p:spPr>
        <p:txBody>
          <a:bodyPr>
            <a:normAutofit fontScale="90000"/>
          </a:bodyPr>
          <a:lstStyle/>
          <a:p>
            <a:r>
              <a:rPr lang="en-US" dirty="0"/>
              <a:t>Reporting Services Architecture</a:t>
            </a:r>
          </a:p>
        </p:txBody>
      </p:sp>
      <p:sp>
        <p:nvSpPr>
          <p:cNvPr id="3" name="Content Placeholder 2"/>
          <p:cNvSpPr>
            <a:spLocks noGrp="1"/>
          </p:cNvSpPr>
          <p:nvPr>
            <p:ph idx="1"/>
          </p:nvPr>
        </p:nvSpPr>
        <p:spPr>
          <a:xfrm>
            <a:off x="1066800" y="2209800"/>
            <a:ext cx="6777317" cy="3508977"/>
          </a:xfrm>
        </p:spPr>
        <p:txBody>
          <a:bodyPr/>
          <a:lstStyle/>
          <a:p>
            <a:r>
              <a:rPr lang="en-US" dirty="0"/>
              <a:t>There are many components that come together to make SQL Server Reporting Services</a:t>
            </a:r>
          </a:p>
        </p:txBody>
      </p:sp>
      <p:pic>
        <p:nvPicPr>
          <p:cNvPr id="5122" name="Picture 2" descr="http://coolwallpaperz.info/user-content/uploads/wall/o/78/architecture-modern-art-prints-posters-7961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4267200"/>
            <a:ext cx="4495800" cy="22479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thumbs.mywallpapers.org/files/wallpapers/31/3146/3D-architecture_-2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2999" y="4267200"/>
            <a:ext cx="3733801"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346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567110" cy="1143000"/>
          </a:xfrm>
        </p:spPr>
        <p:txBody>
          <a:bodyPr>
            <a:normAutofit fontScale="90000"/>
          </a:bodyPr>
          <a:lstStyle/>
          <a:p>
            <a:r>
              <a:rPr lang="en-US" dirty="0"/>
              <a:t>Reporting Services Architecture:</a:t>
            </a:r>
            <a:br>
              <a:rPr lang="en-US" dirty="0"/>
            </a:br>
            <a:r>
              <a:rPr lang="en-US" dirty="0"/>
              <a:t>SSDT: Report Designer</a:t>
            </a:r>
          </a:p>
        </p:txBody>
      </p:sp>
      <p:sp>
        <p:nvSpPr>
          <p:cNvPr id="3" name="Content Placeholder 2"/>
          <p:cNvSpPr>
            <a:spLocks noGrp="1"/>
          </p:cNvSpPr>
          <p:nvPr>
            <p:ph idx="1"/>
          </p:nvPr>
        </p:nvSpPr>
        <p:spPr>
          <a:xfrm>
            <a:off x="1043492" y="2323652"/>
            <a:ext cx="7414708" cy="3924748"/>
          </a:xfrm>
        </p:spPr>
        <p:txBody>
          <a:bodyPr>
            <a:normAutofit/>
          </a:bodyPr>
          <a:lstStyle/>
          <a:p>
            <a:r>
              <a:rPr lang="en-US" dirty="0"/>
              <a:t>The part of SQL Server that will help you create reports and report models is the </a:t>
            </a:r>
            <a:r>
              <a:rPr lang="en-US" b="1" dirty="0"/>
              <a:t>SQL Server Data Tools (SSDT). </a:t>
            </a:r>
          </a:p>
          <a:p>
            <a:r>
              <a:rPr lang="en-US" dirty="0"/>
              <a:t>Like Integration Services, Reporting Services uses this lightweight version of the Visual Studio IDE to provide you with the tools and wizards that you need to develop solutions</a:t>
            </a:r>
          </a:p>
        </p:txBody>
      </p:sp>
    </p:spTree>
    <p:extLst>
      <p:ext uri="{BB962C8B-B14F-4D97-AF65-F5344CB8AC3E}">
        <p14:creationId xmlns:p14="http://schemas.microsoft.com/office/powerpoint/2010/main" val="1548646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567110" cy="1143000"/>
          </a:xfrm>
        </p:spPr>
        <p:txBody>
          <a:bodyPr>
            <a:normAutofit fontScale="90000"/>
          </a:bodyPr>
          <a:lstStyle/>
          <a:p>
            <a:r>
              <a:rPr lang="en-US" dirty="0"/>
              <a:t>Reporting Services Architecture:</a:t>
            </a:r>
            <a:br>
              <a:rPr lang="en-US" dirty="0"/>
            </a:br>
            <a:r>
              <a:rPr lang="en-US" dirty="0"/>
              <a:t>SSDT: Report Designer</a:t>
            </a:r>
          </a:p>
        </p:txBody>
      </p:sp>
      <p:sp>
        <p:nvSpPr>
          <p:cNvPr id="3" name="Content Placeholder 2"/>
          <p:cNvSpPr>
            <a:spLocks noGrp="1"/>
          </p:cNvSpPr>
          <p:nvPr>
            <p:ph idx="1"/>
          </p:nvPr>
        </p:nvSpPr>
        <p:spPr>
          <a:xfrm>
            <a:off x="1043492" y="2323652"/>
            <a:ext cx="7414708" cy="3924748"/>
          </a:xfrm>
        </p:spPr>
        <p:txBody>
          <a:bodyPr>
            <a:normAutofit/>
          </a:bodyPr>
          <a:lstStyle/>
          <a:p>
            <a:r>
              <a:rPr lang="en-US" dirty="0"/>
              <a:t>The product of your report development in SSDT will be SSRS reports are usually stored as RDL files </a:t>
            </a:r>
          </a:p>
          <a:p>
            <a:r>
              <a:rPr lang="en-US" dirty="0"/>
              <a:t>When you deploy an RDL file to the report server, it gets stored in the report server database for use by the rendering engine.</a:t>
            </a:r>
          </a:p>
          <a:p>
            <a:endParaRPr lang="en-US" dirty="0"/>
          </a:p>
        </p:txBody>
      </p:sp>
      <p:pic>
        <p:nvPicPr>
          <p:cNvPr id="4" name="Picture 3">
            <a:extLst>
              <a:ext uri="{FF2B5EF4-FFF2-40B4-BE49-F238E27FC236}">
                <a16:creationId xmlns:a16="http://schemas.microsoft.com/office/drawing/2014/main" id="{E4F38216-0875-4660-9862-5D3E106B1FB6}"/>
              </a:ext>
            </a:extLst>
          </p:cNvPr>
          <p:cNvPicPr>
            <a:picLocks noChangeAspect="1"/>
          </p:cNvPicPr>
          <p:nvPr/>
        </p:nvPicPr>
        <p:blipFill>
          <a:blip r:embed="rId2"/>
          <a:stretch>
            <a:fillRect/>
          </a:stretch>
        </p:blipFill>
        <p:spPr>
          <a:xfrm>
            <a:off x="3581400" y="4724400"/>
            <a:ext cx="2173641" cy="1704975"/>
          </a:xfrm>
          <a:prstGeom prst="rect">
            <a:avLst/>
          </a:prstGeom>
        </p:spPr>
      </p:pic>
    </p:spTree>
    <p:extLst>
      <p:ext uri="{BB962C8B-B14F-4D97-AF65-F5344CB8AC3E}">
        <p14:creationId xmlns:p14="http://schemas.microsoft.com/office/powerpoint/2010/main" val="3787946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567110" cy="1143000"/>
          </a:xfrm>
        </p:spPr>
        <p:txBody>
          <a:bodyPr>
            <a:normAutofit fontScale="90000"/>
          </a:bodyPr>
          <a:lstStyle/>
          <a:p>
            <a:r>
              <a:rPr lang="en-US" dirty="0"/>
              <a:t>Reporting Services Architecture:</a:t>
            </a:r>
            <a:br>
              <a:rPr lang="en-US" dirty="0"/>
            </a:br>
            <a:r>
              <a:rPr lang="en-US" dirty="0"/>
              <a:t>SSRS Windows Service</a:t>
            </a:r>
          </a:p>
        </p:txBody>
      </p:sp>
      <p:sp>
        <p:nvSpPr>
          <p:cNvPr id="3" name="Content Placeholder 2"/>
          <p:cNvSpPr>
            <a:spLocks noGrp="1"/>
          </p:cNvSpPr>
          <p:nvPr>
            <p:ph idx="1"/>
          </p:nvPr>
        </p:nvSpPr>
        <p:spPr>
          <a:xfrm>
            <a:off x="1043492" y="2323652"/>
            <a:ext cx="7414708" cy="3924748"/>
          </a:xfrm>
        </p:spPr>
        <p:txBody>
          <a:bodyPr>
            <a:normAutofit lnSpcReduction="10000"/>
          </a:bodyPr>
          <a:lstStyle/>
          <a:p>
            <a:r>
              <a:rPr lang="en-US" dirty="0"/>
              <a:t>The rendering engine in SSRS can be found running as a Windows service called SQL Server Reporting Services (unless you’re in SharePoint integrated mode).</a:t>
            </a:r>
          </a:p>
          <a:p>
            <a:r>
              <a:rPr lang="en-US" dirty="0"/>
              <a:t>SSRS Windows Service is responsible for </a:t>
            </a:r>
          </a:p>
          <a:p>
            <a:pPr lvl="1"/>
            <a:r>
              <a:rPr lang="en-US" dirty="0"/>
              <a:t>Rendering</a:t>
            </a:r>
          </a:p>
          <a:p>
            <a:pPr lvl="1"/>
            <a:r>
              <a:rPr lang="en-US" dirty="0"/>
              <a:t>Data processing</a:t>
            </a:r>
          </a:p>
          <a:p>
            <a:pPr lvl="1"/>
            <a:r>
              <a:rPr lang="en-US" dirty="0"/>
              <a:t>Delivery</a:t>
            </a:r>
          </a:p>
          <a:p>
            <a:pPr lvl="1"/>
            <a:r>
              <a:rPr lang="en-US" dirty="0"/>
              <a:t>Security</a:t>
            </a:r>
          </a:p>
          <a:p>
            <a:r>
              <a:rPr lang="en-US" dirty="0"/>
              <a:t>This service is the heart of SSRS</a:t>
            </a:r>
          </a:p>
        </p:txBody>
      </p:sp>
      <p:pic>
        <p:nvPicPr>
          <p:cNvPr id="7170" name="Picture 2" descr="heart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1928" y="5257800"/>
            <a:ext cx="835025" cy="83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59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567110" cy="1143000"/>
          </a:xfrm>
        </p:spPr>
        <p:txBody>
          <a:bodyPr>
            <a:normAutofit fontScale="90000"/>
          </a:bodyPr>
          <a:lstStyle/>
          <a:p>
            <a:r>
              <a:rPr lang="en-US" dirty="0"/>
              <a:t>Reporting Services Architecture:</a:t>
            </a:r>
            <a:br>
              <a:rPr lang="en-US" dirty="0"/>
            </a:br>
            <a:r>
              <a:rPr lang="en-US" dirty="0"/>
              <a:t>Report Manager</a:t>
            </a:r>
          </a:p>
        </p:txBody>
      </p:sp>
      <p:sp>
        <p:nvSpPr>
          <p:cNvPr id="3" name="Content Placeholder 2"/>
          <p:cNvSpPr>
            <a:spLocks noGrp="1"/>
          </p:cNvSpPr>
          <p:nvPr>
            <p:ph idx="1"/>
          </p:nvPr>
        </p:nvSpPr>
        <p:spPr>
          <a:xfrm>
            <a:off x="1043492" y="2323652"/>
            <a:ext cx="7414708" cy="3924748"/>
          </a:xfrm>
        </p:spPr>
        <p:txBody>
          <a:bodyPr>
            <a:normAutofit fontScale="92500" lnSpcReduction="20000"/>
          </a:bodyPr>
          <a:lstStyle/>
          <a:p>
            <a:r>
              <a:rPr lang="en-US" dirty="0"/>
              <a:t>Report Manager is a browser-based tool that acts as the interface to all the reports, data sources, and other user-created elements on the report server. </a:t>
            </a:r>
          </a:p>
          <a:p>
            <a:r>
              <a:rPr lang="en-US" dirty="0"/>
              <a:t>Report Manager is used to do the following tasks:</a:t>
            </a:r>
          </a:p>
          <a:p>
            <a:pPr lvl="1"/>
            <a:r>
              <a:rPr lang="en-US" dirty="0"/>
              <a:t>Upload objects to the report server</a:t>
            </a:r>
          </a:p>
          <a:p>
            <a:pPr lvl="1"/>
            <a:r>
              <a:rPr lang="en-US" dirty="0"/>
              <a:t>View reports</a:t>
            </a:r>
          </a:p>
          <a:p>
            <a:pPr lvl="1"/>
            <a:r>
              <a:rPr lang="en-US" dirty="0"/>
              <a:t>Create or edit reports with the Report Builder</a:t>
            </a:r>
          </a:p>
          <a:p>
            <a:pPr lvl="1"/>
            <a:r>
              <a:rPr lang="en-US" dirty="0"/>
              <a:t>Browse or edit data sources</a:t>
            </a:r>
          </a:p>
          <a:p>
            <a:pPr lvl="1"/>
            <a:r>
              <a:rPr lang="en-US" dirty="0"/>
              <a:t>Set up report-level security</a:t>
            </a:r>
          </a:p>
          <a:p>
            <a:r>
              <a:rPr lang="en-US" dirty="0"/>
              <a:t>For the most part, Report Manager is what you would use any time you need to interact with content you’ve created.</a:t>
            </a:r>
          </a:p>
        </p:txBody>
      </p:sp>
    </p:spTree>
    <p:extLst>
      <p:ext uri="{BB962C8B-B14F-4D97-AF65-F5344CB8AC3E}">
        <p14:creationId xmlns:p14="http://schemas.microsoft.com/office/powerpoint/2010/main" val="3072997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567110" cy="1143000"/>
          </a:xfrm>
        </p:spPr>
        <p:txBody>
          <a:bodyPr>
            <a:normAutofit fontScale="90000"/>
          </a:bodyPr>
          <a:lstStyle/>
          <a:p>
            <a:r>
              <a:rPr lang="en-US" dirty="0"/>
              <a:t>Reporting Services Architecture:</a:t>
            </a:r>
            <a:br>
              <a:rPr lang="en-US" dirty="0"/>
            </a:br>
            <a:r>
              <a:rPr lang="en-US" dirty="0"/>
              <a:t>Report Builder</a:t>
            </a:r>
          </a:p>
        </p:txBody>
      </p:sp>
      <p:sp>
        <p:nvSpPr>
          <p:cNvPr id="3" name="Content Placeholder 2"/>
          <p:cNvSpPr>
            <a:spLocks noGrp="1"/>
          </p:cNvSpPr>
          <p:nvPr>
            <p:ph idx="1"/>
          </p:nvPr>
        </p:nvSpPr>
        <p:spPr>
          <a:xfrm>
            <a:off x="1043492" y="2323652"/>
            <a:ext cx="7643308" cy="4077148"/>
          </a:xfrm>
        </p:spPr>
        <p:txBody>
          <a:bodyPr>
            <a:normAutofit fontScale="92500" lnSpcReduction="20000"/>
          </a:bodyPr>
          <a:lstStyle/>
          <a:p>
            <a:r>
              <a:rPr lang="en-US" dirty="0"/>
              <a:t>New feature!</a:t>
            </a:r>
          </a:p>
          <a:p>
            <a:r>
              <a:rPr lang="en-US" dirty="0"/>
              <a:t>Starting with SQL Server 2012, there is a greater emphasis on giving users the tools to build their </a:t>
            </a:r>
            <a:r>
              <a:rPr lang="en-US" u="sng" dirty="0"/>
              <a:t>own</a:t>
            </a:r>
            <a:r>
              <a:rPr lang="en-US" dirty="0"/>
              <a:t> reports. </a:t>
            </a:r>
          </a:p>
          <a:p>
            <a:r>
              <a:rPr lang="en-US" dirty="0"/>
              <a:t>Report Builder is the tool to allow users to build their own reports</a:t>
            </a:r>
          </a:p>
          <a:p>
            <a:r>
              <a:rPr lang="en-US" dirty="0"/>
              <a:t>How?</a:t>
            </a:r>
          </a:p>
          <a:p>
            <a:pPr lvl="1"/>
            <a:r>
              <a:rPr lang="en-US" dirty="0"/>
              <a:t>Report Builder works with RDL files, so it can edit any report, even one created in SSDT.</a:t>
            </a:r>
          </a:p>
          <a:p>
            <a:pPr lvl="1"/>
            <a:r>
              <a:rPr lang="en-US" dirty="0"/>
              <a:t>But Report Builder can also take a good semantic model (we’ll see this soon) to create  powerful reports using wizards and visual editing tools.</a:t>
            </a:r>
          </a:p>
          <a:p>
            <a:pPr lvl="2"/>
            <a:r>
              <a:rPr lang="en-US" dirty="0"/>
              <a:t>Not just developers can do this, “super” users (users a little more IT-savvy) can do this too</a:t>
            </a:r>
          </a:p>
          <a:p>
            <a:endParaRPr lang="en-US" dirty="0"/>
          </a:p>
        </p:txBody>
      </p:sp>
    </p:spTree>
    <p:extLst>
      <p:ext uri="{BB962C8B-B14F-4D97-AF65-F5344CB8AC3E}">
        <p14:creationId xmlns:p14="http://schemas.microsoft.com/office/powerpoint/2010/main" val="1537965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043492" y="2323652"/>
            <a:ext cx="7338508" cy="3508977"/>
          </a:xfrm>
        </p:spPr>
        <p:txBody>
          <a:bodyPr>
            <a:normAutofit/>
          </a:bodyPr>
          <a:lstStyle/>
          <a:p>
            <a:r>
              <a:rPr lang="en-US" dirty="0"/>
              <a:t> Identify which components of SQL Server exist to deliver reports</a:t>
            </a:r>
          </a:p>
          <a:p>
            <a:r>
              <a:rPr lang="en-US" dirty="0"/>
              <a:t>Describe the lifecycle of a report</a:t>
            </a:r>
          </a:p>
          <a:p>
            <a:r>
              <a:rPr lang="en-US" dirty="0"/>
              <a:t>Use Analysis Services with Reporting Services to deliver ad hoc reports</a:t>
            </a:r>
          </a:p>
          <a:p>
            <a:r>
              <a:rPr lang="en-US" dirty="0"/>
              <a:t>Use SSDT to create a report server project</a:t>
            </a:r>
          </a:p>
          <a:p>
            <a:r>
              <a:rPr lang="en-US" dirty="0"/>
              <a:t>Describe how to deploy reports to the report server</a:t>
            </a:r>
          </a:p>
        </p:txBody>
      </p:sp>
    </p:spTree>
    <p:extLst>
      <p:ext uri="{BB962C8B-B14F-4D97-AF65-F5344CB8AC3E}">
        <p14:creationId xmlns:p14="http://schemas.microsoft.com/office/powerpoint/2010/main" val="3308703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948110" cy="1143000"/>
          </a:xfrm>
        </p:spPr>
        <p:txBody>
          <a:bodyPr>
            <a:normAutofit fontScale="90000"/>
          </a:bodyPr>
          <a:lstStyle/>
          <a:p>
            <a:r>
              <a:rPr lang="en-US" dirty="0"/>
              <a:t>Reporting Services Architecture:</a:t>
            </a:r>
            <a:br>
              <a:rPr lang="en-US" dirty="0"/>
            </a:br>
            <a:r>
              <a:rPr lang="en-US" dirty="0"/>
              <a:t>Report Viewer</a:t>
            </a:r>
          </a:p>
        </p:txBody>
      </p:sp>
      <p:sp>
        <p:nvSpPr>
          <p:cNvPr id="3" name="Content Placeholder 2"/>
          <p:cNvSpPr>
            <a:spLocks noGrp="1"/>
          </p:cNvSpPr>
          <p:nvPr>
            <p:ph idx="1"/>
          </p:nvPr>
        </p:nvSpPr>
        <p:spPr>
          <a:xfrm>
            <a:off x="1043492" y="2323652"/>
            <a:ext cx="7567108" cy="4153348"/>
          </a:xfrm>
        </p:spPr>
        <p:txBody>
          <a:bodyPr>
            <a:normAutofit/>
          </a:bodyPr>
          <a:lstStyle/>
          <a:p>
            <a:r>
              <a:rPr lang="en-US" dirty="0"/>
              <a:t>The Report Viewer is a control available in Visual Studio that allows you to view the reports you or others have created.</a:t>
            </a:r>
          </a:p>
          <a:p>
            <a:r>
              <a:rPr lang="en-US" dirty="0"/>
              <a:t>It can run in either remote or local processing mode</a:t>
            </a:r>
          </a:p>
          <a:p>
            <a:pPr lvl="1"/>
            <a:r>
              <a:rPr lang="en-US" dirty="0"/>
              <a:t>Remote - lets the report service do the work</a:t>
            </a:r>
          </a:p>
          <a:p>
            <a:pPr lvl="1"/>
            <a:r>
              <a:rPr lang="en-US" dirty="0"/>
              <a:t>Local- performs the rendering in the control </a:t>
            </a:r>
          </a:p>
        </p:txBody>
      </p:sp>
    </p:spTree>
    <p:extLst>
      <p:ext uri="{BB962C8B-B14F-4D97-AF65-F5344CB8AC3E}">
        <p14:creationId xmlns:p14="http://schemas.microsoft.com/office/powerpoint/2010/main" val="999668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Building Simple Report Models</a:t>
            </a:r>
          </a:p>
        </p:txBody>
      </p:sp>
      <p:sp>
        <p:nvSpPr>
          <p:cNvPr id="3" name="Content Placeholder 2"/>
          <p:cNvSpPr>
            <a:spLocks noGrp="1"/>
          </p:cNvSpPr>
          <p:nvPr>
            <p:ph idx="1"/>
          </p:nvPr>
        </p:nvSpPr>
        <p:spPr>
          <a:xfrm>
            <a:off x="1043492" y="2323652"/>
            <a:ext cx="7567108" cy="4077148"/>
          </a:xfrm>
        </p:spPr>
        <p:txBody>
          <a:bodyPr>
            <a:normAutofit fontScale="92500" lnSpcReduction="20000"/>
          </a:bodyPr>
          <a:lstStyle/>
          <a:p>
            <a:r>
              <a:rPr lang="en-US" dirty="0"/>
              <a:t>Beginning in SQL Server 2012, you can build what is called Business Intelligence Semantic Model.</a:t>
            </a:r>
          </a:p>
          <a:p>
            <a:r>
              <a:rPr lang="en-US" dirty="0"/>
              <a:t>Why?</a:t>
            </a:r>
          </a:p>
          <a:p>
            <a:pPr lvl="1"/>
            <a:r>
              <a:rPr lang="en-US" dirty="0"/>
              <a:t>The big idea is that a developer can create the model and it then allows many types of reports to be created from that one model.</a:t>
            </a:r>
          </a:p>
          <a:p>
            <a:pPr lvl="1"/>
            <a:r>
              <a:rPr lang="en-US" dirty="0"/>
              <a:t>Reports can be created from that model by users instead of only limiting development to be done by developers (i.e. “programmers/analysts”).</a:t>
            </a:r>
          </a:p>
          <a:p>
            <a:r>
              <a:rPr lang="en-US" dirty="0"/>
              <a:t>How?</a:t>
            </a:r>
          </a:p>
          <a:p>
            <a:pPr lvl="1"/>
            <a:r>
              <a:rPr lang="en-US" dirty="0"/>
              <a:t>Report Models are created using SQL Server Analysis Services.</a:t>
            </a:r>
          </a:p>
          <a:p>
            <a:pPr lvl="2"/>
            <a:r>
              <a:rPr lang="en-US" dirty="0"/>
              <a:t>Therefore SSAS has to be installed and available for the next steps</a:t>
            </a:r>
          </a:p>
        </p:txBody>
      </p:sp>
    </p:spTree>
    <p:extLst>
      <p:ext uri="{BB962C8B-B14F-4D97-AF65-F5344CB8AC3E}">
        <p14:creationId xmlns:p14="http://schemas.microsoft.com/office/powerpoint/2010/main" val="1524817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Project</a:t>
            </a:r>
          </a:p>
        </p:txBody>
      </p:sp>
      <p:sp>
        <p:nvSpPr>
          <p:cNvPr id="3" name="Content Placeholder 2"/>
          <p:cNvSpPr>
            <a:spLocks noGrp="1"/>
          </p:cNvSpPr>
          <p:nvPr>
            <p:ph idx="1"/>
          </p:nvPr>
        </p:nvSpPr>
        <p:spPr>
          <a:xfrm>
            <a:off x="1043492" y="2323652"/>
            <a:ext cx="7567108" cy="4077148"/>
          </a:xfrm>
        </p:spPr>
        <p:txBody>
          <a:bodyPr>
            <a:normAutofit fontScale="92500"/>
          </a:bodyPr>
          <a:lstStyle/>
          <a:p>
            <a:pPr marL="525780" indent="-457200">
              <a:buFont typeface="+mj-lt"/>
              <a:buAutoNum type="arabicPeriod"/>
            </a:pPr>
            <a:r>
              <a:rPr lang="en-US" dirty="0"/>
              <a:t>After you have an instance of SSAS in tabular mode,  you can then create a project.  Open SQL Server Data Tools and then File-&gt;New Project</a:t>
            </a:r>
          </a:p>
          <a:p>
            <a:endParaRPr lang="en-US" dirty="0"/>
          </a:p>
          <a:p>
            <a:endParaRPr lang="en-US" dirty="0"/>
          </a:p>
          <a:p>
            <a:endParaRPr lang="en-US" dirty="0"/>
          </a:p>
          <a:p>
            <a:pPr marL="525780" indent="-457200">
              <a:buFont typeface="+mj-lt"/>
              <a:buAutoNum type="arabicPeriod" startAt="2"/>
            </a:pPr>
            <a:r>
              <a:rPr lang="en-US" dirty="0"/>
              <a:t>Select Analysis Services as the template type and then choose Analysis Services Tabular </a:t>
            </a:r>
          </a:p>
          <a:p>
            <a:pPr marL="525780" indent="-457200">
              <a:buFont typeface="+mj-lt"/>
              <a:buAutoNum type="arabicPeriod" startAt="2"/>
            </a:pPr>
            <a:r>
              <a:rPr lang="en-US" dirty="0"/>
              <a:t>Choose an appropriate project name and click OK. </a:t>
            </a:r>
          </a:p>
        </p:txBody>
      </p:sp>
      <p:pic>
        <p:nvPicPr>
          <p:cNvPr id="5" name="Picture 4">
            <a:extLst>
              <a:ext uri="{FF2B5EF4-FFF2-40B4-BE49-F238E27FC236}">
                <a16:creationId xmlns:a16="http://schemas.microsoft.com/office/drawing/2014/main" id="{D8FDE724-3378-46C4-A0F4-29211DA53FE1}"/>
              </a:ext>
            </a:extLst>
          </p:cNvPr>
          <p:cNvPicPr>
            <a:picLocks noChangeAspect="1"/>
          </p:cNvPicPr>
          <p:nvPr/>
        </p:nvPicPr>
        <p:blipFill>
          <a:blip r:embed="rId2"/>
          <a:stretch>
            <a:fillRect/>
          </a:stretch>
        </p:blipFill>
        <p:spPr>
          <a:xfrm>
            <a:off x="3997987" y="3352800"/>
            <a:ext cx="1658118" cy="1300606"/>
          </a:xfrm>
          <a:prstGeom prst="rect">
            <a:avLst/>
          </a:prstGeom>
        </p:spPr>
      </p:pic>
    </p:spTree>
    <p:extLst>
      <p:ext uri="{BB962C8B-B14F-4D97-AF65-F5344CB8AC3E}">
        <p14:creationId xmlns:p14="http://schemas.microsoft.com/office/powerpoint/2010/main" val="3838903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572536"/>
          </a:xfrm>
        </p:spPr>
        <p:txBody>
          <a:bodyPr>
            <a:normAutofit fontScale="90000"/>
          </a:bodyPr>
          <a:lstStyle/>
          <a:p>
            <a:r>
              <a:rPr lang="en-US" dirty="0"/>
              <a:t>Creating a Project</a:t>
            </a:r>
          </a:p>
        </p:txBody>
      </p:sp>
      <p:sp>
        <p:nvSpPr>
          <p:cNvPr id="5" name="Content Placeholder 4"/>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9A3E5610-B18F-4300-9FCD-5BE6A276AE63}"/>
              </a:ext>
            </a:extLst>
          </p:cNvPr>
          <p:cNvPicPr>
            <a:picLocks noChangeAspect="1"/>
          </p:cNvPicPr>
          <p:nvPr/>
        </p:nvPicPr>
        <p:blipFill>
          <a:blip r:embed="rId2"/>
          <a:stretch>
            <a:fillRect/>
          </a:stretch>
        </p:blipFill>
        <p:spPr>
          <a:xfrm>
            <a:off x="762000" y="1676400"/>
            <a:ext cx="6777317" cy="4674260"/>
          </a:xfrm>
          <a:prstGeom prst="rect">
            <a:avLst/>
          </a:prstGeom>
        </p:spPr>
      </p:pic>
    </p:spTree>
    <p:extLst>
      <p:ext uri="{BB962C8B-B14F-4D97-AF65-F5344CB8AC3E}">
        <p14:creationId xmlns:p14="http://schemas.microsoft.com/office/powerpoint/2010/main" val="636556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572536"/>
          </a:xfrm>
        </p:spPr>
        <p:txBody>
          <a:bodyPr>
            <a:normAutofit fontScale="90000"/>
          </a:bodyPr>
          <a:lstStyle/>
          <a:p>
            <a:r>
              <a:rPr lang="en-US" dirty="0"/>
              <a:t>Creating a Project</a:t>
            </a:r>
          </a:p>
        </p:txBody>
      </p:sp>
      <p:sp>
        <p:nvSpPr>
          <p:cNvPr id="6" name="Rectangle 5">
            <a:extLst>
              <a:ext uri="{FF2B5EF4-FFF2-40B4-BE49-F238E27FC236}">
                <a16:creationId xmlns:a16="http://schemas.microsoft.com/office/drawing/2014/main" id="{16697A60-6513-46C8-9C32-F6629F934D55}"/>
              </a:ext>
            </a:extLst>
          </p:cNvPr>
          <p:cNvSpPr/>
          <p:nvPr/>
        </p:nvSpPr>
        <p:spPr>
          <a:xfrm>
            <a:off x="6553200" y="1600200"/>
            <a:ext cx="17526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Integrated workspace</a:t>
            </a:r>
          </a:p>
        </p:txBody>
      </p:sp>
      <p:pic>
        <p:nvPicPr>
          <p:cNvPr id="7" name="Picture 6">
            <a:extLst>
              <a:ext uri="{FF2B5EF4-FFF2-40B4-BE49-F238E27FC236}">
                <a16:creationId xmlns:a16="http://schemas.microsoft.com/office/drawing/2014/main" id="{D6A8B2B8-FB53-4966-AB02-06DFB8F76B98}"/>
              </a:ext>
            </a:extLst>
          </p:cNvPr>
          <p:cNvPicPr>
            <a:picLocks noChangeAspect="1"/>
          </p:cNvPicPr>
          <p:nvPr/>
        </p:nvPicPr>
        <p:blipFill>
          <a:blip r:embed="rId2"/>
          <a:stretch>
            <a:fillRect/>
          </a:stretch>
        </p:blipFill>
        <p:spPr>
          <a:xfrm>
            <a:off x="914400" y="1588655"/>
            <a:ext cx="5467350" cy="4724400"/>
          </a:xfrm>
          <a:prstGeom prst="rect">
            <a:avLst/>
          </a:prstGeom>
        </p:spPr>
      </p:pic>
    </p:spTree>
    <p:extLst>
      <p:ext uri="{BB962C8B-B14F-4D97-AF65-F5344CB8AC3E}">
        <p14:creationId xmlns:p14="http://schemas.microsoft.com/office/powerpoint/2010/main" val="2119713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Data to Your Model</a:t>
            </a:r>
          </a:p>
        </p:txBody>
      </p:sp>
      <p:sp>
        <p:nvSpPr>
          <p:cNvPr id="3" name="Content Placeholder 2"/>
          <p:cNvSpPr>
            <a:spLocks noGrp="1"/>
          </p:cNvSpPr>
          <p:nvPr>
            <p:ph idx="1"/>
          </p:nvPr>
        </p:nvSpPr>
        <p:spPr>
          <a:xfrm>
            <a:off x="1043492" y="2323652"/>
            <a:ext cx="7567108" cy="4077148"/>
          </a:xfrm>
        </p:spPr>
        <p:txBody>
          <a:bodyPr>
            <a:normAutofit/>
          </a:bodyPr>
          <a:lstStyle/>
          <a:p>
            <a:r>
              <a:rPr lang="en-US" dirty="0"/>
              <a:t>At this point, we should see the Solution Explorer on the top-right side containing our empty BI Semantic Model</a:t>
            </a:r>
          </a:p>
          <a:p>
            <a:r>
              <a:rPr lang="en-US" dirty="0"/>
              <a:t>The next step is to start adding entities to your model.</a:t>
            </a:r>
          </a:p>
          <a:p>
            <a:endParaRPr lang="en-US" dirty="0"/>
          </a:p>
        </p:txBody>
      </p:sp>
      <p:pic>
        <p:nvPicPr>
          <p:cNvPr id="4" name="Picture 3">
            <a:extLst>
              <a:ext uri="{FF2B5EF4-FFF2-40B4-BE49-F238E27FC236}">
                <a16:creationId xmlns:a16="http://schemas.microsoft.com/office/drawing/2014/main" id="{C1BFBBDA-EBAD-417B-B6FB-4B222C4D2A1C}"/>
              </a:ext>
            </a:extLst>
          </p:cNvPr>
          <p:cNvPicPr>
            <a:picLocks noChangeAspect="1"/>
          </p:cNvPicPr>
          <p:nvPr/>
        </p:nvPicPr>
        <p:blipFill>
          <a:blip r:embed="rId2"/>
          <a:stretch>
            <a:fillRect/>
          </a:stretch>
        </p:blipFill>
        <p:spPr>
          <a:xfrm>
            <a:off x="5486400" y="4419600"/>
            <a:ext cx="2052387" cy="1752600"/>
          </a:xfrm>
          <a:prstGeom prst="rect">
            <a:avLst/>
          </a:prstGeom>
        </p:spPr>
      </p:pic>
    </p:spTree>
    <p:extLst>
      <p:ext uri="{BB962C8B-B14F-4D97-AF65-F5344CB8AC3E}">
        <p14:creationId xmlns:p14="http://schemas.microsoft.com/office/powerpoint/2010/main" val="126146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Data to Your Model</a:t>
            </a:r>
          </a:p>
        </p:txBody>
      </p:sp>
      <p:sp>
        <p:nvSpPr>
          <p:cNvPr id="3" name="Content Placeholder 2"/>
          <p:cNvSpPr>
            <a:spLocks noGrp="1"/>
          </p:cNvSpPr>
          <p:nvPr>
            <p:ph idx="1"/>
          </p:nvPr>
        </p:nvSpPr>
        <p:spPr>
          <a:xfrm>
            <a:off x="1043492" y="2323652"/>
            <a:ext cx="7567108" cy="4077148"/>
          </a:xfrm>
        </p:spPr>
        <p:txBody>
          <a:bodyPr>
            <a:normAutofit/>
          </a:bodyPr>
          <a:lstStyle/>
          <a:p>
            <a:pPr marL="525780" indent="-457200">
              <a:buFont typeface="+mj-lt"/>
              <a:buAutoNum type="arabicPeriod"/>
            </a:pPr>
            <a:r>
              <a:rPr lang="en-US" dirty="0"/>
              <a:t>Right click on Data Sources and select Import from Data Sources.</a:t>
            </a:r>
          </a:p>
          <a:p>
            <a:pPr marL="525780" indent="-457200">
              <a:buFont typeface="+mj-lt"/>
              <a:buAutoNum type="arabicPeriod"/>
            </a:pPr>
            <a:endParaRPr lang="en-US" dirty="0"/>
          </a:p>
          <a:p>
            <a:endParaRPr lang="en-US" dirty="0"/>
          </a:p>
        </p:txBody>
      </p:sp>
      <p:pic>
        <p:nvPicPr>
          <p:cNvPr id="4" name="Picture 3">
            <a:extLst>
              <a:ext uri="{FF2B5EF4-FFF2-40B4-BE49-F238E27FC236}">
                <a16:creationId xmlns:a16="http://schemas.microsoft.com/office/drawing/2014/main" id="{6CA5512E-4AFC-4B1F-832C-0F36958FECBA}"/>
              </a:ext>
            </a:extLst>
          </p:cNvPr>
          <p:cNvPicPr>
            <a:picLocks noChangeAspect="1"/>
          </p:cNvPicPr>
          <p:nvPr/>
        </p:nvPicPr>
        <p:blipFill>
          <a:blip r:embed="rId2"/>
          <a:stretch>
            <a:fillRect/>
          </a:stretch>
        </p:blipFill>
        <p:spPr>
          <a:xfrm>
            <a:off x="1676400" y="3347775"/>
            <a:ext cx="2181225" cy="2447925"/>
          </a:xfrm>
          <a:prstGeom prst="rect">
            <a:avLst/>
          </a:prstGeom>
        </p:spPr>
      </p:pic>
    </p:spTree>
    <p:extLst>
      <p:ext uri="{BB962C8B-B14F-4D97-AF65-F5344CB8AC3E}">
        <p14:creationId xmlns:p14="http://schemas.microsoft.com/office/powerpoint/2010/main" val="1210576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Data to Your Model</a:t>
            </a:r>
          </a:p>
        </p:txBody>
      </p:sp>
      <p:sp>
        <p:nvSpPr>
          <p:cNvPr id="5" name="Rectangle 4"/>
          <p:cNvSpPr/>
          <p:nvPr/>
        </p:nvSpPr>
        <p:spPr>
          <a:xfrm>
            <a:off x="5867400" y="2296372"/>
            <a:ext cx="2667000" cy="2351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#2 - Choose data source of Microsoft SQL Server.  Note that you can connect to other data sources such as Oracle.</a:t>
            </a:r>
          </a:p>
        </p:txBody>
      </p:sp>
      <p:pic>
        <p:nvPicPr>
          <p:cNvPr id="3" name="Picture 2">
            <a:extLst>
              <a:ext uri="{FF2B5EF4-FFF2-40B4-BE49-F238E27FC236}">
                <a16:creationId xmlns:a16="http://schemas.microsoft.com/office/drawing/2014/main" id="{C95625CD-F978-4D59-B89E-E8598B7270B2}"/>
              </a:ext>
            </a:extLst>
          </p:cNvPr>
          <p:cNvPicPr>
            <a:picLocks noChangeAspect="1"/>
          </p:cNvPicPr>
          <p:nvPr/>
        </p:nvPicPr>
        <p:blipFill>
          <a:blip r:embed="rId2"/>
          <a:stretch>
            <a:fillRect/>
          </a:stretch>
        </p:blipFill>
        <p:spPr>
          <a:xfrm>
            <a:off x="1089621" y="2170664"/>
            <a:ext cx="3681072" cy="3987248"/>
          </a:xfrm>
          <a:prstGeom prst="rect">
            <a:avLst/>
          </a:prstGeom>
        </p:spPr>
      </p:pic>
    </p:spTree>
    <p:extLst>
      <p:ext uri="{BB962C8B-B14F-4D97-AF65-F5344CB8AC3E}">
        <p14:creationId xmlns:p14="http://schemas.microsoft.com/office/powerpoint/2010/main" val="3669440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Data to Your Model</a:t>
            </a:r>
          </a:p>
        </p:txBody>
      </p:sp>
      <p:sp>
        <p:nvSpPr>
          <p:cNvPr id="3" name="Content Placeholder 2"/>
          <p:cNvSpPr>
            <a:spLocks noGrp="1"/>
          </p:cNvSpPr>
          <p:nvPr>
            <p:ph idx="1"/>
          </p:nvPr>
        </p:nvSpPr>
        <p:spPr>
          <a:xfrm>
            <a:off x="1043492" y="2323652"/>
            <a:ext cx="7567108" cy="4077148"/>
          </a:xfrm>
        </p:spPr>
        <p:txBody>
          <a:bodyPr>
            <a:normAutofit lnSpcReduction="10000"/>
          </a:bodyPr>
          <a:lstStyle/>
          <a:p>
            <a:pPr marL="525780" indent="-457200">
              <a:buFont typeface="+mj-lt"/>
              <a:buAutoNum type="arabicPeriod" startAt="3"/>
            </a:pPr>
            <a:r>
              <a:rPr lang="en-US" dirty="0"/>
              <a:t>Next you are presented with a dialog box for which you need to specify some information.</a:t>
            </a:r>
          </a:p>
          <a:p>
            <a:pPr lvl="1"/>
            <a:r>
              <a:rPr lang="en-US" b="1" dirty="0"/>
              <a:t>Friendly connection name: </a:t>
            </a:r>
            <a:r>
              <a:rPr lang="en-US" dirty="0"/>
              <a:t>This is the moniker you’re going to apply to this connection going forward.  </a:t>
            </a:r>
          </a:p>
          <a:p>
            <a:pPr lvl="1"/>
            <a:r>
              <a:rPr lang="en-US" b="1" dirty="0"/>
              <a:t>Server name: </a:t>
            </a:r>
            <a:r>
              <a:rPr lang="en-US" dirty="0"/>
              <a:t>This is where you identify the server you want to connect to for this connection</a:t>
            </a:r>
          </a:p>
          <a:p>
            <a:pPr lvl="1"/>
            <a:r>
              <a:rPr lang="en-US" b="1" dirty="0"/>
              <a:t>Windows/SQL Server authentication: </a:t>
            </a:r>
            <a:r>
              <a:rPr lang="en-US" dirty="0"/>
              <a:t>Here you choose the authentication type to connect to your server. </a:t>
            </a:r>
          </a:p>
          <a:p>
            <a:pPr lvl="1"/>
            <a:r>
              <a:rPr lang="en-US" b="1" dirty="0"/>
              <a:t>Connect to a database</a:t>
            </a:r>
            <a:r>
              <a:rPr lang="en-US" dirty="0"/>
              <a:t>: Here you select a database on the server you have chosen.</a:t>
            </a:r>
          </a:p>
          <a:p>
            <a:pPr marL="525780" indent="-457200">
              <a:buFont typeface="+mj-lt"/>
              <a:buAutoNum type="arabicPeriod"/>
            </a:pPr>
            <a:endParaRPr lang="en-US" dirty="0"/>
          </a:p>
          <a:p>
            <a:endParaRPr lang="en-US" dirty="0"/>
          </a:p>
        </p:txBody>
      </p:sp>
    </p:spTree>
    <p:extLst>
      <p:ext uri="{BB962C8B-B14F-4D97-AF65-F5344CB8AC3E}">
        <p14:creationId xmlns:p14="http://schemas.microsoft.com/office/powerpoint/2010/main" val="4124184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DA4EE0-1154-402E-A528-562A2C5B3406}"/>
              </a:ext>
            </a:extLst>
          </p:cNvPr>
          <p:cNvPicPr>
            <a:picLocks noChangeAspect="1"/>
          </p:cNvPicPr>
          <p:nvPr/>
        </p:nvPicPr>
        <p:blipFill>
          <a:blip r:embed="rId2"/>
          <a:stretch>
            <a:fillRect/>
          </a:stretch>
        </p:blipFill>
        <p:spPr>
          <a:xfrm>
            <a:off x="4401603" y="2086624"/>
            <a:ext cx="3733541" cy="4014787"/>
          </a:xfrm>
          <a:prstGeom prst="rect">
            <a:avLst/>
          </a:prstGeom>
        </p:spPr>
      </p:pic>
      <p:sp>
        <p:nvSpPr>
          <p:cNvPr id="2" name="Title 1"/>
          <p:cNvSpPr>
            <a:spLocks noGrp="1"/>
          </p:cNvSpPr>
          <p:nvPr>
            <p:ph type="title"/>
          </p:nvPr>
        </p:nvSpPr>
        <p:spPr>
          <a:xfrm>
            <a:off x="1043490" y="1027664"/>
            <a:ext cx="7024744" cy="648736"/>
          </a:xfrm>
        </p:spPr>
        <p:txBody>
          <a:bodyPr>
            <a:normAutofit fontScale="90000"/>
          </a:bodyPr>
          <a:lstStyle/>
          <a:p>
            <a:r>
              <a:rPr lang="en-US" dirty="0"/>
              <a:t>Adding Data to Your Model</a:t>
            </a:r>
          </a:p>
        </p:txBody>
      </p:sp>
      <p:sp>
        <p:nvSpPr>
          <p:cNvPr id="4" name="Content Placeholder 3"/>
          <p:cNvSpPr>
            <a:spLocks noGrp="1"/>
          </p:cNvSpPr>
          <p:nvPr>
            <p:ph idx="1"/>
          </p:nvPr>
        </p:nvSpPr>
        <p:spPr>
          <a:xfrm>
            <a:off x="1043492" y="1600200"/>
            <a:ext cx="7567108" cy="4953000"/>
          </a:xfrm>
        </p:spPr>
        <p:txBody>
          <a:bodyPr/>
          <a:lstStyle/>
          <a:p>
            <a:pPr marL="525780" indent="-457200">
              <a:buFont typeface="+mj-lt"/>
              <a:buAutoNum type="arabicPeriod" startAt="4"/>
            </a:pPr>
            <a:r>
              <a:rPr lang="en-US" dirty="0"/>
              <a:t>Specify values as defined here.  </a:t>
            </a:r>
          </a:p>
          <a:p>
            <a:pPr marL="525780" indent="-457200">
              <a:buFont typeface="+mj-lt"/>
              <a:buAutoNum type="arabicPeriod" startAt="5"/>
            </a:pPr>
            <a:endParaRPr lang="en-US" dirty="0"/>
          </a:p>
        </p:txBody>
      </p:sp>
      <p:sp>
        <p:nvSpPr>
          <p:cNvPr id="5" name="Right Arrow 4"/>
          <p:cNvSpPr/>
          <p:nvPr/>
        </p:nvSpPr>
        <p:spPr>
          <a:xfrm>
            <a:off x="1807346" y="4287512"/>
            <a:ext cx="2514600" cy="941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Connecting to AdventureWorks</a:t>
            </a:r>
          </a:p>
        </p:txBody>
      </p:sp>
      <p:sp>
        <p:nvSpPr>
          <p:cNvPr id="7" name="Right Arrow 6"/>
          <p:cNvSpPr/>
          <p:nvPr/>
        </p:nvSpPr>
        <p:spPr>
          <a:xfrm>
            <a:off x="1807346" y="2514600"/>
            <a:ext cx="2514600" cy="941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value of ‘.’ refers to local host</a:t>
            </a:r>
          </a:p>
        </p:txBody>
      </p:sp>
      <p:sp>
        <p:nvSpPr>
          <p:cNvPr id="6" name="Up Arrow 5"/>
          <p:cNvSpPr/>
          <p:nvPr/>
        </p:nvSpPr>
        <p:spPr>
          <a:xfrm>
            <a:off x="7032357" y="4838700"/>
            <a:ext cx="1295400" cy="838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spTree>
    <p:extLst>
      <p:ext uri="{BB962C8B-B14F-4D97-AF65-F5344CB8AC3E}">
        <p14:creationId xmlns:p14="http://schemas.microsoft.com/office/powerpoint/2010/main" val="3136329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Your Data Useful</a:t>
            </a:r>
          </a:p>
        </p:txBody>
      </p:sp>
      <p:sp>
        <p:nvSpPr>
          <p:cNvPr id="3" name="Content Placeholder 2"/>
          <p:cNvSpPr>
            <a:spLocks noGrp="1"/>
          </p:cNvSpPr>
          <p:nvPr>
            <p:ph idx="1"/>
          </p:nvPr>
        </p:nvSpPr>
        <p:spPr>
          <a:xfrm>
            <a:off x="1043492" y="2323652"/>
            <a:ext cx="7414708" cy="4000948"/>
          </a:xfrm>
        </p:spPr>
        <p:txBody>
          <a:bodyPr>
            <a:normAutofit lnSpcReduction="10000"/>
          </a:bodyPr>
          <a:lstStyle/>
          <a:p>
            <a:r>
              <a:rPr lang="en-US" dirty="0"/>
              <a:t>We've spent a lot of time working with databases, performance tuning, and data </a:t>
            </a:r>
          </a:p>
          <a:p>
            <a:r>
              <a:rPr lang="en-US" dirty="0"/>
              <a:t>Now we want to make sure that the data from SQL Server is available to an end user so that he or she can view it</a:t>
            </a:r>
          </a:p>
          <a:p>
            <a:r>
              <a:rPr lang="en-US" dirty="0"/>
              <a:t>Example:</a:t>
            </a:r>
          </a:p>
          <a:p>
            <a:pPr lvl="1"/>
            <a:r>
              <a:rPr lang="en-US" dirty="0"/>
              <a:t>Your manager, coworker, or client has requested to see the data in particular tables or views in the database.   We would like to make that data viewable in an attractive easy-to-read format.</a:t>
            </a:r>
          </a:p>
        </p:txBody>
      </p:sp>
    </p:spTree>
    <p:extLst>
      <p:ext uri="{BB962C8B-B14F-4D97-AF65-F5344CB8AC3E}">
        <p14:creationId xmlns:p14="http://schemas.microsoft.com/office/powerpoint/2010/main" val="2677200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48736"/>
          </a:xfrm>
        </p:spPr>
        <p:txBody>
          <a:bodyPr>
            <a:normAutofit fontScale="90000"/>
          </a:bodyPr>
          <a:lstStyle/>
          <a:p>
            <a:r>
              <a:rPr lang="en-US" dirty="0"/>
              <a:t>Adding Data to Your Model</a:t>
            </a:r>
          </a:p>
        </p:txBody>
      </p:sp>
      <p:sp>
        <p:nvSpPr>
          <p:cNvPr id="3" name="Content Placeholder 2"/>
          <p:cNvSpPr>
            <a:spLocks noGrp="1"/>
          </p:cNvSpPr>
          <p:nvPr>
            <p:ph idx="1"/>
          </p:nvPr>
        </p:nvSpPr>
        <p:spPr>
          <a:xfrm>
            <a:off x="1043492" y="1905000"/>
            <a:ext cx="7567108" cy="4495800"/>
          </a:xfrm>
        </p:spPr>
        <p:txBody>
          <a:bodyPr>
            <a:normAutofit/>
          </a:bodyPr>
          <a:lstStyle/>
          <a:p>
            <a:pPr marL="525780" indent="-457200">
              <a:buFont typeface="+mj-lt"/>
              <a:buAutoNum type="arabicPeriod" startAt="5"/>
            </a:pPr>
            <a:r>
              <a:rPr lang="en-US" dirty="0"/>
              <a:t>You are next prompted for the credentials of the account used by Analysis Services to the connect to the data source. </a:t>
            </a:r>
          </a:p>
        </p:txBody>
      </p:sp>
      <p:pic>
        <p:nvPicPr>
          <p:cNvPr id="4" name="Picture 3">
            <a:extLst>
              <a:ext uri="{FF2B5EF4-FFF2-40B4-BE49-F238E27FC236}">
                <a16:creationId xmlns:a16="http://schemas.microsoft.com/office/drawing/2014/main" id="{D49144A2-3F69-4C97-B9A8-77EA3B708E2C}"/>
              </a:ext>
            </a:extLst>
          </p:cNvPr>
          <p:cNvPicPr>
            <a:picLocks noChangeAspect="1"/>
          </p:cNvPicPr>
          <p:nvPr/>
        </p:nvPicPr>
        <p:blipFill>
          <a:blip r:embed="rId2"/>
          <a:stretch>
            <a:fillRect/>
          </a:stretch>
        </p:blipFill>
        <p:spPr>
          <a:xfrm>
            <a:off x="4900108" y="3048000"/>
            <a:ext cx="3200400" cy="3469090"/>
          </a:xfrm>
          <a:prstGeom prst="rect">
            <a:avLst/>
          </a:prstGeom>
        </p:spPr>
      </p:pic>
    </p:spTree>
    <p:extLst>
      <p:ext uri="{BB962C8B-B14F-4D97-AF65-F5344CB8AC3E}">
        <p14:creationId xmlns:p14="http://schemas.microsoft.com/office/powerpoint/2010/main" val="1733695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48736"/>
          </a:xfrm>
        </p:spPr>
        <p:txBody>
          <a:bodyPr>
            <a:normAutofit fontScale="90000"/>
          </a:bodyPr>
          <a:lstStyle/>
          <a:p>
            <a:r>
              <a:rPr lang="en-US" dirty="0"/>
              <a:t>Adding Data to Your Model</a:t>
            </a:r>
          </a:p>
        </p:txBody>
      </p:sp>
      <p:sp>
        <p:nvSpPr>
          <p:cNvPr id="3" name="Content Placeholder 2"/>
          <p:cNvSpPr>
            <a:spLocks noGrp="1"/>
          </p:cNvSpPr>
          <p:nvPr>
            <p:ph idx="1"/>
          </p:nvPr>
        </p:nvSpPr>
        <p:spPr>
          <a:xfrm>
            <a:off x="1043492" y="1905000"/>
            <a:ext cx="7567108" cy="4495800"/>
          </a:xfrm>
        </p:spPr>
        <p:txBody>
          <a:bodyPr>
            <a:normAutofit/>
          </a:bodyPr>
          <a:lstStyle/>
          <a:p>
            <a:pPr marL="525780" indent="-457200">
              <a:buFont typeface="+mj-lt"/>
              <a:buAutoNum type="arabicPeriod" startAt="6"/>
            </a:pPr>
            <a:r>
              <a:rPr lang="en-US" dirty="0"/>
              <a:t>The next step is specifying how to get your data.</a:t>
            </a:r>
          </a:p>
          <a:p>
            <a:pPr lvl="1"/>
            <a:r>
              <a:rPr lang="en-US" dirty="0"/>
              <a:t>You can do one of the following:</a:t>
            </a:r>
          </a:p>
          <a:p>
            <a:pPr lvl="2"/>
            <a:r>
              <a:rPr lang="en-US" dirty="0"/>
              <a:t>Select from a list of tables and views to choose the data to import</a:t>
            </a:r>
          </a:p>
          <a:p>
            <a:pPr lvl="2"/>
            <a:r>
              <a:rPr lang="en-US" dirty="0"/>
              <a:t>Write a query that will specify the data to import</a:t>
            </a:r>
          </a:p>
          <a:p>
            <a:pPr marL="68580" indent="0">
              <a:buNone/>
            </a:pPr>
            <a:endParaRPr lang="en-US" dirty="0"/>
          </a:p>
        </p:txBody>
      </p:sp>
    </p:spTree>
    <p:extLst>
      <p:ext uri="{BB962C8B-B14F-4D97-AF65-F5344CB8AC3E}">
        <p14:creationId xmlns:p14="http://schemas.microsoft.com/office/powerpoint/2010/main" val="1296595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48736"/>
          </a:xfrm>
        </p:spPr>
        <p:txBody>
          <a:bodyPr>
            <a:normAutofit fontScale="90000"/>
          </a:bodyPr>
          <a:lstStyle/>
          <a:p>
            <a:r>
              <a:rPr lang="en-US" dirty="0"/>
              <a:t>Adding Data to Your Model</a:t>
            </a:r>
          </a:p>
        </p:txBody>
      </p:sp>
      <p:sp>
        <p:nvSpPr>
          <p:cNvPr id="3" name="Content Placeholder 2"/>
          <p:cNvSpPr>
            <a:spLocks noGrp="1"/>
          </p:cNvSpPr>
          <p:nvPr>
            <p:ph idx="1"/>
          </p:nvPr>
        </p:nvSpPr>
        <p:spPr>
          <a:xfrm>
            <a:off x="1043492" y="1905000"/>
            <a:ext cx="7567108" cy="4495800"/>
          </a:xfrm>
        </p:spPr>
        <p:txBody>
          <a:bodyPr>
            <a:normAutofit/>
          </a:bodyPr>
          <a:lstStyle/>
          <a:p>
            <a:pPr marL="68580" indent="0">
              <a:buNone/>
            </a:pPr>
            <a:r>
              <a:rPr lang="en-US" dirty="0"/>
              <a:t>Steps #7-#9:  The screen you are presented with next looks like the following.</a:t>
            </a:r>
          </a:p>
          <a:p>
            <a:endParaRPr lang="en-US" dirty="0"/>
          </a:p>
        </p:txBody>
      </p:sp>
      <p:sp>
        <p:nvSpPr>
          <p:cNvPr id="4" name="Rectangle 3"/>
          <p:cNvSpPr/>
          <p:nvPr/>
        </p:nvSpPr>
        <p:spPr>
          <a:xfrm>
            <a:off x="5105400" y="2819399"/>
            <a:ext cx="3352800" cy="365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Clicking the “Select Related Tables” button is used in the steps to bring in the SalesOrderHeader table.  This button checks for tables with a relationship to the selected table(s).</a:t>
            </a:r>
          </a:p>
          <a:p>
            <a:r>
              <a:rPr lang="en-US" dirty="0"/>
              <a:t>Let’s add the Customer, Person, and Products tables. </a:t>
            </a:r>
          </a:p>
        </p:txBody>
      </p:sp>
      <p:pic>
        <p:nvPicPr>
          <p:cNvPr id="5" name="Picture 4">
            <a:extLst>
              <a:ext uri="{FF2B5EF4-FFF2-40B4-BE49-F238E27FC236}">
                <a16:creationId xmlns:a16="http://schemas.microsoft.com/office/drawing/2014/main" id="{5A4CAC68-F401-4D47-810B-E45BE916F9D9}"/>
              </a:ext>
            </a:extLst>
          </p:cNvPr>
          <p:cNvPicPr>
            <a:picLocks noChangeAspect="1"/>
          </p:cNvPicPr>
          <p:nvPr/>
        </p:nvPicPr>
        <p:blipFill>
          <a:blip r:embed="rId2"/>
          <a:stretch>
            <a:fillRect/>
          </a:stretch>
        </p:blipFill>
        <p:spPr>
          <a:xfrm>
            <a:off x="1264011" y="2861172"/>
            <a:ext cx="3291851" cy="3571876"/>
          </a:xfrm>
          <a:prstGeom prst="rect">
            <a:avLst/>
          </a:prstGeom>
        </p:spPr>
      </p:pic>
    </p:spTree>
    <p:extLst>
      <p:ext uri="{BB962C8B-B14F-4D97-AF65-F5344CB8AC3E}">
        <p14:creationId xmlns:p14="http://schemas.microsoft.com/office/powerpoint/2010/main" val="3637666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Data to Your Model</a:t>
            </a:r>
          </a:p>
        </p:txBody>
      </p:sp>
      <p:sp>
        <p:nvSpPr>
          <p:cNvPr id="3" name="Content Placeholder 2"/>
          <p:cNvSpPr>
            <a:spLocks noGrp="1"/>
          </p:cNvSpPr>
          <p:nvPr>
            <p:ph idx="1"/>
          </p:nvPr>
        </p:nvSpPr>
        <p:spPr>
          <a:xfrm>
            <a:off x="1043492" y="2323652"/>
            <a:ext cx="7567108" cy="4000948"/>
          </a:xfrm>
        </p:spPr>
        <p:txBody>
          <a:bodyPr>
            <a:normAutofit/>
          </a:bodyPr>
          <a:lstStyle/>
          <a:p>
            <a:pPr marL="525780" indent="-457200">
              <a:buFont typeface="+mj-lt"/>
              <a:buAutoNum type="arabicPeriod" startAt="12"/>
            </a:pPr>
            <a:r>
              <a:rPr lang="en-US" dirty="0"/>
              <a:t>You can preview and filter your data by clicking the “Preview &amp; Filter” button.</a:t>
            </a:r>
          </a:p>
          <a:p>
            <a:pPr lvl="1"/>
            <a:r>
              <a:rPr lang="en-US" dirty="0"/>
              <a:t>This gives you a chance to narrow the data you’re going to import from the Customer table, for example. </a:t>
            </a:r>
          </a:p>
        </p:txBody>
      </p:sp>
    </p:spTree>
    <p:extLst>
      <p:ext uri="{BB962C8B-B14F-4D97-AF65-F5344CB8AC3E}">
        <p14:creationId xmlns:p14="http://schemas.microsoft.com/office/powerpoint/2010/main" val="2557453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496336"/>
          </a:xfrm>
        </p:spPr>
        <p:txBody>
          <a:bodyPr>
            <a:normAutofit fontScale="90000"/>
          </a:bodyPr>
          <a:lstStyle/>
          <a:p>
            <a:r>
              <a:rPr lang="en-US" dirty="0"/>
              <a:t>Model Complete</a:t>
            </a:r>
          </a:p>
        </p:txBody>
      </p:sp>
      <p:sp>
        <p:nvSpPr>
          <p:cNvPr id="3" name="Content Placeholder 2"/>
          <p:cNvSpPr>
            <a:spLocks noGrp="1"/>
          </p:cNvSpPr>
          <p:nvPr>
            <p:ph idx="1"/>
          </p:nvPr>
        </p:nvSpPr>
        <p:spPr>
          <a:xfrm>
            <a:off x="1043492" y="1600200"/>
            <a:ext cx="6777317" cy="4232429"/>
          </a:xfrm>
        </p:spPr>
        <p:txBody>
          <a:bodyPr/>
          <a:lstStyle/>
          <a:p>
            <a:r>
              <a:rPr lang="en-US" dirty="0"/>
              <a:t>After this step, your model is complete.</a:t>
            </a:r>
          </a:p>
          <a:p>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126724"/>
            <a:ext cx="4495800" cy="4696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04370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795710" cy="877336"/>
          </a:xfrm>
        </p:spPr>
        <p:txBody>
          <a:bodyPr>
            <a:normAutofit fontScale="90000"/>
          </a:bodyPr>
          <a:lstStyle/>
          <a:p>
            <a:r>
              <a:rPr lang="en-US" dirty="0"/>
              <a:t>The Next Steps of Model Creation</a:t>
            </a:r>
          </a:p>
        </p:txBody>
      </p:sp>
      <p:sp>
        <p:nvSpPr>
          <p:cNvPr id="3" name="Content Placeholder 2"/>
          <p:cNvSpPr>
            <a:spLocks noGrp="1"/>
          </p:cNvSpPr>
          <p:nvPr>
            <p:ph idx="1"/>
          </p:nvPr>
        </p:nvSpPr>
        <p:spPr>
          <a:xfrm>
            <a:off x="1043492" y="2323652"/>
            <a:ext cx="7338508" cy="4077148"/>
          </a:xfrm>
        </p:spPr>
        <p:txBody>
          <a:bodyPr>
            <a:normAutofit lnSpcReduction="10000"/>
          </a:bodyPr>
          <a:lstStyle/>
          <a:p>
            <a:pPr marL="68580" indent="0">
              <a:buNone/>
            </a:pPr>
            <a:r>
              <a:rPr lang="en-US" dirty="0"/>
              <a:t>The next steps are:</a:t>
            </a:r>
          </a:p>
          <a:p>
            <a:pPr marL="525780" indent="-457200">
              <a:buFont typeface="+mj-lt"/>
              <a:buAutoNum type="arabicPeriod"/>
            </a:pPr>
            <a:r>
              <a:rPr lang="en-US" dirty="0"/>
              <a:t>Use the Model Designer to manipulate relationships between objects in data source views</a:t>
            </a:r>
          </a:p>
          <a:p>
            <a:pPr marL="525780" indent="-457200">
              <a:buFont typeface="+mj-lt"/>
              <a:buAutoNum type="arabicPeriod"/>
            </a:pPr>
            <a:r>
              <a:rPr lang="en-US" dirty="0"/>
              <a:t>Show how to add a computed column</a:t>
            </a:r>
          </a:p>
          <a:p>
            <a:pPr marL="525780" indent="-457200">
              <a:buFont typeface="+mj-lt"/>
              <a:buAutoNum type="arabicPeriod"/>
            </a:pPr>
            <a:r>
              <a:rPr lang="en-US" dirty="0"/>
              <a:t>Add sum and average to a measures grid </a:t>
            </a:r>
          </a:p>
          <a:p>
            <a:pPr marL="525780" indent="-457200">
              <a:buFont typeface="+mj-lt"/>
              <a:buAutoNum type="arabicPeriod"/>
            </a:pPr>
            <a:r>
              <a:rPr lang="en-US" dirty="0"/>
              <a:t>Add security to specify who should be able to access the data in your model</a:t>
            </a:r>
          </a:p>
          <a:p>
            <a:pPr lvl="1"/>
            <a:r>
              <a:rPr lang="en-US" dirty="0"/>
              <a:t>Access is granted to the roles you create, and the users who are members of those roles can see any rows to which the role has access.</a:t>
            </a:r>
          </a:p>
        </p:txBody>
      </p:sp>
    </p:spTree>
    <p:extLst>
      <p:ext uri="{BB962C8B-B14F-4D97-AF65-F5344CB8AC3E}">
        <p14:creationId xmlns:p14="http://schemas.microsoft.com/office/powerpoint/2010/main" val="1509695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38200"/>
            <a:ext cx="7643310" cy="1143000"/>
          </a:xfrm>
        </p:spPr>
        <p:txBody>
          <a:bodyPr>
            <a:normAutofit fontScale="90000"/>
          </a:bodyPr>
          <a:lstStyle/>
          <a:p>
            <a:r>
              <a:rPr lang="en-US" dirty="0"/>
              <a:t>The Next Step of Model Creation</a:t>
            </a:r>
          </a:p>
        </p:txBody>
      </p:sp>
      <p:sp>
        <p:nvSpPr>
          <p:cNvPr id="3" name="Content Placeholder 2"/>
          <p:cNvSpPr>
            <a:spLocks noGrp="1"/>
          </p:cNvSpPr>
          <p:nvPr>
            <p:ph idx="1"/>
          </p:nvPr>
        </p:nvSpPr>
        <p:spPr>
          <a:xfrm>
            <a:off x="1043492" y="2323652"/>
            <a:ext cx="7338508" cy="4077148"/>
          </a:xfrm>
        </p:spPr>
        <p:txBody>
          <a:bodyPr>
            <a:normAutofit fontScale="92500" lnSpcReduction="10000"/>
          </a:bodyPr>
          <a:lstStyle/>
          <a:p>
            <a:r>
              <a:rPr lang="en-US" dirty="0"/>
              <a:t>We will stop here with the exercise as it is not required for the class.  </a:t>
            </a:r>
          </a:p>
          <a:p>
            <a:endParaRPr lang="en-US" dirty="0"/>
          </a:p>
          <a:p>
            <a:r>
              <a:rPr lang="en-US" dirty="0"/>
              <a:t>Our objective is to understand what SQL Server Reporting Services is and how it can be used by an organization.</a:t>
            </a:r>
          </a:p>
          <a:p>
            <a:endParaRPr lang="en-US" dirty="0"/>
          </a:p>
          <a:p>
            <a:r>
              <a:rPr lang="en-US" dirty="0"/>
              <a:t>The second objective was to know where to begin if you needed to create a report.</a:t>
            </a:r>
          </a:p>
          <a:p>
            <a:endParaRPr lang="en-US" dirty="0"/>
          </a:p>
          <a:p>
            <a:r>
              <a:rPr lang="en-US" dirty="0"/>
              <a:t>There are entire books written on SSRS.</a:t>
            </a:r>
          </a:p>
        </p:txBody>
      </p:sp>
    </p:spTree>
    <p:extLst>
      <p:ext uri="{BB962C8B-B14F-4D97-AF65-F5344CB8AC3E}">
        <p14:creationId xmlns:p14="http://schemas.microsoft.com/office/powerpoint/2010/main" val="2181598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719510" cy="1143000"/>
          </a:xfrm>
        </p:spPr>
        <p:txBody>
          <a:bodyPr>
            <a:normAutofit fontScale="90000"/>
          </a:bodyPr>
          <a:lstStyle/>
          <a:p>
            <a:r>
              <a:rPr lang="en-US" dirty="0"/>
              <a:t>Building and Deploying Your Data Model</a:t>
            </a:r>
          </a:p>
        </p:txBody>
      </p:sp>
      <p:sp>
        <p:nvSpPr>
          <p:cNvPr id="3" name="Content Placeholder 2"/>
          <p:cNvSpPr>
            <a:spLocks noGrp="1"/>
          </p:cNvSpPr>
          <p:nvPr>
            <p:ph idx="1"/>
          </p:nvPr>
        </p:nvSpPr>
        <p:spPr/>
        <p:txBody>
          <a:bodyPr>
            <a:normAutofit lnSpcReduction="10000"/>
          </a:bodyPr>
          <a:lstStyle/>
          <a:p>
            <a:r>
              <a:rPr lang="en-US" dirty="0"/>
              <a:t>To make your model usable to end users, you must deploy it.</a:t>
            </a:r>
          </a:p>
          <a:p>
            <a:r>
              <a:rPr lang="en-US" dirty="0"/>
              <a:t>To deploy, simply drop down the Build menu and choose Deploy. You can watch its progress in the Deploy window that pops up </a:t>
            </a:r>
          </a:p>
          <a:p>
            <a:r>
              <a:rPr lang="en-US" dirty="0"/>
              <a:t>Once complete, the tabular model is now deployed to your tabular-mode instance of SQL Server Analysis Services. </a:t>
            </a:r>
          </a:p>
        </p:txBody>
      </p:sp>
    </p:spTree>
    <p:extLst>
      <p:ext uri="{BB962C8B-B14F-4D97-AF65-F5344CB8AC3E}">
        <p14:creationId xmlns:p14="http://schemas.microsoft.com/office/powerpoint/2010/main" val="17250541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719510" cy="1143000"/>
          </a:xfrm>
        </p:spPr>
        <p:txBody>
          <a:bodyPr>
            <a:normAutofit fontScale="90000"/>
          </a:bodyPr>
          <a:lstStyle/>
          <a:p>
            <a:r>
              <a:rPr lang="en-US" dirty="0"/>
              <a:t>Building and Deploying Your Data Model</a:t>
            </a:r>
          </a:p>
        </p:txBody>
      </p:sp>
      <p:pic>
        <p:nvPicPr>
          <p:cNvPr id="3" name="Picture 2">
            <a:extLst>
              <a:ext uri="{FF2B5EF4-FFF2-40B4-BE49-F238E27FC236}">
                <a16:creationId xmlns:a16="http://schemas.microsoft.com/office/drawing/2014/main" id="{0761258D-195C-42D0-B751-70C137986139}"/>
              </a:ext>
            </a:extLst>
          </p:cNvPr>
          <p:cNvPicPr>
            <a:picLocks noChangeAspect="1"/>
          </p:cNvPicPr>
          <p:nvPr/>
        </p:nvPicPr>
        <p:blipFill>
          <a:blip r:embed="rId2"/>
          <a:stretch>
            <a:fillRect/>
          </a:stretch>
        </p:blipFill>
        <p:spPr>
          <a:xfrm>
            <a:off x="838200" y="2286000"/>
            <a:ext cx="7112000" cy="1050387"/>
          </a:xfrm>
          <a:prstGeom prst="rect">
            <a:avLst/>
          </a:prstGeom>
        </p:spPr>
      </p:pic>
      <p:sp>
        <p:nvSpPr>
          <p:cNvPr id="4" name="Rectangle 3">
            <a:extLst>
              <a:ext uri="{FF2B5EF4-FFF2-40B4-BE49-F238E27FC236}">
                <a16:creationId xmlns:a16="http://schemas.microsoft.com/office/drawing/2014/main" id="{AA50BA05-7182-4288-8F31-D6FEDAF8A40B}"/>
              </a:ext>
            </a:extLst>
          </p:cNvPr>
          <p:cNvSpPr/>
          <p:nvPr/>
        </p:nvSpPr>
        <p:spPr>
          <a:xfrm>
            <a:off x="1143000" y="3657600"/>
            <a:ext cx="41910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will receive a warning that the impersonation setting for a data source is less secure than using a Windows account.  This is fine for demonstration purposes.  Note that there are no errors.</a:t>
            </a:r>
          </a:p>
        </p:txBody>
      </p:sp>
    </p:spTree>
    <p:extLst>
      <p:ext uri="{BB962C8B-B14F-4D97-AF65-F5344CB8AC3E}">
        <p14:creationId xmlns:p14="http://schemas.microsoft.com/office/powerpoint/2010/main" val="4212323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Creation</a:t>
            </a:r>
          </a:p>
        </p:txBody>
      </p:sp>
      <p:sp>
        <p:nvSpPr>
          <p:cNvPr id="3" name="Content Placeholder 2"/>
          <p:cNvSpPr>
            <a:spLocks noGrp="1"/>
          </p:cNvSpPr>
          <p:nvPr>
            <p:ph idx="1"/>
          </p:nvPr>
        </p:nvSpPr>
        <p:spPr>
          <a:xfrm>
            <a:off x="1043492" y="2323652"/>
            <a:ext cx="7186108" cy="4000948"/>
          </a:xfrm>
        </p:spPr>
        <p:txBody>
          <a:bodyPr>
            <a:normAutofit/>
          </a:bodyPr>
          <a:lstStyle/>
          <a:p>
            <a:r>
              <a:rPr lang="en-US" dirty="0"/>
              <a:t>Your deployed tabular model is not a completed report. </a:t>
            </a:r>
          </a:p>
          <a:p>
            <a:r>
              <a:rPr lang="en-US" dirty="0"/>
              <a:t>A model instead enables the creation of reports using the model to represent the data.</a:t>
            </a:r>
          </a:p>
          <a:p>
            <a:r>
              <a:rPr lang="en-US" dirty="0"/>
              <a:t> Now that it is deployed, you can generate many reports from just the one model.</a:t>
            </a:r>
          </a:p>
        </p:txBody>
      </p:sp>
    </p:spTree>
    <p:extLst>
      <p:ext uri="{BB962C8B-B14F-4D97-AF65-F5344CB8AC3E}">
        <p14:creationId xmlns:p14="http://schemas.microsoft.com/office/powerpoint/2010/main" val="1194980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24936"/>
          </a:xfrm>
        </p:spPr>
        <p:txBody>
          <a:bodyPr>
            <a:normAutofit fontScale="90000"/>
          </a:bodyPr>
          <a:lstStyle/>
          <a:p>
            <a:r>
              <a:rPr lang="en-US" dirty="0"/>
              <a:t>SQL Server Reporting Services</a:t>
            </a:r>
          </a:p>
        </p:txBody>
      </p:sp>
      <p:sp>
        <p:nvSpPr>
          <p:cNvPr id="3" name="Content Placeholder 2"/>
          <p:cNvSpPr>
            <a:spLocks noGrp="1"/>
          </p:cNvSpPr>
          <p:nvPr>
            <p:ph idx="1"/>
          </p:nvPr>
        </p:nvSpPr>
        <p:spPr>
          <a:xfrm>
            <a:off x="1043492" y="1981200"/>
            <a:ext cx="6777317" cy="3851429"/>
          </a:xfrm>
        </p:spPr>
        <p:txBody>
          <a:bodyPr>
            <a:normAutofit/>
          </a:bodyPr>
          <a:lstStyle/>
          <a:p>
            <a:r>
              <a:rPr lang="en-US" b="1" dirty="0"/>
              <a:t>SQL Server Reporting Services </a:t>
            </a:r>
            <a:r>
              <a:rPr lang="en-US" dirty="0"/>
              <a:t>is </a:t>
            </a:r>
          </a:p>
          <a:p>
            <a:pPr lvl="1"/>
            <a:r>
              <a:rPr lang="en-US" dirty="0"/>
              <a:t>Also called </a:t>
            </a:r>
            <a:r>
              <a:rPr lang="en-US" b="1" dirty="0"/>
              <a:t>SSRS</a:t>
            </a:r>
          </a:p>
          <a:p>
            <a:pPr lvl="1"/>
            <a:r>
              <a:rPr lang="en-US" dirty="0"/>
              <a:t>Is a service that ships with SQL Server</a:t>
            </a:r>
          </a:p>
          <a:p>
            <a:pPr lvl="1"/>
            <a:r>
              <a:rPr lang="en-US" dirty="0"/>
              <a:t>“Is a server-based reporting platform that provides comprehensive reporting functionality for a variety of data sources.“	</a:t>
            </a:r>
          </a:p>
        </p:txBody>
      </p:sp>
      <p:pic>
        <p:nvPicPr>
          <p:cNvPr id="6" name="Picture 5" descr="A close up of a sign&#10;&#10;Description generated with high confidence">
            <a:extLst>
              <a:ext uri="{FF2B5EF4-FFF2-40B4-BE49-F238E27FC236}">
                <a16:creationId xmlns:a16="http://schemas.microsoft.com/office/drawing/2014/main" id="{C9D397B2-E277-4120-905C-A9FDB7553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4495800"/>
            <a:ext cx="3200400" cy="1753085"/>
          </a:xfrm>
          <a:prstGeom prst="rect">
            <a:avLst/>
          </a:prstGeom>
        </p:spPr>
      </p:pic>
    </p:spTree>
    <p:extLst>
      <p:ext uri="{BB962C8B-B14F-4D97-AF65-F5344CB8AC3E}">
        <p14:creationId xmlns:p14="http://schemas.microsoft.com/office/powerpoint/2010/main" val="1165113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Creation</a:t>
            </a:r>
          </a:p>
        </p:txBody>
      </p:sp>
      <p:sp>
        <p:nvSpPr>
          <p:cNvPr id="3" name="Content Placeholder 2"/>
          <p:cNvSpPr>
            <a:spLocks noGrp="1"/>
          </p:cNvSpPr>
          <p:nvPr>
            <p:ph idx="1"/>
          </p:nvPr>
        </p:nvSpPr>
        <p:spPr>
          <a:xfrm>
            <a:off x="1043492" y="2323652"/>
            <a:ext cx="7186108" cy="4000948"/>
          </a:xfrm>
        </p:spPr>
        <p:txBody>
          <a:bodyPr>
            <a:normAutofit/>
          </a:bodyPr>
          <a:lstStyle/>
          <a:p>
            <a:r>
              <a:rPr lang="en-US" dirty="0"/>
              <a:t>To see and generate reports you will leave SQL Server Data Tools and actually visit the reporting user interface (Report Manager) at the following link</a:t>
            </a:r>
          </a:p>
          <a:p>
            <a:pPr lvl="1"/>
            <a:r>
              <a:rPr lang="en-US" dirty="0"/>
              <a:t>http://&lt;your reporting server host&gt;/reports</a:t>
            </a:r>
          </a:p>
          <a:p>
            <a:pPr lvl="1"/>
            <a:r>
              <a:rPr lang="en-US" dirty="0"/>
              <a:t>Note that on our virtual machine for the class, the default path is </a:t>
            </a:r>
            <a:r>
              <a:rPr lang="en-US" dirty="0">
                <a:hlinkClick r:id="rId2"/>
              </a:rPr>
              <a:t>http://desktop-dhd3ecj/Reports</a:t>
            </a:r>
            <a:endParaRPr lang="en-US" dirty="0"/>
          </a:p>
          <a:p>
            <a:pPr lvl="1"/>
            <a:endParaRPr lang="en-US" dirty="0"/>
          </a:p>
        </p:txBody>
      </p:sp>
    </p:spTree>
    <p:extLst>
      <p:ext uri="{BB962C8B-B14F-4D97-AF65-F5344CB8AC3E}">
        <p14:creationId xmlns:p14="http://schemas.microsoft.com/office/powerpoint/2010/main" val="1869557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Server Reporting Service Configuration</a:t>
            </a:r>
          </a:p>
        </p:txBody>
      </p:sp>
      <p:sp>
        <p:nvSpPr>
          <p:cNvPr id="3" name="Content Placeholder 2"/>
          <p:cNvSpPr>
            <a:spLocks noGrp="1"/>
          </p:cNvSpPr>
          <p:nvPr>
            <p:ph idx="1"/>
          </p:nvPr>
        </p:nvSpPr>
        <p:spPr>
          <a:xfrm>
            <a:off x="1043492" y="2323652"/>
            <a:ext cx="7186108" cy="4000948"/>
          </a:xfrm>
        </p:spPr>
        <p:txBody>
          <a:bodyPr>
            <a:normAutofit/>
          </a:bodyPr>
          <a:lstStyle/>
          <a:p>
            <a:r>
              <a:rPr lang="en-US" dirty="0"/>
              <a:t>Before we go on to see what Reporting Services can do, we need to pause and mention that Reporting Services has a configuration tool.</a:t>
            </a:r>
          </a:p>
          <a:p>
            <a:pPr lvl="1"/>
            <a:r>
              <a:rPr lang="en-US" dirty="0"/>
              <a:t>This tool as well as configuration files are important to know about since we may need to tweak the configuration settings before we can access the site.</a:t>
            </a:r>
          </a:p>
        </p:txBody>
      </p:sp>
    </p:spTree>
    <p:extLst>
      <p:ext uri="{BB962C8B-B14F-4D97-AF65-F5344CB8AC3E}">
        <p14:creationId xmlns:p14="http://schemas.microsoft.com/office/powerpoint/2010/main" val="24729833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Server Reporting Service Configuration</a:t>
            </a:r>
          </a:p>
        </p:txBody>
      </p:sp>
      <p:sp>
        <p:nvSpPr>
          <p:cNvPr id="3" name="Content Placeholder 2"/>
          <p:cNvSpPr>
            <a:spLocks noGrp="1"/>
          </p:cNvSpPr>
          <p:nvPr>
            <p:ph idx="1"/>
          </p:nvPr>
        </p:nvSpPr>
        <p:spPr>
          <a:xfrm>
            <a:off x="1043492" y="2323652"/>
            <a:ext cx="7186108" cy="4000948"/>
          </a:xfrm>
        </p:spPr>
        <p:txBody>
          <a:bodyPr>
            <a:normAutofit/>
          </a:bodyPr>
          <a:lstStyle/>
          <a:p>
            <a:r>
              <a:rPr lang="en-US" dirty="0"/>
              <a:t>To access the configuration manager for </a:t>
            </a:r>
            <a:br>
              <a:rPr lang="en-US" dirty="0"/>
            </a:br>
            <a:r>
              <a:rPr lang="en-US" dirty="0"/>
              <a:t>Reporting Services, look under your programs accessible from Windows Start button</a:t>
            </a:r>
          </a:p>
          <a:p>
            <a:r>
              <a:rPr lang="en-US" dirty="0"/>
              <a:t>On Windows 10, it is found under the Microsoft SQL Server 2016 folder.</a:t>
            </a:r>
          </a:p>
          <a:p>
            <a:endParaRPr lang="en-US" dirty="0"/>
          </a:p>
        </p:txBody>
      </p:sp>
    </p:spTree>
    <p:extLst>
      <p:ext uri="{BB962C8B-B14F-4D97-AF65-F5344CB8AC3E}">
        <p14:creationId xmlns:p14="http://schemas.microsoft.com/office/powerpoint/2010/main" val="29876502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27664"/>
            <a:ext cx="8534400" cy="648736"/>
          </a:xfrm>
        </p:spPr>
        <p:txBody>
          <a:bodyPr>
            <a:normAutofit/>
          </a:bodyPr>
          <a:lstStyle/>
          <a:p>
            <a:r>
              <a:rPr lang="en-US" sz="2800" dirty="0"/>
              <a:t>SQL Server Reporting Service Configuration</a:t>
            </a:r>
          </a:p>
        </p:txBody>
      </p:sp>
      <p:pic>
        <p:nvPicPr>
          <p:cNvPr id="3" name="Picture 2">
            <a:extLst>
              <a:ext uri="{FF2B5EF4-FFF2-40B4-BE49-F238E27FC236}">
                <a16:creationId xmlns:a16="http://schemas.microsoft.com/office/drawing/2014/main" id="{33D0D5B2-82F4-4B7E-B250-E5B6B64B6A7D}"/>
              </a:ext>
            </a:extLst>
          </p:cNvPr>
          <p:cNvPicPr>
            <a:picLocks noChangeAspect="1"/>
          </p:cNvPicPr>
          <p:nvPr/>
        </p:nvPicPr>
        <p:blipFill>
          <a:blip r:embed="rId2"/>
          <a:stretch>
            <a:fillRect/>
          </a:stretch>
        </p:blipFill>
        <p:spPr>
          <a:xfrm>
            <a:off x="637309" y="1927643"/>
            <a:ext cx="4175902" cy="2393113"/>
          </a:xfrm>
          <a:prstGeom prst="rect">
            <a:avLst/>
          </a:prstGeom>
        </p:spPr>
      </p:pic>
      <p:pic>
        <p:nvPicPr>
          <p:cNvPr id="4" name="Picture 3">
            <a:extLst>
              <a:ext uri="{FF2B5EF4-FFF2-40B4-BE49-F238E27FC236}">
                <a16:creationId xmlns:a16="http://schemas.microsoft.com/office/drawing/2014/main" id="{74B99DE3-8974-4EFE-9181-80623C1A9D71}"/>
              </a:ext>
            </a:extLst>
          </p:cNvPr>
          <p:cNvPicPr>
            <a:picLocks noChangeAspect="1"/>
          </p:cNvPicPr>
          <p:nvPr/>
        </p:nvPicPr>
        <p:blipFill>
          <a:blip r:embed="rId3"/>
          <a:stretch>
            <a:fillRect/>
          </a:stretch>
        </p:blipFill>
        <p:spPr>
          <a:xfrm>
            <a:off x="4038600" y="3276600"/>
            <a:ext cx="4675772" cy="3005137"/>
          </a:xfrm>
          <a:prstGeom prst="rect">
            <a:avLst/>
          </a:prstGeom>
        </p:spPr>
      </p:pic>
    </p:spTree>
    <p:extLst>
      <p:ext uri="{BB962C8B-B14F-4D97-AF65-F5344CB8AC3E}">
        <p14:creationId xmlns:p14="http://schemas.microsoft.com/office/powerpoint/2010/main" val="1300473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Creation</a:t>
            </a:r>
          </a:p>
        </p:txBody>
      </p:sp>
      <p:sp>
        <p:nvSpPr>
          <p:cNvPr id="3" name="Content Placeholder 2"/>
          <p:cNvSpPr>
            <a:spLocks noGrp="1"/>
          </p:cNvSpPr>
          <p:nvPr>
            <p:ph idx="1"/>
          </p:nvPr>
        </p:nvSpPr>
        <p:spPr/>
        <p:txBody>
          <a:bodyPr>
            <a:normAutofit lnSpcReduction="10000"/>
          </a:bodyPr>
          <a:lstStyle/>
          <a:p>
            <a:r>
              <a:rPr lang="en-US" dirty="0"/>
              <a:t>The report itself can be created by a developer, but can be other users as well.</a:t>
            </a:r>
          </a:p>
          <a:p>
            <a:r>
              <a:rPr lang="en-US" dirty="0"/>
              <a:t>From the web site, you can access a tool called Report Builder</a:t>
            </a:r>
          </a:p>
          <a:p>
            <a:r>
              <a:rPr lang="en-US" dirty="0"/>
              <a:t>Report Builder allows the creation of reports and has a user-friendly easy-to-navigate interface</a:t>
            </a:r>
          </a:p>
          <a:p>
            <a:r>
              <a:rPr lang="en-US" dirty="0"/>
              <a:t>Once the report it created, it will also need deployed</a:t>
            </a:r>
          </a:p>
          <a:p>
            <a:endParaRPr lang="en-US" dirty="0"/>
          </a:p>
        </p:txBody>
      </p:sp>
    </p:spTree>
    <p:extLst>
      <p:ext uri="{BB962C8B-B14F-4D97-AF65-F5344CB8AC3E}">
        <p14:creationId xmlns:p14="http://schemas.microsoft.com/office/powerpoint/2010/main" val="13458231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Creation</a:t>
            </a:r>
          </a:p>
        </p:txBody>
      </p:sp>
      <p:sp>
        <p:nvSpPr>
          <p:cNvPr id="4" name="Content Placeholder 3"/>
          <p:cNvSpPr>
            <a:spLocks noGrp="1"/>
          </p:cNvSpPr>
          <p:nvPr>
            <p:ph idx="1"/>
          </p:nvPr>
        </p:nvSpPr>
        <p:spPr/>
        <p:txBody>
          <a:bodyPr/>
          <a:lstStyle/>
          <a:p>
            <a:endParaRPr 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384" y="2294105"/>
            <a:ext cx="5158136" cy="3791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5725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92500" lnSpcReduction="20000"/>
          </a:bodyPr>
          <a:lstStyle/>
          <a:p>
            <a:r>
              <a:rPr lang="en-US" dirty="0"/>
              <a:t>Reporting Services is a reporting server and makes professional reports available to users that need them</a:t>
            </a:r>
          </a:p>
          <a:p>
            <a:r>
              <a:rPr lang="en-US" dirty="0"/>
              <a:t>I’ve really only touched on the steps needed to create a report</a:t>
            </a:r>
          </a:p>
          <a:p>
            <a:pPr lvl="1"/>
            <a:r>
              <a:rPr lang="en-US" dirty="0"/>
              <a:t>There is so much more that you can do</a:t>
            </a:r>
          </a:p>
          <a:p>
            <a:pPr lvl="2"/>
            <a:r>
              <a:rPr lang="en-US" dirty="0"/>
              <a:t>For example you can parameterize reports, embed charts, integrate reports with other products (such as Microsoft SharePoint Services or Microsoft Office SharePoint Services), drill through from one report to another, and even embed reports inside of other reports.</a:t>
            </a:r>
          </a:p>
        </p:txBody>
      </p:sp>
    </p:spTree>
    <p:extLst>
      <p:ext uri="{BB962C8B-B14F-4D97-AF65-F5344CB8AC3E}">
        <p14:creationId xmlns:p14="http://schemas.microsoft.com/office/powerpoint/2010/main" val="1868327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24936"/>
          </a:xfrm>
        </p:spPr>
        <p:txBody>
          <a:bodyPr>
            <a:normAutofit fontScale="90000"/>
          </a:bodyPr>
          <a:lstStyle/>
          <a:p>
            <a:r>
              <a:rPr lang="en-US" dirty="0"/>
              <a:t>SQL Server Reporting Services</a:t>
            </a:r>
          </a:p>
        </p:txBody>
      </p:sp>
      <p:sp>
        <p:nvSpPr>
          <p:cNvPr id="3" name="Content Placeholder 2"/>
          <p:cNvSpPr>
            <a:spLocks noGrp="1"/>
          </p:cNvSpPr>
          <p:nvPr>
            <p:ph idx="1"/>
          </p:nvPr>
        </p:nvSpPr>
        <p:spPr>
          <a:xfrm>
            <a:off x="1043492" y="1981200"/>
            <a:ext cx="6777317" cy="3851429"/>
          </a:xfrm>
        </p:spPr>
        <p:txBody>
          <a:bodyPr>
            <a:normAutofit/>
          </a:bodyPr>
          <a:lstStyle/>
          <a:p>
            <a:r>
              <a:rPr lang="en-US" dirty="0"/>
              <a:t>Microsoft also says this about SSRS:</a:t>
            </a:r>
          </a:p>
          <a:p>
            <a:pPr lvl="1"/>
            <a:r>
              <a:rPr lang="en-US" dirty="0"/>
              <a:t>Includes a complete set of tools for you to create, manage, and deliver reports</a:t>
            </a:r>
          </a:p>
          <a:p>
            <a:pPr lvl="1"/>
            <a:r>
              <a:rPr lang="en-US" dirty="0"/>
              <a:t>Includes APIs that enable developers to integrate or extend data and report processing in custom applications </a:t>
            </a:r>
          </a:p>
          <a:p>
            <a:pPr lvl="1"/>
            <a:r>
              <a:rPr lang="en-US" dirty="0"/>
              <a:t>Reporting Services tools work within the Microsoft Visual Studio environment and are fully integrated with SQL Server tools and components</a:t>
            </a:r>
          </a:p>
        </p:txBody>
      </p:sp>
    </p:spTree>
    <p:extLst>
      <p:ext uri="{BB962C8B-B14F-4D97-AF65-F5344CB8AC3E}">
        <p14:creationId xmlns:p14="http://schemas.microsoft.com/office/powerpoint/2010/main" val="292616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Tips</a:t>
            </a:r>
          </a:p>
        </p:txBody>
      </p:sp>
      <p:sp>
        <p:nvSpPr>
          <p:cNvPr id="3" name="Content Placeholder 2"/>
          <p:cNvSpPr>
            <a:spLocks noGrp="1"/>
          </p:cNvSpPr>
          <p:nvPr>
            <p:ph idx="1"/>
          </p:nvPr>
        </p:nvSpPr>
        <p:spPr/>
        <p:txBody>
          <a:bodyPr/>
          <a:lstStyle/>
          <a:p>
            <a:r>
              <a:rPr lang="en-US" dirty="0"/>
              <a:t>There are a few tips that you would want to keep in mind when creating reports</a:t>
            </a:r>
          </a:p>
          <a:p>
            <a:pPr marL="822960" lvl="1" indent="-457200">
              <a:buFont typeface="+mj-lt"/>
              <a:buAutoNum type="arabicPeriod"/>
            </a:pPr>
            <a:r>
              <a:rPr lang="en-US" dirty="0"/>
              <a:t>Use just the right amount of data</a:t>
            </a:r>
          </a:p>
          <a:p>
            <a:pPr marL="1097280" lvl="2" indent="-457200"/>
            <a:r>
              <a:rPr lang="en-US" dirty="0"/>
              <a:t>Aim for complete but concise with not too little or too much data</a:t>
            </a:r>
          </a:p>
          <a:p>
            <a:pPr marL="822960" lvl="1" indent="-457200">
              <a:buFont typeface="+mj-lt"/>
              <a:buAutoNum type="arabicPeriod"/>
            </a:pPr>
            <a:r>
              <a:rPr lang="en-US" dirty="0"/>
              <a:t>Make it appealing</a:t>
            </a:r>
          </a:p>
          <a:p>
            <a:pPr marL="1097280" lvl="2" indent="-457200"/>
            <a:r>
              <a:rPr lang="en-US" dirty="0"/>
              <a:t>The report needs to be pleasing to the eye</a:t>
            </a:r>
          </a:p>
        </p:txBody>
      </p:sp>
      <p:pic>
        <p:nvPicPr>
          <p:cNvPr id="2050" name="Picture 2" descr="https://sp.yimg.com/ib/th?id=JN.9lSnqkXXECKFaWxL703D5w&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891" y="914400"/>
            <a:ext cx="1375435" cy="1465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095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Services 101</a:t>
            </a:r>
          </a:p>
        </p:txBody>
      </p:sp>
      <p:sp>
        <p:nvSpPr>
          <p:cNvPr id="3" name="Content Placeholder 2"/>
          <p:cNvSpPr>
            <a:spLocks noGrp="1"/>
          </p:cNvSpPr>
          <p:nvPr>
            <p:ph idx="1"/>
          </p:nvPr>
        </p:nvSpPr>
        <p:spPr>
          <a:xfrm>
            <a:off x="1043492" y="2323652"/>
            <a:ext cx="7567108" cy="4077148"/>
          </a:xfrm>
        </p:spPr>
        <p:txBody>
          <a:bodyPr>
            <a:normAutofit fontScale="92500" lnSpcReduction="10000"/>
          </a:bodyPr>
          <a:lstStyle/>
          <a:p>
            <a:r>
              <a:rPr lang="en-US" dirty="0"/>
              <a:t>If someone has asked you to view the data in your database, that is a request for a report</a:t>
            </a:r>
          </a:p>
          <a:p>
            <a:r>
              <a:rPr lang="en-US" dirty="0"/>
              <a:t>Reporting Services has two different ways to generate reports</a:t>
            </a:r>
          </a:p>
          <a:p>
            <a:pPr lvl="1"/>
            <a:r>
              <a:rPr lang="en-US" b="1" dirty="0"/>
              <a:t>Reports generated in SQL Server Data Tools: </a:t>
            </a:r>
            <a:r>
              <a:rPr lang="en-US" dirty="0"/>
              <a:t>You can create simple reports using drag-and-drop functionality or you can design fairly robust reports with code.</a:t>
            </a:r>
          </a:p>
          <a:p>
            <a:pPr lvl="1"/>
            <a:r>
              <a:rPr lang="en-US" b="1" dirty="0"/>
              <a:t>Reports generated from BI Semantic Models: </a:t>
            </a:r>
            <a:r>
              <a:rPr lang="en-US" dirty="0"/>
              <a:t>This is making use of a relatively simple, web-driven interface that is meant to allow end users to create their own simple reports. Creating the models relies on SQL Server Analysis Services.</a:t>
            </a:r>
          </a:p>
        </p:txBody>
      </p:sp>
    </p:spTree>
    <p:extLst>
      <p:ext uri="{BB962C8B-B14F-4D97-AF65-F5344CB8AC3E}">
        <p14:creationId xmlns:p14="http://schemas.microsoft.com/office/powerpoint/2010/main" val="534640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Services 101</a:t>
            </a:r>
          </a:p>
        </p:txBody>
      </p:sp>
      <p:sp>
        <p:nvSpPr>
          <p:cNvPr id="3" name="Content Placeholder 2"/>
          <p:cNvSpPr>
            <a:spLocks noGrp="1"/>
          </p:cNvSpPr>
          <p:nvPr>
            <p:ph idx="1"/>
          </p:nvPr>
        </p:nvSpPr>
        <p:spPr>
          <a:xfrm>
            <a:off x="1043492" y="2323652"/>
            <a:ext cx="7567108" cy="4077148"/>
          </a:xfrm>
        </p:spPr>
        <p:txBody>
          <a:bodyPr>
            <a:normAutofit/>
          </a:bodyPr>
          <a:lstStyle/>
          <a:p>
            <a:r>
              <a:rPr lang="en-US" dirty="0"/>
              <a:t>Although generating reports with SSDT uses a different architecture than those generated from Business Intelligence Semantic Models, they are eventually run from the same Reporting Service web host.</a:t>
            </a:r>
          </a:p>
        </p:txBody>
      </p:sp>
    </p:spTree>
    <p:extLst>
      <p:ext uri="{BB962C8B-B14F-4D97-AF65-F5344CB8AC3E}">
        <p14:creationId xmlns:p14="http://schemas.microsoft.com/office/powerpoint/2010/main" val="2367916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SSRS Lifecycle</a:t>
            </a:r>
          </a:p>
        </p:txBody>
      </p:sp>
      <p:sp>
        <p:nvSpPr>
          <p:cNvPr id="3" name="Content Placeholder 2"/>
          <p:cNvSpPr>
            <a:spLocks noGrp="1"/>
          </p:cNvSpPr>
          <p:nvPr>
            <p:ph idx="1"/>
          </p:nvPr>
        </p:nvSpPr>
        <p:spPr/>
        <p:txBody>
          <a:bodyPr/>
          <a:lstStyle/>
          <a:p>
            <a:r>
              <a:rPr lang="en-US" dirty="0"/>
              <a:t>The broad strokes of the SSRS lifecycle are:</a:t>
            </a:r>
          </a:p>
          <a:p>
            <a:pPr marL="822960" lvl="1" indent="-457200">
              <a:buFont typeface="+mj-lt"/>
              <a:buAutoNum type="arabicPeriod"/>
            </a:pPr>
            <a:r>
              <a:rPr lang="en-US" dirty="0"/>
              <a:t>First you need to develop reports (or report models, as we’ll see)</a:t>
            </a:r>
          </a:p>
          <a:p>
            <a:pPr marL="822960" lvl="1" indent="-457200">
              <a:buFont typeface="+mj-lt"/>
              <a:buAutoNum type="arabicPeriod"/>
            </a:pPr>
            <a:r>
              <a:rPr lang="en-US" dirty="0"/>
              <a:t>Then you need to organize and secure them</a:t>
            </a:r>
          </a:p>
          <a:p>
            <a:pPr marL="822960" lvl="1" indent="-457200">
              <a:buFont typeface="+mj-lt"/>
              <a:buAutoNum type="arabicPeriod"/>
            </a:pPr>
            <a:r>
              <a:rPr lang="en-US" dirty="0"/>
              <a:t>Finally you’ll want to see those reports delivered to end users.</a:t>
            </a:r>
          </a:p>
        </p:txBody>
      </p:sp>
      <p:pic>
        <p:nvPicPr>
          <p:cNvPr id="4098" name="Picture 2" descr="https://sp.yimg.com/ib/th?id=JN.wdQCKjjrNfDbSDDm42nbbw&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4648200"/>
            <a:ext cx="2857500"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4041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17993</TotalTime>
  <Words>2282</Words>
  <Application>Microsoft Office PowerPoint</Application>
  <PresentationFormat>On-screen Show (4:3)</PresentationFormat>
  <Paragraphs>197</Paragraphs>
  <Slides>46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Calibri</vt:lpstr>
      <vt:lpstr>Century Gothic</vt:lpstr>
      <vt:lpstr>Wingdings 2</vt:lpstr>
      <vt:lpstr>Austin</vt:lpstr>
      <vt:lpstr>Advanced SQL Server Database</vt:lpstr>
      <vt:lpstr>Lesson Objectives</vt:lpstr>
      <vt:lpstr>Making Your Data Useful</vt:lpstr>
      <vt:lpstr>SQL Server Reporting Services</vt:lpstr>
      <vt:lpstr>SQL Server Reporting Services</vt:lpstr>
      <vt:lpstr>Reporting Tips</vt:lpstr>
      <vt:lpstr>Reporting Services 101</vt:lpstr>
      <vt:lpstr>Reporting Services 101</vt:lpstr>
      <vt:lpstr>The SSRS Lifecycle</vt:lpstr>
      <vt:lpstr>#1 – Developing Reports</vt:lpstr>
      <vt:lpstr>#1 – Developing Reports</vt:lpstr>
      <vt:lpstr>#2 – Managing Reports</vt:lpstr>
      <vt:lpstr>#3 – Delivering Reports to Users</vt:lpstr>
      <vt:lpstr>Reporting Services Architecture</vt:lpstr>
      <vt:lpstr>Reporting Services Architecture: SSDT: Report Designer</vt:lpstr>
      <vt:lpstr>Reporting Services Architecture: SSDT: Report Designer</vt:lpstr>
      <vt:lpstr>Reporting Services Architecture: SSRS Windows Service</vt:lpstr>
      <vt:lpstr>Reporting Services Architecture: Report Manager</vt:lpstr>
      <vt:lpstr>Reporting Services Architecture: Report Builder</vt:lpstr>
      <vt:lpstr>Reporting Services Architecture: Report Viewer</vt:lpstr>
      <vt:lpstr>Building Simple Report Models</vt:lpstr>
      <vt:lpstr>Creating a Project</vt:lpstr>
      <vt:lpstr>Creating a Project</vt:lpstr>
      <vt:lpstr>Creating a Project</vt:lpstr>
      <vt:lpstr>Adding Data to Your Model</vt:lpstr>
      <vt:lpstr>Adding Data to Your Model</vt:lpstr>
      <vt:lpstr>Adding Data to Your Model</vt:lpstr>
      <vt:lpstr>Adding Data to Your Model</vt:lpstr>
      <vt:lpstr>Adding Data to Your Model</vt:lpstr>
      <vt:lpstr>Adding Data to Your Model</vt:lpstr>
      <vt:lpstr>Adding Data to Your Model</vt:lpstr>
      <vt:lpstr>Adding Data to Your Model</vt:lpstr>
      <vt:lpstr>Adding Data to Your Model</vt:lpstr>
      <vt:lpstr>Model Complete</vt:lpstr>
      <vt:lpstr>The Next Steps of Model Creation</vt:lpstr>
      <vt:lpstr>The Next Step of Model Creation</vt:lpstr>
      <vt:lpstr>Building and Deploying Your Data Model</vt:lpstr>
      <vt:lpstr>Building and Deploying Your Data Model</vt:lpstr>
      <vt:lpstr>Report Creation</vt:lpstr>
      <vt:lpstr>Report Creation</vt:lpstr>
      <vt:lpstr>SQL Server Reporting Service Configuration</vt:lpstr>
      <vt:lpstr>SQL Server Reporting Service Configuration</vt:lpstr>
      <vt:lpstr>SQL Server Reporting Service Configuration</vt:lpstr>
      <vt:lpstr>Report Creation</vt:lpstr>
      <vt:lpstr>Report Creation</vt:lpstr>
      <vt:lpstr>Summary</vt:lpstr>
    </vt:vector>
  </TitlesOfParts>
  <Company>Stark State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SQL Server Database</dc:title>
  <dc:creator>Hoover, Sharon</dc:creator>
  <cp:lastModifiedBy>Sharon Hoover</cp:lastModifiedBy>
  <cp:revision>390</cp:revision>
  <dcterms:created xsi:type="dcterms:W3CDTF">2012-01-17T18:30:48Z</dcterms:created>
  <dcterms:modified xsi:type="dcterms:W3CDTF">2019-04-28T02:18:15Z</dcterms:modified>
</cp:coreProperties>
</file>