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905"/>
  </p:normalViewPr>
  <p:slideViewPr>
    <p:cSldViewPr snapToGrid="0">
      <p:cViewPr varScale="1">
        <p:scale>
          <a:sx n="104" d="100"/>
          <a:sy n="104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71173-5BA9-0849-B827-B928E11981CA}" type="datetimeFigureOut">
              <a:rPr lang="en-NO" smtClean="0"/>
              <a:t>10/07/2023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8018E-1A71-7D4F-BA47-8B3504E84BB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9492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Fange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brukerens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oppmerksomhet</a:t>
            </a:r>
            <a:endParaRPr lang="en-GB" b="0" i="0" dirty="0">
              <a:solidFill>
                <a:srgbClr val="292929"/>
              </a:solidFill>
              <a:effectLst/>
              <a:latin typeface="sohne"/>
            </a:endParaRPr>
          </a:p>
          <a:p>
            <a:pPr marL="171450" indent="-171450">
              <a:buFontTx/>
              <a:buChar char="-"/>
            </a:pP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Formidle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viktig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informasjon</a:t>
            </a:r>
            <a:endParaRPr lang="en-GB" b="0" i="0" dirty="0">
              <a:solidFill>
                <a:srgbClr val="292929"/>
              </a:solidFill>
              <a:effectLst/>
              <a:latin typeface="sohne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Mer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visuelt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appelerende</a:t>
            </a:r>
            <a:br>
              <a:rPr lang="en-GB" b="0" i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en-GB" b="0" i="0" dirty="0">
                <a:solidFill>
                  <a:srgbClr val="292929"/>
                </a:solidFill>
                <a:effectLst/>
                <a:latin typeface="sohne"/>
              </a:rPr>
            </a:b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Når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animering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 er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gjort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riktig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Øker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brukeropplevelsen</a:t>
            </a:r>
            <a:endParaRPr lang="en-GB" b="0" i="0" dirty="0">
              <a:solidFill>
                <a:srgbClr val="292929"/>
              </a:solidFill>
              <a:effectLst/>
              <a:latin typeface="sohne"/>
            </a:endParaRPr>
          </a:p>
          <a:p>
            <a:pPr marL="171450" indent="-171450">
              <a:buFontTx/>
              <a:buChar char="-"/>
            </a:pP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Øker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effektiviteten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til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nettsiden</a:t>
            </a:r>
            <a:endParaRPr lang="en-GB" b="0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8018E-1A71-7D4F-BA47-8B3504E84BB9}" type="slidenum">
              <a:rPr lang="en-NO" smtClean="0"/>
              <a:t>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62990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b-NO" b="0" i="0" noProof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8018E-1A71-7D4F-BA47-8B3504E84BB9}" type="slidenum">
              <a:rPr lang="en-NO" smtClean="0"/>
              <a:t>11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6861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b-NO" b="0" i="0" noProof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8018E-1A71-7D4F-BA47-8B3504E84BB9}" type="slidenum">
              <a:rPr lang="en-NO" smtClean="0"/>
              <a:t>12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17040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b-NO" b="0" i="0" noProof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8018E-1A71-7D4F-BA47-8B3504E84BB9}" type="slidenum">
              <a:rPr lang="en-NO" smtClean="0"/>
              <a:t>13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8293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Hovereffekten gir feedback om at dette er noe som kan trykkes på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8018E-1A71-7D4F-BA47-8B3504E84BB9}" type="slidenum">
              <a:rPr lang="en-NO" smtClean="0"/>
              <a:t>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83742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Hovereffekt kommuniserer at knappen er trykkbar</a:t>
            </a:r>
          </a:p>
          <a:p>
            <a:r>
              <a:rPr lang="en-NO" dirty="0"/>
              <a:t>Loadingspinner kommuniserer at knappen ble trykt på, og at noe skjer (nettsiden jobber)</a:t>
            </a:r>
          </a:p>
          <a:p>
            <a:r>
              <a:rPr lang="en-NO" dirty="0"/>
              <a:t>Suksessmelding kommuniserer at handlingen var vellykket</a:t>
            </a:r>
          </a:p>
          <a:p>
            <a:endParaRPr lang="en-NO" dirty="0"/>
          </a:p>
          <a:p>
            <a:r>
              <a:rPr lang="en-NO" dirty="0"/>
              <a:t>Her er det spesielt det at spinneren er animert og beveger på seg som antyder at noe skjer; nettsiden har ikke “fryst” seg</a:t>
            </a:r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8018E-1A71-7D4F-BA47-8B3504E84BB9}" type="slidenum">
              <a:rPr lang="en-NO" smtClean="0"/>
              <a:t>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5246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Vi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kan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definere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en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sohne"/>
              </a:rPr>
              <a:t>animasjon</a:t>
            </a:r>
            <a:r>
              <a:rPr lang="en-GB" b="0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nb-NO" b="0" i="0" noProof="0" dirty="0">
                <a:solidFill>
                  <a:srgbClr val="292929"/>
                </a:solidFill>
                <a:effectLst/>
                <a:latin typeface="sohne"/>
              </a:rPr>
              <a:t>som en gradvis endring av utseende og/eller plassering over tid. </a:t>
            </a:r>
            <a:br>
              <a:rPr lang="nb-NO" b="0" i="0" noProof="0" dirty="0">
                <a:solidFill>
                  <a:srgbClr val="292929"/>
                </a:solidFill>
                <a:effectLst/>
                <a:latin typeface="sohne"/>
              </a:rPr>
            </a:br>
            <a:endParaRPr lang="nb-NO" b="0" i="0" noProof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FontTx/>
              <a:buNone/>
            </a:pP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Derfor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, </a:t>
            </a: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før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 vi starter </a:t>
            </a: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å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 se </a:t>
            </a: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på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hvordan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 man lager </a:t>
            </a: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en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animasjon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, </a:t>
            </a: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må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 vi </a:t>
            </a: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først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vite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litt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 om </a:t>
            </a: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hvordan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 vi </a:t>
            </a: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endrer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utseendet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og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plasseringen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til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 et element </a:t>
            </a: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på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ei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GB" b="0" i="0" noProof="0" dirty="0" err="1">
                <a:solidFill>
                  <a:srgbClr val="292929"/>
                </a:solidFill>
                <a:effectLst/>
                <a:latin typeface="sohne"/>
              </a:rPr>
              <a:t>nettside</a:t>
            </a:r>
            <a:r>
              <a:rPr lang="en-GB" b="0" i="0" noProof="0" dirty="0">
                <a:solidFill>
                  <a:srgbClr val="292929"/>
                </a:solidFill>
                <a:effectLst/>
                <a:latin typeface="sohne"/>
              </a:rPr>
              <a:t>!</a:t>
            </a:r>
            <a:endParaRPr lang="nb-NO" b="0" i="0" noProof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8018E-1A71-7D4F-BA47-8B3504E84BB9}" type="slidenum">
              <a:rPr lang="en-NO" smtClean="0"/>
              <a:t>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61718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b-NO" b="0" i="0" noProof="0" dirty="0">
                <a:solidFill>
                  <a:srgbClr val="292929"/>
                </a:solidFill>
                <a:effectLst/>
                <a:latin typeface="sohne"/>
              </a:rPr>
              <a:t>Det er her det som heter «</a:t>
            </a:r>
            <a:r>
              <a:rPr lang="nb-NO" b="0" i="0" noProof="0" dirty="0" err="1">
                <a:solidFill>
                  <a:srgbClr val="292929"/>
                </a:solidFill>
                <a:effectLst/>
                <a:latin typeface="sohne"/>
              </a:rPr>
              <a:t>transform</a:t>
            </a:r>
            <a:r>
              <a:rPr lang="nb-NO" b="0" i="0" noProof="0" dirty="0">
                <a:solidFill>
                  <a:srgbClr val="292929"/>
                </a:solidFill>
                <a:effectLst/>
                <a:latin typeface="sohne"/>
              </a:rPr>
              <a:t>» i CSS kommer inn. «Transform» er en </a:t>
            </a:r>
            <a:r>
              <a:rPr lang="nb-NO" b="0" i="0" noProof="0" dirty="0" err="1">
                <a:solidFill>
                  <a:srgbClr val="292929"/>
                </a:solidFill>
                <a:effectLst/>
                <a:latin typeface="sohne"/>
              </a:rPr>
              <a:t>property</a:t>
            </a:r>
            <a:r>
              <a:rPr lang="nb-NO" b="0" i="0" noProof="0" dirty="0">
                <a:solidFill>
                  <a:srgbClr val="292929"/>
                </a:solidFill>
                <a:effectLst/>
                <a:latin typeface="sohne"/>
              </a:rPr>
              <a:t> i CSS som kan settes alle HTML-objekter på ei nettside</a:t>
            </a:r>
            <a:br>
              <a:rPr lang="nb-NO" b="0" i="0" noProof="0" dirty="0">
                <a:solidFill>
                  <a:srgbClr val="292929"/>
                </a:solidFill>
                <a:effectLst/>
                <a:latin typeface="sohne"/>
              </a:rPr>
            </a:br>
            <a:br>
              <a:rPr lang="nb-NO" b="0" i="0" noProof="0" dirty="0">
                <a:solidFill>
                  <a:srgbClr val="292929"/>
                </a:solidFill>
                <a:effectLst/>
                <a:latin typeface="sohne"/>
              </a:rPr>
            </a:br>
            <a:r>
              <a:rPr lang="nb-NO" b="0" i="0" noProof="0" dirty="0">
                <a:solidFill>
                  <a:srgbClr val="292929"/>
                </a:solidFill>
                <a:effectLst/>
                <a:latin typeface="sohne"/>
              </a:rPr>
              <a:t>Transform støtter endring av rotasjon, posisjon, skalering og </a:t>
            </a:r>
            <a:r>
              <a:rPr lang="nb-NO" b="0" i="0" noProof="0" dirty="0" err="1">
                <a:solidFill>
                  <a:srgbClr val="292929"/>
                </a:solidFill>
                <a:effectLst/>
                <a:latin typeface="sohne"/>
              </a:rPr>
              <a:t>skråhet</a:t>
            </a:r>
            <a:endParaRPr lang="nb-NO" b="0" i="0" noProof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8018E-1A71-7D4F-BA47-8B3504E84BB9}" type="slidenum">
              <a:rPr lang="en-NO" smtClean="0"/>
              <a:t>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45036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b-NO" b="0" i="0" noProof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8018E-1A71-7D4F-BA47-8B3504E84BB9}" type="slidenum">
              <a:rPr lang="en-NO" smtClean="0"/>
              <a:t>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864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b-NO" b="0" i="0" noProof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8018E-1A71-7D4F-BA47-8B3504E84BB9}" type="slidenum">
              <a:rPr lang="en-NO" smtClean="0"/>
              <a:t>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84335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b-NO" b="0" i="0" noProof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8018E-1A71-7D4F-BA47-8B3504E84BB9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79573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b-NO" b="0" i="0" noProof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8018E-1A71-7D4F-BA47-8B3504E84BB9}" type="slidenum">
              <a:rPr lang="en-NO" smtClean="0"/>
              <a:t>10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2154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08B2-C5E0-66B4-0894-F08C1DC65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9D7A9-2E9E-C767-A7AB-963A7C61D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C9FD-BAB0-DEF2-AABE-D0583205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E0-B338-1549-8583-4A00D19DD511}" type="datetimeFigureOut">
              <a:rPr lang="en-NO" smtClean="0"/>
              <a:t>10/07/2023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17412-68B8-31D0-CDE0-CACA3D65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37959-BC74-787E-FDC7-7FEB0C33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D7B-2B72-8049-BC5F-F53B52E224B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931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1E1D-B711-A963-3AE7-6FA887F0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29CF6-CEE2-E95E-90F4-EA93600B5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832E-E411-858B-519D-724FCAC7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E0-B338-1549-8583-4A00D19DD511}" type="datetimeFigureOut">
              <a:rPr lang="en-NO" smtClean="0"/>
              <a:t>10/07/2023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3F68-1EF9-6DC0-FA15-DB69033A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D10A5-23D6-6989-069A-15C6641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D7B-2B72-8049-BC5F-F53B52E224B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5006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F351F-6084-D821-07AD-5B1BAEC70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C0F81-255B-0CDF-FD25-59C165E3A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D2AA-1040-F990-31DD-C6FE0420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E0-B338-1549-8583-4A00D19DD511}" type="datetimeFigureOut">
              <a:rPr lang="en-NO" smtClean="0"/>
              <a:t>10/07/2023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B84D1-ACC5-A433-56BD-2C4F3AAE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FC31F-B005-A1C5-8974-2961BD31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D7B-2B72-8049-BC5F-F53B52E224B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325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6AB8-1B17-2011-9979-EC2A69A9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EE44-F35B-DD96-9DDB-857A9BD8D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08E06-BC18-7A16-A1F1-521BAD9D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E0-B338-1549-8583-4A00D19DD511}" type="datetimeFigureOut">
              <a:rPr lang="en-NO" smtClean="0"/>
              <a:t>10/07/2023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AC852-7C96-08AC-33EA-1EBA134E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F66F4-895A-29A9-C3DF-CBFB0248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D7B-2B72-8049-BC5F-F53B52E224B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1510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169E-DBFA-2A03-7890-A0FCFD37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A4759-5EE5-7B1F-8D46-79A884E32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4FD45-4A7A-3E35-4516-5FD24933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E0-B338-1549-8583-4A00D19DD511}" type="datetimeFigureOut">
              <a:rPr lang="en-NO" smtClean="0"/>
              <a:t>10/07/2023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E83E8-EA62-9B72-B205-7DE6953E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23AEC-B3F8-30DD-503F-3311FDF7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D7B-2B72-8049-BC5F-F53B52E224B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0069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381A-B478-B81A-19F5-4B4E1767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DEDD-895A-B0ED-513A-A5B8C3137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E671A-8A46-6CA0-4EE1-302BDC448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D5823-B717-520D-F980-2808E3D7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E0-B338-1549-8583-4A00D19DD511}" type="datetimeFigureOut">
              <a:rPr lang="en-NO" smtClean="0"/>
              <a:t>10/07/2023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846B7-7023-E5C5-3ECD-1855632C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EFD43-045E-8536-44F7-D14353DC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D7B-2B72-8049-BC5F-F53B52E224B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9711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4F63-1158-1435-9AB6-DC58ED68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D4D65-B61C-3047-7D9C-49D27DE9B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E7ADA-5BD0-335A-4C79-62DCC4159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910CD-DEE9-FEA8-FC93-8A361F85B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52FD3-9C45-36B2-22C6-A5818C33A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0B87C-8379-BD0A-C5C9-61EB37A2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E0-B338-1549-8583-4A00D19DD511}" type="datetimeFigureOut">
              <a:rPr lang="en-NO" smtClean="0"/>
              <a:t>10/07/2023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183DB-5F44-7324-B8EB-89FBBA74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013C9-0DB3-6637-F2B2-9EAC9ECF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D7B-2B72-8049-BC5F-F53B52E224B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0031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3DF6-F486-88D0-0F60-4ACD29EA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7D8C2-82A4-9BA1-FF9B-82D16E04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E0-B338-1549-8583-4A00D19DD511}" type="datetimeFigureOut">
              <a:rPr lang="en-NO" smtClean="0"/>
              <a:t>10/07/2023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B6E91-1389-36BA-35DF-BCECEF2B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143DB-314D-BD4B-9B7D-B68B83F9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D7B-2B72-8049-BC5F-F53B52E224B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4671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50E7E-F80F-3982-B0C5-BFA16F93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E0-B338-1549-8583-4A00D19DD511}" type="datetimeFigureOut">
              <a:rPr lang="en-NO" smtClean="0"/>
              <a:t>10/07/2023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4AC44-D9F7-06AC-7780-102D591C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FB544-BB7D-B839-9F90-08E1D45C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D7B-2B72-8049-BC5F-F53B52E224B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8013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B79C-682F-DAB2-64D1-7279CE6D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98390-A7C4-79F7-2EE2-B4756BE0E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5DD5B-1B04-949F-AB58-CDE94A978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9AEDB-724D-9B8C-9A64-2D5B7929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E0-B338-1549-8583-4A00D19DD511}" type="datetimeFigureOut">
              <a:rPr lang="en-NO" smtClean="0"/>
              <a:t>10/07/2023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E5A-725B-E50D-8787-8A54F5A4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429FE-D51D-A18F-C698-44936E09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D7B-2B72-8049-BC5F-F53B52E224B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5230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8DB3-CB61-6E77-9972-E09AFD71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8026B-207E-694C-4025-D7597E9BB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F16CE-994D-AF2B-EDC3-5CD8F2F63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D511B-B03D-B394-4F9C-96545985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B1E0-B338-1549-8583-4A00D19DD511}" type="datetimeFigureOut">
              <a:rPr lang="en-NO" smtClean="0"/>
              <a:t>10/07/2023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E28CE-9215-31E0-80D8-E6FE267D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3E16B-978F-6920-DAAE-509123A8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78D7B-2B72-8049-BC5F-F53B52E224B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4725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D84DA-4925-0F64-DB23-DEA36F80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4F3CD-4A07-852D-7A85-FDE0DD1DA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F7AFB-37C4-53CE-49DE-8A95031E3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4B1E0-B338-1549-8583-4A00D19DD511}" type="datetimeFigureOut">
              <a:rPr lang="en-NO" smtClean="0"/>
              <a:t>10/07/2023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A48B7-0F98-4220-FF8D-CD45447E2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ECC94-BD50-5EBB-7150-816A33F07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8D7B-2B72-8049-BC5F-F53B52E224B9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6274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mfwang/CSS-animasjoner-worksho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401C-6C13-46CE-2651-FB7474F19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>
                <a:solidFill>
                  <a:schemeClr val="bg1"/>
                </a:solidFill>
              </a:rPr>
              <a:t>Workshop - CSS Animering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B40EF-1A6F-CC6C-CA74-0BB3C810A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>
                <a:solidFill>
                  <a:schemeClr val="bg1"/>
                </a:solidFill>
              </a:rPr>
              <a:t>Hvordan skape levende nettsider</a:t>
            </a:r>
          </a:p>
        </p:txBody>
      </p:sp>
    </p:spTree>
    <p:extLst>
      <p:ext uri="{BB962C8B-B14F-4D97-AF65-F5344CB8AC3E}">
        <p14:creationId xmlns:p14="http://schemas.microsoft.com/office/powerpoint/2010/main" val="2180305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9749B1C-D2FF-A68C-3020-DE3FE4F3D630}"/>
              </a:ext>
            </a:extLst>
          </p:cNvPr>
          <p:cNvSpPr txBox="1"/>
          <p:nvPr/>
        </p:nvSpPr>
        <p:spPr>
          <a:xfrm>
            <a:off x="638604" y="2644170"/>
            <a:ext cx="41433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NO" sz="3200" dirty="0">
                <a:solidFill>
                  <a:schemeClr val="bg1"/>
                </a:solidFill>
              </a:rPr>
            </a:br>
            <a:r>
              <a:rPr lang="en-NO" sz="3200" dirty="0">
                <a:solidFill>
                  <a:schemeClr val="bg1"/>
                </a:solidFill>
              </a:rPr>
              <a:t>transform: </a:t>
            </a:r>
            <a:r>
              <a:rPr lang="en-NO" sz="3200" u="sng" dirty="0">
                <a:solidFill>
                  <a:schemeClr val="bg1"/>
                </a:solidFill>
              </a:rPr>
              <a:t>skew</a:t>
            </a:r>
            <a:r>
              <a:rPr lang="en-NO" sz="3200" dirty="0">
                <a:solidFill>
                  <a:schemeClr val="bg1"/>
                </a:solidFill>
              </a:rPr>
              <a:t>(30deg)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E00130-21FF-7A9B-0FFC-72D5BF5CB4FA}"/>
              </a:ext>
            </a:extLst>
          </p:cNvPr>
          <p:cNvSpPr txBox="1"/>
          <p:nvPr/>
        </p:nvSpPr>
        <p:spPr>
          <a:xfrm>
            <a:off x="638604" y="493412"/>
            <a:ext cx="1471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800" dirty="0">
                <a:solidFill>
                  <a:schemeClr val="bg1"/>
                </a:solidFill>
              </a:rPr>
              <a:t>Skew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6F672-7D69-4673-23EC-5356CDFF5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16" y="1831695"/>
            <a:ext cx="5826554" cy="377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8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401C-6C13-46CE-2651-FB7474F19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6309"/>
            <a:ext cx="9144000" cy="1010513"/>
          </a:xfrm>
        </p:spPr>
        <p:txBody>
          <a:bodyPr/>
          <a:lstStyle/>
          <a:p>
            <a:r>
              <a:rPr lang="en-NO" dirty="0">
                <a:solidFill>
                  <a:schemeClr val="bg1"/>
                </a:solidFill>
              </a:rPr>
              <a:t>To måter å animere på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E83F7-B828-9488-E9D3-F0B0D3E113D2}"/>
              </a:ext>
            </a:extLst>
          </p:cNvPr>
          <p:cNvSpPr txBox="1"/>
          <p:nvPr/>
        </p:nvSpPr>
        <p:spPr>
          <a:xfrm>
            <a:off x="1499284" y="2694475"/>
            <a:ext cx="282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chemeClr val="bg1"/>
                </a:solidFill>
              </a:rPr>
              <a:t>CSS “transition”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D3404-339B-5FEC-BC7E-404DEC886310}"/>
              </a:ext>
            </a:extLst>
          </p:cNvPr>
          <p:cNvSpPr txBox="1"/>
          <p:nvPr/>
        </p:nvSpPr>
        <p:spPr>
          <a:xfrm>
            <a:off x="7479308" y="2656701"/>
            <a:ext cx="2929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chemeClr val="bg1"/>
                </a:solidFill>
              </a:rPr>
              <a:t>CSS “keyframes”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4C6E63-F5BA-D2A0-CC57-A12CBC555F35}"/>
              </a:ext>
            </a:extLst>
          </p:cNvPr>
          <p:cNvCxnSpPr/>
          <p:nvPr/>
        </p:nvCxnSpPr>
        <p:spPr>
          <a:xfrm>
            <a:off x="5869460" y="2557849"/>
            <a:ext cx="0" cy="399123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70BCC9-8751-AFA0-7CF5-BE5B21AF389C}"/>
              </a:ext>
            </a:extLst>
          </p:cNvPr>
          <p:cNvCxnSpPr>
            <a:cxnSpLocks/>
          </p:cNvCxnSpPr>
          <p:nvPr/>
        </p:nvCxnSpPr>
        <p:spPr>
          <a:xfrm>
            <a:off x="788773" y="3420648"/>
            <a:ext cx="10614454" cy="83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57ABF3B-0689-2F58-0AB6-4C4C4AE6C6ED}"/>
              </a:ext>
            </a:extLst>
          </p:cNvPr>
          <p:cNvSpPr txBox="1"/>
          <p:nvPr/>
        </p:nvSpPr>
        <p:spPr>
          <a:xfrm>
            <a:off x="249196" y="3608172"/>
            <a:ext cx="5175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NO" dirty="0">
                <a:solidFill>
                  <a:schemeClr val="bg1"/>
                </a:solidFill>
              </a:rPr>
              <a:t>Smud overgang mellom to tilstander</a:t>
            </a:r>
            <a:br>
              <a:rPr lang="en-NO" dirty="0">
                <a:solidFill>
                  <a:schemeClr val="bg1"/>
                </a:solidFill>
              </a:rPr>
            </a:br>
            <a:endParaRPr lang="en-NO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NO" dirty="0">
                <a:solidFill>
                  <a:schemeClr val="bg1"/>
                </a:solidFill>
              </a:rPr>
              <a:t>Trigges av en endring </a:t>
            </a:r>
            <a:r>
              <a:rPr lang="en-GB" dirty="0" err="1">
                <a:solidFill>
                  <a:schemeClr val="bg1"/>
                </a:solidFill>
              </a:rPr>
              <a:t>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CSS-property,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typisk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ved</a:t>
            </a:r>
            <a:r>
              <a:rPr lang="en-GB" dirty="0">
                <a:solidFill>
                  <a:schemeClr val="bg1"/>
                </a:solidFill>
              </a:rPr>
              <a:t> hover </a:t>
            </a:r>
            <a:r>
              <a:rPr lang="en-GB" dirty="0" err="1">
                <a:solidFill>
                  <a:schemeClr val="bg1"/>
                </a:solidFill>
              </a:rPr>
              <a:t>eller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klikk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Brukes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til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enkle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animasjoner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som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ikke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krever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kontroll</a:t>
            </a:r>
            <a:r>
              <a:rPr lang="en-GB" dirty="0">
                <a:solidFill>
                  <a:schemeClr val="bg1"/>
                </a:solidFill>
              </a:rPr>
              <a:t> over de </a:t>
            </a:r>
            <a:r>
              <a:rPr lang="en-GB" dirty="0" err="1">
                <a:solidFill>
                  <a:schemeClr val="bg1"/>
                </a:solidFill>
              </a:rPr>
              <a:t>individuelle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animasjonsstegene</a:t>
            </a:r>
            <a:endParaRPr lang="en-NO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66E737-6EA0-2A70-42DA-949837106AAF}"/>
              </a:ext>
            </a:extLst>
          </p:cNvPr>
          <p:cNvSpPr txBox="1"/>
          <p:nvPr/>
        </p:nvSpPr>
        <p:spPr>
          <a:xfrm>
            <a:off x="6227810" y="3785854"/>
            <a:ext cx="51754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NO" dirty="0">
                <a:solidFill>
                  <a:schemeClr val="bg1"/>
                </a:solidFill>
              </a:rPr>
              <a:t>Definerer flere tilstander på spesifikke prosenter </a:t>
            </a:r>
            <a:r>
              <a:rPr lang="en-GB" dirty="0" err="1">
                <a:solidFill>
                  <a:schemeClr val="bg1"/>
                </a:solidFill>
              </a:rPr>
              <a:t>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animasjonen</a:t>
            </a:r>
            <a:br>
              <a:rPr lang="en-NO" dirty="0">
                <a:solidFill>
                  <a:schemeClr val="bg1"/>
                </a:solidFill>
              </a:rPr>
            </a:br>
            <a:endParaRPr lang="en-NO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b-NO" dirty="0">
                <a:solidFill>
                  <a:schemeClr val="bg1"/>
                </a:solidFill>
              </a:rPr>
              <a:t>Starter øyeblikkelig</a:t>
            </a:r>
            <a:br>
              <a:rPr lang="nb-NO" dirty="0">
                <a:solidFill>
                  <a:schemeClr val="bg1"/>
                </a:solidFill>
              </a:rPr>
            </a:br>
            <a:endParaRPr lang="nb-NO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Kan </a:t>
            </a:r>
            <a:r>
              <a:rPr lang="en-GB" dirty="0" err="1">
                <a:solidFill>
                  <a:schemeClr val="bg1"/>
                </a:solidFill>
              </a:rPr>
              <a:t>loopes</a:t>
            </a:r>
            <a:br>
              <a:rPr lang="en-GB" dirty="0">
                <a:solidFill>
                  <a:schemeClr val="bg1"/>
                </a:solidFill>
              </a:rPr>
            </a:br>
            <a:endParaRPr lang="en-GB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Brukes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til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avanserte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animasjoner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som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krever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kontroll</a:t>
            </a:r>
            <a:r>
              <a:rPr lang="en-GB" dirty="0">
                <a:solidFill>
                  <a:schemeClr val="bg1"/>
                </a:solidFill>
              </a:rPr>
              <a:t> over de </a:t>
            </a:r>
            <a:r>
              <a:rPr lang="en-GB" dirty="0" err="1">
                <a:solidFill>
                  <a:schemeClr val="bg1"/>
                </a:solidFill>
              </a:rPr>
              <a:t>individuelle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animasjonsstegene</a:t>
            </a:r>
            <a:endParaRPr lang="en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96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9749B1C-D2FF-A68C-3020-DE3FE4F3D630}"/>
              </a:ext>
            </a:extLst>
          </p:cNvPr>
          <p:cNvSpPr txBox="1"/>
          <p:nvPr/>
        </p:nvSpPr>
        <p:spPr>
          <a:xfrm>
            <a:off x="638604" y="4472974"/>
            <a:ext cx="491140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chemeClr val="bg1"/>
                </a:solidFill>
              </a:rPr>
              <a:t>.myRect:hover {</a:t>
            </a:r>
            <a:br>
              <a:rPr lang="en-NO" sz="3200" dirty="0">
                <a:solidFill>
                  <a:schemeClr val="bg1"/>
                </a:solidFill>
              </a:rPr>
            </a:br>
            <a:r>
              <a:rPr lang="en-NO" sz="3200" dirty="0">
                <a:solidFill>
                  <a:schemeClr val="bg1"/>
                </a:solidFill>
              </a:rPr>
              <a:t>    transform: </a:t>
            </a:r>
            <a:r>
              <a:rPr lang="en-NO" sz="3200" u="sng" dirty="0">
                <a:solidFill>
                  <a:schemeClr val="bg1"/>
                </a:solidFill>
              </a:rPr>
              <a:t>rotate</a:t>
            </a:r>
            <a:r>
              <a:rPr lang="en-NO" sz="3200" dirty="0">
                <a:solidFill>
                  <a:schemeClr val="bg1"/>
                </a:solidFill>
              </a:rPr>
              <a:t>(360deg)</a:t>
            </a:r>
          </a:p>
          <a:p>
            <a:r>
              <a:rPr lang="en-NO" sz="3200" dirty="0">
                <a:solidFill>
                  <a:schemeClr val="bg1"/>
                </a:solidFill>
              </a:rPr>
              <a:t>}</a:t>
            </a:r>
            <a:br>
              <a:rPr lang="en-NO" sz="3200" dirty="0">
                <a:solidFill>
                  <a:schemeClr val="bg1"/>
                </a:solidFill>
              </a:rPr>
            </a:br>
            <a:endParaRPr lang="en-NO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E00130-21FF-7A9B-0FFC-72D5BF5CB4FA}"/>
              </a:ext>
            </a:extLst>
          </p:cNvPr>
          <p:cNvSpPr txBox="1"/>
          <p:nvPr/>
        </p:nvSpPr>
        <p:spPr>
          <a:xfrm>
            <a:off x="638604" y="493412"/>
            <a:ext cx="4139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800" dirty="0">
                <a:solidFill>
                  <a:schemeClr val="bg1"/>
                </a:solidFill>
              </a:rPr>
              <a:t>CSS “transition”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AC6E45-0402-FFB7-5733-DD7603B65FA1}"/>
              </a:ext>
            </a:extLst>
          </p:cNvPr>
          <p:cNvSpPr txBox="1"/>
          <p:nvPr/>
        </p:nvSpPr>
        <p:spPr>
          <a:xfrm>
            <a:off x="642720" y="2116948"/>
            <a:ext cx="447398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chemeClr val="bg1"/>
                </a:solidFill>
              </a:rPr>
              <a:t>.myRect {</a:t>
            </a:r>
            <a:br>
              <a:rPr lang="en-NO" sz="3200" dirty="0">
                <a:solidFill>
                  <a:schemeClr val="bg1"/>
                </a:solidFill>
              </a:rPr>
            </a:br>
            <a:r>
              <a:rPr lang="en-NO" sz="3200" dirty="0">
                <a:solidFill>
                  <a:schemeClr val="bg1"/>
                </a:solidFill>
              </a:rPr>
              <a:t>    transition: transform 1s</a:t>
            </a:r>
          </a:p>
          <a:p>
            <a:r>
              <a:rPr lang="en-NO" sz="3200" dirty="0">
                <a:solidFill>
                  <a:schemeClr val="bg1"/>
                </a:solidFill>
              </a:rPr>
              <a:t>}</a:t>
            </a:r>
            <a:br>
              <a:rPr lang="en-NO" sz="3200" dirty="0">
                <a:solidFill>
                  <a:schemeClr val="bg1"/>
                </a:solidFill>
              </a:rPr>
            </a:br>
            <a:endParaRPr lang="en-NO" sz="3200" dirty="0">
              <a:solidFill>
                <a:schemeClr val="bg1"/>
              </a:solidFill>
            </a:endParaRPr>
          </a:p>
        </p:txBody>
      </p:sp>
      <p:pic>
        <p:nvPicPr>
          <p:cNvPr id="6" name="Picture 5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69FFA2DD-8A5D-E458-F545-4EAF26FBB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673" y="1495168"/>
            <a:ext cx="4840979" cy="472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5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9749B1C-D2FF-A68C-3020-DE3FE4F3D630}"/>
              </a:ext>
            </a:extLst>
          </p:cNvPr>
          <p:cNvSpPr txBox="1"/>
          <p:nvPr/>
        </p:nvSpPr>
        <p:spPr>
          <a:xfrm>
            <a:off x="638604" y="2013965"/>
            <a:ext cx="30142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@keyframes </a:t>
            </a:r>
            <a:r>
              <a:rPr lang="en-GB" dirty="0" err="1">
                <a:solidFill>
                  <a:schemeClr val="bg1"/>
                </a:solidFill>
              </a:rPr>
              <a:t>rotateAndMove</a:t>
            </a:r>
            <a:r>
              <a:rPr lang="en-GB" dirty="0">
                <a:solidFill>
                  <a:schemeClr val="bg1"/>
                </a:solidFill>
              </a:rPr>
              <a:t> {</a:t>
            </a:r>
          </a:p>
          <a:p>
            <a:r>
              <a:rPr lang="en-GB" dirty="0">
                <a:solidFill>
                  <a:schemeClr val="bg1"/>
                </a:solidFill>
              </a:rPr>
              <a:t>  0% { </a:t>
            </a:r>
          </a:p>
          <a:p>
            <a:r>
              <a:rPr lang="en-GB" dirty="0">
                <a:solidFill>
                  <a:schemeClr val="bg1"/>
                </a:solidFill>
              </a:rPr>
              <a:t>    transform: rotate(0deg) </a:t>
            </a:r>
          </a:p>
          <a:p>
            <a:r>
              <a:rPr lang="en-GB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</a:p>
          <a:p>
            <a:r>
              <a:rPr lang="en-GB" dirty="0">
                <a:solidFill>
                  <a:schemeClr val="bg1"/>
                </a:solidFill>
              </a:rPr>
              <a:t>  30% {</a:t>
            </a:r>
          </a:p>
          <a:p>
            <a:r>
              <a:rPr lang="en-GB" dirty="0">
                <a:solidFill>
                  <a:schemeClr val="bg1"/>
                </a:solidFill>
              </a:rPr>
              <a:t>    transform: rotate(360deg)</a:t>
            </a:r>
          </a:p>
          <a:p>
            <a:r>
              <a:rPr lang="en-GB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</a:p>
          <a:p>
            <a:r>
              <a:rPr lang="en-GB" dirty="0">
                <a:solidFill>
                  <a:schemeClr val="bg1"/>
                </a:solidFill>
              </a:rPr>
              <a:t>  70% {</a:t>
            </a:r>
          </a:p>
          <a:p>
            <a:r>
              <a:rPr lang="en-GB" dirty="0">
                <a:solidFill>
                  <a:schemeClr val="bg1"/>
                </a:solidFill>
              </a:rPr>
              <a:t>    transform: translate(200px)</a:t>
            </a:r>
          </a:p>
          <a:p>
            <a:r>
              <a:rPr lang="en-GB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>
                <a:solidFill>
                  <a:schemeClr val="bg1"/>
                </a:solidFill>
              </a:rPr>
              <a:t>  </a:t>
            </a:r>
          </a:p>
          <a:p>
            <a:r>
              <a:rPr lang="en-GB" dirty="0">
                <a:solidFill>
                  <a:schemeClr val="bg1"/>
                </a:solidFill>
              </a:rPr>
              <a:t>  100% {</a:t>
            </a:r>
          </a:p>
          <a:p>
            <a:r>
              <a:rPr lang="en-GB" dirty="0">
                <a:solidFill>
                  <a:schemeClr val="bg1"/>
                </a:solidFill>
              </a:rPr>
              <a:t>    transform: translate(0px)</a:t>
            </a:r>
          </a:p>
          <a:p>
            <a:r>
              <a:rPr lang="en-GB" dirty="0">
                <a:solidFill>
                  <a:schemeClr val="bg1"/>
                </a:solidFill>
              </a:rPr>
              <a:t>  }</a:t>
            </a:r>
          </a:p>
          <a:p>
            <a:r>
              <a:rPr lang="en-GB" dirty="0">
                <a:solidFill>
                  <a:schemeClr val="bg1"/>
                </a:solidFill>
              </a:rPr>
              <a:t>}</a:t>
            </a:r>
            <a:endParaRPr lang="en-NO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E00130-21FF-7A9B-0FFC-72D5BF5CB4FA}"/>
              </a:ext>
            </a:extLst>
          </p:cNvPr>
          <p:cNvSpPr txBox="1"/>
          <p:nvPr/>
        </p:nvSpPr>
        <p:spPr>
          <a:xfrm>
            <a:off x="638604" y="95583"/>
            <a:ext cx="4301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800" dirty="0">
                <a:solidFill>
                  <a:schemeClr val="bg1"/>
                </a:solidFill>
              </a:rPr>
              <a:t>CSS “keyframes”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AC6E45-0402-FFB7-5733-DD7603B65FA1}"/>
              </a:ext>
            </a:extLst>
          </p:cNvPr>
          <p:cNvSpPr txBox="1"/>
          <p:nvPr/>
        </p:nvSpPr>
        <p:spPr>
          <a:xfrm>
            <a:off x="737460" y="992474"/>
            <a:ext cx="4094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1"/>
                </a:solidFill>
              </a:rPr>
              <a:t>.myRectangle {</a:t>
            </a:r>
            <a:br>
              <a:rPr lang="en-NO" dirty="0">
                <a:solidFill>
                  <a:schemeClr val="bg1"/>
                </a:solidFill>
              </a:rPr>
            </a:br>
            <a:r>
              <a:rPr lang="en-NO" dirty="0">
                <a:solidFill>
                  <a:schemeClr val="bg1"/>
                </a:solidFill>
              </a:rPr>
              <a:t>    animation: rotateAndMove 2.5s infinite</a:t>
            </a:r>
          </a:p>
          <a:p>
            <a:r>
              <a:rPr lang="en-NO" dirty="0">
                <a:solidFill>
                  <a:schemeClr val="bg1"/>
                </a:solidFill>
              </a:rPr>
              <a:t>}</a:t>
            </a:r>
            <a:br>
              <a:rPr lang="en-NO" dirty="0">
                <a:solidFill>
                  <a:schemeClr val="bg1"/>
                </a:solidFill>
              </a:rPr>
            </a:br>
            <a:endParaRPr lang="en-NO" dirty="0">
              <a:solidFill>
                <a:schemeClr val="bg1"/>
              </a:solidFill>
            </a:endParaRPr>
          </a:p>
        </p:txBody>
      </p:sp>
      <p:pic>
        <p:nvPicPr>
          <p:cNvPr id="5" name="Picture 4" descr="A yellow square with black text&#10;&#10;Description automatically generated">
            <a:extLst>
              <a:ext uri="{FF2B5EF4-FFF2-40B4-BE49-F238E27FC236}">
                <a16:creationId xmlns:a16="http://schemas.microsoft.com/office/drawing/2014/main" id="{855FC250-77B9-0BC0-BCD5-DA3441B14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260" y="1915297"/>
            <a:ext cx="5909836" cy="374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2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401C-6C13-46CE-2651-FB7474F19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773" y="1122363"/>
            <a:ext cx="11331146" cy="2387600"/>
          </a:xfrm>
        </p:spPr>
        <p:txBody>
          <a:bodyPr/>
          <a:lstStyle/>
          <a:p>
            <a:r>
              <a:rPr lang="en-NO" dirty="0">
                <a:solidFill>
                  <a:schemeClr val="bg1"/>
                </a:solidFill>
              </a:rPr>
              <a:t>Nå er det på tide å teste litt selv!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B40EF-1A6F-CC6C-CA74-0BB3C810A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GB" dirty="0" err="1">
                <a:solidFill>
                  <a:schemeClr val="bg1"/>
                </a:solidFill>
                <a:hlinkClick r:id="rId2"/>
              </a:rPr>
              <a:t>github.com</a:t>
            </a:r>
            <a:r>
              <a:rPr lang="en-GB" dirty="0">
                <a:solidFill>
                  <a:schemeClr val="bg1"/>
                </a:solidFill>
                <a:hlinkClick r:id="rId2"/>
              </a:rPr>
              <a:t>/</a:t>
            </a:r>
            <a:r>
              <a:rPr lang="en-GB" dirty="0" err="1">
                <a:solidFill>
                  <a:schemeClr val="bg1"/>
                </a:solidFill>
                <a:hlinkClick r:id="rId2"/>
              </a:rPr>
              <a:t>Tmfwang</a:t>
            </a:r>
            <a:r>
              <a:rPr lang="en-GB" dirty="0">
                <a:solidFill>
                  <a:schemeClr val="bg1"/>
                </a:solidFill>
                <a:hlinkClick r:id="rId2"/>
              </a:rPr>
              <a:t>/CSS-</a:t>
            </a:r>
            <a:r>
              <a:rPr lang="en-GB" dirty="0" err="1">
                <a:solidFill>
                  <a:schemeClr val="bg1"/>
                </a:solidFill>
                <a:hlinkClick r:id="rId2"/>
              </a:rPr>
              <a:t>animasjoner</a:t>
            </a:r>
            <a:r>
              <a:rPr lang="en-GB" dirty="0">
                <a:solidFill>
                  <a:schemeClr val="bg1"/>
                </a:solidFill>
                <a:hlinkClick r:id="rId2"/>
              </a:rPr>
              <a:t>-workshop</a:t>
            </a:r>
            <a:endParaRPr lang="en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5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401C-6C13-46CE-2651-FB7474F19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>
                <a:solidFill>
                  <a:schemeClr val="bg1"/>
                </a:solidFill>
              </a:rPr>
              <a:t>Hvorfor animere?</a:t>
            </a:r>
          </a:p>
        </p:txBody>
      </p:sp>
    </p:spTree>
    <p:extLst>
      <p:ext uri="{BB962C8B-B14F-4D97-AF65-F5344CB8AC3E}">
        <p14:creationId xmlns:p14="http://schemas.microsoft.com/office/powerpoint/2010/main" val="268272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tton background sliding animation effect using HTML and CSS - Coding is  Love">
            <a:extLst>
              <a:ext uri="{FF2B5EF4-FFF2-40B4-BE49-F238E27FC236}">
                <a16:creationId xmlns:a16="http://schemas.microsoft.com/office/drawing/2014/main" id="{A101F4EA-7C86-36A4-01CF-2447107B7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5158" y="643466"/>
            <a:ext cx="892168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4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bmit Button with Loading Animation on Click – CodeMyUI">
            <a:extLst>
              <a:ext uri="{FF2B5EF4-FFF2-40B4-BE49-F238E27FC236}">
                <a16:creationId xmlns:a16="http://schemas.microsoft.com/office/drawing/2014/main" id="{778F3765-1A70-8612-F726-CC4746040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89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401C-6C13-46CE-2651-FB7474F19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>
                <a:solidFill>
                  <a:schemeClr val="bg1"/>
                </a:solidFill>
              </a:rPr>
              <a:t>Hva er en animasjon?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BA607-2A88-8C6A-CEB4-9C7A8F3014E4}"/>
              </a:ext>
            </a:extLst>
          </p:cNvPr>
          <p:cNvSpPr txBox="1"/>
          <p:nvPr/>
        </p:nvSpPr>
        <p:spPr>
          <a:xfrm>
            <a:off x="3384264" y="4188940"/>
            <a:ext cx="542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u="sng" dirty="0">
                <a:solidFill>
                  <a:schemeClr val="bg1"/>
                </a:solidFill>
              </a:rPr>
              <a:t>Gradvis</a:t>
            </a:r>
            <a:r>
              <a:rPr lang="en-NO" dirty="0">
                <a:solidFill>
                  <a:schemeClr val="bg1"/>
                </a:solidFill>
              </a:rPr>
              <a:t> endring av utseende og/eller plassering </a:t>
            </a:r>
            <a:r>
              <a:rPr lang="en-NO" i="1" dirty="0">
                <a:solidFill>
                  <a:schemeClr val="bg1"/>
                </a:solidFill>
              </a:rPr>
              <a:t>over tid</a:t>
            </a:r>
          </a:p>
        </p:txBody>
      </p:sp>
    </p:spTree>
    <p:extLst>
      <p:ext uri="{BB962C8B-B14F-4D97-AF65-F5344CB8AC3E}">
        <p14:creationId xmlns:p14="http://schemas.microsoft.com/office/powerpoint/2010/main" val="266167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53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" decel="50000" autoRev="1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153"/>
                            </p:stCondLst>
                            <p:childTnLst>
                              <p:par>
                                <p:cTn id="13" presetID="53" presetClass="entr" presetSubtype="16" repeatCount="3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repeatCount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401C-6C13-46CE-2651-FB7474F19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2493"/>
            <a:ext cx="9144000" cy="2387600"/>
          </a:xfrm>
        </p:spPr>
        <p:txBody>
          <a:bodyPr/>
          <a:lstStyle/>
          <a:p>
            <a:r>
              <a:rPr lang="en-NO" dirty="0">
                <a:solidFill>
                  <a:schemeClr val="bg1"/>
                </a:solidFill>
              </a:rPr>
              <a:t>CSS “transform”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BC8E6-AEA3-34EF-58CB-B8A3D8FD5A23}"/>
              </a:ext>
            </a:extLst>
          </p:cNvPr>
          <p:cNvSpPr txBox="1"/>
          <p:nvPr/>
        </p:nvSpPr>
        <p:spPr>
          <a:xfrm>
            <a:off x="1177058" y="5315502"/>
            <a:ext cx="1271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bg1"/>
                </a:solidFill>
              </a:rPr>
              <a:t>Rotasjon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E5957-AABF-5BED-3229-D22B13D53217}"/>
              </a:ext>
            </a:extLst>
          </p:cNvPr>
          <p:cNvSpPr txBox="1"/>
          <p:nvPr/>
        </p:nvSpPr>
        <p:spPr>
          <a:xfrm>
            <a:off x="3944337" y="5315502"/>
            <a:ext cx="1207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bg1"/>
                </a:solidFill>
              </a:rPr>
              <a:t>Posisjon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AA1A1-58B1-7920-727D-D4838C85EE3D}"/>
              </a:ext>
            </a:extLst>
          </p:cNvPr>
          <p:cNvSpPr txBox="1"/>
          <p:nvPr/>
        </p:nvSpPr>
        <p:spPr>
          <a:xfrm>
            <a:off x="9352062" y="5315502"/>
            <a:ext cx="1130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bg1"/>
                </a:solidFill>
              </a:rPr>
              <a:t>Skråhet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3F860-D326-6823-D0FE-46E3B426D99D}"/>
              </a:ext>
            </a:extLst>
          </p:cNvPr>
          <p:cNvSpPr txBox="1"/>
          <p:nvPr/>
        </p:nvSpPr>
        <p:spPr>
          <a:xfrm>
            <a:off x="6648199" y="5315502"/>
            <a:ext cx="1315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bg1"/>
                </a:solidFill>
              </a:rPr>
              <a:t>Skalering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9E5ADE-C58F-3CA9-AA94-1555FDB6EC63}"/>
              </a:ext>
            </a:extLst>
          </p:cNvPr>
          <p:cNvCxnSpPr>
            <a:cxnSpLocks/>
          </p:cNvCxnSpPr>
          <p:nvPr/>
        </p:nvCxnSpPr>
        <p:spPr>
          <a:xfrm flipH="1">
            <a:off x="2448112" y="4139514"/>
            <a:ext cx="2703863" cy="108739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ED79EA-E471-8C86-34C6-84C5BAD70A65}"/>
              </a:ext>
            </a:extLst>
          </p:cNvPr>
          <p:cNvCxnSpPr>
            <a:cxnSpLocks/>
          </p:cNvCxnSpPr>
          <p:nvPr/>
        </p:nvCxnSpPr>
        <p:spPr>
          <a:xfrm flipH="1">
            <a:off x="4769708" y="4337222"/>
            <a:ext cx="803189" cy="7908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B66E4C-AC89-4E55-FDC1-D344EBEBF0D8}"/>
              </a:ext>
            </a:extLst>
          </p:cNvPr>
          <p:cNvCxnSpPr>
            <a:cxnSpLocks/>
          </p:cNvCxnSpPr>
          <p:nvPr/>
        </p:nvCxnSpPr>
        <p:spPr>
          <a:xfrm>
            <a:off x="6227805" y="4337222"/>
            <a:ext cx="812222" cy="7908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9C337C-CB89-CAD3-8C29-C13F77B0C46A}"/>
              </a:ext>
            </a:extLst>
          </p:cNvPr>
          <p:cNvCxnSpPr>
            <a:cxnSpLocks/>
          </p:cNvCxnSpPr>
          <p:nvPr/>
        </p:nvCxnSpPr>
        <p:spPr>
          <a:xfrm>
            <a:off x="6823913" y="4117541"/>
            <a:ext cx="2320087" cy="10105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3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720F04-F677-9F06-C249-01416AE25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296" y="660400"/>
            <a:ext cx="5626100" cy="553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749B1C-D2FF-A68C-3020-DE3FE4F3D630}"/>
              </a:ext>
            </a:extLst>
          </p:cNvPr>
          <p:cNvSpPr txBox="1"/>
          <p:nvPr/>
        </p:nvSpPr>
        <p:spPr>
          <a:xfrm>
            <a:off x="638604" y="2644170"/>
            <a:ext cx="4331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sz="3200" dirty="0">
              <a:solidFill>
                <a:schemeClr val="bg1"/>
              </a:solidFill>
            </a:endParaRPr>
          </a:p>
          <a:p>
            <a:r>
              <a:rPr lang="en-NO" sz="3200" dirty="0">
                <a:solidFill>
                  <a:schemeClr val="bg1"/>
                </a:solidFill>
              </a:rPr>
              <a:t>transform: </a:t>
            </a:r>
            <a:r>
              <a:rPr lang="en-NO" sz="3200" u="sng" dirty="0">
                <a:solidFill>
                  <a:schemeClr val="bg1"/>
                </a:solidFill>
              </a:rPr>
              <a:t>rotate</a:t>
            </a:r>
            <a:r>
              <a:rPr lang="en-NO" sz="3200" dirty="0">
                <a:solidFill>
                  <a:schemeClr val="bg1"/>
                </a:solidFill>
              </a:rPr>
              <a:t>(30deg)</a:t>
            </a:r>
            <a:br>
              <a:rPr lang="en-NO" sz="3200" dirty="0">
                <a:solidFill>
                  <a:schemeClr val="bg1"/>
                </a:solidFill>
              </a:rPr>
            </a:br>
            <a:endParaRPr lang="en-NO" sz="3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204387-8B97-D881-2F57-4AA9B5E19F51}"/>
              </a:ext>
            </a:extLst>
          </p:cNvPr>
          <p:cNvSpPr txBox="1"/>
          <p:nvPr/>
        </p:nvSpPr>
        <p:spPr>
          <a:xfrm>
            <a:off x="638604" y="493412"/>
            <a:ext cx="1827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800" dirty="0">
                <a:solidFill>
                  <a:schemeClr val="bg1"/>
                </a:solidFill>
              </a:rPr>
              <a:t>Rotate</a:t>
            </a:r>
          </a:p>
        </p:txBody>
      </p:sp>
    </p:spTree>
    <p:extLst>
      <p:ext uri="{BB962C8B-B14F-4D97-AF65-F5344CB8AC3E}">
        <p14:creationId xmlns:p14="http://schemas.microsoft.com/office/powerpoint/2010/main" val="300588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9749B1C-D2FF-A68C-3020-DE3FE4F3D630}"/>
              </a:ext>
            </a:extLst>
          </p:cNvPr>
          <p:cNvSpPr txBox="1"/>
          <p:nvPr/>
        </p:nvSpPr>
        <p:spPr>
          <a:xfrm>
            <a:off x="638604" y="2644170"/>
            <a:ext cx="55570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NO" sz="3200" dirty="0">
                <a:solidFill>
                  <a:schemeClr val="bg1"/>
                </a:solidFill>
              </a:rPr>
            </a:br>
            <a:r>
              <a:rPr lang="en-NO" sz="3200" dirty="0">
                <a:solidFill>
                  <a:schemeClr val="bg1"/>
                </a:solidFill>
              </a:rPr>
              <a:t>transform: </a:t>
            </a:r>
            <a:r>
              <a:rPr lang="en-NO" sz="3200" u="sng" dirty="0">
                <a:solidFill>
                  <a:schemeClr val="bg1"/>
                </a:solidFill>
              </a:rPr>
              <a:t>translate</a:t>
            </a:r>
            <a:r>
              <a:rPr lang="en-NO" sz="3200" dirty="0">
                <a:solidFill>
                  <a:schemeClr val="bg1"/>
                </a:solidFill>
              </a:rPr>
              <a:t>(40px, 80px)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E00130-21FF-7A9B-0FFC-72D5BF5CB4FA}"/>
              </a:ext>
            </a:extLst>
          </p:cNvPr>
          <p:cNvSpPr txBox="1"/>
          <p:nvPr/>
        </p:nvSpPr>
        <p:spPr>
          <a:xfrm>
            <a:off x="638604" y="493412"/>
            <a:ext cx="2444323" cy="830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800" dirty="0">
                <a:solidFill>
                  <a:schemeClr val="bg1"/>
                </a:solidFill>
              </a:rPr>
              <a:t>Translate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31F39-A62C-AAD4-0234-9E84F6CB8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144" y="654050"/>
            <a:ext cx="50038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1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9749B1C-D2FF-A68C-3020-DE3FE4F3D630}"/>
              </a:ext>
            </a:extLst>
          </p:cNvPr>
          <p:cNvSpPr txBox="1"/>
          <p:nvPr/>
        </p:nvSpPr>
        <p:spPr>
          <a:xfrm>
            <a:off x="638604" y="2644170"/>
            <a:ext cx="36309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NO" sz="3200" dirty="0">
                <a:solidFill>
                  <a:schemeClr val="bg1"/>
                </a:solidFill>
              </a:rPr>
            </a:br>
            <a:r>
              <a:rPr lang="en-NO" sz="3200" dirty="0">
                <a:solidFill>
                  <a:schemeClr val="bg1"/>
                </a:solidFill>
              </a:rPr>
              <a:t>transform: </a:t>
            </a:r>
            <a:r>
              <a:rPr lang="en-NO" sz="3200" u="sng" dirty="0">
                <a:solidFill>
                  <a:schemeClr val="bg1"/>
                </a:solidFill>
              </a:rPr>
              <a:t>scale</a:t>
            </a:r>
            <a:r>
              <a:rPr lang="en-NO" sz="3200" dirty="0">
                <a:solidFill>
                  <a:schemeClr val="bg1"/>
                </a:solidFill>
              </a:rPr>
              <a:t>(0.5)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E00130-21FF-7A9B-0FFC-72D5BF5CB4FA}"/>
              </a:ext>
            </a:extLst>
          </p:cNvPr>
          <p:cNvSpPr txBox="1"/>
          <p:nvPr/>
        </p:nvSpPr>
        <p:spPr>
          <a:xfrm>
            <a:off x="638604" y="493412"/>
            <a:ext cx="2444323" cy="830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800" dirty="0">
                <a:solidFill>
                  <a:schemeClr val="bg1"/>
                </a:solidFill>
              </a:rPr>
              <a:t>Translate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179D1B-8B62-1A53-DD05-C2B7D7EC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411" y="1473488"/>
            <a:ext cx="4470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3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461</Words>
  <Application>Microsoft Macintosh PowerPoint</Application>
  <PresentationFormat>Widescreen</PresentationFormat>
  <Paragraphs>82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sohne</vt:lpstr>
      <vt:lpstr>Office Theme</vt:lpstr>
      <vt:lpstr>Workshop - CSS Animering</vt:lpstr>
      <vt:lpstr>Hvorfor animere?</vt:lpstr>
      <vt:lpstr>PowerPoint Presentation</vt:lpstr>
      <vt:lpstr>PowerPoint Presentation</vt:lpstr>
      <vt:lpstr>Hva er en animasjon?</vt:lpstr>
      <vt:lpstr>CSS “transform”</vt:lpstr>
      <vt:lpstr>PowerPoint Presentation</vt:lpstr>
      <vt:lpstr>PowerPoint Presentation</vt:lpstr>
      <vt:lpstr>PowerPoint Presentation</vt:lpstr>
      <vt:lpstr>PowerPoint Presentation</vt:lpstr>
      <vt:lpstr>To måter å animere på</vt:lpstr>
      <vt:lpstr>PowerPoint Presentation</vt:lpstr>
      <vt:lpstr>PowerPoint Presentation</vt:lpstr>
      <vt:lpstr>Nå er det på tide å teste litt selv!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- CSS Animering</dc:title>
  <dc:creator>Tor Martin Frøberg Wang</dc:creator>
  <cp:lastModifiedBy>Tor Martin Frøberg Wang</cp:lastModifiedBy>
  <cp:revision>6</cp:revision>
  <dcterms:created xsi:type="dcterms:W3CDTF">2023-07-10T08:29:36Z</dcterms:created>
  <dcterms:modified xsi:type="dcterms:W3CDTF">2023-07-11T06:24:44Z</dcterms:modified>
</cp:coreProperties>
</file>