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3" r:id="rId7"/>
    <p:sldId id="261" r:id="rId8"/>
    <p:sldId id="264" r:id="rId9"/>
    <p:sldId id="265" r:id="rId10"/>
    <p:sldId id="266" r:id="rId11"/>
    <p:sldId id="267" r:id="rId12"/>
    <p:sldId id="268" r:id="rId13"/>
    <p:sldId id="262"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C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52FBF7-99B6-44D8-A493-804129258BDB}" v="12" dt="2022-04-27T13:39:59.03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6" d="100"/>
          <a:sy n="156" d="100"/>
        </p:scale>
        <p:origin x="444" y="8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othy Miglin" userId="561ddf81be099f63" providerId="LiveId" clId="{357D7A37-E819-4480-9249-762F0037F2C7}"/>
    <pc:docChg chg="custSel addSld modSld">
      <pc:chgData name="Timothy Miglin" userId="561ddf81be099f63" providerId="LiveId" clId="{357D7A37-E819-4480-9249-762F0037F2C7}" dt="2022-04-28T02:16:14.616" v="3295" actId="20577"/>
      <pc:docMkLst>
        <pc:docMk/>
      </pc:docMkLst>
      <pc:sldChg chg="modSp mod">
        <pc:chgData name="Timothy Miglin" userId="561ddf81be099f63" providerId="LiveId" clId="{357D7A37-E819-4480-9249-762F0037F2C7}" dt="2022-04-28T02:16:14.616" v="3295" actId="20577"/>
        <pc:sldMkLst>
          <pc:docMk/>
          <pc:sldMk cId="0" sldId="262"/>
        </pc:sldMkLst>
        <pc:spChg chg="mod">
          <ac:chgData name="Timothy Miglin" userId="561ddf81be099f63" providerId="LiveId" clId="{357D7A37-E819-4480-9249-762F0037F2C7}" dt="2022-04-28T02:15:18.428" v="2995" actId="1076"/>
          <ac:spMkLst>
            <pc:docMk/>
            <pc:sldMk cId="0" sldId="262"/>
            <ac:spMk id="3" creationId="{00000000-0000-0000-0000-000000000000}"/>
          </ac:spMkLst>
        </pc:spChg>
        <pc:spChg chg="mod">
          <ac:chgData name="Timothy Miglin" userId="561ddf81be099f63" providerId="LiveId" clId="{357D7A37-E819-4480-9249-762F0037F2C7}" dt="2022-04-28T02:16:14.616" v="3295" actId="20577"/>
          <ac:spMkLst>
            <pc:docMk/>
            <pc:sldMk cId="0" sldId="262"/>
            <ac:spMk id="4" creationId="{00000000-0000-0000-0000-000000000000}"/>
          </ac:spMkLst>
        </pc:spChg>
      </pc:sldChg>
      <pc:sldChg chg="modSp mod">
        <pc:chgData name="Timothy Miglin" userId="561ddf81be099f63" providerId="LiveId" clId="{357D7A37-E819-4480-9249-762F0037F2C7}" dt="2022-04-28T01:51:57.925" v="1280" actId="20577"/>
        <pc:sldMkLst>
          <pc:docMk/>
          <pc:sldMk cId="2858704894" sldId="266"/>
        </pc:sldMkLst>
        <pc:spChg chg="mod">
          <ac:chgData name="Timothy Miglin" userId="561ddf81be099f63" providerId="LiveId" clId="{357D7A37-E819-4480-9249-762F0037F2C7}" dt="2022-04-28T01:51:57.925" v="1280" actId="20577"/>
          <ac:spMkLst>
            <pc:docMk/>
            <pc:sldMk cId="2858704894" sldId="266"/>
            <ac:spMk id="3" creationId="{9812ECDD-FCC8-4497-9E23-B20DF1B9C473}"/>
          </ac:spMkLst>
        </pc:spChg>
      </pc:sldChg>
      <pc:sldChg chg="addSp modSp add mod">
        <pc:chgData name="Timothy Miglin" userId="561ddf81be099f63" providerId="LiveId" clId="{357D7A37-E819-4480-9249-762F0037F2C7}" dt="2022-04-28T02:07:04.435" v="2547" actId="20577"/>
        <pc:sldMkLst>
          <pc:docMk/>
          <pc:sldMk cId="1261873548" sldId="267"/>
        </pc:sldMkLst>
        <pc:spChg chg="mod">
          <ac:chgData name="Timothy Miglin" userId="561ddf81be099f63" providerId="LiveId" clId="{357D7A37-E819-4480-9249-762F0037F2C7}" dt="2022-04-28T02:07:04.435" v="2547" actId="20577"/>
          <ac:spMkLst>
            <pc:docMk/>
            <pc:sldMk cId="1261873548" sldId="267"/>
            <ac:spMk id="3" creationId="{9812ECDD-FCC8-4497-9E23-B20DF1B9C473}"/>
          </ac:spMkLst>
        </pc:spChg>
        <pc:picChg chg="add mod">
          <ac:chgData name="Timothy Miglin" userId="561ddf81be099f63" providerId="LiveId" clId="{357D7A37-E819-4480-9249-762F0037F2C7}" dt="2022-04-28T02:05:02.480" v="2226" actId="1076"/>
          <ac:picMkLst>
            <pc:docMk/>
            <pc:sldMk cId="1261873548" sldId="267"/>
            <ac:picMk id="5" creationId="{F3B284B9-83E6-498F-81C6-0001FCF4007B}"/>
          </ac:picMkLst>
        </pc:picChg>
      </pc:sldChg>
      <pc:sldChg chg="addSp delSp modSp add mod">
        <pc:chgData name="Timothy Miglin" userId="561ddf81be099f63" providerId="LiveId" clId="{357D7A37-E819-4480-9249-762F0037F2C7}" dt="2022-04-28T02:14:58.202" v="2974" actId="14100"/>
        <pc:sldMkLst>
          <pc:docMk/>
          <pc:sldMk cId="3268712878" sldId="268"/>
        </pc:sldMkLst>
        <pc:spChg chg="mod">
          <ac:chgData name="Timothy Miglin" userId="561ddf81be099f63" providerId="LiveId" clId="{357D7A37-E819-4480-9249-762F0037F2C7}" dt="2022-04-28T02:14:10.745" v="2970" actId="20577"/>
          <ac:spMkLst>
            <pc:docMk/>
            <pc:sldMk cId="3268712878" sldId="268"/>
            <ac:spMk id="3" creationId="{9812ECDD-FCC8-4497-9E23-B20DF1B9C473}"/>
          </ac:spMkLst>
        </pc:spChg>
        <pc:picChg chg="del">
          <ac:chgData name="Timothy Miglin" userId="561ddf81be099f63" providerId="LiveId" clId="{357D7A37-E819-4480-9249-762F0037F2C7}" dt="2022-04-28T02:12:05.815" v="2684" actId="478"/>
          <ac:picMkLst>
            <pc:docMk/>
            <pc:sldMk cId="3268712878" sldId="268"/>
            <ac:picMk id="5" creationId="{F3B284B9-83E6-498F-81C6-0001FCF4007B}"/>
          </ac:picMkLst>
        </pc:picChg>
        <pc:picChg chg="add mod">
          <ac:chgData name="Timothy Miglin" userId="561ddf81be099f63" providerId="LiveId" clId="{357D7A37-E819-4480-9249-762F0037F2C7}" dt="2022-04-28T02:14:58.202" v="2974" actId="14100"/>
          <ac:picMkLst>
            <pc:docMk/>
            <pc:sldMk cId="3268712878" sldId="268"/>
            <ac:picMk id="6" creationId="{0ED0D2A8-FBDB-4323-8928-EB2255563E1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u="sng">
                <a:solidFill>
                  <a:srgbClr val="90C225"/>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76" y="0"/>
            <a:ext cx="1219200" cy="6858000"/>
          </a:xfrm>
          <a:custGeom>
            <a:avLst/>
            <a:gdLst/>
            <a:ahLst/>
            <a:cxnLst/>
            <a:rect l="l" t="t" r="r" b="b"/>
            <a:pathLst>
              <a:path w="1219200" h="6858000">
                <a:moveTo>
                  <a:pt x="0" y="0"/>
                </a:moveTo>
                <a:lnTo>
                  <a:pt x="1219200" y="6857999"/>
                </a:lnTo>
              </a:path>
            </a:pathLst>
          </a:custGeom>
          <a:ln w="9525">
            <a:solidFill>
              <a:srgbClr val="BEBEBE"/>
            </a:solidFill>
          </a:ln>
        </p:spPr>
        <p:txBody>
          <a:bodyPr wrap="square" lIns="0" tIns="0" rIns="0" bIns="0" rtlCol="0"/>
          <a:lstStyle/>
          <a:p>
            <a:endParaRPr/>
          </a:p>
        </p:txBody>
      </p:sp>
      <p:sp>
        <p:nvSpPr>
          <p:cNvPr id="17" name="bg object 17"/>
          <p:cNvSpPr/>
          <p:nvPr/>
        </p:nvSpPr>
        <p:spPr>
          <a:xfrm>
            <a:off x="7424928" y="3681984"/>
            <a:ext cx="4763770" cy="3176905"/>
          </a:xfrm>
          <a:custGeom>
            <a:avLst/>
            <a:gdLst/>
            <a:ahLst/>
            <a:cxnLst/>
            <a:rect l="l" t="t" r="r" b="b"/>
            <a:pathLst>
              <a:path w="4763770" h="3176904">
                <a:moveTo>
                  <a:pt x="4763516" y="0"/>
                </a:moveTo>
                <a:lnTo>
                  <a:pt x="0" y="3176586"/>
                </a:lnTo>
              </a:path>
            </a:pathLst>
          </a:custGeom>
          <a:ln w="9525">
            <a:solidFill>
              <a:srgbClr val="D9D9D9"/>
            </a:solidFill>
          </a:ln>
        </p:spPr>
        <p:txBody>
          <a:bodyPr wrap="square" lIns="0" tIns="0" rIns="0" bIns="0" rtlCol="0"/>
          <a:lstStyle/>
          <a:p>
            <a:endParaRPr/>
          </a:p>
        </p:txBody>
      </p:sp>
      <p:sp>
        <p:nvSpPr>
          <p:cNvPr id="18" name="bg object 18"/>
          <p:cNvSpPr/>
          <p:nvPr/>
        </p:nvSpPr>
        <p:spPr>
          <a:xfrm>
            <a:off x="9182101"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90C225">
              <a:alpha val="30195"/>
            </a:srgbClr>
          </a:solidFill>
        </p:spPr>
        <p:txBody>
          <a:bodyPr wrap="square" lIns="0" tIns="0" rIns="0" bIns="0" rtlCol="0"/>
          <a:lstStyle/>
          <a:p>
            <a:endParaRPr/>
          </a:p>
        </p:txBody>
      </p:sp>
      <p:sp>
        <p:nvSpPr>
          <p:cNvPr id="19" name="bg object 19"/>
          <p:cNvSpPr/>
          <p:nvPr/>
        </p:nvSpPr>
        <p:spPr>
          <a:xfrm>
            <a:off x="9604335"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90C225">
              <a:alpha val="19999"/>
            </a:srgbClr>
          </a:solidFill>
        </p:spPr>
        <p:txBody>
          <a:bodyPr wrap="square" lIns="0" tIns="0" rIns="0" bIns="0" rtlCol="0"/>
          <a:lstStyle/>
          <a:p>
            <a:endParaRPr/>
          </a:p>
        </p:txBody>
      </p:sp>
      <p:sp>
        <p:nvSpPr>
          <p:cNvPr id="20" name="bg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539F20">
              <a:alpha val="72155"/>
            </a:srgbClr>
          </a:solidFill>
        </p:spPr>
        <p:txBody>
          <a:bodyPr wrap="square" lIns="0" tIns="0" rIns="0" bIns="0" rtlCol="0"/>
          <a:lstStyle/>
          <a:p>
            <a:endParaRPr/>
          </a:p>
        </p:txBody>
      </p:sp>
      <p:sp>
        <p:nvSpPr>
          <p:cNvPr id="21" name="bg object 21"/>
          <p:cNvSpPr/>
          <p:nvPr/>
        </p:nvSpPr>
        <p:spPr>
          <a:xfrm>
            <a:off x="9337790" y="0"/>
            <a:ext cx="2851785" cy="6858000"/>
          </a:xfrm>
          <a:custGeom>
            <a:avLst/>
            <a:gdLst/>
            <a:ahLst/>
            <a:cxnLst/>
            <a:rect l="l" t="t" r="r" b="b"/>
            <a:pathLst>
              <a:path w="2851784" h="6858000">
                <a:moveTo>
                  <a:pt x="2851161" y="0"/>
                </a:moveTo>
                <a:lnTo>
                  <a:pt x="0" y="0"/>
                </a:lnTo>
                <a:lnTo>
                  <a:pt x="2467620" y="6857996"/>
                </a:lnTo>
                <a:lnTo>
                  <a:pt x="2851161" y="6857996"/>
                </a:lnTo>
                <a:lnTo>
                  <a:pt x="2851161" y="0"/>
                </a:lnTo>
                <a:close/>
              </a:path>
            </a:pathLst>
          </a:custGeom>
          <a:solidFill>
            <a:srgbClr val="3E7818">
              <a:alpha val="70195"/>
            </a:srgbClr>
          </a:solidFill>
        </p:spPr>
        <p:txBody>
          <a:bodyPr wrap="square" lIns="0" tIns="0" rIns="0" bIns="0" rtlCol="0"/>
          <a:lstStyle/>
          <a:p>
            <a:endParaRPr/>
          </a:p>
        </p:txBody>
      </p:sp>
      <p:sp>
        <p:nvSpPr>
          <p:cNvPr id="22" name="bg object 22"/>
          <p:cNvSpPr/>
          <p:nvPr/>
        </p:nvSpPr>
        <p:spPr>
          <a:xfrm>
            <a:off x="10898124"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C0E374">
              <a:alpha val="70195"/>
            </a:srgbClr>
          </a:solidFill>
        </p:spPr>
        <p:txBody>
          <a:bodyPr wrap="square" lIns="0" tIns="0" rIns="0" bIns="0" rtlCol="0"/>
          <a:lstStyle/>
          <a:p>
            <a:endParaRPr/>
          </a:p>
        </p:txBody>
      </p:sp>
      <p:sp>
        <p:nvSpPr>
          <p:cNvPr id="23" name="bg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90C225">
              <a:alpha val="65097"/>
            </a:srgbClr>
          </a:solidFill>
        </p:spPr>
        <p:txBody>
          <a:bodyPr wrap="square" lIns="0" tIns="0" rIns="0" bIns="0" rtlCol="0"/>
          <a:lstStyle/>
          <a:p>
            <a:endParaRPr/>
          </a:p>
        </p:txBody>
      </p:sp>
      <p:sp>
        <p:nvSpPr>
          <p:cNvPr id="24" name="bg object 24"/>
          <p:cNvSpPr/>
          <p:nvPr/>
        </p:nvSpPr>
        <p:spPr>
          <a:xfrm>
            <a:off x="10372344"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90C225">
              <a:alpha val="79998"/>
            </a:srgbClr>
          </a:solidFill>
        </p:spPr>
        <p:txBody>
          <a:bodyPr wrap="square" lIns="0" tIns="0" rIns="0" bIns="0" rtlCol="0"/>
          <a:lstStyle/>
          <a:p>
            <a:endParaRPr/>
          </a:p>
        </p:txBody>
      </p:sp>
      <p:sp>
        <p:nvSpPr>
          <p:cNvPr id="25" name="bg object 25"/>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26" name="bg object 26"/>
          <p:cNvSpPr/>
          <p:nvPr/>
        </p:nvSpPr>
        <p:spPr>
          <a:xfrm>
            <a:off x="4482846" y="299465"/>
            <a:ext cx="5133340" cy="5808345"/>
          </a:xfrm>
          <a:custGeom>
            <a:avLst/>
            <a:gdLst/>
            <a:ahLst/>
            <a:cxnLst/>
            <a:rect l="l" t="t" r="r" b="b"/>
            <a:pathLst>
              <a:path w="5133340" h="5808345">
                <a:moveTo>
                  <a:pt x="4332224" y="0"/>
                </a:moveTo>
                <a:lnTo>
                  <a:pt x="800607" y="0"/>
                </a:lnTo>
                <a:lnTo>
                  <a:pt x="751831" y="1460"/>
                </a:lnTo>
                <a:lnTo>
                  <a:pt x="703829" y="5787"/>
                </a:lnTo>
                <a:lnTo>
                  <a:pt x="656684" y="12897"/>
                </a:lnTo>
                <a:lnTo>
                  <a:pt x="610480" y="22705"/>
                </a:lnTo>
                <a:lnTo>
                  <a:pt x="565300" y="35128"/>
                </a:lnTo>
                <a:lnTo>
                  <a:pt x="521229" y="50082"/>
                </a:lnTo>
                <a:lnTo>
                  <a:pt x="478350" y="67483"/>
                </a:lnTo>
                <a:lnTo>
                  <a:pt x="436747" y="87249"/>
                </a:lnTo>
                <a:lnTo>
                  <a:pt x="396503" y="109295"/>
                </a:lnTo>
                <a:lnTo>
                  <a:pt x="357702" y="133537"/>
                </a:lnTo>
                <a:lnTo>
                  <a:pt x="320428" y="159892"/>
                </a:lnTo>
                <a:lnTo>
                  <a:pt x="284765" y="188276"/>
                </a:lnTo>
                <a:lnTo>
                  <a:pt x="250796" y="218605"/>
                </a:lnTo>
                <a:lnTo>
                  <a:pt x="218605" y="250796"/>
                </a:lnTo>
                <a:lnTo>
                  <a:pt x="188276" y="284765"/>
                </a:lnTo>
                <a:lnTo>
                  <a:pt x="159892" y="320428"/>
                </a:lnTo>
                <a:lnTo>
                  <a:pt x="133537" y="357702"/>
                </a:lnTo>
                <a:lnTo>
                  <a:pt x="109295" y="396503"/>
                </a:lnTo>
                <a:lnTo>
                  <a:pt x="87249" y="436747"/>
                </a:lnTo>
                <a:lnTo>
                  <a:pt x="67483" y="478350"/>
                </a:lnTo>
                <a:lnTo>
                  <a:pt x="50082" y="521229"/>
                </a:lnTo>
                <a:lnTo>
                  <a:pt x="35128" y="565300"/>
                </a:lnTo>
                <a:lnTo>
                  <a:pt x="22705" y="610480"/>
                </a:lnTo>
                <a:lnTo>
                  <a:pt x="12897" y="656684"/>
                </a:lnTo>
                <a:lnTo>
                  <a:pt x="5787" y="703829"/>
                </a:lnTo>
                <a:lnTo>
                  <a:pt x="1460" y="751831"/>
                </a:lnTo>
                <a:lnTo>
                  <a:pt x="0" y="800607"/>
                </a:lnTo>
                <a:lnTo>
                  <a:pt x="0" y="5007356"/>
                </a:lnTo>
                <a:lnTo>
                  <a:pt x="1460" y="5056129"/>
                </a:lnTo>
                <a:lnTo>
                  <a:pt x="5787" y="5104129"/>
                </a:lnTo>
                <a:lnTo>
                  <a:pt x="12897" y="5151272"/>
                </a:lnTo>
                <a:lnTo>
                  <a:pt x="22705" y="5197475"/>
                </a:lnTo>
                <a:lnTo>
                  <a:pt x="35128" y="5242653"/>
                </a:lnTo>
                <a:lnTo>
                  <a:pt x="50082" y="5286724"/>
                </a:lnTo>
                <a:lnTo>
                  <a:pt x="67483" y="5329602"/>
                </a:lnTo>
                <a:lnTo>
                  <a:pt x="87249" y="5371205"/>
                </a:lnTo>
                <a:lnTo>
                  <a:pt x="109295" y="5411449"/>
                </a:lnTo>
                <a:lnTo>
                  <a:pt x="133537" y="5450250"/>
                </a:lnTo>
                <a:lnTo>
                  <a:pt x="159892" y="5487524"/>
                </a:lnTo>
                <a:lnTo>
                  <a:pt x="188276" y="5523187"/>
                </a:lnTo>
                <a:lnTo>
                  <a:pt x="218605" y="5557157"/>
                </a:lnTo>
                <a:lnTo>
                  <a:pt x="250796" y="5589349"/>
                </a:lnTo>
                <a:lnTo>
                  <a:pt x="284765" y="5619679"/>
                </a:lnTo>
                <a:lnTo>
                  <a:pt x="320428" y="5648064"/>
                </a:lnTo>
                <a:lnTo>
                  <a:pt x="357702" y="5674419"/>
                </a:lnTo>
                <a:lnTo>
                  <a:pt x="396503" y="5698663"/>
                </a:lnTo>
                <a:lnTo>
                  <a:pt x="436747" y="5720709"/>
                </a:lnTo>
                <a:lnTo>
                  <a:pt x="478350" y="5740476"/>
                </a:lnTo>
                <a:lnTo>
                  <a:pt x="521229" y="5757878"/>
                </a:lnTo>
                <a:lnTo>
                  <a:pt x="565300" y="5772833"/>
                </a:lnTo>
                <a:lnTo>
                  <a:pt x="610480" y="5785257"/>
                </a:lnTo>
                <a:lnTo>
                  <a:pt x="656684" y="5795065"/>
                </a:lnTo>
                <a:lnTo>
                  <a:pt x="703829" y="5802175"/>
                </a:lnTo>
                <a:lnTo>
                  <a:pt x="751831" y="5806502"/>
                </a:lnTo>
                <a:lnTo>
                  <a:pt x="800607" y="5807963"/>
                </a:lnTo>
                <a:lnTo>
                  <a:pt x="4332224" y="5807963"/>
                </a:lnTo>
                <a:lnTo>
                  <a:pt x="4381000" y="5806502"/>
                </a:lnTo>
                <a:lnTo>
                  <a:pt x="4429002" y="5802175"/>
                </a:lnTo>
                <a:lnTo>
                  <a:pt x="4476147" y="5795065"/>
                </a:lnTo>
                <a:lnTo>
                  <a:pt x="4522351" y="5785257"/>
                </a:lnTo>
                <a:lnTo>
                  <a:pt x="4567531" y="5772833"/>
                </a:lnTo>
                <a:lnTo>
                  <a:pt x="4611602" y="5757878"/>
                </a:lnTo>
                <a:lnTo>
                  <a:pt x="4654481" y="5740476"/>
                </a:lnTo>
                <a:lnTo>
                  <a:pt x="4696084" y="5720709"/>
                </a:lnTo>
                <a:lnTo>
                  <a:pt x="4736328" y="5698663"/>
                </a:lnTo>
                <a:lnTo>
                  <a:pt x="4775129" y="5674419"/>
                </a:lnTo>
                <a:lnTo>
                  <a:pt x="4812403" y="5648064"/>
                </a:lnTo>
                <a:lnTo>
                  <a:pt x="4848066" y="5619679"/>
                </a:lnTo>
                <a:lnTo>
                  <a:pt x="4882035" y="5589349"/>
                </a:lnTo>
                <a:lnTo>
                  <a:pt x="4914226" y="5557157"/>
                </a:lnTo>
                <a:lnTo>
                  <a:pt x="4944555" y="5523187"/>
                </a:lnTo>
                <a:lnTo>
                  <a:pt x="4972939" y="5487524"/>
                </a:lnTo>
                <a:lnTo>
                  <a:pt x="4999294" y="5450250"/>
                </a:lnTo>
                <a:lnTo>
                  <a:pt x="5023536" y="5411449"/>
                </a:lnTo>
                <a:lnTo>
                  <a:pt x="5045582" y="5371205"/>
                </a:lnTo>
                <a:lnTo>
                  <a:pt x="5065348" y="5329602"/>
                </a:lnTo>
                <a:lnTo>
                  <a:pt x="5082749" y="5286724"/>
                </a:lnTo>
                <a:lnTo>
                  <a:pt x="5097703" y="5242653"/>
                </a:lnTo>
                <a:lnTo>
                  <a:pt x="5110126" y="5197475"/>
                </a:lnTo>
                <a:lnTo>
                  <a:pt x="5119934" y="5151272"/>
                </a:lnTo>
                <a:lnTo>
                  <a:pt x="5127044" y="5104129"/>
                </a:lnTo>
                <a:lnTo>
                  <a:pt x="5131371" y="5056129"/>
                </a:lnTo>
                <a:lnTo>
                  <a:pt x="5132832" y="5007356"/>
                </a:lnTo>
                <a:lnTo>
                  <a:pt x="5132832" y="800607"/>
                </a:lnTo>
                <a:lnTo>
                  <a:pt x="5131371" y="751831"/>
                </a:lnTo>
                <a:lnTo>
                  <a:pt x="5127044" y="703829"/>
                </a:lnTo>
                <a:lnTo>
                  <a:pt x="5119934" y="656684"/>
                </a:lnTo>
                <a:lnTo>
                  <a:pt x="5110126" y="610480"/>
                </a:lnTo>
                <a:lnTo>
                  <a:pt x="5097703" y="565300"/>
                </a:lnTo>
                <a:lnTo>
                  <a:pt x="5082749" y="521229"/>
                </a:lnTo>
                <a:lnTo>
                  <a:pt x="5065348" y="478350"/>
                </a:lnTo>
                <a:lnTo>
                  <a:pt x="5045582" y="436747"/>
                </a:lnTo>
                <a:lnTo>
                  <a:pt x="5023536" y="396503"/>
                </a:lnTo>
                <a:lnTo>
                  <a:pt x="4999294" y="357702"/>
                </a:lnTo>
                <a:lnTo>
                  <a:pt x="4972939" y="320428"/>
                </a:lnTo>
                <a:lnTo>
                  <a:pt x="4944555" y="284765"/>
                </a:lnTo>
                <a:lnTo>
                  <a:pt x="4914226" y="250796"/>
                </a:lnTo>
                <a:lnTo>
                  <a:pt x="4882035" y="218605"/>
                </a:lnTo>
                <a:lnTo>
                  <a:pt x="4848066" y="188276"/>
                </a:lnTo>
                <a:lnTo>
                  <a:pt x="4812403" y="159892"/>
                </a:lnTo>
                <a:lnTo>
                  <a:pt x="4775129" y="133537"/>
                </a:lnTo>
                <a:lnTo>
                  <a:pt x="4736328" y="109295"/>
                </a:lnTo>
                <a:lnTo>
                  <a:pt x="4696084" y="87249"/>
                </a:lnTo>
                <a:lnTo>
                  <a:pt x="4654481" y="67483"/>
                </a:lnTo>
                <a:lnTo>
                  <a:pt x="4611602" y="50082"/>
                </a:lnTo>
                <a:lnTo>
                  <a:pt x="4567531" y="35128"/>
                </a:lnTo>
                <a:lnTo>
                  <a:pt x="4522351" y="22705"/>
                </a:lnTo>
                <a:lnTo>
                  <a:pt x="4476147" y="12897"/>
                </a:lnTo>
                <a:lnTo>
                  <a:pt x="4429002" y="5787"/>
                </a:lnTo>
                <a:lnTo>
                  <a:pt x="4381000" y="1460"/>
                </a:lnTo>
                <a:lnTo>
                  <a:pt x="4332224" y="0"/>
                </a:lnTo>
                <a:close/>
              </a:path>
            </a:pathLst>
          </a:custGeom>
          <a:solidFill>
            <a:srgbClr val="FFFFFF"/>
          </a:solidFill>
        </p:spPr>
        <p:txBody>
          <a:bodyPr wrap="square" lIns="0" tIns="0" rIns="0" bIns="0" rtlCol="0"/>
          <a:lstStyle/>
          <a:p>
            <a:endParaRPr/>
          </a:p>
        </p:txBody>
      </p:sp>
      <p:sp>
        <p:nvSpPr>
          <p:cNvPr id="27" name="bg object 27"/>
          <p:cNvSpPr/>
          <p:nvPr/>
        </p:nvSpPr>
        <p:spPr>
          <a:xfrm>
            <a:off x="4482846" y="299465"/>
            <a:ext cx="5133340" cy="5808345"/>
          </a:xfrm>
          <a:custGeom>
            <a:avLst/>
            <a:gdLst/>
            <a:ahLst/>
            <a:cxnLst/>
            <a:rect l="l" t="t" r="r" b="b"/>
            <a:pathLst>
              <a:path w="5133340" h="5808345">
                <a:moveTo>
                  <a:pt x="0" y="800607"/>
                </a:moveTo>
                <a:lnTo>
                  <a:pt x="1460" y="751831"/>
                </a:lnTo>
                <a:lnTo>
                  <a:pt x="5787" y="703829"/>
                </a:lnTo>
                <a:lnTo>
                  <a:pt x="12897" y="656684"/>
                </a:lnTo>
                <a:lnTo>
                  <a:pt x="22705" y="610480"/>
                </a:lnTo>
                <a:lnTo>
                  <a:pt x="35128" y="565300"/>
                </a:lnTo>
                <a:lnTo>
                  <a:pt x="50082" y="521229"/>
                </a:lnTo>
                <a:lnTo>
                  <a:pt x="67483" y="478350"/>
                </a:lnTo>
                <a:lnTo>
                  <a:pt x="87249" y="436747"/>
                </a:lnTo>
                <a:lnTo>
                  <a:pt x="109295" y="396503"/>
                </a:lnTo>
                <a:lnTo>
                  <a:pt x="133537" y="357702"/>
                </a:lnTo>
                <a:lnTo>
                  <a:pt x="159892" y="320428"/>
                </a:lnTo>
                <a:lnTo>
                  <a:pt x="188276" y="284765"/>
                </a:lnTo>
                <a:lnTo>
                  <a:pt x="218605" y="250796"/>
                </a:lnTo>
                <a:lnTo>
                  <a:pt x="250796" y="218605"/>
                </a:lnTo>
                <a:lnTo>
                  <a:pt x="284765" y="188276"/>
                </a:lnTo>
                <a:lnTo>
                  <a:pt x="320428" y="159892"/>
                </a:lnTo>
                <a:lnTo>
                  <a:pt x="357702" y="133537"/>
                </a:lnTo>
                <a:lnTo>
                  <a:pt x="396503" y="109295"/>
                </a:lnTo>
                <a:lnTo>
                  <a:pt x="436747" y="87249"/>
                </a:lnTo>
                <a:lnTo>
                  <a:pt x="478350" y="67483"/>
                </a:lnTo>
                <a:lnTo>
                  <a:pt x="521229" y="50082"/>
                </a:lnTo>
                <a:lnTo>
                  <a:pt x="565300" y="35128"/>
                </a:lnTo>
                <a:lnTo>
                  <a:pt x="610480" y="22705"/>
                </a:lnTo>
                <a:lnTo>
                  <a:pt x="656684" y="12897"/>
                </a:lnTo>
                <a:lnTo>
                  <a:pt x="703829" y="5787"/>
                </a:lnTo>
                <a:lnTo>
                  <a:pt x="751831" y="1460"/>
                </a:lnTo>
                <a:lnTo>
                  <a:pt x="800607" y="0"/>
                </a:lnTo>
                <a:lnTo>
                  <a:pt x="4332224" y="0"/>
                </a:lnTo>
                <a:lnTo>
                  <a:pt x="4381000" y="1460"/>
                </a:lnTo>
                <a:lnTo>
                  <a:pt x="4429002" y="5787"/>
                </a:lnTo>
                <a:lnTo>
                  <a:pt x="4476147" y="12897"/>
                </a:lnTo>
                <a:lnTo>
                  <a:pt x="4522351" y="22705"/>
                </a:lnTo>
                <a:lnTo>
                  <a:pt x="4567531" y="35128"/>
                </a:lnTo>
                <a:lnTo>
                  <a:pt x="4611602" y="50082"/>
                </a:lnTo>
                <a:lnTo>
                  <a:pt x="4654481" y="67483"/>
                </a:lnTo>
                <a:lnTo>
                  <a:pt x="4696084" y="87249"/>
                </a:lnTo>
                <a:lnTo>
                  <a:pt x="4736328" y="109295"/>
                </a:lnTo>
                <a:lnTo>
                  <a:pt x="4775129" y="133537"/>
                </a:lnTo>
                <a:lnTo>
                  <a:pt x="4812403" y="159892"/>
                </a:lnTo>
                <a:lnTo>
                  <a:pt x="4848066" y="188276"/>
                </a:lnTo>
                <a:lnTo>
                  <a:pt x="4882035" y="218605"/>
                </a:lnTo>
                <a:lnTo>
                  <a:pt x="4914226" y="250796"/>
                </a:lnTo>
                <a:lnTo>
                  <a:pt x="4944555" y="284765"/>
                </a:lnTo>
                <a:lnTo>
                  <a:pt x="4972939" y="320428"/>
                </a:lnTo>
                <a:lnTo>
                  <a:pt x="4999294" y="357702"/>
                </a:lnTo>
                <a:lnTo>
                  <a:pt x="5023536" y="396503"/>
                </a:lnTo>
                <a:lnTo>
                  <a:pt x="5045582" y="436747"/>
                </a:lnTo>
                <a:lnTo>
                  <a:pt x="5065348" y="478350"/>
                </a:lnTo>
                <a:lnTo>
                  <a:pt x="5082749" y="521229"/>
                </a:lnTo>
                <a:lnTo>
                  <a:pt x="5097703" y="565300"/>
                </a:lnTo>
                <a:lnTo>
                  <a:pt x="5110126" y="610480"/>
                </a:lnTo>
                <a:lnTo>
                  <a:pt x="5119934" y="656684"/>
                </a:lnTo>
                <a:lnTo>
                  <a:pt x="5127044" y="703829"/>
                </a:lnTo>
                <a:lnTo>
                  <a:pt x="5131371" y="751831"/>
                </a:lnTo>
                <a:lnTo>
                  <a:pt x="5132832" y="800607"/>
                </a:lnTo>
                <a:lnTo>
                  <a:pt x="5132832" y="5007356"/>
                </a:lnTo>
                <a:lnTo>
                  <a:pt x="5131371" y="5056129"/>
                </a:lnTo>
                <a:lnTo>
                  <a:pt x="5127044" y="5104129"/>
                </a:lnTo>
                <a:lnTo>
                  <a:pt x="5119934" y="5151272"/>
                </a:lnTo>
                <a:lnTo>
                  <a:pt x="5110126" y="5197475"/>
                </a:lnTo>
                <a:lnTo>
                  <a:pt x="5097703" y="5242653"/>
                </a:lnTo>
                <a:lnTo>
                  <a:pt x="5082749" y="5286724"/>
                </a:lnTo>
                <a:lnTo>
                  <a:pt x="5065348" y="5329602"/>
                </a:lnTo>
                <a:lnTo>
                  <a:pt x="5045582" y="5371205"/>
                </a:lnTo>
                <a:lnTo>
                  <a:pt x="5023536" y="5411449"/>
                </a:lnTo>
                <a:lnTo>
                  <a:pt x="4999294" y="5450250"/>
                </a:lnTo>
                <a:lnTo>
                  <a:pt x="4972939" y="5487524"/>
                </a:lnTo>
                <a:lnTo>
                  <a:pt x="4944555" y="5523187"/>
                </a:lnTo>
                <a:lnTo>
                  <a:pt x="4914226" y="5557157"/>
                </a:lnTo>
                <a:lnTo>
                  <a:pt x="4882035" y="5589349"/>
                </a:lnTo>
                <a:lnTo>
                  <a:pt x="4848066" y="5619679"/>
                </a:lnTo>
                <a:lnTo>
                  <a:pt x="4812403" y="5648064"/>
                </a:lnTo>
                <a:lnTo>
                  <a:pt x="4775129" y="5674419"/>
                </a:lnTo>
                <a:lnTo>
                  <a:pt x="4736328" y="5698663"/>
                </a:lnTo>
                <a:lnTo>
                  <a:pt x="4696084" y="5720709"/>
                </a:lnTo>
                <a:lnTo>
                  <a:pt x="4654481" y="5740476"/>
                </a:lnTo>
                <a:lnTo>
                  <a:pt x="4611602" y="5757878"/>
                </a:lnTo>
                <a:lnTo>
                  <a:pt x="4567531" y="5772833"/>
                </a:lnTo>
                <a:lnTo>
                  <a:pt x="4522351" y="5785257"/>
                </a:lnTo>
                <a:lnTo>
                  <a:pt x="4476147" y="5795065"/>
                </a:lnTo>
                <a:lnTo>
                  <a:pt x="4429002" y="5802175"/>
                </a:lnTo>
                <a:lnTo>
                  <a:pt x="4381000" y="5806502"/>
                </a:lnTo>
                <a:lnTo>
                  <a:pt x="4332224" y="5807963"/>
                </a:lnTo>
                <a:lnTo>
                  <a:pt x="800607" y="5807963"/>
                </a:lnTo>
                <a:lnTo>
                  <a:pt x="751831" y="5806502"/>
                </a:lnTo>
                <a:lnTo>
                  <a:pt x="703829" y="5802175"/>
                </a:lnTo>
                <a:lnTo>
                  <a:pt x="656684" y="5795065"/>
                </a:lnTo>
                <a:lnTo>
                  <a:pt x="610480" y="5785257"/>
                </a:lnTo>
                <a:lnTo>
                  <a:pt x="565300" y="5772833"/>
                </a:lnTo>
                <a:lnTo>
                  <a:pt x="521229" y="5757878"/>
                </a:lnTo>
                <a:lnTo>
                  <a:pt x="478350" y="5740476"/>
                </a:lnTo>
                <a:lnTo>
                  <a:pt x="436747" y="5720709"/>
                </a:lnTo>
                <a:lnTo>
                  <a:pt x="396503" y="5698663"/>
                </a:lnTo>
                <a:lnTo>
                  <a:pt x="357702" y="5674419"/>
                </a:lnTo>
                <a:lnTo>
                  <a:pt x="320428" y="5648064"/>
                </a:lnTo>
                <a:lnTo>
                  <a:pt x="284765" y="5619679"/>
                </a:lnTo>
                <a:lnTo>
                  <a:pt x="250796" y="5589349"/>
                </a:lnTo>
                <a:lnTo>
                  <a:pt x="218605" y="5557157"/>
                </a:lnTo>
                <a:lnTo>
                  <a:pt x="188276" y="5523187"/>
                </a:lnTo>
                <a:lnTo>
                  <a:pt x="159892" y="5487524"/>
                </a:lnTo>
                <a:lnTo>
                  <a:pt x="133537" y="5450250"/>
                </a:lnTo>
                <a:lnTo>
                  <a:pt x="109295" y="5411449"/>
                </a:lnTo>
                <a:lnTo>
                  <a:pt x="87249" y="5371205"/>
                </a:lnTo>
                <a:lnTo>
                  <a:pt x="67483" y="5329602"/>
                </a:lnTo>
                <a:lnTo>
                  <a:pt x="50082" y="5286724"/>
                </a:lnTo>
                <a:lnTo>
                  <a:pt x="35128" y="5242653"/>
                </a:lnTo>
                <a:lnTo>
                  <a:pt x="22705" y="5197475"/>
                </a:lnTo>
                <a:lnTo>
                  <a:pt x="12897" y="5151272"/>
                </a:lnTo>
                <a:lnTo>
                  <a:pt x="5787" y="5104129"/>
                </a:lnTo>
                <a:lnTo>
                  <a:pt x="1460" y="5056129"/>
                </a:lnTo>
                <a:lnTo>
                  <a:pt x="0" y="5007356"/>
                </a:lnTo>
                <a:lnTo>
                  <a:pt x="0" y="800607"/>
                </a:lnTo>
                <a:close/>
              </a:path>
            </a:pathLst>
          </a:custGeom>
          <a:ln w="19050">
            <a:solidFill>
              <a:srgbClr val="90C225"/>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u="sng">
                <a:solidFill>
                  <a:srgbClr val="90C225"/>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76" y="0"/>
            <a:ext cx="1219200" cy="6858000"/>
          </a:xfrm>
          <a:custGeom>
            <a:avLst/>
            <a:gdLst/>
            <a:ahLst/>
            <a:cxnLst/>
            <a:rect l="l" t="t" r="r" b="b"/>
            <a:pathLst>
              <a:path w="1219200" h="6858000">
                <a:moveTo>
                  <a:pt x="0" y="0"/>
                </a:moveTo>
                <a:lnTo>
                  <a:pt x="1219200" y="6857999"/>
                </a:lnTo>
              </a:path>
            </a:pathLst>
          </a:custGeom>
          <a:ln w="9525">
            <a:solidFill>
              <a:srgbClr val="BEBEBE"/>
            </a:solidFill>
          </a:ln>
        </p:spPr>
        <p:txBody>
          <a:bodyPr wrap="square" lIns="0" tIns="0" rIns="0" bIns="0" rtlCol="0"/>
          <a:lstStyle/>
          <a:p>
            <a:endParaRPr/>
          </a:p>
        </p:txBody>
      </p:sp>
      <p:sp>
        <p:nvSpPr>
          <p:cNvPr id="17" name="bg object 17"/>
          <p:cNvSpPr/>
          <p:nvPr/>
        </p:nvSpPr>
        <p:spPr>
          <a:xfrm>
            <a:off x="7424928" y="3681984"/>
            <a:ext cx="4763770" cy="3176905"/>
          </a:xfrm>
          <a:custGeom>
            <a:avLst/>
            <a:gdLst/>
            <a:ahLst/>
            <a:cxnLst/>
            <a:rect l="l" t="t" r="r" b="b"/>
            <a:pathLst>
              <a:path w="4763770" h="3176904">
                <a:moveTo>
                  <a:pt x="4763516" y="0"/>
                </a:moveTo>
                <a:lnTo>
                  <a:pt x="0" y="3176586"/>
                </a:lnTo>
              </a:path>
            </a:pathLst>
          </a:custGeom>
          <a:ln w="9525">
            <a:solidFill>
              <a:srgbClr val="D9D9D9"/>
            </a:solidFill>
          </a:ln>
        </p:spPr>
        <p:txBody>
          <a:bodyPr wrap="square" lIns="0" tIns="0" rIns="0" bIns="0" rtlCol="0"/>
          <a:lstStyle/>
          <a:p>
            <a:endParaRPr/>
          </a:p>
        </p:txBody>
      </p:sp>
      <p:sp>
        <p:nvSpPr>
          <p:cNvPr id="18" name="bg object 18"/>
          <p:cNvSpPr/>
          <p:nvPr/>
        </p:nvSpPr>
        <p:spPr>
          <a:xfrm>
            <a:off x="9182101"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90C225">
              <a:alpha val="30195"/>
            </a:srgbClr>
          </a:solidFill>
        </p:spPr>
        <p:txBody>
          <a:bodyPr wrap="square" lIns="0" tIns="0" rIns="0" bIns="0" rtlCol="0"/>
          <a:lstStyle/>
          <a:p>
            <a:endParaRPr/>
          </a:p>
        </p:txBody>
      </p:sp>
      <p:sp>
        <p:nvSpPr>
          <p:cNvPr id="19" name="bg object 19"/>
          <p:cNvSpPr/>
          <p:nvPr/>
        </p:nvSpPr>
        <p:spPr>
          <a:xfrm>
            <a:off x="9604335"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90C225">
              <a:alpha val="19999"/>
            </a:srgbClr>
          </a:solidFill>
        </p:spPr>
        <p:txBody>
          <a:bodyPr wrap="square" lIns="0" tIns="0" rIns="0" bIns="0" rtlCol="0"/>
          <a:lstStyle/>
          <a:p>
            <a:endParaRPr/>
          </a:p>
        </p:txBody>
      </p:sp>
      <p:sp>
        <p:nvSpPr>
          <p:cNvPr id="20" name="bg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539F20">
              <a:alpha val="72155"/>
            </a:srgbClr>
          </a:solidFill>
        </p:spPr>
        <p:txBody>
          <a:bodyPr wrap="square" lIns="0" tIns="0" rIns="0" bIns="0" rtlCol="0"/>
          <a:lstStyle/>
          <a:p>
            <a:endParaRPr/>
          </a:p>
        </p:txBody>
      </p:sp>
      <p:sp>
        <p:nvSpPr>
          <p:cNvPr id="21" name="bg object 21"/>
          <p:cNvSpPr/>
          <p:nvPr/>
        </p:nvSpPr>
        <p:spPr>
          <a:xfrm>
            <a:off x="9337790" y="0"/>
            <a:ext cx="2851785" cy="6858000"/>
          </a:xfrm>
          <a:custGeom>
            <a:avLst/>
            <a:gdLst/>
            <a:ahLst/>
            <a:cxnLst/>
            <a:rect l="l" t="t" r="r" b="b"/>
            <a:pathLst>
              <a:path w="2851784" h="6858000">
                <a:moveTo>
                  <a:pt x="2851161" y="0"/>
                </a:moveTo>
                <a:lnTo>
                  <a:pt x="0" y="0"/>
                </a:lnTo>
                <a:lnTo>
                  <a:pt x="2467620" y="6857996"/>
                </a:lnTo>
                <a:lnTo>
                  <a:pt x="2851161" y="6857996"/>
                </a:lnTo>
                <a:lnTo>
                  <a:pt x="2851161" y="0"/>
                </a:lnTo>
                <a:close/>
              </a:path>
            </a:pathLst>
          </a:custGeom>
          <a:solidFill>
            <a:srgbClr val="3E7818">
              <a:alpha val="70195"/>
            </a:srgbClr>
          </a:solidFill>
        </p:spPr>
        <p:txBody>
          <a:bodyPr wrap="square" lIns="0" tIns="0" rIns="0" bIns="0" rtlCol="0"/>
          <a:lstStyle/>
          <a:p>
            <a:endParaRPr/>
          </a:p>
        </p:txBody>
      </p:sp>
      <p:sp>
        <p:nvSpPr>
          <p:cNvPr id="22" name="bg object 22"/>
          <p:cNvSpPr/>
          <p:nvPr/>
        </p:nvSpPr>
        <p:spPr>
          <a:xfrm>
            <a:off x="10898124"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C0E374">
              <a:alpha val="70195"/>
            </a:srgbClr>
          </a:solidFill>
        </p:spPr>
        <p:txBody>
          <a:bodyPr wrap="square" lIns="0" tIns="0" rIns="0" bIns="0" rtlCol="0"/>
          <a:lstStyle/>
          <a:p>
            <a:endParaRPr/>
          </a:p>
        </p:txBody>
      </p:sp>
      <p:sp>
        <p:nvSpPr>
          <p:cNvPr id="23" name="bg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90C225">
              <a:alpha val="65097"/>
            </a:srgbClr>
          </a:solidFill>
        </p:spPr>
        <p:txBody>
          <a:bodyPr wrap="square" lIns="0" tIns="0" rIns="0" bIns="0" rtlCol="0"/>
          <a:lstStyle/>
          <a:p>
            <a:endParaRPr/>
          </a:p>
        </p:txBody>
      </p:sp>
      <p:sp>
        <p:nvSpPr>
          <p:cNvPr id="24" name="bg object 24"/>
          <p:cNvSpPr/>
          <p:nvPr/>
        </p:nvSpPr>
        <p:spPr>
          <a:xfrm>
            <a:off x="10372344"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90C225">
              <a:alpha val="79998"/>
            </a:srgbClr>
          </a:solidFill>
        </p:spPr>
        <p:txBody>
          <a:bodyPr wrap="square" lIns="0" tIns="0" rIns="0" bIns="0" rtlCol="0"/>
          <a:lstStyle/>
          <a:p>
            <a:endParaRPr/>
          </a:p>
        </p:txBody>
      </p:sp>
      <p:sp>
        <p:nvSpPr>
          <p:cNvPr id="25" name="bg object 25"/>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u="sng">
                <a:solidFill>
                  <a:srgbClr val="90C225"/>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76" y="0"/>
            <a:ext cx="1219200" cy="6858000"/>
          </a:xfrm>
          <a:custGeom>
            <a:avLst/>
            <a:gdLst/>
            <a:ahLst/>
            <a:cxnLst/>
            <a:rect l="l" t="t" r="r" b="b"/>
            <a:pathLst>
              <a:path w="1219200" h="6858000">
                <a:moveTo>
                  <a:pt x="0" y="0"/>
                </a:moveTo>
                <a:lnTo>
                  <a:pt x="1219200" y="6857999"/>
                </a:lnTo>
              </a:path>
            </a:pathLst>
          </a:custGeom>
          <a:ln w="9525">
            <a:solidFill>
              <a:srgbClr val="BEBEBE"/>
            </a:solidFill>
          </a:ln>
        </p:spPr>
        <p:txBody>
          <a:bodyPr wrap="square" lIns="0" tIns="0" rIns="0" bIns="0" rtlCol="0"/>
          <a:lstStyle/>
          <a:p>
            <a:endParaRPr/>
          </a:p>
        </p:txBody>
      </p:sp>
      <p:sp>
        <p:nvSpPr>
          <p:cNvPr id="17" name="bg object 17"/>
          <p:cNvSpPr/>
          <p:nvPr/>
        </p:nvSpPr>
        <p:spPr>
          <a:xfrm>
            <a:off x="7424928" y="3681984"/>
            <a:ext cx="4763770" cy="3176905"/>
          </a:xfrm>
          <a:custGeom>
            <a:avLst/>
            <a:gdLst/>
            <a:ahLst/>
            <a:cxnLst/>
            <a:rect l="l" t="t" r="r" b="b"/>
            <a:pathLst>
              <a:path w="4763770" h="3176904">
                <a:moveTo>
                  <a:pt x="4763516" y="0"/>
                </a:moveTo>
                <a:lnTo>
                  <a:pt x="0" y="3176586"/>
                </a:lnTo>
              </a:path>
            </a:pathLst>
          </a:custGeom>
          <a:ln w="9525">
            <a:solidFill>
              <a:srgbClr val="D9D9D9"/>
            </a:solidFill>
          </a:ln>
        </p:spPr>
        <p:txBody>
          <a:bodyPr wrap="square" lIns="0" tIns="0" rIns="0" bIns="0" rtlCol="0"/>
          <a:lstStyle/>
          <a:p>
            <a:endParaRPr/>
          </a:p>
        </p:txBody>
      </p:sp>
      <p:sp>
        <p:nvSpPr>
          <p:cNvPr id="18" name="bg object 18"/>
          <p:cNvSpPr/>
          <p:nvPr/>
        </p:nvSpPr>
        <p:spPr>
          <a:xfrm>
            <a:off x="9182101"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90C225">
              <a:alpha val="30195"/>
            </a:srgbClr>
          </a:solidFill>
        </p:spPr>
        <p:txBody>
          <a:bodyPr wrap="square" lIns="0" tIns="0" rIns="0" bIns="0" rtlCol="0"/>
          <a:lstStyle/>
          <a:p>
            <a:endParaRPr/>
          </a:p>
        </p:txBody>
      </p:sp>
      <p:sp>
        <p:nvSpPr>
          <p:cNvPr id="19" name="bg object 19"/>
          <p:cNvSpPr/>
          <p:nvPr/>
        </p:nvSpPr>
        <p:spPr>
          <a:xfrm>
            <a:off x="9604335"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90C225">
              <a:alpha val="19999"/>
            </a:srgbClr>
          </a:solidFill>
        </p:spPr>
        <p:txBody>
          <a:bodyPr wrap="square" lIns="0" tIns="0" rIns="0" bIns="0" rtlCol="0"/>
          <a:lstStyle/>
          <a:p>
            <a:endParaRPr/>
          </a:p>
        </p:txBody>
      </p:sp>
      <p:sp>
        <p:nvSpPr>
          <p:cNvPr id="20" name="bg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539F20">
              <a:alpha val="72155"/>
            </a:srgbClr>
          </a:solidFill>
        </p:spPr>
        <p:txBody>
          <a:bodyPr wrap="square" lIns="0" tIns="0" rIns="0" bIns="0" rtlCol="0"/>
          <a:lstStyle/>
          <a:p>
            <a:endParaRPr/>
          </a:p>
        </p:txBody>
      </p:sp>
      <p:sp>
        <p:nvSpPr>
          <p:cNvPr id="21" name="bg object 21"/>
          <p:cNvSpPr/>
          <p:nvPr/>
        </p:nvSpPr>
        <p:spPr>
          <a:xfrm>
            <a:off x="9337790" y="0"/>
            <a:ext cx="2851785" cy="6858000"/>
          </a:xfrm>
          <a:custGeom>
            <a:avLst/>
            <a:gdLst/>
            <a:ahLst/>
            <a:cxnLst/>
            <a:rect l="l" t="t" r="r" b="b"/>
            <a:pathLst>
              <a:path w="2851784" h="6858000">
                <a:moveTo>
                  <a:pt x="2851161" y="0"/>
                </a:moveTo>
                <a:lnTo>
                  <a:pt x="0" y="0"/>
                </a:lnTo>
                <a:lnTo>
                  <a:pt x="2467620" y="6857996"/>
                </a:lnTo>
                <a:lnTo>
                  <a:pt x="2851161" y="6857996"/>
                </a:lnTo>
                <a:lnTo>
                  <a:pt x="2851161" y="0"/>
                </a:lnTo>
                <a:close/>
              </a:path>
            </a:pathLst>
          </a:custGeom>
          <a:solidFill>
            <a:srgbClr val="3E7818">
              <a:alpha val="70195"/>
            </a:srgbClr>
          </a:solidFill>
        </p:spPr>
        <p:txBody>
          <a:bodyPr wrap="square" lIns="0" tIns="0" rIns="0" bIns="0" rtlCol="0"/>
          <a:lstStyle/>
          <a:p>
            <a:endParaRPr/>
          </a:p>
        </p:txBody>
      </p:sp>
      <p:sp>
        <p:nvSpPr>
          <p:cNvPr id="22" name="bg object 22"/>
          <p:cNvSpPr/>
          <p:nvPr/>
        </p:nvSpPr>
        <p:spPr>
          <a:xfrm>
            <a:off x="10898124"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C0E374">
              <a:alpha val="70195"/>
            </a:srgbClr>
          </a:solidFill>
        </p:spPr>
        <p:txBody>
          <a:bodyPr wrap="square" lIns="0" tIns="0" rIns="0" bIns="0" rtlCol="0"/>
          <a:lstStyle/>
          <a:p>
            <a:endParaRPr/>
          </a:p>
        </p:txBody>
      </p:sp>
      <p:sp>
        <p:nvSpPr>
          <p:cNvPr id="23" name="bg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90C225">
              <a:alpha val="65097"/>
            </a:srgbClr>
          </a:solidFill>
        </p:spPr>
        <p:txBody>
          <a:bodyPr wrap="square" lIns="0" tIns="0" rIns="0" bIns="0" rtlCol="0"/>
          <a:lstStyle/>
          <a:p>
            <a:endParaRPr/>
          </a:p>
        </p:txBody>
      </p:sp>
      <p:sp>
        <p:nvSpPr>
          <p:cNvPr id="24" name="bg object 24"/>
          <p:cNvSpPr/>
          <p:nvPr/>
        </p:nvSpPr>
        <p:spPr>
          <a:xfrm>
            <a:off x="10372344"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90C225">
              <a:alpha val="79998"/>
            </a:srgbClr>
          </a:solidFill>
        </p:spPr>
        <p:txBody>
          <a:bodyPr wrap="square" lIns="0" tIns="0" rIns="0" bIns="0" rtlCol="0"/>
          <a:lstStyle/>
          <a:p>
            <a:endParaRPr/>
          </a:p>
        </p:txBody>
      </p:sp>
      <p:sp>
        <p:nvSpPr>
          <p:cNvPr id="25" name="bg object 25"/>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76" y="0"/>
            <a:ext cx="1219200" cy="6858000"/>
          </a:xfrm>
          <a:custGeom>
            <a:avLst/>
            <a:gdLst/>
            <a:ahLst/>
            <a:cxnLst/>
            <a:rect l="l" t="t" r="r" b="b"/>
            <a:pathLst>
              <a:path w="1219200" h="6858000">
                <a:moveTo>
                  <a:pt x="0" y="0"/>
                </a:moveTo>
                <a:lnTo>
                  <a:pt x="1219200" y="6857999"/>
                </a:lnTo>
              </a:path>
            </a:pathLst>
          </a:custGeom>
          <a:ln w="9525">
            <a:solidFill>
              <a:srgbClr val="BEBEBE"/>
            </a:solidFill>
          </a:ln>
        </p:spPr>
        <p:txBody>
          <a:bodyPr wrap="square" lIns="0" tIns="0" rIns="0" bIns="0" rtlCol="0"/>
          <a:lstStyle/>
          <a:p>
            <a:endParaRPr/>
          </a:p>
        </p:txBody>
      </p:sp>
      <p:sp>
        <p:nvSpPr>
          <p:cNvPr id="17" name="bg object 17"/>
          <p:cNvSpPr/>
          <p:nvPr/>
        </p:nvSpPr>
        <p:spPr>
          <a:xfrm>
            <a:off x="7424928" y="3681984"/>
            <a:ext cx="4763770" cy="3176905"/>
          </a:xfrm>
          <a:custGeom>
            <a:avLst/>
            <a:gdLst/>
            <a:ahLst/>
            <a:cxnLst/>
            <a:rect l="l" t="t" r="r" b="b"/>
            <a:pathLst>
              <a:path w="4763770" h="3176904">
                <a:moveTo>
                  <a:pt x="4763516" y="0"/>
                </a:moveTo>
                <a:lnTo>
                  <a:pt x="0" y="3176586"/>
                </a:lnTo>
              </a:path>
            </a:pathLst>
          </a:custGeom>
          <a:ln w="9525">
            <a:solidFill>
              <a:srgbClr val="D9D9D9"/>
            </a:solidFill>
          </a:ln>
        </p:spPr>
        <p:txBody>
          <a:bodyPr wrap="square" lIns="0" tIns="0" rIns="0" bIns="0" rtlCol="0"/>
          <a:lstStyle/>
          <a:p>
            <a:endParaRPr/>
          </a:p>
        </p:txBody>
      </p:sp>
      <p:sp>
        <p:nvSpPr>
          <p:cNvPr id="18" name="bg object 18"/>
          <p:cNvSpPr/>
          <p:nvPr/>
        </p:nvSpPr>
        <p:spPr>
          <a:xfrm>
            <a:off x="9182101"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90C225">
              <a:alpha val="30195"/>
            </a:srgbClr>
          </a:solidFill>
        </p:spPr>
        <p:txBody>
          <a:bodyPr wrap="square" lIns="0" tIns="0" rIns="0" bIns="0" rtlCol="0"/>
          <a:lstStyle/>
          <a:p>
            <a:endParaRPr/>
          </a:p>
        </p:txBody>
      </p:sp>
      <p:sp>
        <p:nvSpPr>
          <p:cNvPr id="19" name="bg object 19"/>
          <p:cNvSpPr/>
          <p:nvPr/>
        </p:nvSpPr>
        <p:spPr>
          <a:xfrm>
            <a:off x="9604335"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90C225">
              <a:alpha val="19999"/>
            </a:srgbClr>
          </a:solidFill>
        </p:spPr>
        <p:txBody>
          <a:bodyPr wrap="square" lIns="0" tIns="0" rIns="0" bIns="0" rtlCol="0"/>
          <a:lstStyle/>
          <a:p>
            <a:endParaRPr/>
          </a:p>
        </p:txBody>
      </p:sp>
      <p:sp>
        <p:nvSpPr>
          <p:cNvPr id="20" name="bg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539F20">
              <a:alpha val="72155"/>
            </a:srgbClr>
          </a:solidFill>
        </p:spPr>
        <p:txBody>
          <a:bodyPr wrap="square" lIns="0" tIns="0" rIns="0" bIns="0" rtlCol="0"/>
          <a:lstStyle/>
          <a:p>
            <a:endParaRPr/>
          </a:p>
        </p:txBody>
      </p:sp>
      <p:sp>
        <p:nvSpPr>
          <p:cNvPr id="21" name="bg object 21"/>
          <p:cNvSpPr/>
          <p:nvPr/>
        </p:nvSpPr>
        <p:spPr>
          <a:xfrm>
            <a:off x="9337790" y="0"/>
            <a:ext cx="2851785" cy="6858000"/>
          </a:xfrm>
          <a:custGeom>
            <a:avLst/>
            <a:gdLst/>
            <a:ahLst/>
            <a:cxnLst/>
            <a:rect l="l" t="t" r="r" b="b"/>
            <a:pathLst>
              <a:path w="2851784" h="6858000">
                <a:moveTo>
                  <a:pt x="2851161" y="0"/>
                </a:moveTo>
                <a:lnTo>
                  <a:pt x="0" y="0"/>
                </a:lnTo>
                <a:lnTo>
                  <a:pt x="2467620" y="6857996"/>
                </a:lnTo>
                <a:lnTo>
                  <a:pt x="2851161" y="6857996"/>
                </a:lnTo>
                <a:lnTo>
                  <a:pt x="2851161" y="0"/>
                </a:lnTo>
                <a:close/>
              </a:path>
            </a:pathLst>
          </a:custGeom>
          <a:solidFill>
            <a:srgbClr val="3E7818">
              <a:alpha val="70195"/>
            </a:srgbClr>
          </a:solidFill>
        </p:spPr>
        <p:txBody>
          <a:bodyPr wrap="square" lIns="0" tIns="0" rIns="0" bIns="0" rtlCol="0"/>
          <a:lstStyle/>
          <a:p>
            <a:endParaRPr/>
          </a:p>
        </p:txBody>
      </p:sp>
      <p:sp>
        <p:nvSpPr>
          <p:cNvPr id="22" name="bg object 22"/>
          <p:cNvSpPr/>
          <p:nvPr/>
        </p:nvSpPr>
        <p:spPr>
          <a:xfrm>
            <a:off x="10898124"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C0E374">
              <a:alpha val="70195"/>
            </a:srgbClr>
          </a:solidFill>
        </p:spPr>
        <p:txBody>
          <a:bodyPr wrap="square" lIns="0" tIns="0" rIns="0" bIns="0" rtlCol="0"/>
          <a:lstStyle/>
          <a:p>
            <a:endParaRPr/>
          </a:p>
        </p:txBody>
      </p:sp>
      <p:sp>
        <p:nvSpPr>
          <p:cNvPr id="23" name="bg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90C225">
              <a:alpha val="65097"/>
            </a:srgbClr>
          </a:solidFill>
        </p:spPr>
        <p:txBody>
          <a:bodyPr wrap="square" lIns="0" tIns="0" rIns="0" bIns="0" rtlCol="0"/>
          <a:lstStyle/>
          <a:p>
            <a:endParaRPr/>
          </a:p>
        </p:txBody>
      </p:sp>
      <p:sp>
        <p:nvSpPr>
          <p:cNvPr id="24" name="bg object 24"/>
          <p:cNvSpPr/>
          <p:nvPr/>
        </p:nvSpPr>
        <p:spPr>
          <a:xfrm>
            <a:off x="10372344"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90C225">
              <a:alpha val="79998"/>
            </a:srgbClr>
          </a:solidFill>
        </p:spPr>
        <p:txBody>
          <a:bodyPr wrap="square" lIns="0" tIns="0" rIns="0" bIns="0" rtlCol="0"/>
          <a:lstStyle/>
          <a:p>
            <a:endParaRPr/>
          </a:p>
        </p:txBody>
      </p:sp>
      <p:sp>
        <p:nvSpPr>
          <p:cNvPr id="2" name="Holder 2"/>
          <p:cNvSpPr>
            <a:spLocks noGrp="1"/>
          </p:cNvSpPr>
          <p:nvPr>
            <p:ph type="title"/>
          </p:nvPr>
        </p:nvSpPr>
        <p:spPr>
          <a:xfrm>
            <a:off x="3488690" y="231775"/>
            <a:ext cx="5214619" cy="574040"/>
          </a:xfrm>
          <a:prstGeom prst="rect">
            <a:avLst/>
          </a:prstGeom>
        </p:spPr>
        <p:txBody>
          <a:bodyPr wrap="square" lIns="0" tIns="0" rIns="0" bIns="0">
            <a:spAutoFit/>
          </a:bodyPr>
          <a:lstStyle>
            <a:lvl1pPr>
              <a:defRPr sz="3600" b="1" i="0" u="sng">
                <a:solidFill>
                  <a:srgbClr val="90C225"/>
                </a:solidFill>
                <a:latin typeface="Arial"/>
                <a:cs typeface="Arial"/>
              </a:defRPr>
            </a:lvl1pPr>
          </a:lstStyle>
          <a:p>
            <a:endParaRPr/>
          </a:p>
        </p:txBody>
      </p:sp>
      <p:sp>
        <p:nvSpPr>
          <p:cNvPr id="3" name="Holder 3"/>
          <p:cNvSpPr>
            <a:spLocks noGrp="1"/>
          </p:cNvSpPr>
          <p:nvPr>
            <p:ph type="body" idx="1"/>
          </p:nvPr>
        </p:nvSpPr>
        <p:spPr>
          <a:xfrm>
            <a:off x="756310" y="2169667"/>
            <a:ext cx="10679379" cy="17983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4/27/2022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tmiglin@regis.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525" y="2242515"/>
            <a:ext cx="7652384" cy="1123315"/>
          </a:xfrm>
          <a:prstGeom prst="rect">
            <a:avLst/>
          </a:prstGeom>
        </p:spPr>
        <p:txBody>
          <a:bodyPr vert="horz" wrap="square" lIns="0" tIns="12700" rIns="0" bIns="0" rtlCol="0">
            <a:spAutoFit/>
          </a:bodyPr>
          <a:lstStyle/>
          <a:p>
            <a:pPr marL="12700" marR="5080">
              <a:lnSpc>
                <a:spcPct val="100000"/>
              </a:lnSpc>
              <a:spcBef>
                <a:spcPts val="100"/>
              </a:spcBef>
            </a:pPr>
            <a:r>
              <a:rPr u="none" spc="-45" dirty="0"/>
              <a:t>NBA</a:t>
            </a:r>
            <a:r>
              <a:rPr u="none" spc="-5" dirty="0"/>
              <a:t> </a:t>
            </a:r>
            <a:r>
              <a:rPr u="none" spc="-145" dirty="0"/>
              <a:t>Rising</a:t>
            </a:r>
            <a:r>
              <a:rPr u="none" spc="5" dirty="0"/>
              <a:t> </a:t>
            </a:r>
            <a:r>
              <a:rPr u="none" spc="-95" dirty="0"/>
              <a:t>Stars</a:t>
            </a:r>
            <a:r>
              <a:rPr u="none" spc="10" dirty="0"/>
              <a:t> </a:t>
            </a:r>
            <a:r>
              <a:rPr u="none" spc="-204" dirty="0"/>
              <a:t>:</a:t>
            </a:r>
            <a:r>
              <a:rPr u="none" spc="-5" dirty="0"/>
              <a:t> </a:t>
            </a:r>
            <a:r>
              <a:rPr u="none" spc="-145" dirty="0"/>
              <a:t>Rising</a:t>
            </a:r>
            <a:r>
              <a:rPr u="none" spc="15" dirty="0"/>
              <a:t> </a:t>
            </a:r>
            <a:r>
              <a:rPr u="none" spc="-95" dirty="0"/>
              <a:t>Stars</a:t>
            </a:r>
            <a:r>
              <a:rPr u="none" spc="10" dirty="0"/>
              <a:t> </a:t>
            </a:r>
            <a:r>
              <a:rPr u="none" spc="-135" dirty="0"/>
              <a:t>Time </a:t>
            </a:r>
            <a:r>
              <a:rPr u="none" spc="-985" dirty="0"/>
              <a:t> </a:t>
            </a:r>
            <a:r>
              <a:rPr u="none" spc="-55" dirty="0"/>
              <a:t>Leap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9CB84-EA37-4931-8C17-C506C87DBFCE}"/>
              </a:ext>
            </a:extLst>
          </p:cNvPr>
          <p:cNvSpPr>
            <a:spLocks noGrp="1"/>
          </p:cNvSpPr>
          <p:nvPr>
            <p:ph type="title"/>
          </p:nvPr>
        </p:nvSpPr>
        <p:spPr>
          <a:xfrm>
            <a:off x="2743200" y="228600"/>
            <a:ext cx="5214619" cy="574040"/>
          </a:xfrm>
        </p:spPr>
        <p:txBody>
          <a:bodyPr/>
          <a:lstStyle/>
          <a:p>
            <a:pPr algn="ctr"/>
            <a:r>
              <a:rPr lang="en-US" dirty="0"/>
              <a:t>Results</a:t>
            </a:r>
          </a:p>
        </p:txBody>
      </p:sp>
      <p:sp>
        <p:nvSpPr>
          <p:cNvPr id="3" name="Text Placeholder 2">
            <a:extLst>
              <a:ext uri="{FF2B5EF4-FFF2-40B4-BE49-F238E27FC236}">
                <a16:creationId xmlns:a16="http://schemas.microsoft.com/office/drawing/2014/main" id="{9812ECDD-FCC8-4497-9E23-B20DF1B9C473}"/>
              </a:ext>
            </a:extLst>
          </p:cNvPr>
          <p:cNvSpPr>
            <a:spLocks noGrp="1"/>
          </p:cNvSpPr>
          <p:nvPr>
            <p:ph type="body" idx="1"/>
          </p:nvPr>
        </p:nvSpPr>
        <p:spPr>
          <a:xfrm>
            <a:off x="838200" y="1371600"/>
            <a:ext cx="7930490" cy="3477875"/>
          </a:xfrm>
        </p:spPr>
        <p:txBody>
          <a:bodyPr/>
          <a:lstStyle/>
          <a:p>
            <a:r>
              <a:rPr lang="en-US" b="1" u="sng" dirty="0">
                <a:latin typeface="Arial" panose="020B0604020202020204" pitchFamily="34" charset="0"/>
                <a:cs typeface="Arial" panose="020B0604020202020204" pitchFamily="34" charset="0"/>
              </a:rPr>
              <a:t>Validating the K-Means Clustering</a:t>
            </a:r>
          </a:p>
          <a:p>
            <a:endParaRPr lang="en-US" sz="1600" b="1" dirty="0">
              <a:latin typeface="Arial" panose="020B0604020202020204" pitchFamily="34" charset="0"/>
              <a:cs typeface="Arial" panose="020B0604020202020204" pitchFamily="34" charset="0"/>
            </a:endParaRPr>
          </a:p>
          <a:p>
            <a:pPr marL="285750" indent="-285750">
              <a:buFontTx/>
              <a:buChar char="-"/>
            </a:pPr>
            <a:r>
              <a:rPr lang="en-US" sz="1600" b="1" dirty="0">
                <a:latin typeface="Arial" panose="020B0604020202020204" pitchFamily="34" charset="0"/>
                <a:cs typeface="Arial" panose="020B0604020202020204" pitchFamily="34" charset="0"/>
              </a:rPr>
              <a:t>The tricky part of K-Means clustering is to find how many clusters is suitable for each set. In our case, one set number of clusters does not apply for every position in the NBA. Some positions may have more variance than others.</a:t>
            </a:r>
          </a:p>
          <a:p>
            <a:pPr marL="285750" indent="-285750">
              <a:buFontTx/>
              <a:buChar char="-"/>
            </a:pPr>
            <a:r>
              <a:rPr lang="en-US" sz="1600" b="1" dirty="0">
                <a:latin typeface="Arial" panose="020B0604020202020204" pitchFamily="34" charset="0"/>
                <a:cs typeface="Arial" panose="020B0604020202020204" pitchFamily="34" charset="0"/>
              </a:rPr>
              <a:t>In order to validate the number of clusters, I used the elbow method to run K-Means model on each set with 2 clusters all the way up to 11. Each amount of clusters results in a sum of square error (SSE); plotting the number of clusters against the SSE allows the user to see an ‘elbow point’ signifying the most effective number of clusters.</a:t>
            </a:r>
          </a:p>
          <a:p>
            <a:pPr marL="285750" indent="-285750">
              <a:buFontTx/>
              <a:buChar char="-"/>
            </a:pPr>
            <a:r>
              <a:rPr lang="en-US" sz="1600" b="1" dirty="0">
                <a:latin typeface="Arial" panose="020B0604020202020204" pitchFamily="34" charset="0"/>
                <a:cs typeface="Arial" panose="020B0604020202020204" pitchFamily="34" charset="0"/>
              </a:rPr>
              <a:t>I used the kneed python module to find the elbow point for each position, the module implements the </a:t>
            </a:r>
            <a:r>
              <a:rPr lang="en-US" sz="1600" b="1" dirty="0" err="1">
                <a:latin typeface="Arial" panose="020B0604020202020204" pitchFamily="34" charset="0"/>
                <a:cs typeface="Arial" panose="020B0604020202020204" pitchFamily="34" charset="0"/>
              </a:rPr>
              <a:t>kneedle</a:t>
            </a:r>
            <a:r>
              <a:rPr lang="en-US" sz="1600" b="1" dirty="0">
                <a:latin typeface="Arial" panose="020B0604020202020204" pitchFamily="34" charset="0"/>
                <a:cs typeface="Arial" panose="020B0604020202020204" pitchFamily="34" charset="0"/>
              </a:rPr>
              <a:t> algorithm into python. Given a set of x and y values </a:t>
            </a:r>
            <a:r>
              <a:rPr lang="en-US" sz="1600" b="1" dirty="0" err="1">
                <a:latin typeface="Arial" panose="020B0604020202020204" pitchFamily="34" charset="0"/>
                <a:cs typeface="Arial" panose="020B0604020202020204" pitchFamily="34" charset="0"/>
              </a:rPr>
              <a:t>kneeds</a:t>
            </a:r>
            <a:r>
              <a:rPr lang="en-US" sz="1600" b="1" dirty="0">
                <a:latin typeface="Arial" panose="020B0604020202020204" pitchFamily="34" charset="0"/>
                <a:cs typeface="Arial" panose="020B0604020202020204" pitchFamily="34" charset="0"/>
              </a:rPr>
              <a:t> knee locator with return the knee point of the function.</a:t>
            </a:r>
          </a:p>
          <a:p>
            <a:pPr marL="285750" indent="-285750">
              <a:buFontTx/>
              <a:buChar char="-"/>
            </a:pPr>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8704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9CB84-EA37-4931-8C17-C506C87DBFCE}"/>
              </a:ext>
            </a:extLst>
          </p:cNvPr>
          <p:cNvSpPr>
            <a:spLocks noGrp="1"/>
          </p:cNvSpPr>
          <p:nvPr>
            <p:ph type="title"/>
          </p:nvPr>
        </p:nvSpPr>
        <p:spPr>
          <a:xfrm>
            <a:off x="2743200" y="228600"/>
            <a:ext cx="5214619" cy="574040"/>
          </a:xfrm>
        </p:spPr>
        <p:txBody>
          <a:bodyPr/>
          <a:lstStyle/>
          <a:p>
            <a:pPr algn="ctr"/>
            <a:r>
              <a:rPr lang="en-US" dirty="0"/>
              <a:t>Results</a:t>
            </a:r>
          </a:p>
        </p:txBody>
      </p:sp>
      <p:sp>
        <p:nvSpPr>
          <p:cNvPr id="3" name="Text Placeholder 2">
            <a:extLst>
              <a:ext uri="{FF2B5EF4-FFF2-40B4-BE49-F238E27FC236}">
                <a16:creationId xmlns:a16="http://schemas.microsoft.com/office/drawing/2014/main" id="{9812ECDD-FCC8-4497-9E23-B20DF1B9C473}"/>
              </a:ext>
            </a:extLst>
          </p:cNvPr>
          <p:cNvSpPr>
            <a:spLocks noGrp="1"/>
          </p:cNvSpPr>
          <p:nvPr>
            <p:ph type="body" idx="1"/>
          </p:nvPr>
        </p:nvSpPr>
        <p:spPr>
          <a:xfrm>
            <a:off x="838200" y="1371600"/>
            <a:ext cx="7930490" cy="4462760"/>
          </a:xfrm>
        </p:spPr>
        <p:txBody>
          <a:bodyPr/>
          <a:lstStyle/>
          <a:p>
            <a:r>
              <a:rPr lang="en-US" b="1" u="sng" dirty="0">
                <a:latin typeface="Arial" panose="020B0604020202020204" pitchFamily="34" charset="0"/>
                <a:cs typeface="Arial" panose="020B0604020202020204" pitchFamily="34" charset="0"/>
              </a:rPr>
              <a:t>Validating the </a:t>
            </a:r>
            <a:r>
              <a:rPr lang="en-US" b="1" u="sng" dirty="0" err="1">
                <a:latin typeface="Arial" panose="020B0604020202020204" pitchFamily="34" charset="0"/>
                <a:cs typeface="Arial" panose="020B0604020202020204" pitchFamily="34" charset="0"/>
              </a:rPr>
              <a:t>AutoRegression</a:t>
            </a:r>
            <a:r>
              <a:rPr lang="en-US" b="1" u="sng" dirty="0">
                <a:latin typeface="Arial" panose="020B0604020202020204" pitchFamily="34" charset="0"/>
                <a:cs typeface="Arial" panose="020B0604020202020204" pitchFamily="34" charset="0"/>
              </a:rPr>
              <a:t> Model</a:t>
            </a:r>
          </a:p>
          <a:p>
            <a:endParaRPr lang="en-US" sz="1600" b="1" dirty="0">
              <a:latin typeface="Arial" panose="020B0604020202020204" pitchFamily="34" charset="0"/>
              <a:cs typeface="Arial" panose="020B0604020202020204" pitchFamily="34" charset="0"/>
            </a:endParaRPr>
          </a:p>
          <a:p>
            <a:pPr marL="285750" indent="-285750">
              <a:buFontTx/>
              <a:buChar char="-"/>
            </a:pPr>
            <a:r>
              <a:rPr lang="en-US" sz="1600" b="1" dirty="0">
                <a:latin typeface="Arial" panose="020B0604020202020204" pitchFamily="34" charset="0"/>
                <a:cs typeface="Arial" panose="020B0604020202020204" pitchFamily="34" charset="0"/>
              </a:rPr>
              <a:t>In order to validate the autoregression model, there needs to be an explanation as to why the project went from ensemble learning to using one time series model prediction. Similar to a few studies I read when getting frustrated; ensemble learning is not always the answer. I can’t explain why it made my error larger and I can’t explain why the computing performance degraded at an exponential rate.</a:t>
            </a:r>
          </a:p>
          <a:p>
            <a:pPr marL="285750" indent="-285750">
              <a:buFontTx/>
              <a:buChar char="-"/>
            </a:pPr>
            <a:r>
              <a:rPr lang="en-US" sz="1600" b="1" dirty="0">
                <a:latin typeface="Arial" panose="020B0604020202020204" pitchFamily="34" charset="0"/>
                <a:cs typeface="Arial" panose="020B0604020202020204" pitchFamily="34" charset="0"/>
              </a:rPr>
              <a:t>So, since the idea of ensemble learning not being used can be validated, one of the selected linear prediction models needs to be chosen, in order to do this, I validated each model using Root Mean Squared Logarithmic Error (RMSLE). I used this error because I suspected large deviations due to the training data points being so few. </a:t>
            </a:r>
          </a:p>
          <a:p>
            <a:pPr marL="285750" indent="-285750">
              <a:buFontTx/>
              <a:buChar char="-"/>
            </a:pPr>
            <a:r>
              <a:rPr lang="en-US" sz="1600" b="1" dirty="0">
                <a:latin typeface="Arial" panose="020B0604020202020204" pitchFamily="34" charset="0"/>
                <a:cs typeface="Arial" panose="020B0604020202020204" pitchFamily="34" charset="0"/>
              </a:rPr>
              <a:t>The RMSLE error sat around 7-10% consistently for each player which was the best performance of the original three choices. I had 1 lag for the model and my results were very promising, with a few anomalies of players having high variance between seasons having unusable predictions.</a:t>
            </a:r>
          </a:p>
          <a:p>
            <a:pPr marL="285750" indent="-285750">
              <a:buFontTx/>
              <a:buChar char="-"/>
            </a:pPr>
            <a:endParaRPr lang="en-US" sz="16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3B284B9-83E6-498F-81C6-0001FCF4007B}"/>
              </a:ext>
            </a:extLst>
          </p:cNvPr>
          <p:cNvPicPr>
            <a:picLocks noChangeAspect="1"/>
          </p:cNvPicPr>
          <p:nvPr/>
        </p:nvPicPr>
        <p:blipFill>
          <a:blip r:embed="rId2"/>
          <a:stretch>
            <a:fillRect/>
          </a:stretch>
        </p:blipFill>
        <p:spPr>
          <a:xfrm>
            <a:off x="3505200" y="5867400"/>
            <a:ext cx="2447927" cy="914400"/>
          </a:xfrm>
          <a:prstGeom prst="rect">
            <a:avLst/>
          </a:prstGeom>
        </p:spPr>
      </p:pic>
    </p:spTree>
    <p:extLst>
      <p:ext uri="{BB962C8B-B14F-4D97-AF65-F5344CB8AC3E}">
        <p14:creationId xmlns:p14="http://schemas.microsoft.com/office/powerpoint/2010/main" val="1261873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9CB84-EA37-4931-8C17-C506C87DBFCE}"/>
              </a:ext>
            </a:extLst>
          </p:cNvPr>
          <p:cNvSpPr>
            <a:spLocks noGrp="1"/>
          </p:cNvSpPr>
          <p:nvPr>
            <p:ph type="title"/>
          </p:nvPr>
        </p:nvSpPr>
        <p:spPr>
          <a:xfrm>
            <a:off x="2743200" y="228600"/>
            <a:ext cx="5214619" cy="574040"/>
          </a:xfrm>
        </p:spPr>
        <p:txBody>
          <a:bodyPr/>
          <a:lstStyle/>
          <a:p>
            <a:pPr algn="ctr"/>
            <a:r>
              <a:rPr lang="en-US" dirty="0"/>
              <a:t>Results</a:t>
            </a:r>
          </a:p>
        </p:txBody>
      </p:sp>
      <p:sp>
        <p:nvSpPr>
          <p:cNvPr id="3" name="Text Placeholder 2">
            <a:extLst>
              <a:ext uri="{FF2B5EF4-FFF2-40B4-BE49-F238E27FC236}">
                <a16:creationId xmlns:a16="http://schemas.microsoft.com/office/drawing/2014/main" id="{9812ECDD-FCC8-4497-9E23-B20DF1B9C473}"/>
              </a:ext>
            </a:extLst>
          </p:cNvPr>
          <p:cNvSpPr>
            <a:spLocks noGrp="1"/>
          </p:cNvSpPr>
          <p:nvPr>
            <p:ph type="body" idx="1"/>
          </p:nvPr>
        </p:nvSpPr>
        <p:spPr>
          <a:xfrm>
            <a:off x="838200" y="1371600"/>
            <a:ext cx="7930490" cy="2000548"/>
          </a:xfrm>
        </p:spPr>
        <p:txBody>
          <a:bodyPr/>
          <a:lstStyle/>
          <a:p>
            <a:r>
              <a:rPr lang="en-US" b="1" u="sng" dirty="0">
                <a:latin typeface="Arial" panose="020B0604020202020204" pitchFamily="34" charset="0"/>
                <a:cs typeface="Arial" panose="020B0604020202020204" pitchFamily="34" charset="0"/>
              </a:rPr>
              <a:t>How can I use the data?</a:t>
            </a:r>
          </a:p>
          <a:p>
            <a:endParaRPr lang="en-US" sz="1600" b="1" dirty="0">
              <a:latin typeface="Arial" panose="020B0604020202020204" pitchFamily="34" charset="0"/>
              <a:cs typeface="Arial" panose="020B0604020202020204" pitchFamily="34" charset="0"/>
            </a:endParaRPr>
          </a:p>
          <a:p>
            <a:pPr marL="285750" indent="-285750">
              <a:buFontTx/>
              <a:buChar char="-"/>
            </a:pPr>
            <a:r>
              <a:rPr lang="en-US" sz="1600" b="1" dirty="0">
                <a:latin typeface="Arial" panose="020B0604020202020204" pitchFamily="34" charset="0"/>
                <a:cs typeface="Arial" panose="020B0604020202020204" pitchFamily="34" charset="0"/>
              </a:rPr>
              <a:t>This is the sort of project that needs to be visualized for people to understand the significance. NBA analysts predict the futures of young stars based off of speculation and comparisons to players with similar starts to their careers. So to be as entertaining the data will be put into a tableau dashboard with interactive filters for fans to enjoy.</a:t>
            </a:r>
          </a:p>
          <a:p>
            <a:pPr marL="285750" indent="-285750">
              <a:buFontTx/>
              <a:buChar char="-"/>
            </a:pPr>
            <a:endParaRPr lang="en-US" sz="1600"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0ED0D2A8-FBDB-4323-8928-EB2255563E1D}"/>
              </a:ext>
            </a:extLst>
          </p:cNvPr>
          <p:cNvPicPr>
            <a:picLocks noChangeAspect="1"/>
          </p:cNvPicPr>
          <p:nvPr/>
        </p:nvPicPr>
        <p:blipFill>
          <a:blip r:embed="rId2"/>
          <a:stretch>
            <a:fillRect/>
          </a:stretch>
        </p:blipFill>
        <p:spPr>
          <a:xfrm>
            <a:off x="4953000" y="3055510"/>
            <a:ext cx="6617920" cy="3704240"/>
          </a:xfrm>
          <a:prstGeom prst="rect">
            <a:avLst/>
          </a:prstGeom>
        </p:spPr>
      </p:pic>
    </p:spTree>
    <p:extLst>
      <p:ext uri="{BB962C8B-B14F-4D97-AF65-F5344CB8AC3E}">
        <p14:creationId xmlns:p14="http://schemas.microsoft.com/office/powerpoint/2010/main" val="3268712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843280" cy="5666740"/>
          </a:xfrm>
          <a:custGeom>
            <a:avLst/>
            <a:gdLst/>
            <a:ahLst/>
            <a:cxnLst/>
            <a:rect l="l" t="t" r="r" b="b"/>
            <a:pathLst>
              <a:path w="843280" h="5666740">
                <a:moveTo>
                  <a:pt x="842772" y="0"/>
                </a:moveTo>
                <a:lnTo>
                  <a:pt x="0" y="0"/>
                </a:lnTo>
                <a:lnTo>
                  <a:pt x="0" y="5666232"/>
                </a:lnTo>
                <a:lnTo>
                  <a:pt x="842772"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3048000" y="1066800"/>
            <a:ext cx="4552950" cy="843821"/>
          </a:xfrm>
          <a:prstGeom prst="rect">
            <a:avLst/>
          </a:prstGeom>
        </p:spPr>
        <p:txBody>
          <a:bodyPr vert="horz" wrap="square" lIns="0" tIns="12700" rIns="0" bIns="0" rtlCol="0">
            <a:spAutoFit/>
          </a:bodyPr>
          <a:lstStyle/>
          <a:p>
            <a:pPr marL="12700">
              <a:lnSpc>
                <a:spcPct val="100000"/>
              </a:lnSpc>
              <a:spcBef>
                <a:spcPts val="100"/>
              </a:spcBef>
            </a:pPr>
            <a:r>
              <a:rPr lang="en-US" sz="5400" b="0" u="none" spc="-5" dirty="0">
                <a:latin typeface="Trebuchet MS"/>
                <a:cs typeface="Trebuchet MS"/>
              </a:rPr>
              <a:t>Thank You All!</a:t>
            </a:r>
            <a:endParaRPr sz="5400" dirty="0">
              <a:latin typeface="Trebuchet MS"/>
              <a:cs typeface="Trebuchet MS"/>
            </a:endParaRPr>
          </a:p>
        </p:txBody>
      </p:sp>
      <p:sp>
        <p:nvSpPr>
          <p:cNvPr id="4" name="object 4"/>
          <p:cNvSpPr txBox="1"/>
          <p:nvPr/>
        </p:nvSpPr>
        <p:spPr>
          <a:xfrm>
            <a:off x="1269872" y="2375153"/>
            <a:ext cx="7538084" cy="1120820"/>
          </a:xfrm>
          <a:prstGeom prst="rect">
            <a:avLst/>
          </a:prstGeom>
        </p:spPr>
        <p:txBody>
          <a:bodyPr vert="horz" wrap="square" lIns="0" tIns="12700" rIns="0" bIns="0" rtlCol="0">
            <a:spAutoFit/>
          </a:bodyPr>
          <a:lstStyle/>
          <a:p>
            <a:pPr marL="12700" marR="5080" indent="347345">
              <a:lnSpc>
                <a:spcPct val="100000"/>
              </a:lnSpc>
              <a:spcBef>
                <a:spcPts val="100"/>
              </a:spcBef>
            </a:pPr>
            <a:r>
              <a:rPr lang="en-US" sz="1800" dirty="0">
                <a:solidFill>
                  <a:srgbClr val="7E7E7E"/>
                </a:solidFill>
                <a:latin typeface="Trebuchet MS"/>
                <a:cs typeface="Trebuchet MS"/>
              </a:rPr>
              <a:t>It’s been an honor to go through this program with such great students and such great professors. I am happy to leave the program producing something that I know the demographic will have fun with and be able to create insights for themselves. </a:t>
            </a:r>
            <a:r>
              <a:rPr lang="en-US" sz="1800">
                <a:solidFill>
                  <a:srgbClr val="7E7E7E"/>
                </a:solidFill>
                <a:latin typeface="Trebuchet MS"/>
                <a:cs typeface="Trebuchet MS"/>
              </a:rPr>
              <a:t>Congrats all!</a:t>
            </a:r>
            <a:endParaRPr sz="1800" dirty="0">
              <a:latin typeface="Trebuchet MS"/>
              <a:cs typeface="Trebuchet MS"/>
            </a:endParaRPr>
          </a:p>
        </p:txBody>
      </p:sp>
      <p:sp>
        <p:nvSpPr>
          <p:cNvPr id="5" name="object 5"/>
          <p:cNvSpPr txBox="1"/>
          <p:nvPr/>
        </p:nvSpPr>
        <p:spPr>
          <a:xfrm>
            <a:off x="3355085" y="3727196"/>
            <a:ext cx="3369310" cy="1229995"/>
          </a:xfrm>
          <a:prstGeom prst="rect">
            <a:avLst/>
          </a:prstGeom>
        </p:spPr>
        <p:txBody>
          <a:bodyPr vert="horz" wrap="square" lIns="0" tIns="139065" rIns="0" bIns="0" rtlCol="0">
            <a:spAutoFit/>
          </a:bodyPr>
          <a:lstStyle/>
          <a:p>
            <a:pPr algn="ctr">
              <a:lnSpc>
                <a:spcPct val="100000"/>
              </a:lnSpc>
              <a:spcBef>
                <a:spcPts val="1095"/>
              </a:spcBef>
            </a:pPr>
            <a:r>
              <a:rPr sz="1800" spc="-15" dirty="0">
                <a:solidFill>
                  <a:srgbClr val="7E7E7E"/>
                </a:solidFill>
                <a:latin typeface="Trebuchet MS"/>
                <a:cs typeface="Trebuchet MS"/>
              </a:rPr>
              <a:t>Timothy</a:t>
            </a:r>
            <a:r>
              <a:rPr sz="1800" spc="-35" dirty="0">
                <a:solidFill>
                  <a:srgbClr val="7E7E7E"/>
                </a:solidFill>
                <a:latin typeface="Trebuchet MS"/>
                <a:cs typeface="Trebuchet MS"/>
              </a:rPr>
              <a:t> </a:t>
            </a:r>
            <a:r>
              <a:rPr sz="1800" spc="-10" dirty="0">
                <a:solidFill>
                  <a:srgbClr val="7E7E7E"/>
                </a:solidFill>
                <a:latin typeface="Trebuchet MS"/>
                <a:cs typeface="Trebuchet MS"/>
              </a:rPr>
              <a:t>Miglin</a:t>
            </a:r>
            <a:endParaRPr sz="1800">
              <a:latin typeface="Trebuchet MS"/>
              <a:cs typeface="Trebuchet MS"/>
            </a:endParaRPr>
          </a:p>
          <a:p>
            <a:pPr marL="12700" marR="5080" algn="ctr">
              <a:lnSpc>
                <a:spcPts val="3170"/>
              </a:lnSpc>
              <a:spcBef>
                <a:spcPts val="85"/>
              </a:spcBef>
            </a:pPr>
            <a:r>
              <a:rPr sz="1800" spc="-5" dirty="0">
                <a:solidFill>
                  <a:srgbClr val="7E7E7E"/>
                </a:solidFill>
                <a:latin typeface="Trebuchet MS"/>
                <a:cs typeface="Trebuchet MS"/>
              </a:rPr>
              <a:t>MSDS Student at </a:t>
            </a:r>
            <a:r>
              <a:rPr sz="1800" spc="-20" dirty="0">
                <a:solidFill>
                  <a:srgbClr val="7E7E7E"/>
                </a:solidFill>
                <a:latin typeface="Trebuchet MS"/>
                <a:cs typeface="Trebuchet MS"/>
              </a:rPr>
              <a:t>Regis </a:t>
            </a:r>
            <a:r>
              <a:rPr sz="1800" spc="-5" dirty="0">
                <a:solidFill>
                  <a:srgbClr val="7E7E7E"/>
                </a:solidFill>
                <a:latin typeface="Trebuchet MS"/>
                <a:cs typeface="Trebuchet MS"/>
              </a:rPr>
              <a:t>Univeristy </a:t>
            </a:r>
            <a:r>
              <a:rPr sz="1800" spc="-530" dirty="0">
                <a:solidFill>
                  <a:srgbClr val="7E7E7E"/>
                </a:solidFill>
                <a:latin typeface="Trebuchet MS"/>
                <a:cs typeface="Trebuchet MS"/>
              </a:rPr>
              <a:t> </a:t>
            </a:r>
            <a:r>
              <a:rPr sz="1800" dirty="0">
                <a:solidFill>
                  <a:srgbClr val="7E7E7E"/>
                </a:solidFill>
                <a:latin typeface="Trebuchet MS"/>
                <a:cs typeface="Trebuchet MS"/>
              </a:rPr>
              <a:t>Email</a:t>
            </a:r>
            <a:r>
              <a:rPr sz="1800" spc="-10" dirty="0">
                <a:solidFill>
                  <a:srgbClr val="7E7E7E"/>
                </a:solidFill>
                <a:latin typeface="Trebuchet MS"/>
                <a:cs typeface="Trebuchet MS"/>
              </a:rPr>
              <a:t> </a:t>
            </a:r>
            <a:r>
              <a:rPr sz="1800" dirty="0">
                <a:solidFill>
                  <a:srgbClr val="7E7E7E"/>
                </a:solidFill>
                <a:latin typeface="Trebuchet MS"/>
                <a:cs typeface="Trebuchet MS"/>
              </a:rPr>
              <a:t>:</a:t>
            </a:r>
            <a:r>
              <a:rPr sz="1800" spc="-15" dirty="0">
                <a:solidFill>
                  <a:srgbClr val="7E7E7E"/>
                </a:solidFill>
                <a:latin typeface="Trebuchet MS"/>
                <a:cs typeface="Trebuchet MS"/>
              </a:rPr>
              <a:t> </a:t>
            </a:r>
            <a:r>
              <a:rPr sz="1800" u="sng" spc="-5" dirty="0">
                <a:solidFill>
                  <a:srgbClr val="99C93B"/>
                </a:solidFill>
                <a:uFill>
                  <a:solidFill>
                    <a:srgbClr val="99C93B"/>
                  </a:solidFill>
                </a:uFill>
                <a:latin typeface="Trebuchet MS"/>
                <a:cs typeface="Trebuchet MS"/>
                <a:hlinkClick r:id="rId2"/>
              </a:rPr>
              <a:t>tmiglin@regis.edu</a:t>
            </a:r>
            <a:endParaRPr sz="18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grpSp>
        <p:nvGrpSpPr>
          <p:cNvPr id="3" name="object 3"/>
          <p:cNvGrpSpPr/>
          <p:nvPr/>
        </p:nvGrpSpPr>
        <p:grpSpPr>
          <a:xfrm>
            <a:off x="603884" y="2004441"/>
            <a:ext cx="8719820" cy="2163445"/>
            <a:chOff x="603884" y="2004441"/>
            <a:chExt cx="8719820" cy="2163445"/>
          </a:xfrm>
        </p:grpSpPr>
        <p:sp>
          <p:nvSpPr>
            <p:cNvPr id="4" name="object 4"/>
            <p:cNvSpPr/>
            <p:nvPr/>
          </p:nvSpPr>
          <p:spPr>
            <a:xfrm>
              <a:off x="613409" y="2013966"/>
              <a:ext cx="8700770" cy="2144395"/>
            </a:xfrm>
            <a:custGeom>
              <a:avLst/>
              <a:gdLst/>
              <a:ahLst/>
              <a:cxnLst/>
              <a:rect l="l" t="t" r="r" b="b"/>
              <a:pathLst>
                <a:path w="8700770" h="2144395">
                  <a:moveTo>
                    <a:pt x="8343138" y="0"/>
                  </a:moveTo>
                  <a:lnTo>
                    <a:pt x="357378" y="0"/>
                  </a:lnTo>
                  <a:lnTo>
                    <a:pt x="308884" y="3262"/>
                  </a:lnTo>
                  <a:lnTo>
                    <a:pt x="262374" y="12767"/>
                  </a:lnTo>
                  <a:lnTo>
                    <a:pt x="218271" y="28086"/>
                  </a:lnTo>
                  <a:lnTo>
                    <a:pt x="177004" y="48796"/>
                  </a:lnTo>
                  <a:lnTo>
                    <a:pt x="138996" y="74469"/>
                  </a:lnTo>
                  <a:lnTo>
                    <a:pt x="104674" y="104679"/>
                  </a:lnTo>
                  <a:lnTo>
                    <a:pt x="74465" y="139001"/>
                  </a:lnTo>
                  <a:lnTo>
                    <a:pt x="48793" y="177009"/>
                  </a:lnTo>
                  <a:lnTo>
                    <a:pt x="28085" y="218277"/>
                  </a:lnTo>
                  <a:lnTo>
                    <a:pt x="12766" y="262378"/>
                  </a:lnTo>
                  <a:lnTo>
                    <a:pt x="3262" y="308887"/>
                  </a:lnTo>
                  <a:lnTo>
                    <a:pt x="0" y="357378"/>
                  </a:lnTo>
                  <a:lnTo>
                    <a:pt x="0" y="1786890"/>
                  </a:lnTo>
                  <a:lnTo>
                    <a:pt x="3262" y="1835380"/>
                  </a:lnTo>
                  <a:lnTo>
                    <a:pt x="12766" y="1881889"/>
                  </a:lnTo>
                  <a:lnTo>
                    <a:pt x="28085" y="1925990"/>
                  </a:lnTo>
                  <a:lnTo>
                    <a:pt x="48793" y="1967258"/>
                  </a:lnTo>
                  <a:lnTo>
                    <a:pt x="74465" y="2005266"/>
                  </a:lnTo>
                  <a:lnTo>
                    <a:pt x="104674" y="2039588"/>
                  </a:lnTo>
                  <a:lnTo>
                    <a:pt x="138996" y="2069798"/>
                  </a:lnTo>
                  <a:lnTo>
                    <a:pt x="177004" y="2095471"/>
                  </a:lnTo>
                  <a:lnTo>
                    <a:pt x="218271" y="2116181"/>
                  </a:lnTo>
                  <a:lnTo>
                    <a:pt x="262374" y="2131500"/>
                  </a:lnTo>
                  <a:lnTo>
                    <a:pt x="308884" y="2141005"/>
                  </a:lnTo>
                  <a:lnTo>
                    <a:pt x="357378" y="2144268"/>
                  </a:lnTo>
                  <a:lnTo>
                    <a:pt x="8343138" y="2144268"/>
                  </a:lnTo>
                  <a:lnTo>
                    <a:pt x="8391628" y="2141005"/>
                  </a:lnTo>
                  <a:lnTo>
                    <a:pt x="8438137" y="2131500"/>
                  </a:lnTo>
                  <a:lnTo>
                    <a:pt x="8482238" y="2116181"/>
                  </a:lnTo>
                  <a:lnTo>
                    <a:pt x="8523506" y="2095471"/>
                  </a:lnTo>
                  <a:lnTo>
                    <a:pt x="8561514" y="2069798"/>
                  </a:lnTo>
                  <a:lnTo>
                    <a:pt x="8595836" y="2039588"/>
                  </a:lnTo>
                  <a:lnTo>
                    <a:pt x="8626046" y="2005266"/>
                  </a:lnTo>
                  <a:lnTo>
                    <a:pt x="8651719" y="1967258"/>
                  </a:lnTo>
                  <a:lnTo>
                    <a:pt x="8672429" y="1925990"/>
                  </a:lnTo>
                  <a:lnTo>
                    <a:pt x="8687748" y="1881889"/>
                  </a:lnTo>
                  <a:lnTo>
                    <a:pt x="8697253" y="1835380"/>
                  </a:lnTo>
                  <a:lnTo>
                    <a:pt x="8700516" y="1786890"/>
                  </a:lnTo>
                  <a:lnTo>
                    <a:pt x="8700516" y="357378"/>
                  </a:lnTo>
                  <a:lnTo>
                    <a:pt x="8697253" y="308887"/>
                  </a:lnTo>
                  <a:lnTo>
                    <a:pt x="8687748" y="262378"/>
                  </a:lnTo>
                  <a:lnTo>
                    <a:pt x="8672429" y="218277"/>
                  </a:lnTo>
                  <a:lnTo>
                    <a:pt x="8651719" y="177009"/>
                  </a:lnTo>
                  <a:lnTo>
                    <a:pt x="8626046" y="139001"/>
                  </a:lnTo>
                  <a:lnTo>
                    <a:pt x="8595836" y="104679"/>
                  </a:lnTo>
                  <a:lnTo>
                    <a:pt x="8561514" y="74469"/>
                  </a:lnTo>
                  <a:lnTo>
                    <a:pt x="8523506" y="48796"/>
                  </a:lnTo>
                  <a:lnTo>
                    <a:pt x="8482238" y="28086"/>
                  </a:lnTo>
                  <a:lnTo>
                    <a:pt x="8438137" y="12767"/>
                  </a:lnTo>
                  <a:lnTo>
                    <a:pt x="8391628" y="3262"/>
                  </a:lnTo>
                  <a:lnTo>
                    <a:pt x="8343138" y="0"/>
                  </a:lnTo>
                  <a:close/>
                </a:path>
              </a:pathLst>
            </a:custGeom>
            <a:solidFill>
              <a:srgbClr val="FFFFFF"/>
            </a:solidFill>
          </p:spPr>
          <p:txBody>
            <a:bodyPr wrap="square" lIns="0" tIns="0" rIns="0" bIns="0" rtlCol="0"/>
            <a:lstStyle/>
            <a:p>
              <a:endParaRPr/>
            </a:p>
          </p:txBody>
        </p:sp>
        <p:sp>
          <p:nvSpPr>
            <p:cNvPr id="5" name="object 5"/>
            <p:cNvSpPr/>
            <p:nvPr/>
          </p:nvSpPr>
          <p:spPr>
            <a:xfrm>
              <a:off x="613409" y="2013966"/>
              <a:ext cx="8700770" cy="2144395"/>
            </a:xfrm>
            <a:custGeom>
              <a:avLst/>
              <a:gdLst/>
              <a:ahLst/>
              <a:cxnLst/>
              <a:rect l="l" t="t" r="r" b="b"/>
              <a:pathLst>
                <a:path w="8700770" h="2144395">
                  <a:moveTo>
                    <a:pt x="0" y="357378"/>
                  </a:moveTo>
                  <a:lnTo>
                    <a:pt x="3262" y="308887"/>
                  </a:lnTo>
                  <a:lnTo>
                    <a:pt x="12766" y="262378"/>
                  </a:lnTo>
                  <a:lnTo>
                    <a:pt x="28085" y="218277"/>
                  </a:lnTo>
                  <a:lnTo>
                    <a:pt x="48793" y="177009"/>
                  </a:lnTo>
                  <a:lnTo>
                    <a:pt x="74465" y="139001"/>
                  </a:lnTo>
                  <a:lnTo>
                    <a:pt x="104674" y="104679"/>
                  </a:lnTo>
                  <a:lnTo>
                    <a:pt x="138996" y="74469"/>
                  </a:lnTo>
                  <a:lnTo>
                    <a:pt x="177004" y="48796"/>
                  </a:lnTo>
                  <a:lnTo>
                    <a:pt x="218271" y="28086"/>
                  </a:lnTo>
                  <a:lnTo>
                    <a:pt x="262374" y="12767"/>
                  </a:lnTo>
                  <a:lnTo>
                    <a:pt x="308884" y="3262"/>
                  </a:lnTo>
                  <a:lnTo>
                    <a:pt x="357378" y="0"/>
                  </a:lnTo>
                  <a:lnTo>
                    <a:pt x="8343138" y="0"/>
                  </a:lnTo>
                  <a:lnTo>
                    <a:pt x="8391628" y="3262"/>
                  </a:lnTo>
                  <a:lnTo>
                    <a:pt x="8438137" y="12767"/>
                  </a:lnTo>
                  <a:lnTo>
                    <a:pt x="8482238" y="28086"/>
                  </a:lnTo>
                  <a:lnTo>
                    <a:pt x="8523506" y="48796"/>
                  </a:lnTo>
                  <a:lnTo>
                    <a:pt x="8561514" y="74469"/>
                  </a:lnTo>
                  <a:lnTo>
                    <a:pt x="8595836" y="104679"/>
                  </a:lnTo>
                  <a:lnTo>
                    <a:pt x="8626046" y="139001"/>
                  </a:lnTo>
                  <a:lnTo>
                    <a:pt x="8651719" y="177009"/>
                  </a:lnTo>
                  <a:lnTo>
                    <a:pt x="8672429" y="218277"/>
                  </a:lnTo>
                  <a:lnTo>
                    <a:pt x="8687748" y="262378"/>
                  </a:lnTo>
                  <a:lnTo>
                    <a:pt x="8697253" y="308887"/>
                  </a:lnTo>
                  <a:lnTo>
                    <a:pt x="8700516" y="357378"/>
                  </a:lnTo>
                  <a:lnTo>
                    <a:pt x="8700516" y="1786890"/>
                  </a:lnTo>
                  <a:lnTo>
                    <a:pt x="8697253" y="1835380"/>
                  </a:lnTo>
                  <a:lnTo>
                    <a:pt x="8687748" y="1881889"/>
                  </a:lnTo>
                  <a:lnTo>
                    <a:pt x="8672429" y="1925990"/>
                  </a:lnTo>
                  <a:lnTo>
                    <a:pt x="8651719" y="1967258"/>
                  </a:lnTo>
                  <a:lnTo>
                    <a:pt x="8626046" y="2005266"/>
                  </a:lnTo>
                  <a:lnTo>
                    <a:pt x="8595836" y="2039588"/>
                  </a:lnTo>
                  <a:lnTo>
                    <a:pt x="8561514" y="2069798"/>
                  </a:lnTo>
                  <a:lnTo>
                    <a:pt x="8523506" y="2095471"/>
                  </a:lnTo>
                  <a:lnTo>
                    <a:pt x="8482238" y="2116181"/>
                  </a:lnTo>
                  <a:lnTo>
                    <a:pt x="8438137" y="2131500"/>
                  </a:lnTo>
                  <a:lnTo>
                    <a:pt x="8391628" y="2141005"/>
                  </a:lnTo>
                  <a:lnTo>
                    <a:pt x="8343138" y="2144268"/>
                  </a:lnTo>
                  <a:lnTo>
                    <a:pt x="357378" y="2144268"/>
                  </a:lnTo>
                  <a:lnTo>
                    <a:pt x="308884" y="2141005"/>
                  </a:lnTo>
                  <a:lnTo>
                    <a:pt x="262374" y="2131500"/>
                  </a:lnTo>
                  <a:lnTo>
                    <a:pt x="218271" y="2116181"/>
                  </a:lnTo>
                  <a:lnTo>
                    <a:pt x="177004" y="2095471"/>
                  </a:lnTo>
                  <a:lnTo>
                    <a:pt x="138996" y="2069798"/>
                  </a:lnTo>
                  <a:lnTo>
                    <a:pt x="104674" y="2039588"/>
                  </a:lnTo>
                  <a:lnTo>
                    <a:pt x="74465" y="2005266"/>
                  </a:lnTo>
                  <a:lnTo>
                    <a:pt x="48793" y="1967258"/>
                  </a:lnTo>
                  <a:lnTo>
                    <a:pt x="28085" y="1925990"/>
                  </a:lnTo>
                  <a:lnTo>
                    <a:pt x="12766" y="1881889"/>
                  </a:lnTo>
                  <a:lnTo>
                    <a:pt x="3262" y="1835380"/>
                  </a:lnTo>
                  <a:lnTo>
                    <a:pt x="0" y="1786890"/>
                  </a:lnTo>
                  <a:lnTo>
                    <a:pt x="0" y="357378"/>
                  </a:lnTo>
                  <a:close/>
                </a:path>
              </a:pathLst>
            </a:custGeom>
            <a:ln w="19050">
              <a:solidFill>
                <a:srgbClr val="90C225"/>
              </a:solidFill>
            </a:ln>
          </p:spPr>
          <p:txBody>
            <a:bodyPr wrap="square" lIns="0" tIns="0" rIns="0" bIns="0" rtlCol="0"/>
            <a:lstStyle/>
            <a:p>
              <a:endParaRPr/>
            </a:p>
          </p:txBody>
        </p:sp>
      </p:grpSp>
      <p:sp>
        <p:nvSpPr>
          <p:cNvPr id="6" name="object 6"/>
          <p:cNvSpPr txBox="1">
            <a:spLocks noGrp="1"/>
          </p:cNvSpPr>
          <p:nvPr>
            <p:ph type="title"/>
          </p:nvPr>
        </p:nvSpPr>
        <p:spPr>
          <a:xfrm>
            <a:off x="756310" y="594105"/>
            <a:ext cx="4160520" cy="574040"/>
          </a:xfrm>
          <a:prstGeom prst="rect">
            <a:avLst/>
          </a:prstGeom>
        </p:spPr>
        <p:txBody>
          <a:bodyPr vert="horz" wrap="square" lIns="0" tIns="12700" rIns="0" bIns="0" rtlCol="0">
            <a:spAutoFit/>
          </a:bodyPr>
          <a:lstStyle/>
          <a:p>
            <a:pPr marL="12700">
              <a:lnSpc>
                <a:spcPct val="100000"/>
              </a:lnSpc>
              <a:spcBef>
                <a:spcPts val="100"/>
              </a:spcBef>
            </a:pPr>
            <a:r>
              <a:rPr spc="-175" dirty="0"/>
              <a:t>First,</a:t>
            </a:r>
            <a:r>
              <a:rPr spc="-35" dirty="0"/>
              <a:t> </a:t>
            </a:r>
            <a:r>
              <a:rPr spc="-80" dirty="0"/>
              <a:t>Some</a:t>
            </a:r>
            <a:r>
              <a:rPr spc="-30" dirty="0"/>
              <a:t> </a:t>
            </a:r>
            <a:r>
              <a:rPr spc="-20" dirty="0"/>
              <a:t>Context</a:t>
            </a:r>
          </a:p>
        </p:txBody>
      </p:sp>
      <p:sp>
        <p:nvSpPr>
          <p:cNvPr id="7" name="object 7"/>
          <p:cNvSpPr txBox="1"/>
          <p:nvPr/>
        </p:nvSpPr>
        <p:spPr>
          <a:xfrm>
            <a:off x="756310" y="2169667"/>
            <a:ext cx="8310880" cy="1798320"/>
          </a:xfrm>
          <a:prstGeom prst="rect">
            <a:avLst/>
          </a:prstGeom>
        </p:spPr>
        <p:txBody>
          <a:bodyPr vert="horz" wrap="square" lIns="0" tIns="12700" rIns="0" bIns="0" rtlCol="0">
            <a:spAutoFit/>
          </a:bodyPr>
          <a:lstStyle/>
          <a:p>
            <a:pPr marL="355600" marR="15240" indent="-342900">
              <a:lnSpc>
                <a:spcPct val="100000"/>
              </a:lnSpc>
              <a:spcBef>
                <a:spcPts val="100"/>
              </a:spcBef>
              <a:tabLst>
                <a:tab pos="354965" algn="l"/>
              </a:tabLst>
            </a:pPr>
            <a:r>
              <a:rPr sz="1450" spc="185" dirty="0">
                <a:solidFill>
                  <a:srgbClr val="90C225"/>
                </a:solidFill>
                <a:latin typeface="Lucida Sans Unicode"/>
                <a:cs typeface="Lucida Sans Unicode"/>
              </a:rPr>
              <a:t>▶	</a:t>
            </a:r>
            <a:r>
              <a:rPr sz="1800" b="1" spc="15" dirty="0">
                <a:solidFill>
                  <a:srgbClr val="404040"/>
                </a:solidFill>
                <a:latin typeface="Arial"/>
                <a:cs typeface="Arial"/>
              </a:rPr>
              <a:t>One</a:t>
            </a:r>
            <a:r>
              <a:rPr sz="1800" b="1" dirty="0">
                <a:solidFill>
                  <a:srgbClr val="404040"/>
                </a:solidFill>
                <a:latin typeface="Arial"/>
                <a:cs typeface="Arial"/>
              </a:rPr>
              <a:t> </a:t>
            </a:r>
            <a:r>
              <a:rPr sz="1800" b="1" spc="20" dirty="0">
                <a:solidFill>
                  <a:srgbClr val="404040"/>
                </a:solidFill>
                <a:latin typeface="Arial"/>
                <a:cs typeface="Arial"/>
              </a:rPr>
              <a:t>of</a:t>
            </a:r>
            <a:r>
              <a:rPr sz="1800" b="1" spc="-10" dirty="0">
                <a:solidFill>
                  <a:srgbClr val="404040"/>
                </a:solidFill>
                <a:latin typeface="Arial"/>
                <a:cs typeface="Arial"/>
              </a:rPr>
              <a:t> </a:t>
            </a:r>
            <a:r>
              <a:rPr sz="1800" b="1" spc="-20" dirty="0">
                <a:solidFill>
                  <a:srgbClr val="404040"/>
                </a:solidFill>
                <a:latin typeface="Arial"/>
                <a:cs typeface="Arial"/>
              </a:rPr>
              <a:t>NBA</a:t>
            </a:r>
            <a:r>
              <a:rPr sz="1800" b="1" spc="-15" dirty="0">
                <a:solidFill>
                  <a:srgbClr val="404040"/>
                </a:solidFill>
                <a:latin typeface="Arial"/>
                <a:cs typeface="Arial"/>
              </a:rPr>
              <a:t> </a:t>
            </a:r>
            <a:r>
              <a:rPr sz="1800" b="1" spc="-25" dirty="0">
                <a:solidFill>
                  <a:srgbClr val="404040"/>
                </a:solidFill>
                <a:latin typeface="Arial"/>
                <a:cs typeface="Arial"/>
              </a:rPr>
              <a:t>fans</a:t>
            </a:r>
            <a:r>
              <a:rPr sz="1800" b="1" spc="5" dirty="0">
                <a:solidFill>
                  <a:srgbClr val="404040"/>
                </a:solidFill>
                <a:latin typeface="Arial"/>
                <a:cs typeface="Arial"/>
              </a:rPr>
              <a:t> </a:t>
            </a:r>
            <a:r>
              <a:rPr sz="1800" b="1" spc="25" dirty="0">
                <a:solidFill>
                  <a:srgbClr val="404040"/>
                </a:solidFill>
                <a:latin typeface="Arial"/>
                <a:cs typeface="Arial"/>
              </a:rPr>
              <a:t>and</a:t>
            </a:r>
            <a:r>
              <a:rPr sz="1800" b="1" spc="5" dirty="0">
                <a:solidFill>
                  <a:srgbClr val="404040"/>
                </a:solidFill>
                <a:latin typeface="Arial"/>
                <a:cs typeface="Arial"/>
              </a:rPr>
              <a:t> </a:t>
            </a:r>
            <a:r>
              <a:rPr sz="1800" b="1" spc="-5" dirty="0">
                <a:solidFill>
                  <a:srgbClr val="404040"/>
                </a:solidFill>
                <a:latin typeface="Arial"/>
                <a:cs typeface="Arial"/>
              </a:rPr>
              <a:t>analyst’s</a:t>
            </a:r>
            <a:r>
              <a:rPr sz="1800" b="1" dirty="0">
                <a:solidFill>
                  <a:srgbClr val="404040"/>
                </a:solidFill>
                <a:latin typeface="Arial"/>
                <a:cs typeface="Arial"/>
              </a:rPr>
              <a:t> </a:t>
            </a:r>
            <a:r>
              <a:rPr sz="1800" b="1" spc="25" dirty="0">
                <a:solidFill>
                  <a:srgbClr val="404040"/>
                </a:solidFill>
                <a:latin typeface="Arial"/>
                <a:cs typeface="Arial"/>
              </a:rPr>
              <a:t>favorite</a:t>
            </a:r>
            <a:r>
              <a:rPr sz="1800" b="1" spc="-5" dirty="0">
                <a:solidFill>
                  <a:srgbClr val="404040"/>
                </a:solidFill>
                <a:latin typeface="Arial"/>
                <a:cs typeface="Arial"/>
              </a:rPr>
              <a:t> </a:t>
            </a:r>
            <a:r>
              <a:rPr sz="1800" b="1" spc="-70" dirty="0">
                <a:solidFill>
                  <a:srgbClr val="404040"/>
                </a:solidFill>
                <a:latin typeface="Arial"/>
                <a:cs typeface="Arial"/>
              </a:rPr>
              <a:t>pass</a:t>
            </a:r>
            <a:r>
              <a:rPr sz="1800" b="1" dirty="0">
                <a:solidFill>
                  <a:srgbClr val="404040"/>
                </a:solidFill>
                <a:latin typeface="Arial"/>
                <a:cs typeface="Arial"/>
              </a:rPr>
              <a:t> </a:t>
            </a:r>
            <a:r>
              <a:rPr sz="1800" b="1" spc="-50" dirty="0">
                <a:solidFill>
                  <a:srgbClr val="404040"/>
                </a:solidFill>
                <a:latin typeface="Arial"/>
                <a:cs typeface="Arial"/>
              </a:rPr>
              <a:t>times</a:t>
            </a:r>
            <a:r>
              <a:rPr sz="1800" b="1" spc="-5" dirty="0">
                <a:solidFill>
                  <a:srgbClr val="404040"/>
                </a:solidFill>
                <a:latin typeface="Arial"/>
                <a:cs typeface="Arial"/>
              </a:rPr>
              <a:t> </a:t>
            </a:r>
            <a:r>
              <a:rPr sz="1800" b="1" spc="-110" dirty="0">
                <a:solidFill>
                  <a:srgbClr val="404040"/>
                </a:solidFill>
                <a:latin typeface="Arial"/>
                <a:cs typeface="Arial"/>
              </a:rPr>
              <a:t>is</a:t>
            </a:r>
            <a:r>
              <a:rPr sz="1800" b="1" dirty="0">
                <a:solidFill>
                  <a:srgbClr val="404040"/>
                </a:solidFill>
                <a:latin typeface="Arial"/>
                <a:cs typeface="Arial"/>
              </a:rPr>
              <a:t> to</a:t>
            </a:r>
            <a:r>
              <a:rPr sz="1800" b="1" spc="5" dirty="0">
                <a:solidFill>
                  <a:srgbClr val="404040"/>
                </a:solidFill>
                <a:latin typeface="Arial"/>
                <a:cs typeface="Arial"/>
              </a:rPr>
              <a:t> </a:t>
            </a:r>
            <a:r>
              <a:rPr sz="1800" b="1" spc="-10" dirty="0">
                <a:solidFill>
                  <a:srgbClr val="404040"/>
                </a:solidFill>
                <a:latin typeface="Arial"/>
                <a:cs typeface="Arial"/>
              </a:rPr>
              <a:t>compare</a:t>
            </a:r>
            <a:r>
              <a:rPr sz="1800" b="1" spc="-25" dirty="0">
                <a:solidFill>
                  <a:srgbClr val="404040"/>
                </a:solidFill>
                <a:latin typeface="Arial"/>
                <a:cs typeface="Arial"/>
              </a:rPr>
              <a:t> </a:t>
            </a:r>
            <a:r>
              <a:rPr sz="1800" b="1" spc="10" dirty="0">
                <a:solidFill>
                  <a:srgbClr val="404040"/>
                </a:solidFill>
                <a:latin typeface="Arial"/>
                <a:cs typeface="Arial"/>
              </a:rPr>
              <a:t>younger </a:t>
            </a:r>
            <a:r>
              <a:rPr sz="1800" b="1" spc="-484" dirty="0">
                <a:solidFill>
                  <a:srgbClr val="404040"/>
                </a:solidFill>
                <a:latin typeface="Arial"/>
                <a:cs typeface="Arial"/>
              </a:rPr>
              <a:t> </a:t>
            </a:r>
            <a:r>
              <a:rPr sz="1800" b="1" spc="-40" dirty="0">
                <a:solidFill>
                  <a:srgbClr val="404040"/>
                </a:solidFill>
                <a:latin typeface="Arial"/>
                <a:cs typeface="Arial"/>
              </a:rPr>
              <a:t>rising</a:t>
            </a:r>
            <a:r>
              <a:rPr sz="1800" b="1" spc="5" dirty="0">
                <a:solidFill>
                  <a:srgbClr val="404040"/>
                </a:solidFill>
                <a:latin typeface="Arial"/>
                <a:cs typeface="Arial"/>
              </a:rPr>
              <a:t> </a:t>
            </a:r>
            <a:r>
              <a:rPr sz="1800" b="1" spc="-50" dirty="0">
                <a:solidFill>
                  <a:srgbClr val="404040"/>
                </a:solidFill>
                <a:latin typeface="Arial"/>
                <a:cs typeface="Arial"/>
              </a:rPr>
              <a:t>stars</a:t>
            </a:r>
            <a:r>
              <a:rPr sz="1800" b="1" dirty="0">
                <a:solidFill>
                  <a:srgbClr val="404040"/>
                </a:solidFill>
                <a:latin typeface="Arial"/>
                <a:cs typeface="Arial"/>
              </a:rPr>
              <a:t> to </a:t>
            </a:r>
            <a:r>
              <a:rPr sz="1800" b="1" spc="-35" dirty="0">
                <a:solidFill>
                  <a:srgbClr val="404040"/>
                </a:solidFill>
                <a:latin typeface="Arial"/>
                <a:cs typeface="Arial"/>
              </a:rPr>
              <a:t>respected</a:t>
            </a:r>
            <a:r>
              <a:rPr sz="1800" b="1" spc="-45" dirty="0">
                <a:solidFill>
                  <a:srgbClr val="404040"/>
                </a:solidFill>
                <a:latin typeface="Arial"/>
                <a:cs typeface="Arial"/>
              </a:rPr>
              <a:t> </a:t>
            </a:r>
            <a:r>
              <a:rPr sz="1800" b="1" spc="5" dirty="0">
                <a:solidFill>
                  <a:srgbClr val="404040"/>
                </a:solidFill>
                <a:latin typeface="Arial"/>
                <a:cs typeface="Arial"/>
              </a:rPr>
              <a:t>hall</a:t>
            </a:r>
            <a:r>
              <a:rPr sz="1800" b="1" spc="15" dirty="0">
                <a:solidFill>
                  <a:srgbClr val="404040"/>
                </a:solidFill>
                <a:latin typeface="Arial"/>
                <a:cs typeface="Arial"/>
              </a:rPr>
              <a:t> of</a:t>
            </a:r>
            <a:r>
              <a:rPr sz="1800" b="1" spc="5" dirty="0">
                <a:solidFill>
                  <a:srgbClr val="404040"/>
                </a:solidFill>
                <a:latin typeface="Arial"/>
                <a:cs typeface="Arial"/>
              </a:rPr>
              <a:t> </a:t>
            </a:r>
            <a:r>
              <a:rPr sz="1800" b="1" spc="35" dirty="0">
                <a:solidFill>
                  <a:srgbClr val="404040"/>
                </a:solidFill>
                <a:latin typeface="Arial"/>
                <a:cs typeface="Arial"/>
              </a:rPr>
              <a:t>fame</a:t>
            </a:r>
            <a:r>
              <a:rPr sz="1800" b="1" spc="-5" dirty="0">
                <a:solidFill>
                  <a:srgbClr val="404040"/>
                </a:solidFill>
                <a:latin typeface="Arial"/>
                <a:cs typeface="Arial"/>
              </a:rPr>
              <a:t> </a:t>
            </a:r>
            <a:r>
              <a:rPr sz="1800" b="1" spc="-10" dirty="0">
                <a:solidFill>
                  <a:srgbClr val="404040"/>
                </a:solidFill>
                <a:latin typeface="Arial"/>
                <a:cs typeface="Arial"/>
              </a:rPr>
              <a:t>players.</a:t>
            </a:r>
            <a:r>
              <a:rPr sz="1800" b="1" spc="-15" dirty="0">
                <a:solidFill>
                  <a:srgbClr val="404040"/>
                </a:solidFill>
                <a:latin typeface="Arial"/>
                <a:cs typeface="Arial"/>
              </a:rPr>
              <a:t> </a:t>
            </a:r>
            <a:r>
              <a:rPr sz="1800" b="1" spc="-10" dirty="0">
                <a:solidFill>
                  <a:srgbClr val="404040"/>
                </a:solidFill>
                <a:latin typeface="Arial"/>
                <a:cs typeface="Arial"/>
              </a:rPr>
              <a:t>Most</a:t>
            </a:r>
            <a:r>
              <a:rPr sz="1800" b="1" spc="5" dirty="0">
                <a:solidFill>
                  <a:srgbClr val="404040"/>
                </a:solidFill>
                <a:latin typeface="Arial"/>
                <a:cs typeface="Arial"/>
              </a:rPr>
              <a:t> </a:t>
            </a:r>
            <a:r>
              <a:rPr sz="1800" b="1" spc="15" dirty="0">
                <a:solidFill>
                  <a:srgbClr val="404040"/>
                </a:solidFill>
                <a:latin typeface="Arial"/>
                <a:cs typeface="Arial"/>
              </a:rPr>
              <a:t>of</a:t>
            </a:r>
            <a:r>
              <a:rPr sz="1800" b="1" spc="-5" dirty="0">
                <a:solidFill>
                  <a:srgbClr val="404040"/>
                </a:solidFill>
                <a:latin typeface="Arial"/>
                <a:cs typeface="Arial"/>
              </a:rPr>
              <a:t> </a:t>
            </a:r>
            <a:r>
              <a:rPr sz="1800" b="1" spc="-45" dirty="0">
                <a:solidFill>
                  <a:srgbClr val="404040"/>
                </a:solidFill>
                <a:latin typeface="Arial"/>
                <a:cs typeface="Arial"/>
              </a:rPr>
              <a:t>these</a:t>
            </a:r>
            <a:r>
              <a:rPr sz="1800" b="1" dirty="0">
                <a:solidFill>
                  <a:srgbClr val="404040"/>
                </a:solidFill>
                <a:latin typeface="Arial"/>
                <a:cs typeface="Arial"/>
              </a:rPr>
              <a:t> </a:t>
            </a:r>
            <a:r>
              <a:rPr sz="1800" b="1" spc="-50" dirty="0">
                <a:solidFill>
                  <a:srgbClr val="404040"/>
                </a:solidFill>
                <a:latin typeface="Arial"/>
                <a:cs typeface="Arial"/>
              </a:rPr>
              <a:t>comparisons </a:t>
            </a:r>
            <a:r>
              <a:rPr sz="1800" b="1" spc="-45" dirty="0">
                <a:solidFill>
                  <a:srgbClr val="404040"/>
                </a:solidFill>
                <a:latin typeface="Arial"/>
                <a:cs typeface="Arial"/>
              </a:rPr>
              <a:t> </a:t>
            </a:r>
            <a:r>
              <a:rPr sz="1800" b="1" spc="-55" dirty="0">
                <a:solidFill>
                  <a:srgbClr val="404040"/>
                </a:solidFill>
                <a:latin typeface="Arial"/>
                <a:cs typeface="Arial"/>
              </a:rPr>
              <a:t>come</a:t>
            </a:r>
            <a:r>
              <a:rPr sz="1800" b="1" spc="-15" dirty="0">
                <a:solidFill>
                  <a:srgbClr val="404040"/>
                </a:solidFill>
                <a:latin typeface="Arial"/>
                <a:cs typeface="Arial"/>
              </a:rPr>
              <a:t> </a:t>
            </a:r>
            <a:r>
              <a:rPr sz="1800" b="1" spc="10" dirty="0">
                <a:solidFill>
                  <a:srgbClr val="404040"/>
                </a:solidFill>
                <a:latin typeface="Arial"/>
                <a:cs typeface="Arial"/>
              </a:rPr>
              <a:t>from</a:t>
            </a:r>
            <a:r>
              <a:rPr sz="1800" b="1" spc="-15" dirty="0">
                <a:solidFill>
                  <a:srgbClr val="404040"/>
                </a:solidFill>
                <a:latin typeface="Arial"/>
                <a:cs typeface="Arial"/>
              </a:rPr>
              <a:t> the </a:t>
            </a:r>
            <a:r>
              <a:rPr sz="1800" b="1" spc="65" dirty="0">
                <a:solidFill>
                  <a:srgbClr val="404040"/>
                </a:solidFill>
                <a:latin typeface="Arial"/>
                <a:cs typeface="Arial"/>
              </a:rPr>
              <a:t>‘eye</a:t>
            </a:r>
            <a:r>
              <a:rPr sz="1800" b="1" spc="-5" dirty="0">
                <a:solidFill>
                  <a:srgbClr val="404040"/>
                </a:solidFill>
                <a:latin typeface="Arial"/>
                <a:cs typeface="Arial"/>
              </a:rPr>
              <a:t> </a:t>
            </a:r>
            <a:r>
              <a:rPr sz="1800" b="1" spc="-10" dirty="0">
                <a:solidFill>
                  <a:srgbClr val="404040"/>
                </a:solidFill>
                <a:latin typeface="Arial"/>
                <a:cs typeface="Arial"/>
              </a:rPr>
              <a:t>test’</a:t>
            </a:r>
            <a:r>
              <a:rPr sz="1800" b="1" spc="-20" dirty="0">
                <a:solidFill>
                  <a:srgbClr val="404040"/>
                </a:solidFill>
                <a:latin typeface="Arial"/>
                <a:cs typeface="Arial"/>
              </a:rPr>
              <a:t> </a:t>
            </a:r>
            <a:r>
              <a:rPr sz="1800" b="1" dirty="0">
                <a:solidFill>
                  <a:srgbClr val="404040"/>
                </a:solidFill>
                <a:latin typeface="Arial"/>
                <a:cs typeface="Arial"/>
              </a:rPr>
              <a:t>watching</a:t>
            </a:r>
            <a:r>
              <a:rPr sz="1800" b="1" spc="10" dirty="0">
                <a:solidFill>
                  <a:srgbClr val="404040"/>
                </a:solidFill>
                <a:latin typeface="Arial"/>
                <a:cs typeface="Arial"/>
              </a:rPr>
              <a:t> </a:t>
            </a:r>
            <a:r>
              <a:rPr sz="1800" b="1" spc="5" dirty="0">
                <a:solidFill>
                  <a:srgbClr val="404040"/>
                </a:solidFill>
                <a:latin typeface="Arial"/>
                <a:cs typeface="Arial"/>
              </a:rPr>
              <a:t>players</a:t>
            </a:r>
            <a:r>
              <a:rPr sz="1800" b="1" spc="-5" dirty="0">
                <a:solidFill>
                  <a:srgbClr val="404040"/>
                </a:solidFill>
                <a:latin typeface="Arial"/>
                <a:cs typeface="Arial"/>
              </a:rPr>
              <a:t> </a:t>
            </a:r>
            <a:r>
              <a:rPr sz="1800" b="1" spc="-60" dirty="0">
                <a:solidFill>
                  <a:srgbClr val="404040"/>
                </a:solidFill>
                <a:latin typeface="Arial"/>
                <a:cs typeface="Arial"/>
              </a:rPr>
              <a:t>styles.</a:t>
            </a:r>
            <a:endParaRPr sz="1800">
              <a:latin typeface="Arial"/>
              <a:cs typeface="Arial"/>
            </a:endParaRPr>
          </a:p>
          <a:p>
            <a:pPr marL="355600" marR="5080" indent="-342900">
              <a:lnSpc>
                <a:spcPct val="100000"/>
              </a:lnSpc>
              <a:spcBef>
                <a:spcPts val="994"/>
              </a:spcBef>
              <a:tabLst>
                <a:tab pos="354965" algn="l"/>
              </a:tabLst>
            </a:pPr>
            <a:r>
              <a:rPr sz="1450" spc="185" dirty="0">
                <a:solidFill>
                  <a:srgbClr val="90C225"/>
                </a:solidFill>
                <a:latin typeface="Lucida Sans Unicode"/>
                <a:cs typeface="Lucida Sans Unicode"/>
              </a:rPr>
              <a:t>▶	</a:t>
            </a:r>
            <a:r>
              <a:rPr sz="1800" b="1" spc="75" dirty="0">
                <a:solidFill>
                  <a:srgbClr val="404040"/>
                </a:solidFill>
                <a:latin typeface="Arial"/>
                <a:cs typeface="Arial"/>
              </a:rPr>
              <a:t>Many </a:t>
            </a:r>
            <a:r>
              <a:rPr sz="1800" b="1" spc="5" dirty="0">
                <a:solidFill>
                  <a:srgbClr val="404040"/>
                </a:solidFill>
                <a:latin typeface="Arial"/>
                <a:cs typeface="Arial"/>
              </a:rPr>
              <a:t>players </a:t>
            </a:r>
            <a:r>
              <a:rPr sz="1800" b="1" spc="-25" dirty="0">
                <a:solidFill>
                  <a:srgbClr val="404040"/>
                </a:solidFill>
                <a:latin typeface="Arial"/>
                <a:cs typeface="Arial"/>
              </a:rPr>
              <a:t>also </a:t>
            </a:r>
            <a:r>
              <a:rPr sz="1800" b="1" spc="10" dirty="0">
                <a:solidFill>
                  <a:srgbClr val="404040"/>
                </a:solidFill>
                <a:latin typeface="Arial"/>
                <a:cs typeface="Arial"/>
              </a:rPr>
              <a:t>get </a:t>
            </a:r>
            <a:r>
              <a:rPr sz="1800" b="1" spc="-10" dirty="0">
                <a:solidFill>
                  <a:srgbClr val="404040"/>
                </a:solidFill>
                <a:latin typeface="Arial"/>
                <a:cs typeface="Arial"/>
              </a:rPr>
              <a:t>compared </a:t>
            </a:r>
            <a:r>
              <a:rPr sz="1800" b="1" dirty="0">
                <a:solidFill>
                  <a:srgbClr val="404040"/>
                </a:solidFill>
                <a:latin typeface="Arial"/>
                <a:cs typeface="Arial"/>
              </a:rPr>
              <a:t>to </a:t>
            </a:r>
            <a:r>
              <a:rPr sz="1800" b="1" spc="5" dirty="0">
                <a:solidFill>
                  <a:srgbClr val="404040"/>
                </a:solidFill>
                <a:latin typeface="Arial"/>
                <a:cs typeface="Arial"/>
              </a:rPr>
              <a:t>players </a:t>
            </a:r>
            <a:r>
              <a:rPr sz="1800" b="1" spc="40" dirty="0">
                <a:solidFill>
                  <a:srgbClr val="404040"/>
                </a:solidFill>
                <a:latin typeface="Arial"/>
                <a:cs typeface="Arial"/>
              </a:rPr>
              <a:t>via </a:t>
            </a:r>
            <a:r>
              <a:rPr sz="1800" b="1" spc="-80" dirty="0">
                <a:solidFill>
                  <a:srgbClr val="404040"/>
                </a:solidFill>
                <a:latin typeface="Arial"/>
                <a:cs typeface="Arial"/>
              </a:rPr>
              <a:t>statistics, </a:t>
            </a:r>
            <a:r>
              <a:rPr sz="1800" b="1" spc="-25" dirty="0">
                <a:solidFill>
                  <a:srgbClr val="404040"/>
                </a:solidFill>
                <a:latin typeface="Arial"/>
                <a:cs typeface="Arial"/>
              </a:rPr>
              <a:t>mostly </a:t>
            </a:r>
            <a:r>
              <a:rPr sz="1800" b="1" spc="-15" dirty="0">
                <a:solidFill>
                  <a:srgbClr val="404040"/>
                </a:solidFill>
                <a:latin typeface="Arial"/>
                <a:cs typeface="Arial"/>
              </a:rPr>
              <a:t>on the </a:t>
            </a:r>
            <a:r>
              <a:rPr sz="1800" b="1" spc="-10" dirty="0">
                <a:solidFill>
                  <a:srgbClr val="404040"/>
                </a:solidFill>
                <a:latin typeface="Arial"/>
                <a:cs typeface="Arial"/>
              </a:rPr>
              <a:t> </a:t>
            </a:r>
            <a:r>
              <a:rPr sz="1800" b="1" dirty="0">
                <a:solidFill>
                  <a:srgbClr val="404040"/>
                </a:solidFill>
                <a:latin typeface="Arial"/>
                <a:cs typeface="Arial"/>
              </a:rPr>
              <a:t>career</a:t>
            </a:r>
            <a:r>
              <a:rPr sz="1800" b="1" spc="-30" dirty="0">
                <a:solidFill>
                  <a:srgbClr val="404040"/>
                </a:solidFill>
                <a:latin typeface="Arial"/>
                <a:cs typeface="Arial"/>
              </a:rPr>
              <a:t> </a:t>
            </a:r>
            <a:r>
              <a:rPr sz="1800" b="1" spc="-15" dirty="0">
                <a:solidFill>
                  <a:srgbClr val="404040"/>
                </a:solidFill>
                <a:latin typeface="Arial"/>
                <a:cs typeface="Arial"/>
              </a:rPr>
              <a:t>level.</a:t>
            </a:r>
            <a:r>
              <a:rPr sz="1800" b="1" dirty="0">
                <a:solidFill>
                  <a:srgbClr val="404040"/>
                </a:solidFill>
                <a:latin typeface="Arial"/>
                <a:cs typeface="Arial"/>
              </a:rPr>
              <a:t> </a:t>
            </a:r>
            <a:r>
              <a:rPr sz="1800" b="1" spc="10" dirty="0">
                <a:solidFill>
                  <a:srgbClr val="404040"/>
                </a:solidFill>
                <a:latin typeface="Arial"/>
                <a:cs typeface="Arial"/>
              </a:rPr>
              <a:t>While</a:t>
            </a:r>
            <a:r>
              <a:rPr sz="1800" b="1" spc="20" dirty="0">
                <a:solidFill>
                  <a:srgbClr val="404040"/>
                </a:solidFill>
                <a:latin typeface="Arial"/>
                <a:cs typeface="Arial"/>
              </a:rPr>
              <a:t> </a:t>
            </a:r>
            <a:r>
              <a:rPr sz="1800" b="1" spc="-40" dirty="0">
                <a:solidFill>
                  <a:srgbClr val="404040"/>
                </a:solidFill>
                <a:latin typeface="Arial"/>
                <a:cs typeface="Arial"/>
              </a:rPr>
              <a:t>these</a:t>
            </a:r>
            <a:r>
              <a:rPr sz="1800" b="1" dirty="0">
                <a:solidFill>
                  <a:srgbClr val="404040"/>
                </a:solidFill>
                <a:latin typeface="Arial"/>
                <a:cs typeface="Arial"/>
              </a:rPr>
              <a:t> </a:t>
            </a:r>
            <a:r>
              <a:rPr sz="1800" b="1" spc="-25" dirty="0">
                <a:solidFill>
                  <a:srgbClr val="404040"/>
                </a:solidFill>
                <a:latin typeface="Arial"/>
                <a:cs typeface="Arial"/>
              </a:rPr>
              <a:t>cumulative</a:t>
            </a:r>
            <a:r>
              <a:rPr sz="1800" b="1" dirty="0">
                <a:solidFill>
                  <a:srgbClr val="404040"/>
                </a:solidFill>
                <a:latin typeface="Arial"/>
                <a:cs typeface="Arial"/>
              </a:rPr>
              <a:t> </a:t>
            </a:r>
            <a:r>
              <a:rPr sz="1800" b="1" spc="-35" dirty="0">
                <a:solidFill>
                  <a:srgbClr val="404040"/>
                </a:solidFill>
                <a:latin typeface="Arial"/>
                <a:cs typeface="Arial"/>
              </a:rPr>
              <a:t>numbers</a:t>
            </a:r>
            <a:r>
              <a:rPr sz="1800" b="1" spc="-5" dirty="0">
                <a:solidFill>
                  <a:srgbClr val="404040"/>
                </a:solidFill>
                <a:latin typeface="Arial"/>
                <a:cs typeface="Arial"/>
              </a:rPr>
              <a:t> </a:t>
            </a:r>
            <a:r>
              <a:rPr sz="1800" b="1" spc="10" dirty="0">
                <a:solidFill>
                  <a:srgbClr val="404040"/>
                </a:solidFill>
                <a:latin typeface="Arial"/>
                <a:cs typeface="Arial"/>
              </a:rPr>
              <a:t>do</a:t>
            </a:r>
            <a:r>
              <a:rPr sz="1800" b="1" dirty="0">
                <a:solidFill>
                  <a:srgbClr val="404040"/>
                </a:solidFill>
                <a:latin typeface="Arial"/>
                <a:cs typeface="Arial"/>
              </a:rPr>
              <a:t> </a:t>
            </a:r>
            <a:r>
              <a:rPr sz="1800" b="1" spc="10" dirty="0">
                <a:solidFill>
                  <a:srgbClr val="404040"/>
                </a:solidFill>
                <a:latin typeface="Arial"/>
                <a:cs typeface="Arial"/>
              </a:rPr>
              <a:t>give</a:t>
            </a:r>
            <a:r>
              <a:rPr sz="1800" b="1" spc="5" dirty="0">
                <a:solidFill>
                  <a:srgbClr val="404040"/>
                </a:solidFill>
                <a:latin typeface="Arial"/>
                <a:cs typeface="Arial"/>
              </a:rPr>
              <a:t> </a:t>
            </a:r>
            <a:r>
              <a:rPr sz="1800" b="1" spc="-45" dirty="0">
                <a:solidFill>
                  <a:srgbClr val="404040"/>
                </a:solidFill>
                <a:latin typeface="Arial"/>
                <a:cs typeface="Arial"/>
              </a:rPr>
              <a:t>some</a:t>
            </a:r>
            <a:r>
              <a:rPr sz="1800" b="1" spc="-15" dirty="0">
                <a:solidFill>
                  <a:srgbClr val="404040"/>
                </a:solidFill>
                <a:latin typeface="Arial"/>
                <a:cs typeface="Arial"/>
              </a:rPr>
              <a:t> </a:t>
            </a:r>
            <a:r>
              <a:rPr sz="1800" b="1" spc="-70" dirty="0">
                <a:solidFill>
                  <a:srgbClr val="404040"/>
                </a:solidFill>
                <a:latin typeface="Arial"/>
                <a:cs typeface="Arial"/>
              </a:rPr>
              <a:t>insights,</a:t>
            </a:r>
            <a:r>
              <a:rPr sz="1800" b="1" spc="25" dirty="0">
                <a:solidFill>
                  <a:srgbClr val="404040"/>
                </a:solidFill>
                <a:latin typeface="Arial"/>
                <a:cs typeface="Arial"/>
              </a:rPr>
              <a:t> </a:t>
            </a:r>
            <a:r>
              <a:rPr sz="1800" b="1" spc="5" dirty="0">
                <a:solidFill>
                  <a:srgbClr val="404040"/>
                </a:solidFill>
                <a:latin typeface="Arial"/>
                <a:cs typeface="Arial"/>
              </a:rPr>
              <a:t>there </a:t>
            </a:r>
            <a:r>
              <a:rPr sz="1800" b="1" spc="-484" dirty="0">
                <a:solidFill>
                  <a:srgbClr val="404040"/>
                </a:solidFill>
                <a:latin typeface="Arial"/>
                <a:cs typeface="Arial"/>
              </a:rPr>
              <a:t> </a:t>
            </a:r>
            <a:r>
              <a:rPr sz="1800" b="1" spc="-110" dirty="0">
                <a:solidFill>
                  <a:srgbClr val="404040"/>
                </a:solidFill>
                <a:latin typeface="Arial"/>
                <a:cs typeface="Arial"/>
              </a:rPr>
              <a:t>is</a:t>
            </a:r>
            <a:r>
              <a:rPr sz="1800" b="1" dirty="0">
                <a:solidFill>
                  <a:srgbClr val="404040"/>
                </a:solidFill>
                <a:latin typeface="Arial"/>
                <a:cs typeface="Arial"/>
              </a:rPr>
              <a:t> </a:t>
            </a:r>
            <a:r>
              <a:rPr sz="1800" b="1" spc="10" dirty="0">
                <a:solidFill>
                  <a:srgbClr val="404040"/>
                </a:solidFill>
                <a:latin typeface="Arial"/>
                <a:cs typeface="Arial"/>
              </a:rPr>
              <a:t>another</a:t>
            </a:r>
            <a:r>
              <a:rPr sz="1800" b="1" spc="-10" dirty="0">
                <a:solidFill>
                  <a:srgbClr val="404040"/>
                </a:solidFill>
                <a:latin typeface="Arial"/>
                <a:cs typeface="Arial"/>
              </a:rPr>
              <a:t> </a:t>
            </a:r>
            <a:r>
              <a:rPr sz="1800" b="1" spc="45" dirty="0">
                <a:solidFill>
                  <a:srgbClr val="404040"/>
                </a:solidFill>
                <a:latin typeface="Arial"/>
                <a:cs typeface="Arial"/>
              </a:rPr>
              <a:t>layer</a:t>
            </a:r>
            <a:r>
              <a:rPr sz="1800" b="1" spc="10" dirty="0">
                <a:solidFill>
                  <a:srgbClr val="404040"/>
                </a:solidFill>
                <a:latin typeface="Arial"/>
                <a:cs typeface="Arial"/>
              </a:rPr>
              <a:t> </a:t>
            </a:r>
            <a:r>
              <a:rPr sz="1800" b="1" dirty="0">
                <a:solidFill>
                  <a:srgbClr val="404040"/>
                </a:solidFill>
                <a:latin typeface="Arial"/>
                <a:cs typeface="Arial"/>
              </a:rPr>
              <a:t>to</a:t>
            </a:r>
            <a:r>
              <a:rPr sz="1800" b="1" spc="-5" dirty="0">
                <a:solidFill>
                  <a:srgbClr val="404040"/>
                </a:solidFill>
                <a:latin typeface="Arial"/>
                <a:cs typeface="Arial"/>
              </a:rPr>
              <a:t> </a:t>
            </a:r>
            <a:r>
              <a:rPr sz="1800" b="1" spc="-75" dirty="0">
                <a:solidFill>
                  <a:srgbClr val="404040"/>
                </a:solidFill>
                <a:latin typeface="Arial"/>
                <a:cs typeface="Arial"/>
              </a:rPr>
              <a:t>this</a:t>
            </a:r>
            <a:r>
              <a:rPr sz="1800" b="1" spc="5" dirty="0">
                <a:solidFill>
                  <a:srgbClr val="404040"/>
                </a:solidFill>
                <a:latin typeface="Arial"/>
                <a:cs typeface="Arial"/>
              </a:rPr>
              <a:t> </a:t>
            </a:r>
            <a:r>
              <a:rPr sz="1800" b="1" spc="10" dirty="0">
                <a:solidFill>
                  <a:srgbClr val="404040"/>
                </a:solidFill>
                <a:latin typeface="Arial"/>
                <a:cs typeface="Arial"/>
              </a:rPr>
              <a:t>problem</a:t>
            </a:r>
            <a:r>
              <a:rPr sz="1800" b="1" spc="-20" dirty="0">
                <a:solidFill>
                  <a:srgbClr val="404040"/>
                </a:solidFill>
                <a:latin typeface="Arial"/>
                <a:cs typeface="Arial"/>
              </a:rPr>
              <a:t> </a:t>
            </a:r>
            <a:r>
              <a:rPr sz="1800" b="1" spc="10" dirty="0">
                <a:solidFill>
                  <a:srgbClr val="404040"/>
                </a:solidFill>
                <a:latin typeface="Arial"/>
                <a:cs typeface="Arial"/>
              </a:rPr>
              <a:t>that</a:t>
            </a:r>
            <a:r>
              <a:rPr sz="1800" b="1" spc="-5" dirty="0">
                <a:solidFill>
                  <a:srgbClr val="404040"/>
                </a:solidFill>
                <a:latin typeface="Arial"/>
                <a:cs typeface="Arial"/>
              </a:rPr>
              <a:t> </a:t>
            </a:r>
            <a:r>
              <a:rPr sz="1800" b="1" spc="-55" dirty="0">
                <a:solidFill>
                  <a:srgbClr val="404040"/>
                </a:solidFill>
                <a:latin typeface="Arial"/>
                <a:cs typeface="Arial"/>
              </a:rPr>
              <a:t>can</a:t>
            </a:r>
            <a:r>
              <a:rPr sz="1800" b="1" spc="-10" dirty="0">
                <a:solidFill>
                  <a:srgbClr val="404040"/>
                </a:solidFill>
                <a:latin typeface="Arial"/>
                <a:cs typeface="Arial"/>
              </a:rPr>
              <a:t> </a:t>
            </a:r>
            <a:r>
              <a:rPr sz="1800" b="1" spc="35" dirty="0">
                <a:solidFill>
                  <a:srgbClr val="404040"/>
                </a:solidFill>
                <a:latin typeface="Arial"/>
                <a:cs typeface="Arial"/>
              </a:rPr>
              <a:t>explored</a:t>
            </a:r>
            <a:r>
              <a:rPr sz="1800" b="1" spc="-5" dirty="0">
                <a:solidFill>
                  <a:srgbClr val="404040"/>
                </a:solidFill>
                <a:latin typeface="Arial"/>
                <a:cs typeface="Arial"/>
              </a:rPr>
              <a:t> </a:t>
            </a:r>
            <a:r>
              <a:rPr sz="1800" b="1" spc="35" dirty="0">
                <a:solidFill>
                  <a:srgbClr val="404040"/>
                </a:solidFill>
                <a:latin typeface="Arial"/>
                <a:cs typeface="Arial"/>
              </a:rPr>
              <a:t>with</a:t>
            </a:r>
            <a:r>
              <a:rPr sz="1800" b="1" spc="15" dirty="0">
                <a:solidFill>
                  <a:srgbClr val="404040"/>
                </a:solidFill>
                <a:latin typeface="Arial"/>
                <a:cs typeface="Arial"/>
              </a:rPr>
              <a:t> </a:t>
            </a:r>
            <a:r>
              <a:rPr sz="1800" b="1" spc="-35" dirty="0">
                <a:solidFill>
                  <a:srgbClr val="404040"/>
                </a:solidFill>
                <a:latin typeface="Arial"/>
                <a:cs typeface="Arial"/>
              </a:rPr>
              <a:t>machine</a:t>
            </a:r>
            <a:r>
              <a:rPr sz="1800" b="1" spc="15" dirty="0">
                <a:solidFill>
                  <a:srgbClr val="404040"/>
                </a:solidFill>
                <a:latin typeface="Arial"/>
                <a:cs typeface="Arial"/>
              </a:rPr>
              <a:t> </a:t>
            </a:r>
            <a:r>
              <a:rPr sz="1800" b="1" spc="-10" dirty="0">
                <a:solidFill>
                  <a:srgbClr val="404040"/>
                </a:solidFill>
                <a:latin typeface="Arial"/>
                <a:cs typeface="Arial"/>
              </a:rPr>
              <a:t>learning.</a:t>
            </a:r>
            <a:endParaRPr sz="1800">
              <a:latin typeface="Arial"/>
              <a:cs typeface="Arial"/>
            </a:endParaRPr>
          </a:p>
        </p:txBody>
      </p:sp>
      <p:pic>
        <p:nvPicPr>
          <p:cNvPr id="8" name="object 8"/>
          <p:cNvPicPr/>
          <p:nvPr/>
        </p:nvPicPr>
        <p:blipFill>
          <a:blip r:embed="rId2" cstate="print"/>
          <a:stretch>
            <a:fillRect/>
          </a:stretch>
        </p:blipFill>
        <p:spPr>
          <a:xfrm>
            <a:off x="4207002" y="4682420"/>
            <a:ext cx="2571750" cy="111418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6310" y="594105"/>
            <a:ext cx="8376920" cy="3223260"/>
          </a:xfrm>
          <a:prstGeom prst="rect">
            <a:avLst/>
          </a:prstGeom>
        </p:spPr>
        <p:txBody>
          <a:bodyPr vert="horz" wrap="square" lIns="0" tIns="12700" rIns="0" bIns="0" rtlCol="0">
            <a:spAutoFit/>
          </a:bodyPr>
          <a:lstStyle/>
          <a:p>
            <a:pPr marL="12700" marR="1713230">
              <a:lnSpc>
                <a:spcPct val="100000"/>
              </a:lnSpc>
              <a:spcBef>
                <a:spcPts val="100"/>
              </a:spcBef>
            </a:pPr>
            <a:r>
              <a:rPr sz="3600" b="1" u="sng" spc="-165" dirty="0">
                <a:solidFill>
                  <a:srgbClr val="90C225"/>
                </a:solidFill>
                <a:uFill>
                  <a:solidFill>
                    <a:srgbClr val="90C225"/>
                  </a:solidFill>
                </a:uFill>
                <a:latin typeface="Arial"/>
                <a:cs typeface="Arial"/>
              </a:rPr>
              <a:t>So</a:t>
            </a:r>
            <a:r>
              <a:rPr sz="3600" b="1" u="sng" dirty="0">
                <a:solidFill>
                  <a:srgbClr val="90C225"/>
                </a:solidFill>
                <a:uFill>
                  <a:solidFill>
                    <a:srgbClr val="90C225"/>
                  </a:solidFill>
                </a:uFill>
                <a:latin typeface="Arial"/>
                <a:cs typeface="Arial"/>
              </a:rPr>
              <a:t> </a:t>
            </a:r>
            <a:r>
              <a:rPr sz="3600" b="1" u="sng" spc="95" dirty="0">
                <a:solidFill>
                  <a:srgbClr val="90C225"/>
                </a:solidFill>
                <a:uFill>
                  <a:solidFill>
                    <a:srgbClr val="90C225"/>
                  </a:solidFill>
                </a:uFill>
                <a:latin typeface="Arial"/>
                <a:cs typeface="Arial"/>
              </a:rPr>
              <a:t>What</a:t>
            </a:r>
            <a:r>
              <a:rPr sz="3600" b="1" u="sng" spc="-10" dirty="0">
                <a:solidFill>
                  <a:srgbClr val="90C225"/>
                </a:solidFill>
                <a:uFill>
                  <a:solidFill>
                    <a:srgbClr val="90C225"/>
                  </a:solidFill>
                </a:uFill>
                <a:latin typeface="Arial"/>
                <a:cs typeface="Arial"/>
              </a:rPr>
              <a:t> </a:t>
            </a:r>
            <a:r>
              <a:rPr sz="3600" b="1" u="sng" spc="-50" dirty="0">
                <a:solidFill>
                  <a:srgbClr val="90C225"/>
                </a:solidFill>
                <a:uFill>
                  <a:solidFill>
                    <a:srgbClr val="90C225"/>
                  </a:solidFill>
                </a:uFill>
                <a:latin typeface="Arial"/>
                <a:cs typeface="Arial"/>
              </a:rPr>
              <a:t>Question</a:t>
            </a:r>
            <a:r>
              <a:rPr sz="3600" b="1" u="sng" spc="-10" dirty="0">
                <a:solidFill>
                  <a:srgbClr val="90C225"/>
                </a:solidFill>
                <a:uFill>
                  <a:solidFill>
                    <a:srgbClr val="90C225"/>
                  </a:solidFill>
                </a:uFill>
                <a:latin typeface="Arial"/>
                <a:cs typeface="Arial"/>
              </a:rPr>
              <a:t> </a:t>
            </a:r>
            <a:r>
              <a:rPr sz="3600" b="1" u="sng" spc="10" dirty="0">
                <a:solidFill>
                  <a:srgbClr val="90C225"/>
                </a:solidFill>
                <a:uFill>
                  <a:solidFill>
                    <a:srgbClr val="90C225"/>
                  </a:solidFill>
                </a:uFill>
                <a:latin typeface="Arial"/>
                <a:cs typeface="Arial"/>
              </a:rPr>
              <a:t>Needs</a:t>
            </a:r>
            <a:r>
              <a:rPr sz="3600" b="1" u="sng" spc="-10" dirty="0">
                <a:solidFill>
                  <a:srgbClr val="90C225"/>
                </a:solidFill>
                <a:uFill>
                  <a:solidFill>
                    <a:srgbClr val="90C225"/>
                  </a:solidFill>
                </a:uFill>
                <a:latin typeface="Arial"/>
                <a:cs typeface="Arial"/>
              </a:rPr>
              <a:t> </a:t>
            </a:r>
            <a:r>
              <a:rPr sz="3600" b="1" u="sng" spc="5" dirty="0">
                <a:solidFill>
                  <a:srgbClr val="90C225"/>
                </a:solidFill>
                <a:uFill>
                  <a:solidFill>
                    <a:srgbClr val="90C225"/>
                  </a:solidFill>
                </a:uFill>
                <a:latin typeface="Arial"/>
                <a:cs typeface="Arial"/>
              </a:rPr>
              <a:t>to</a:t>
            </a:r>
            <a:r>
              <a:rPr sz="3600" b="1" u="sng" spc="-10" dirty="0">
                <a:solidFill>
                  <a:srgbClr val="90C225"/>
                </a:solidFill>
                <a:uFill>
                  <a:solidFill>
                    <a:srgbClr val="90C225"/>
                  </a:solidFill>
                </a:uFill>
                <a:latin typeface="Arial"/>
                <a:cs typeface="Arial"/>
              </a:rPr>
              <a:t> </a:t>
            </a:r>
            <a:r>
              <a:rPr sz="3600" b="1" u="sng" spc="-165" dirty="0">
                <a:solidFill>
                  <a:srgbClr val="90C225"/>
                </a:solidFill>
                <a:uFill>
                  <a:solidFill>
                    <a:srgbClr val="90C225"/>
                  </a:solidFill>
                </a:uFill>
                <a:latin typeface="Arial"/>
                <a:cs typeface="Arial"/>
              </a:rPr>
              <a:t>Be </a:t>
            </a:r>
            <a:r>
              <a:rPr sz="3600" b="1" spc="-985" dirty="0">
                <a:solidFill>
                  <a:srgbClr val="90C225"/>
                </a:solidFill>
                <a:latin typeface="Arial"/>
                <a:cs typeface="Arial"/>
              </a:rPr>
              <a:t> </a:t>
            </a:r>
            <a:r>
              <a:rPr sz="3600" b="1" u="sng" spc="20" dirty="0">
                <a:solidFill>
                  <a:srgbClr val="90C225"/>
                </a:solidFill>
                <a:uFill>
                  <a:solidFill>
                    <a:srgbClr val="90C225"/>
                  </a:solidFill>
                </a:uFill>
                <a:latin typeface="Arial"/>
                <a:cs typeface="Arial"/>
              </a:rPr>
              <a:t>Answered</a:t>
            </a:r>
            <a:endParaRPr sz="3600">
              <a:latin typeface="Arial"/>
              <a:cs typeface="Arial"/>
            </a:endParaRPr>
          </a:p>
          <a:p>
            <a:pPr>
              <a:lnSpc>
                <a:spcPct val="100000"/>
              </a:lnSpc>
              <a:spcBef>
                <a:spcPts val="5"/>
              </a:spcBef>
            </a:pPr>
            <a:endParaRPr sz="3100">
              <a:latin typeface="Arial"/>
              <a:cs typeface="Arial"/>
            </a:endParaRPr>
          </a:p>
          <a:p>
            <a:pPr marL="530225" marR="5080" indent="635" algn="ctr">
              <a:lnSpc>
                <a:spcPct val="100000"/>
              </a:lnSpc>
              <a:spcBef>
                <a:spcPts val="5"/>
              </a:spcBef>
            </a:pPr>
            <a:r>
              <a:rPr sz="3600" b="1" spc="30" dirty="0">
                <a:solidFill>
                  <a:srgbClr val="404040"/>
                </a:solidFill>
                <a:latin typeface="Arial"/>
                <a:cs typeface="Arial"/>
              </a:rPr>
              <a:t>Are</a:t>
            </a:r>
            <a:r>
              <a:rPr sz="3600" b="1" spc="-10" dirty="0">
                <a:solidFill>
                  <a:srgbClr val="404040"/>
                </a:solidFill>
                <a:latin typeface="Arial"/>
                <a:cs typeface="Arial"/>
              </a:rPr>
              <a:t> </a:t>
            </a:r>
            <a:r>
              <a:rPr sz="3600" b="1" spc="-15" dirty="0">
                <a:solidFill>
                  <a:srgbClr val="404040"/>
                </a:solidFill>
                <a:latin typeface="Arial"/>
                <a:cs typeface="Arial"/>
              </a:rPr>
              <a:t>the</a:t>
            </a:r>
            <a:r>
              <a:rPr sz="3600" b="1" dirty="0">
                <a:solidFill>
                  <a:srgbClr val="404040"/>
                </a:solidFill>
                <a:latin typeface="Arial"/>
                <a:cs typeface="Arial"/>
              </a:rPr>
              <a:t> </a:t>
            </a:r>
            <a:r>
              <a:rPr sz="3600" b="1" spc="-65" dirty="0">
                <a:solidFill>
                  <a:srgbClr val="404040"/>
                </a:solidFill>
                <a:latin typeface="Arial"/>
                <a:cs typeface="Arial"/>
              </a:rPr>
              <a:t>current</a:t>
            </a:r>
            <a:r>
              <a:rPr sz="3600" b="1" spc="-20" dirty="0">
                <a:solidFill>
                  <a:srgbClr val="404040"/>
                </a:solidFill>
                <a:latin typeface="Arial"/>
                <a:cs typeface="Arial"/>
              </a:rPr>
              <a:t> </a:t>
            </a:r>
            <a:r>
              <a:rPr sz="3600" b="1" spc="-45" dirty="0">
                <a:solidFill>
                  <a:srgbClr val="404040"/>
                </a:solidFill>
                <a:latin typeface="Arial"/>
                <a:cs typeface="Arial"/>
              </a:rPr>
              <a:t>NBA</a:t>
            </a:r>
            <a:r>
              <a:rPr sz="3600" b="1" spc="-5" dirty="0">
                <a:solidFill>
                  <a:srgbClr val="404040"/>
                </a:solidFill>
                <a:latin typeface="Arial"/>
                <a:cs typeface="Arial"/>
              </a:rPr>
              <a:t> </a:t>
            </a:r>
            <a:r>
              <a:rPr sz="3600" b="1" spc="-80" dirty="0">
                <a:solidFill>
                  <a:srgbClr val="404040"/>
                </a:solidFill>
                <a:latin typeface="Arial"/>
                <a:cs typeface="Arial"/>
              </a:rPr>
              <a:t>rising</a:t>
            </a:r>
            <a:r>
              <a:rPr sz="3600" b="1" spc="5" dirty="0">
                <a:solidFill>
                  <a:srgbClr val="404040"/>
                </a:solidFill>
                <a:latin typeface="Arial"/>
                <a:cs typeface="Arial"/>
              </a:rPr>
              <a:t> </a:t>
            </a:r>
            <a:r>
              <a:rPr sz="3600" b="1" spc="-100" dirty="0">
                <a:solidFill>
                  <a:srgbClr val="404040"/>
                </a:solidFill>
                <a:latin typeface="Arial"/>
                <a:cs typeface="Arial"/>
              </a:rPr>
              <a:t>stars </a:t>
            </a:r>
            <a:r>
              <a:rPr sz="3600" b="1" spc="-95" dirty="0">
                <a:solidFill>
                  <a:srgbClr val="404040"/>
                </a:solidFill>
                <a:latin typeface="Arial"/>
                <a:cs typeface="Arial"/>
              </a:rPr>
              <a:t> </a:t>
            </a:r>
            <a:r>
              <a:rPr sz="3600" b="1" spc="-10" dirty="0">
                <a:solidFill>
                  <a:srgbClr val="404040"/>
                </a:solidFill>
                <a:latin typeface="Arial"/>
                <a:cs typeface="Arial"/>
              </a:rPr>
              <a:t>going </a:t>
            </a:r>
            <a:r>
              <a:rPr sz="3600" b="1" spc="5" dirty="0">
                <a:solidFill>
                  <a:srgbClr val="404040"/>
                </a:solidFill>
                <a:latin typeface="Arial"/>
                <a:cs typeface="Arial"/>
              </a:rPr>
              <a:t>to </a:t>
            </a:r>
            <a:r>
              <a:rPr sz="3600" b="1" spc="-20" dirty="0">
                <a:solidFill>
                  <a:srgbClr val="404040"/>
                </a:solidFill>
                <a:latin typeface="Arial"/>
                <a:cs typeface="Arial"/>
              </a:rPr>
              <a:t>hold </a:t>
            </a:r>
            <a:r>
              <a:rPr sz="3600" b="1" spc="-15" dirty="0">
                <a:solidFill>
                  <a:srgbClr val="404040"/>
                </a:solidFill>
                <a:latin typeface="Arial"/>
                <a:cs typeface="Arial"/>
              </a:rPr>
              <a:t>the </a:t>
            </a:r>
            <a:r>
              <a:rPr sz="3600" b="1" spc="-40" dirty="0">
                <a:solidFill>
                  <a:srgbClr val="404040"/>
                </a:solidFill>
                <a:latin typeface="Arial"/>
                <a:cs typeface="Arial"/>
              </a:rPr>
              <a:t>same </a:t>
            </a:r>
            <a:r>
              <a:rPr sz="3600" b="1" spc="55" dirty="0">
                <a:solidFill>
                  <a:srgbClr val="404040"/>
                </a:solidFill>
                <a:latin typeface="Arial"/>
                <a:cs typeface="Arial"/>
              </a:rPr>
              <a:t>Hall </a:t>
            </a:r>
            <a:r>
              <a:rPr sz="3600" b="1" spc="35" dirty="0">
                <a:solidFill>
                  <a:srgbClr val="404040"/>
                </a:solidFill>
                <a:latin typeface="Arial"/>
                <a:cs typeface="Arial"/>
              </a:rPr>
              <a:t>of </a:t>
            </a:r>
            <a:r>
              <a:rPr sz="3600" b="1" spc="-55" dirty="0">
                <a:solidFill>
                  <a:srgbClr val="404040"/>
                </a:solidFill>
                <a:latin typeface="Arial"/>
                <a:cs typeface="Arial"/>
              </a:rPr>
              <a:t>Fame </a:t>
            </a:r>
            <a:r>
              <a:rPr sz="3600" b="1" spc="-990" dirty="0">
                <a:solidFill>
                  <a:srgbClr val="404040"/>
                </a:solidFill>
                <a:latin typeface="Arial"/>
                <a:cs typeface="Arial"/>
              </a:rPr>
              <a:t> </a:t>
            </a:r>
            <a:r>
              <a:rPr sz="3600" b="1" spc="-95" dirty="0">
                <a:solidFill>
                  <a:srgbClr val="404040"/>
                </a:solidFill>
                <a:latin typeface="Arial"/>
                <a:cs typeface="Arial"/>
              </a:rPr>
              <a:t>comparisons</a:t>
            </a:r>
            <a:r>
              <a:rPr sz="3600" b="1" spc="10" dirty="0">
                <a:solidFill>
                  <a:srgbClr val="404040"/>
                </a:solidFill>
                <a:latin typeface="Arial"/>
                <a:cs typeface="Arial"/>
              </a:rPr>
              <a:t> </a:t>
            </a:r>
            <a:r>
              <a:rPr sz="3600" b="1" spc="35" dirty="0">
                <a:solidFill>
                  <a:srgbClr val="404040"/>
                </a:solidFill>
                <a:latin typeface="Arial"/>
                <a:cs typeface="Arial"/>
              </a:rPr>
              <a:t>five</a:t>
            </a:r>
            <a:r>
              <a:rPr sz="3600" b="1" spc="-5" dirty="0">
                <a:solidFill>
                  <a:srgbClr val="404040"/>
                </a:solidFill>
                <a:latin typeface="Arial"/>
                <a:cs typeface="Arial"/>
              </a:rPr>
              <a:t> </a:t>
            </a:r>
            <a:r>
              <a:rPr sz="3600" b="1" spc="30" dirty="0">
                <a:solidFill>
                  <a:srgbClr val="404040"/>
                </a:solidFill>
                <a:latin typeface="Arial"/>
                <a:cs typeface="Arial"/>
              </a:rPr>
              <a:t>years</a:t>
            </a:r>
            <a:r>
              <a:rPr sz="3600" b="1" spc="-10" dirty="0">
                <a:solidFill>
                  <a:srgbClr val="404040"/>
                </a:solidFill>
                <a:latin typeface="Arial"/>
                <a:cs typeface="Arial"/>
              </a:rPr>
              <a:t> </a:t>
            </a:r>
            <a:r>
              <a:rPr sz="3600" b="1" spc="25" dirty="0">
                <a:solidFill>
                  <a:srgbClr val="404040"/>
                </a:solidFill>
                <a:latin typeface="Arial"/>
                <a:cs typeface="Arial"/>
              </a:rPr>
              <a:t>from</a:t>
            </a:r>
            <a:r>
              <a:rPr sz="3600" b="1" spc="-15" dirty="0">
                <a:solidFill>
                  <a:srgbClr val="404040"/>
                </a:solidFill>
                <a:latin typeface="Arial"/>
                <a:cs typeface="Arial"/>
              </a:rPr>
              <a:t> </a:t>
            </a:r>
            <a:r>
              <a:rPr sz="3600" b="1" spc="-30" dirty="0">
                <a:solidFill>
                  <a:srgbClr val="404040"/>
                </a:solidFill>
                <a:latin typeface="Arial"/>
                <a:cs typeface="Arial"/>
              </a:rPr>
              <a:t>now?</a:t>
            </a:r>
            <a:endParaRPr sz="36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6310" y="2034644"/>
            <a:ext cx="3674110" cy="1550670"/>
          </a:xfrm>
          <a:prstGeom prst="rect">
            <a:avLst/>
          </a:prstGeom>
        </p:spPr>
        <p:txBody>
          <a:bodyPr vert="horz" wrap="square" lIns="0" tIns="231775" rIns="0" bIns="0" rtlCol="0">
            <a:spAutoFit/>
          </a:bodyPr>
          <a:lstStyle/>
          <a:p>
            <a:pPr marL="12700">
              <a:lnSpc>
                <a:spcPct val="100000"/>
              </a:lnSpc>
              <a:spcBef>
                <a:spcPts val="1825"/>
              </a:spcBef>
            </a:pPr>
            <a:r>
              <a:rPr sz="2800" b="1" u="sng" spc="65" dirty="0">
                <a:solidFill>
                  <a:srgbClr val="90C225"/>
                </a:solidFill>
                <a:uFill>
                  <a:solidFill>
                    <a:srgbClr val="90C225"/>
                  </a:solidFill>
                </a:uFill>
                <a:latin typeface="Arial"/>
                <a:cs typeface="Arial"/>
              </a:rPr>
              <a:t>Data</a:t>
            </a:r>
            <a:r>
              <a:rPr sz="2800" b="1" u="sng" spc="-20" dirty="0">
                <a:solidFill>
                  <a:srgbClr val="90C225"/>
                </a:solidFill>
                <a:uFill>
                  <a:solidFill>
                    <a:srgbClr val="90C225"/>
                  </a:solidFill>
                </a:uFill>
                <a:latin typeface="Arial"/>
                <a:cs typeface="Arial"/>
              </a:rPr>
              <a:t> </a:t>
            </a:r>
            <a:r>
              <a:rPr sz="2800" b="1" u="sng" spc="-130" dirty="0">
                <a:solidFill>
                  <a:srgbClr val="90C225"/>
                </a:solidFill>
                <a:uFill>
                  <a:solidFill>
                    <a:srgbClr val="90C225"/>
                  </a:solidFill>
                </a:uFill>
                <a:latin typeface="Arial"/>
                <a:cs typeface="Arial"/>
              </a:rPr>
              <a:t>Sources</a:t>
            </a:r>
            <a:endParaRPr sz="2800">
              <a:latin typeface="Arial"/>
              <a:cs typeface="Arial"/>
            </a:endParaRPr>
          </a:p>
          <a:p>
            <a:pPr marL="12700" marR="5080">
              <a:lnSpc>
                <a:spcPct val="100000"/>
              </a:lnSpc>
              <a:spcBef>
                <a:spcPts val="869"/>
              </a:spcBef>
            </a:pPr>
            <a:r>
              <a:rPr sz="1400" b="1" spc="-35" dirty="0">
                <a:solidFill>
                  <a:srgbClr val="404040"/>
                </a:solidFill>
                <a:latin typeface="Arial"/>
                <a:cs typeface="Arial"/>
              </a:rPr>
              <a:t>There </a:t>
            </a:r>
            <a:r>
              <a:rPr sz="1400" b="1" spc="45" dirty="0">
                <a:solidFill>
                  <a:srgbClr val="404040"/>
                </a:solidFill>
                <a:latin typeface="Arial"/>
                <a:cs typeface="Arial"/>
              </a:rPr>
              <a:t>are </a:t>
            </a:r>
            <a:r>
              <a:rPr sz="1400" b="1" spc="-10" dirty="0">
                <a:solidFill>
                  <a:srgbClr val="404040"/>
                </a:solidFill>
                <a:latin typeface="Arial"/>
                <a:cs typeface="Arial"/>
              </a:rPr>
              <a:t>multiple </a:t>
            </a:r>
            <a:r>
              <a:rPr sz="1400" b="1" spc="-65" dirty="0">
                <a:solidFill>
                  <a:srgbClr val="404040"/>
                </a:solidFill>
                <a:latin typeface="Arial"/>
                <a:cs typeface="Arial"/>
              </a:rPr>
              <a:t>sources </a:t>
            </a:r>
            <a:r>
              <a:rPr sz="1400" b="1" spc="10" dirty="0">
                <a:solidFill>
                  <a:srgbClr val="404040"/>
                </a:solidFill>
                <a:latin typeface="Arial"/>
                <a:cs typeface="Arial"/>
              </a:rPr>
              <a:t>of </a:t>
            </a:r>
            <a:r>
              <a:rPr sz="1400" b="1" spc="45" dirty="0">
                <a:solidFill>
                  <a:srgbClr val="404040"/>
                </a:solidFill>
                <a:latin typeface="Arial"/>
                <a:cs typeface="Arial"/>
              </a:rPr>
              <a:t>data </a:t>
            </a:r>
            <a:r>
              <a:rPr sz="1400" b="1" spc="10" dirty="0">
                <a:solidFill>
                  <a:srgbClr val="404040"/>
                </a:solidFill>
                <a:latin typeface="Arial"/>
                <a:cs typeface="Arial"/>
              </a:rPr>
              <a:t>that </a:t>
            </a:r>
            <a:r>
              <a:rPr sz="1400" b="1" spc="-40" dirty="0">
                <a:solidFill>
                  <a:srgbClr val="404040"/>
                </a:solidFill>
                <a:latin typeface="Arial"/>
                <a:cs typeface="Arial"/>
              </a:rPr>
              <a:t>can </a:t>
            </a:r>
            <a:r>
              <a:rPr sz="1400" b="1" spc="-35" dirty="0">
                <a:solidFill>
                  <a:srgbClr val="404040"/>
                </a:solidFill>
                <a:latin typeface="Arial"/>
                <a:cs typeface="Arial"/>
              </a:rPr>
              <a:t> </a:t>
            </a:r>
            <a:r>
              <a:rPr sz="1400" b="1" spc="20" dirty="0">
                <a:solidFill>
                  <a:srgbClr val="404040"/>
                </a:solidFill>
                <a:latin typeface="Arial"/>
                <a:cs typeface="Arial"/>
              </a:rPr>
              <a:t>be</a:t>
            </a:r>
            <a:r>
              <a:rPr sz="1400" b="1" spc="-35" dirty="0">
                <a:solidFill>
                  <a:srgbClr val="404040"/>
                </a:solidFill>
                <a:latin typeface="Arial"/>
                <a:cs typeface="Arial"/>
              </a:rPr>
              <a:t> </a:t>
            </a:r>
            <a:r>
              <a:rPr sz="1400" b="1" spc="-30" dirty="0">
                <a:solidFill>
                  <a:srgbClr val="404040"/>
                </a:solidFill>
                <a:latin typeface="Arial"/>
                <a:cs typeface="Arial"/>
              </a:rPr>
              <a:t>useful</a:t>
            </a:r>
            <a:r>
              <a:rPr sz="1400" b="1" spc="-35" dirty="0">
                <a:solidFill>
                  <a:srgbClr val="404040"/>
                </a:solidFill>
                <a:latin typeface="Arial"/>
                <a:cs typeface="Arial"/>
              </a:rPr>
              <a:t> </a:t>
            </a:r>
            <a:r>
              <a:rPr sz="1400" b="1" spc="15" dirty="0">
                <a:solidFill>
                  <a:srgbClr val="404040"/>
                </a:solidFill>
                <a:latin typeface="Arial"/>
                <a:cs typeface="Arial"/>
              </a:rPr>
              <a:t>for</a:t>
            </a:r>
            <a:r>
              <a:rPr sz="1400" b="1" spc="-10" dirty="0">
                <a:solidFill>
                  <a:srgbClr val="404040"/>
                </a:solidFill>
                <a:latin typeface="Arial"/>
                <a:cs typeface="Arial"/>
              </a:rPr>
              <a:t> </a:t>
            </a:r>
            <a:r>
              <a:rPr sz="1400" b="1" spc="5" dirty="0">
                <a:solidFill>
                  <a:srgbClr val="404040"/>
                </a:solidFill>
                <a:latin typeface="Arial"/>
                <a:cs typeface="Arial"/>
              </a:rPr>
              <a:t>retrieving</a:t>
            </a:r>
            <a:r>
              <a:rPr sz="1400" b="1" spc="-40" dirty="0">
                <a:solidFill>
                  <a:srgbClr val="404040"/>
                </a:solidFill>
                <a:latin typeface="Arial"/>
                <a:cs typeface="Arial"/>
              </a:rPr>
              <a:t> </a:t>
            </a:r>
            <a:r>
              <a:rPr sz="1400" b="1" spc="-20" dirty="0">
                <a:solidFill>
                  <a:srgbClr val="404040"/>
                </a:solidFill>
                <a:latin typeface="Arial"/>
                <a:cs typeface="Arial"/>
              </a:rPr>
              <a:t>NBA </a:t>
            </a:r>
            <a:r>
              <a:rPr sz="1400" b="1" spc="-50" dirty="0">
                <a:solidFill>
                  <a:srgbClr val="404040"/>
                </a:solidFill>
                <a:latin typeface="Arial"/>
                <a:cs typeface="Arial"/>
              </a:rPr>
              <a:t>stats,</a:t>
            </a:r>
            <a:r>
              <a:rPr sz="1400" b="1" spc="-40" dirty="0">
                <a:solidFill>
                  <a:srgbClr val="404040"/>
                </a:solidFill>
                <a:latin typeface="Arial"/>
                <a:cs typeface="Arial"/>
              </a:rPr>
              <a:t> </a:t>
            </a:r>
            <a:r>
              <a:rPr sz="1400" b="1" spc="-20" dirty="0">
                <a:solidFill>
                  <a:srgbClr val="404040"/>
                </a:solidFill>
                <a:latin typeface="Arial"/>
                <a:cs typeface="Arial"/>
              </a:rPr>
              <a:t>spanning</a:t>
            </a:r>
            <a:endParaRPr sz="1400">
              <a:latin typeface="Arial"/>
              <a:cs typeface="Arial"/>
            </a:endParaRPr>
          </a:p>
          <a:p>
            <a:pPr marL="12700">
              <a:lnSpc>
                <a:spcPct val="100000"/>
              </a:lnSpc>
              <a:spcBef>
                <a:spcPts val="1010"/>
              </a:spcBef>
              <a:tabLst>
                <a:tab pos="1135380" algn="l"/>
                <a:tab pos="1867535" algn="l"/>
                <a:tab pos="2701290" algn="l"/>
              </a:tabLst>
            </a:pPr>
            <a:r>
              <a:rPr sz="1400" b="1" spc="-80" dirty="0">
                <a:solidFill>
                  <a:srgbClr val="404040"/>
                </a:solidFill>
                <a:latin typeface="Arial"/>
                <a:cs typeface="Arial"/>
              </a:rPr>
              <a:t>Possessions	</a:t>
            </a:r>
            <a:r>
              <a:rPr sz="1400" b="1" spc="-10" dirty="0">
                <a:solidFill>
                  <a:srgbClr val="404040"/>
                </a:solidFill>
                <a:latin typeface="Arial"/>
                <a:cs typeface="Arial"/>
              </a:rPr>
              <a:t>Games	</a:t>
            </a:r>
            <a:r>
              <a:rPr sz="1400" b="1" spc="-50" dirty="0">
                <a:solidFill>
                  <a:srgbClr val="404040"/>
                </a:solidFill>
                <a:latin typeface="Arial"/>
                <a:cs typeface="Arial"/>
              </a:rPr>
              <a:t>Seasons	</a:t>
            </a:r>
            <a:r>
              <a:rPr sz="1400" b="1" spc="-20" dirty="0">
                <a:solidFill>
                  <a:srgbClr val="404040"/>
                </a:solidFill>
                <a:latin typeface="Arial"/>
                <a:cs typeface="Arial"/>
              </a:rPr>
              <a:t>Careers</a:t>
            </a:r>
            <a:endParaRPr sz="1400">
              <a:latin typeface="Arial"/>
              <a:cs typeface="Arial"/>
            </a:endParaRPr>
          </a:p>
        </p:txBody>
      </p:sp>
      <p:sp>
        <p:nvSpPr>
          <p:cNvPr id="3" name="object 3"/>
          <p:cNvSpPr txBox="1">
            <a:spLocks noGrp="1"/>
          </p:cNvSpPr>
          <p:nvPr>
            <p:ph type="title"/>
          </p:nvPr>
        </p:nvSpPr>
        <p:spPr>
          <a:xfrm>
            <a:off x="4839715" y="523747"/>
            <a:ext cx="1289050" cy="299720"/>
          </a:xfrm>
          <a:prstGeom prst="rect">
            <a:avLst/>
          </a:prstGeom>
        </p:spPr>
        <p:txBody>
          <a:bodyPr vert="horz" wrap="square" lIns="0" tIns="12700" rIns="0" bIns="0" rtlCol="0">
            <a:spAutoFit/>
          </a:bodyPr>
          <a:lstStyle/>
          <a:p>
            <a:pPr marL="12700">
              <a:lnSpc>
                <a:spcPct val="100000"/>
              </a:lnSpc>
              <a:spcBef>
                <a:spcPts val="100"/>
              </a:spcBef>
              <a:tabLst>
                <a:tab pos="355600" algn="l"/>
              </a:tabLst>
            </a:pPr>
            <a:r>
              <a:rPr sz="1450" b="0" u="none" spc="185" dirty="0">
                <a:latin typeface="Lucida Sans Unicode"/>
                <a:cs typeface="Lucida Sans Unicode"/>
              </a:rPr>
              <a:t>▶	</a:t>
            </a:r>
            <a:r>
              <a:rPr sz="1800" u="none" spc="-20" dirty="0">
                <a:solidFill>
                  <a:srgbClr val="404040"/>
                </a:solidFill>
              </a:rPr>
              <a:t>NBA</a:t>
            </a:r>
            <a:r>
              <a:rPr sz="1800" u="none" spc="-95" dirty="0">
                <a:solidFill>
                  <a:srgbClr val="404040"/>
                </a:solidFill>
              </a:rPr>
              <a:t> </a:t>
            </a:r>
            <a:r>
              <a:rPr sz="1800" u="none" spc="-35" dirty="0">
                <a:solidFill>
                  <a:srgbClr val="404040"/>
                </a:solidFill>
              </a:rPr>
              <a:t>API</a:t>
            </a:r>
            <a:endParaRPr sz="1800">
              <a:latin typeface="Lucida Sans Unicode"/>
              <a:cs typeface="Lucida Sans Unicode"/>
            </a:endParaRPr>
          </a:p>
        </p:txBody>
      </p:sp>
      <p:sp>
        <p:nvSpPr>
          <p:cNvPr id="4" name="object 4"/>
          <p:cNvSpPr txBox="1"/>
          <p:nvPr/>
        </p:nvSpPr>
        <p:spPr>
          <a:xfrm>
            <a:off x="4839715" y="927608"/>
            <a:ext cx="4336415" cy="4960620"/>
          </a:xfrm>
          <a:prstGeom prst="rect">
            <a:avLst/>
          </a:prstGeom>
        </p:spPr>
        <p:txBody>
          <a:bodyPr vert="horz" wrap="square" lIns="0" tIns="12065" rIns="0" bIns="0" rtlCol="0">
            <a:spAutoFit/>
          </a:bodyPr>
          <a:lstStyle/>
          <a:p>
            <a:pPr marL="756285" marR="180975" indent="-287020">
              <a:lnSpc>
                <a:spcPct val="100000"/>
              </a:lnSpc>
              <a:spcBef>
                <a:spcPts val="95"/>
              </a:spcBef>
              <a:tabLst>
                <a:tab pos="756285" algn="l"/>
              </a:tabLst>
            </a:pPr>
            <a:r>
              <a:rPr sz="1250" spc="200" dirty="0">
                <a:solidFill>
                  <a:srgbClr val="90C225"/>
                </a:solidFill>
                <a:latin typeface="Lucida Sans Unicode"/>
                <a:cs typeface="Lucida Sans Unicode"/>
              </a:rPr>
              <a:t>▶	</a:t>
            </a:r>
            <a:r>
              <a:rPr sz="1600" b="1" spc="-114" dirty="0">
                <a:solidFill>
                  <a:srgbClr val="404040"/>
                </a:solidFill>
                <a:latin typeface="Arial"/>
                <a:cs typeface="Arial"/>
              </a:rPr>
              <a:t>Thi</a:t>
            </a:r>
            <a:r>
              <a:rPr sz="1600" b="1" spc="-125" dirty="0">
                <a:solidFill>
                  <a:srgbClr val="404040"/>
                </a:solidFill>
                <a:latin typeface="Arial"/>
                <a:cs typeface="Arial"/>
              </a:rPr>
              <a:t>s</a:t>
            </a:r>
            <a:r>
              <a:rPr sz="1600" b="1" dirty="0">
                <a:solidFill>
                  <a:srgbClr val="404040"/>
                </a:solidFill>
                <a:latin typeface="Arial"/>
                <a:cs typeface="Arial"/>
              </a:rPr>
              <a:t> </a:t>
            </a:r>
            <a:r>
              <a:rPr sz="1600" b="1" spc="204" dirty="0">
                <a:solidFill>
                  <a:srgbClr val="404040"/>
                </a:solidFill>
                <a:latin typeface="Arial"/>
                <a:cs typeface="Arial"/>
              </a:rPr>
              <a:t>w</a:t>
            </a:r>
            <a:r>
              <a:rPr sz="1600" b="1" spc="10" dirty="0">
                <a:solidFill>
                  <a:srgbClr val="404040"/>
                </a:solidFill>
                <a:latin typeface="Arial"/>
                <a:cs typeface="Arial"/>
              </a:rPr>
              <a:t>e</a:t>
            </a:r>
            <a:r>
              <a:rPr sz="1600" b="1" spc="15" dirty="0">
                <a:solidFill>
                  <a:srgbClr val="404040"/>
                </a:solidFill>
                <a:latin typeface="Arial"/>
                <a:cs typeface="Arial"/>
              </a:rPr>
              <a:t>b</a:t>
            </a:r>
            <a:r>
              <a:rPr sz="1600" b="1" spc="-5" dirty="0">
                <a:solidFill>
                  <a:srgbClr val="404040"/>
                </a:solidFill>
                <a:latin typeface="Arial"/>
                <a:cs typeface="Arial"/>
              </a:rPr>
              <a:t> </a:t>
            </a:r>
            <a:r>
              <a:rPr sz="1600" b="1" spc="25" dirty="0">
                <a:solidFill>
                  <a:srgbClr val="404040"/>
                </a:solidFill>
                <a:latin typeface="Arial"/>
                <a:cs typeface="Arial"/>
              </a:rPr>
              <a:t>ap</a:t>
            </a:r>
            <a:r>
              <a:rPr sz="1600" b="1" spc="15" dirty="0">
                <a:solidFill>
                  <a:srgbClr val="404040"/>
                </a:solidFill>
                <a:latin typeface="Arial"/>
                <a:cs typeface="Arial"/>
              </a:rPr>
              <a:t>i</a:t>
            </a:r>
            <a:r>
              <a:rPr sz="1600" b="1" dirty="0">
                <a:solidFill>
                  <a:srgbClr val="404040"/>
                </a:solidFill>
                <a:latin typeface="Arial"/>
                <a:cs typeface="Arial"/>
              </a:rPr>
              <a:t> </a:t>
            </a:r>
            <a:r>
              <a:rPr sz="1600" b="1" spc="25" dirty="0">
                <a:solidFill>
                  <a:srgbClr val="404040"/>
                </a:solidFill>
                <a:latin typeface="Arial"/>
                <a:cs typeface="Arial"/>
              </a:rPr>
              <a:t>h</a:t>
            </a:r>
            <a:r>
              <a:rPr sz="1600" b="1" spc="15" dirty="0">
                <a:solidFill>
                  <a:srgbClr val="404040"/>
                </a:solidFill>
                <a:latin typeface="Arial"/>
                <a:cs typeface="Arial"/>
              </a:rPr>
              <a:t>a</a:t>
            </a:r>
            <a:r>
              <a:rPr sz="1600" b="1" spc="-175" dirty="0">
                <a:solidFill>
                  <a:srgbClr val="404040"/>
                </a:solidFill>
                <a:latin typeface="Arial"/>
                <a:cs typeface="Arial"/>
              </a:rPr>
              <a:t>s</a:t>
            </a:r>
            <a:r>
              <a:rPr sz="1600" b="1" spc="-5" dirty="0">
                <a:solidFill>
                  <a:srgbClr val="404040"/>
                </a:solidFill>
                <a:latin typeface="Arial"/>
                <a:cs typeface="Arial"/>
              </a:rPr>
              <a:t> </a:t>
            </a:r>
            <a:r>
              <a:rPr sz="1600" b="1" spc="-235" dirty="0">
                <a:solidFill>
                  <a:srgbClr val="404040"/>
                </a:solidFill>
                <a:latin typeface="Arial"/>
                <a:cs typeface="Arial"/>
              </a:rPr>
              <a:t>2</a:t>
            </a:r>
            <a:r>
              <a:rPr sz="1600" b="1" spc="-229" dirty="0">
                <a:solidFill>
                  <a:srgbClr val="404040"/>
                </a:solidFill>
                <a:latin typeface="Arial"/>
                <a:cs typeface="Arial"/>
              </a:rPr>
              <a:t>8</a:t>
            </a:r>
            <a:r>
              <a:rPr sz="1600" b="1" spc="-5" dirty="0">
                <a:solidFill>
                  <a:srgbClr val="404040"/>
                </a:solidFill>
                <a:latin typeface="Arial"/>
                <a:cs typeface="Arial"/>
              </a:rPr>
              <a:t> </a:t>
            </a:r>
            <a:r>
              <a:rPr sz="1600" b="1" spc="5" dirty="0">
                <a:solidFill>
                  <a:srgbClr val="404040"/>
                </a:solidFill>
                <a:latin typeface="Arial"/>
                <a:cs typeface="Arial"/>
              </a:rPr>
              <a:t>diffe</a:t>
            </a:r>
            <a:r>
              <a:rPr sz="1600" b="1" spc="-5" dirty="0">
                <a:solidFill>
                  <a:srgbClr val="404040"/>
                </a:solidFill>
                <a:latin typeface="Arial"/>
                <a:cs typeface="Arial"/>
              </a:rPr>
              <a:t>rent  </a:t>
            </a:r>
            <a:r>
              <a:rPr sz="1600" b="1" spc="-10" dirty="0">
                <a:solidFill>
                  <a:srgbClr val="404040"/>
                </a:solidFill>
                <a:latin typeface="Arial"/>
                <a:cs typeface="Arial"/>
              </a:rPr>
              <a:t>en</a:t>
            </a:r>
            <a:r>
              <a:rPr sz="1600" b="1" spc="-15" dirty="0">
                <a:solidFill>
                  <a:srgbClr val="404040"/>
                </a:solidFill>
                <a:latin typeface="Arial"/>
                <a:cs typeface="Arial"/>
              </a:rPr>
              <a:t>d</a:t>
            </a:r>
            <a:r>
              <a:rPr sz="1600" b="1" spc="5" dirty="0">
                <a:solidFill>
                  <a:srgbClr val="404040"/>
                </a:solidFill>
                <a:latin typeface="Arial"/>
                <a:cs typeface="Arial"/>
              </a:rPr>
              <a:t>p</a:t>
            </a:r>
            <a:r>
              <a:rPr sz="1600" b="1" spc="-55" dirty="0">
                <a:solidFill>
                  <a:srgbClr val="404040"/>
                </a:solidFill>
                <a:latin typeface="Arial"/>
                <a:cs typeface="Arial"/>
              </a:rPr>
              <a:t>oints.</a:t>
            </a:r>
            <a:r>
              <a:rPr sz="1600" b="1" spc="5" dirty="0">
                <a:solidFill>
                  <a:srgbClr val="404040"/>
                </a:solidFill>
                <a:latin typeface="Arial"/>
                <a:cs typeface="Arial"/>
              </a:rPr>
              <a:t> </a:t>
            </a:r>
            <a:r>
              <a:rPr sz="1600" b="1" spc="-229" dirty="0">
                <a:solidFill>
                  <a:srgbClr val="404040"/>
                </a:solidFill>
                <a:latin typeface="Arial"/>
                <a:cs typeface="Arial"/>
              </a:rPr>
              <a:t>2</a:t>
            </a:r>
            <a:r>
              <a:rPr sz="1600" b="1" spc="-5" dirty="0">
                <a:solidFill>
                  <a:srgbClr val="404040"/>
                </a:solidFill>
                <a:latin typeface="Arial"/>
                <a:cs typeface="Arial"/>
              </a:rPr>
              <a:t> </a:t>
            </a:r>
            <a:r>
              <a:rPr sz="1600" b="1" spc="-50" dirty="0">
                <a:solidFill>
                  <a:srgbClr val="404040"/>
                </a:solidFill>
                <a:latin typeface="Arial"/>
                <a:cs typeface="Arial"/>
              </a:rPr>
              <a:t>Stati</a:t>
            </a:r>
            <a:r>
              <a:rPr sz="1600" b="1" spc="-60" dirty="0">
                <a:solidFill>
                  <a:srgbClr val="404040"/>
                </a:solidFill>
                <a:latin typeface="Arial"/>
                <a:cs typeface="Arial"/>
              </a:rPr>
              <a:t>c</a:t>
            </a:r>
            <a:r>
              <a:rPr sz="1600" b="1" spc="-10" dirty="0">
                <a:solidFill>
                  <a:srgbClr val="404040"/>
                </a:solidFill>
                <a:latin typeface="Arial"/>
                <a:cs typeface="Arial"/>
              </a:rPr>
              <a:t> </a:t>
            </a:r>
            <a:r>
              <a:rPr sz="1600" b="1" spc="90" dirty="0">
                <a:solidFill>
                  <a:srgbClr val="404040"/>
                </a:solidFill>
                <a:latin typeface="Arial"/>
                <a:cs typeface="Arial"/>
              </a:rPr>
              <a:t>a</a:t>
            </a:r>
            <a:r>
              <a:rPr sz="1600" b="1" spc="-20" dirty="0">
                <a:solidFill>
                  <a:srgbClr val="404040"/>
                </a:solidFill>
                <a:latin typeface="Arial"/>
                <a:cs typeface="Arial"/>
              </a:rPr>
              <a:t>n</a:t>
            </a:r>
            <a:r>
              <a:rPr sz="1600" b="1" spc="-15" dirty="0">
                <a:solidFill>
                  <a:srgbClr val="404040"/>
                </a:solidFill>
                <a:latin typeface="Arial"/>
                <a:cs typeface="Arial"/>
              </a:rPr>
              <a:t>d</a:t>
            </a:r>
            <a:r>
              <a:rPr sz="1600" b="1" spc="-10" dirty="0">
                <a:solidFill>
                  <a:srgbClr val="404040"/>
                </a:solidFill>
                <a:latin typeface="Arial"/>
                <a:cs typeface="Arial"/>
              </a:rPr>
              <a:t> </a:t>
            </a:r>
            <a:r>
              <a:rPr sz="1600" b="1" spc="-235" dirty="0">
                <a:solidFill>
                  <a:srgbClr val="404040"/>
                </a:solidFill>
                <a:latin typeface="Arial"/>
                <a:cs typeface="Arial"/>
              </a:rPr>
              <a:t>2</a:t>
            </a:r>
            <a:r>
              <a:rPr sz="1600" b="1" spc="-229" dirty="0">
                <a:solidFill>
                  <a:srgbClr val="404040"/>
                </a:solidFill>
                <a:latin typeface="Arial"/>
                <a:cs typeface="Arial"/>
              </a:rPr>
              <a:t>6</a:t>
            </a:r>
            <a:r>
              <a:rPr sz="1600" b="1" spc="-5" dirty="0">
                <a:solidFill>
                  <a:srgbClr val="404040"/>
                </a:solidFill>
                <a:latin typeface="Arial"/>
                <a:cs typeface="Arial"/>
              </a:rPr>
              <a:t> </a:t>
            </a:r>
            <a:r>
              <a:rPr sz="1600" b="1" spc="-60" dirty="0">
                <a:solidFill>
                  <a:srgbClr val="404040"/>
                </a:solidFill>
                <a:latin typeface="Arial"/>
                <a:cs typeface="Arial"/>
              </a:rPr>
              <a:t>D</a:t>
            </a:r>
            <a:r>
              <a:rPr sz="1600" b="1" spc="-20" dirty="0">
                <a:solidFill>
                  <a:srgbClr val="404040"/>
                </a:solidFill>
                <a:latin typeface="Arial"/>
                <a:cs typeface="Arial"/>
              </a:rPr>
              <a:t>ynamic  </a:t>
            </a:r>
            <a:r>
              <a:rPr sz="1600" b="1" spc="-5" dirty="0">
                <a:solidFill>
                  <a:srgbClr val="404040"/>
                </a:solidFill>
                <a:latin typeface="Arial"/>
                <a:cs typeface="Arial"/>
              </a:rPr>
              <a:t>en</a:t>
            </a:r>
            <a:r>
              <a:rPr sz="1600" b="1" spc="-15" dirty="0">
                <a:solidFill>
                  <a:srgbClr val="404040"/>
                </a:solidFill>
                <a:latin typeface="Arial"/>
                <a:cs typeface="Arial"/>
              </a:rPr>
              <a:t>d</a:t>
            </a:r>
            <a:r>
              <a:rPr sz="1600" b="1" dirty="0">
                <a:solidFill>
                  <a:srgbClr val="404040"/>
                </a:solidFill>
                <a:latin typeface="Arial"/>
                <a:cs typeface="Arial"/>
              </a:rPr>
              <a:t>p</a:t>
            </a:r>
            <a:r>
              <a:rPr sz="1600" b="1" spc="5" dirty="0">
                <a:solidFill>
                  <a:srgbClr val="404040"/>
                </a:solidFill>
                <a:latin typeface="Arial"/>
                <a:cs typeface="Arial"/>
              </a:rPr>
              <a:t>o</a:t>
            </a:r>
            <a:r>
              <a:rPr sz="1600" b="1" spc="-65" dirty="0">
                <a:solidFill>
                  <a:srgbClr val="404040"/>
                </a:solidFill>
                <a:latin typeface="Arial"/>
                <a:cs typeface="Arial"/>
              </a:rPr>
              <a:t>ints.</a:t>
            </a:r>
            <a:r>
              <a:rPr sz="1600" b="1" dirty="0">
                <a:solidFill>
                  <a:srgbClr val="404040"/>
                </a:solidFill>
                <a:latin typeface="Arial"/>
                <a:cs typeface="Arial"/>
              </a:rPr>
              <a:t> </a:t>
            </a:r>
            <a:r>
              <a:rPr sz="1600" b="1" spc="-114" dirty="0">
                <a:solidFill>
                  <a:srgbClr val="404040"/>
                </a:solidFill>
                <a:latin typeface="Arial"/>
                <a:cs typeface="Arial"/>
              </a:rPr>
              <a:t>Thi</a:t>
            </a:r>
            <a:r>
              <a:rPr sz="1600" b="1" spc="-125" dirty="0">
                <a:solidFill>
                  <a:srgbClr val="404040"/>
                </a:solidFill>
                <a:latin typeface="Arial"/>
                <a:cs typeface="Arial"/>
              </a:rPr>
              <a:t>s</a:t>
            </a:r>
            <a:r>
              <a:rPr sz="1600" b="1" spc="-5" dirty="0">
                <a:solidFill>
                  <a:srgbClr val="404040"/>
                </a:solidFill>
                <a:latin typeface="Arial"/>
                <a:cs typeface="Arial"/>
              </a:rPr>
              <a:t> en</a:t>
            </a:r>
            <a:r>
              <a:rPr sz="1600" b="1" spc="-10" dirty="0">
                <a:solidFill>
                  <a:srgbClr val="404040"/>
                </a:solidFill>
                <a:latin typeface="Arial"/>
                <a:cs typeface="Arial"/>
              </a:rPr>
              <a:t>d</a:t>
            </a:r>
            <a:r>
              <a:rPr sz="1600" b="1" dirty="0">
                <a:solidFill>
                  <a:srgbClr val="404040"/>
                </a:solidFill>
                <a:latin typeface="Arial"/>
                <a:cs typeface="Arial"/>
              </a:rPr>
              <a:t>p</a:t>
            </a:r>
            <a:r>
              <a:rPr sz="1600" b="1" spc="5" dirty="0">
                <a:solidFill>
                  <a:srgbClr val="404040"/>
                </a:solidFill>
                <a:latin typeface="Arial"/>
                <a:cs typeface="Arial"/>
              </a:rPr>
              <a:t>o</a:t>
            </a:r>
            <a:r>
              <a:rPr sz="1600" b="1" spc="-20" dirty="0">
                <a:solidFill>
                  <a:srgbClr val="404040"/>
                </a:solidFill>
                <a:latin typeface="Arial"/>
                <a:cs typeface="Arial"/>
              </a:rPr>
              <a:t>int</a:t>
            </a:r>
            <a:r>
              <a:rPr sz="1600" b="1" spc="5" dirty="0">
                <a:solidFill>
                  <a:srgbClr val="404040"/>
                </a:solidFill>
                <a:latin typeface="Arial"/>
                <a:cs typeface="Arial"/>
              </a:rPr>
              <a:t> </a:t>
            </a:r>
            <a:r>
              <a:rPr sz="1600" b="1" spc="-35" dirty="0">
                <a:solidFill>
                  <a:srgbClr val="404040"/>
                </a:solidFill>
                <a:latin typeface="Arial"/>
                <a:cs typeface="Arial"/>
              </a:rPr>
              <a:t>cont</a:t>
            </a:r>
            <a:r>
              <a:rPr sz="1600" b="1" spc="-40" dirty="0">
                <a:solidFill>
                  <a:srgbClr val="404040"/>
                </a:solidFill>
                <a:latin typeface="Arial"/>
                <a:cs typeface="Arial"/>
              </a:rPr>
              <a:t>a</a:t>
            </a:r>
            <a:r>
              <a:rPr sz="1600" b="1" spc="-75" dirty="0">
                <a:solidFill>
                  <a:srgbClr val="404040"/>
                </a:solidFill>
                <a:latin typeface="Arial"/>
                <a:cs typeface="Arial"/>
              </a:rPr>
              <a:t>ins</a:t>
            </a:r>
            <a:r>
              <a:rPr sz="1600" b="1" spc="-5" dirty="0">
                <a:solidFill>
                  <a:srgbClr val="404040"/>
                </a:solidFill>
                <a:latin typeface="Arial"/>
                <a:cs typeface="Arial"/>
              </a:rPr>
              <a:t> </a:t>
            </a:r>
            <a:r>
              <a:rPr sz="1600" b="1" spc="-25" dirty="0">
                <a:solidFill>
                  <a:srgbClr val="404040"/>
                </a:solidFill>
                <a:latin typeface="Arial"/>
                <a:cs typeface="Arial"/>
              </a:rPr>
              <a:t>in  </a:t>
            </a:r>
            <a:r>
              <a:rPr sz="1600" b="1" spc="-5" dirty="0">
                <a:solidFill>
                  <a:srgbClr val="404040"/>
                </a:solidFill>
                <a:latin typeface="Arial"/>
                <a:cs typeface="Arial"/>
              </a:rPr>
              <a:t>depth</a:t>
            </a:r>
            <a:r>
              <a:rPr sz="1600" b="1" spc="-15" dirty="0">
                <a:solidFill>
                  <a:srgbClr val="404040"/>
                </a:solidFill>
                <a:latin typeface="Arial"/>
                <a:cs typeface="Arial"/>
              </a:rPr>
              <a:t> defensive</a:t>
            </a:r>
            <a:r>
              <a:rPr sz="1600" b="1" dirty="0">
                <a:solidFill>
                  <a:srgbClr val="404040"/>
                </a:solidFill>
                <a:latin typeface="Arial"/>
                <a:cs typeface="Arial"/>
              </a:rPr>
              <a:t> </a:t>
            </a:r>
            <a:r>
              <a:rPr sz="1600" b="1" spc="-65" dirty="0">
                <a:solidFill>
                  <a:srgbClr val="404040"/>
                </a:solidFill>
                <a:latin typeface="Arial"/>
                <a:cs typeface="Arial"/>
              </a:rPr>
              <a:t>stats,</a:t>
            </a:r>
            <a:r>
              <a:rPr sz="1600" b="1" spc="-10" dirty="0">
                <a:solidFill>
                  <a:srgbClr val="404040"/>
                </a:solidFill>
                <a:latin typeface="Arial"/>
                <a:cs typeface="Arial"/>
              </a:rPr>
              <a:t> </a:t>
            </a:r>
            <a:r>
              <a:rPr sz="1600" b="1" spc="-20" dirty="0">
                <a:solidFill>
                  <a:srgbClr val="404040"/>
                </a:solidFill>
                <a:latin typeface="Arial"/>
                <a:cs typeface="Arial"/>
              </a:rPr>
              <a:t>which </a:t>
            </a:r>
            <a:r>
              <a:rPr sz="1600" b="1" dirty="0">
                <a:solidFill>
                  <a:srgbClr val="404040"/>
                </a:solidFill>
                <a:latin typeface="Arial"/>
                <a:cs typeface="Arial"/>
              </a:rPr>
              <a:t>other </a:t>
            </a:r>
            <a:r>
              <a:rPr sz="1600" b="1" spc="5" dirty="0">
                <a:solidFill>
                  <a:srgbClr val="404040"/>
                </a:solidFill>
                <a:latin typeface="Arial"/>
                <a:cs typeface="Arial"/>
              </a:rPr>
              <a:t> </a:t>
            </a:r>
            <a:r>
              <a:rPr sz="1600" b="1" spc="-80" dirty="0">
                <a:solidFill>
                  <a:srgbClr val="404040"/>
                </a:solidFill>
                <a:latin typeface="Arial"/>
                <a:cs typeface="Arial"/>
              </a:rPr>
              <a:t>sources</a:t>
            </a:r>
            <a:r>
              <a:rPr sz="1600" b="1" spc="-10" dirty="0">
                <a:solidFill>
                  <a:srgbClr val="404040"/>
                </a:solidFill>
                <a:latin typeface="Arial"/>
                <a:cs typeface="Arial"/>
              </a:rPr>
              <a:t> </a:t>
            </a:r>
            <a:r>
              <a:rPr sz="1600" b="1" spc="5" dirty="0">
                <a:solidFill>
                  <a:srgbClr val="404040"/>
                </a:solidFill>
                <a:latin typeface="Arial"/>
                <a:cs typeface="Arial"/>
              </a:rPr>
              <a:t>do</a:t>
            </a:r>
            <a:r>
              <a:rPr sz="1600" b="1" spc="-10" dirty="0">
                <a:solidFill>
                  <a:srgbClr val="404040"/>
                </a:solidFill>
                <a:latin typeface="Arial"/>
                <a:cs typeface="Arial"/>
              </a:rPr>
              <a:t> </a:t>
            </a:r>
            <a:r>
              <a:rPr sz="1600" b="1" spc="-20" dirty="0">
                <a:solidFill>
                  <a:srgbClr val="404040"/>
                </a:solidFill>
                <a:latin typeface="Arial"/>
                <a:cs typeface="Arial"/>
              </a:rPr>
              <a:t>not</a:t>
            </a:r>
            <a:r>
              <a:rPr sz="1600" b="1" spc="-10" dirty="0">
                <a:solidFill>
                  <a:srgbClr val="404040"/>
                </a:solidFill>
                <a:latin typeface="Arial"/>
                <a:cs typeface="Arial"/>
              </a:rPr>
              <a:t> </a:t>
            </a:r>
            <a:r>
              <a:rPr sz="1600" b="1" spc="-35" dirty="0">
                <a:solidFill>
                  <a:srgbClr val="404040"/>
                </a:solidFill>
                <a:latin typeface="Arial"/>
                <a:cs typeface="Arial"/>
              </a:rPr>
              <a:t>hold.</a:t>
            </a:r>
            <a:r>
              <a:rPr sz="1600" b="1" dirty="0">
                <a:solidFill>
                  <a:srgbClr val="404040"/>
                </a:solidFill>
                <a:latin typeface="Arial"/>
                <a:cs typeface="Arial"/>
              </a:rPr>
              <a:t> </a:t>
            </a:r>
            <a:r>
              <a:rPr sz="1600" b="1" spc="-85" dirty="0">
                <a:solidFill>
                  <a:srgbClr val="404040"/>
                </a:solidFill>
                <a:latin typeface="Arial"/>
                <a:cs typeface="Arial"/>
              </a:rPr>
              <a:t>The</a:t>
            </a:r>
            <a:r>
              <a:rPr sz="1600" b="1" spc="-20" dirty="0">
                <a:solidFill>
                  <a:srgbClr val="404040"/>
                </a:solidFill>
                <a:latin typeface="Arial"/>
                <a:cs typeface="Arial"/>
              </a:rPr>
              <a:t> </a:t>
            </a:r>
            <a:r>
              <a:rPr sz="1600" b="1" spc="-30" dirty="0">
                <a:solidFill>
                  <a:srgbClr val="404040"/>
                </a:solidFill>
                <a:latin typeface="Arial"/>
                <a:cs typeface="Arial"/>
              </a:rPr>
              <a:t>API</a:t>
            </a:r>
            <a:r>
              <a:rPr sz="1600" b="1" dirty="0">
                <a:solidFill>
                  <a:srgbClr val="404040"/>
                </a:solidFill>
                <a:latin typeface="Arial"/>
                <a:cs typeface="Arial"/>
              </a:rPr>
              <a:t> </a:t>
            </a:r>
            <a:r>
              <a:rPr sz="1600" b="1" spc="-70" dirty="0">
                <a:solidFill>
                  <a:srgbClr val="404040"/>
                </a:solidFill>
                <a:latin typeface="Arial"/>
                <a:cs typeface="Arial"/>
              </a:rPr>
              <a:t>scraps </a:t>
            </a:r>
            <a:r>
              <a:rPr sz="1600" b="1" spc="-65" dirty="0">
                <a:solidFill>
                  <a:srgbClr val="404040"/>
                </a:solidFill>
                <a:latin typeface="Arial"/>
                <a:cs typeface="Arial"/>
              </a:rPr>
              <a:t> </a:t>
            </a:r>
            <a:r>
              <a:rPr sz="1600" b="1" spc="5" dirty="0">
                <a:solidFill>
                  <a:srgbClr val="404040"/>
                </a:solidFill>
                <a:latin typeface="Arial"/>
                <a:cs typeface="Arial"/>
              </a:rPr>
              <a:t>from</a:t>
            </a:r>
            <a:r>
              <a:rPr sz="1600" b="1" spc="-15" dirty="0">
                <a:solidFill>
                  <a:srgbClr val="404040"/>
                </a:solidFill>
                <a:latin typeface="Arial"/>
                <a:cs typeface="Arial"/>
              </a:rPr>
              <a:t> </a:t>
            </a:r>
            <a:r>
              <a:rPr sz="1600" b="1" spc="-10" dirty="0">
                <a:solidFill>
                  <a:srgbClr val="404040"/>
                </a:solidFill>
                <a:latin typeface="Arial"/>
                <a:cs typeface="Arial"/>
              </a:rPr>
              <a:t>the </a:t>
            </a:r>
            <a:r>
              <a:rPr sz="1600" b="1" spc="-30" dirty="0">
                <a:solidFill>
                  <a:srgbClr val="404040"/>
                </a:solidFill>
                <a:latin typeface="Arial"/>
                <a:cs typeface="Arial"/>
              </a:rPr>
              <a:t>nbastats</a:t>
            </a:r>
            <a:r>
              <a:rPr sz="1600" b="1" spc="5" dirty="0">
                <a:solidFill>
                  <a:srgbClr val="404040"/>
                </a:solidFill>
                <a:latin typeface="Arial"/>
                <a:cs typeface="Arial"/>
              </a:rPr>
              <a:t> </a:t>
            </a:r>
            <a:r>
              <a:rPr sz="1600" b="1" spc="-5" dirty="0">
                <a:solidFill>
                  <a:srgbClr val="404040"/>
                </a:solidFill>
                <a:latin typeface="Arial"/>
                <a:cs typeface="Arial"/>
              </a:rPr>
              <a:t>website.</a:t>
            </a:r>
            <a:endParaRPr sz="1600" dirty="0">
              <a:latin typeface="Arial"/>
              <a:cs typeface="Arial"/>
            </a:endParaRPr>
          </a:p>
          <a:p>
            <a:pPr marL="12700">
              <a:lnSpc>
                <a:spcPct val="100000"/>
              </a:lnSpc>
              <a:spcBef>
                <a:spcPts val="815"/>
              </a:spcBef>
              <a:tabLst>
                <a:tab pos="355600" algn="l"/>
              </a:tabLst>
            </a:pPr>
            <a:r>
              <a:rPr sz="1450" spc="185" dirty="0">
                <a:solidFill>
                  <a:srgbClr val="90C225"/>
                </a:solidFill>
                <a:latin typeface="Lucida Sans Unicode"/>
                <a:cs typeface="Lucida Sans Unicode"/>
              </a:rPr>
              <a:t>▶	</a:t>
            </a:r>
            <a:r>
              <a:rPr sz="1800" b="1" spc="-10" dirty="0">
                <a:solidFill>
                  <a:srgbClr val="404040"/>
                </a:solidFill>
                <a:latin typeface="Arial"/>
                <a:cs typeface="Arial"/>
              </a:rPr>
              <a:t>Basketball</a:t>
            </a:r>
            <a:r>
              <a:rPr sz="1800" b="1" spc="-25" dirty="0">
                <a:solidFill>
                  <a:srgbClr val="404040"/>
                </a:solidFill>
                <a:latin typeface="Arial"/>
                <a:cs typeface="Arial"/>
              </a:rPr>
              <a:t> </a:t>
            </a:r>
            <a:r>
              <a:rPr sz="1800" b="1" spc="-35" dirty="0">
                <a:solidFill>
                  <a:srgbClr val="404040"/>
                </a:solidFill>
                <a:latin typeface="Arial"/>
                <a:cs typeface="Arial"/>
              </a:rPr>
              <a:t>Reference</a:t>
            </a:r>
            <a:endParaRPr sz="1800" dirty="0">
              <a:latin typeface="Arial"/>
              <a:cs typeface="Arial"/>
            </a:endParaRPr>
          </a:p>
          <a:p>
            <a:pPr marL="756285" marR="7620" indent="-287020">
              <a:lnSpc>
                <a:spcPct val="100000"/>
              </a:lnSpc>
              <a:spcBef>
                <a:spcPts val="1015"/>
              </a:spcBef>
              <a:tabLst>
                <a:tab pos="756285" algn="l"/>
              </a:tabLst>
            </a:pPr>
            <a:r>
              <a:rPr sz="1250" spc="200" dirty="0">
                <a:solidFill>
                  <a:srgbClr val="90C225"/>
                </a:solidFill>
                <a:latin typeface="Lucida Sans Unicode"/>
                <a:cs typeface="Lucida Sans Unicode"/>
              </a:rPr>
              <a:t>▶	</a:t>
            </a:r>
            <a:r>
              <a:rPr sz="1600" b="1" spc="-40" dirty="0">
                <a:solidFill>
                  <a:srgbClr val="404040"/>
                </a:solidFill>
                <a:latin typeface="Arial"/>
                <a:cs typeface="Arial"/>
              </a:rPr>
              <a:t>Scraping</a:t>
            </a:r>
            <a:r>
              <a:rPr sz="1600" b="1" spc="-10" dirty="0">
                <a:solidFill>
                  <a:srgbClr val="404040"/>
                </a:solidFill>
                <a:latin typeface="Arial"/>
                <a:cs typeface="Arial"/>
              </a:rPr>
              <a:t> the</a:t>
            </a:r>
            <a:r>
              <a:rPr sz="1600" b="1" spc="-15" dirty="0">
                <a:solidFill>
                  <a:srgbClr val="404040"/>
                </a:solidFill>
                <a:latin typeface="Arial"/>
                <a:cs typeface="Arial"/>
              </a:rPr>
              <a:t> </a:t>
            </a:r>
            <a:r>
              <a:rPr sz="1600" b="1" dirty="0">
                <a:solidFill>
                  <a:srgbClr val="404040"/>
                </a:solidFill>
                <a:latin typeface="Arial"/>
                <a:cs typeface="Arial"/>
              </a:rPr>
              <a:t>basketballreference </a:t>
            </a:r>
            <a:r>
              <a:rPr sz="1600" b="1" spc="5" dirty="0">
                <a:solidFill>
                  <a:srgbClr val="404040"/>
                </a:solidFill>
                <a:latin typeface="Arial"/>
                <a:cs typeface="Arial"/>
              </a:rPr>
              <a:t> website</a:t>
            </a:r>
            <a:r>
              <a:rPr sz="1600" b="1" spc="-10" dirty="0">
                <a:solidFill>
                  <a:srgbClr val="404040"/>
                </a:solidFill>
                <a:latin typeface="Arial"/>
                <a:cs typeface="Arial"/>
              </a:rPr>
              <a:t> </a:t>
            </a:r>
            <a:r>
              <a:rPr sz="1600" b="1" spc="40" dirty="0">
                <a:solidFill>
                  <a:srgbClr val="404040"/>
                </a:solidFill>
                <a:latin typeface="Arial"/>
                <a:cs typeface="Arial"/>
              </a:rPr>
              <a:t>will</a:t>
            </a:r>
            <a:r>
              <a:rPr sz="1600" b="1" spc="15" dirty="0">
                <a:solidFill>
                  <a:srgbClr val="404040"/>
                </a:solidFill>
                <a:latin typeface="Arial"/>
                <a:cs typeface="Arial"/>
              </a:rPr>
              <a:t> be</a:t>
            </a:r>
            <a:r>
              <a:rPr sz="1600" b="1" spc="-10" dirty="0">
                <a:solidFill>
                  <a:srgbClr val="404040"/>
                </a:solidFill>
                <a:latin typeface="Arial"/>
                <a:cs typeface="Arial"/>
              </a:rPr>
              <a:t> </a:t>
            </a:r>
            <a:r>
              <a:rPr sz="1600" b="1" spc="-35" dirty="0">
                <a:solidFill>
                  <a:srgbClr val="404040"/>
                </a:solidFill>
                <a:latin typeface="Arial"/>
                <a:cs typeface="Arial"/>
              </a:rPr>
              <a:t>simple</a:t>
            </a:r>
            <a:r>
              <a:rPr sz="1600" b="1" spc="10" dirty="0">
                <a:solidFill>
                  <a:srgbClr val="404040"/>
                </a:solidFill>
                <a:latin typeface="Arial"/>
                <a:cs typeface="Arial"/>
              </a:rPr>
              <a:t> </a:t>
            </a:r>
            <a:r>
              <a:rPr sz="1600" b="1" spc="-85" dirty="0">
                <a:solidFill>
                  <a:srgbClr val="404040"/>
                </a:solidFill>
                <a:latin typeface="Arial"/>
                <a:cs typeface="Arial"/>
              </a:rPr>
              <a:t>since</a:t>
            </a:r>
            <a:r>
              <a:rPr sz="1600" b="1" spc="-20" dirty="0">
                <a:solidFill>
                  <a:srgbClr val="404040"/>
                </a:solidFill>
                <a:latin typeface="Arial"/>
                <a:cs typeface="Arial"/>
              </a:rPr>
              <a:t> </a:t>
            </a:r>
            <a:r>
              <a:rPr sz="1600" b="1" spc="20" dirty="0">
                <a:solidFill>
                  <a:srgbClr val="404040"/>
                </a:solidFill>
                <a:latin typeface="Arial"/>
                <a:cs typeface="Arial"/>
              </a:rPr>
              <a:t>all</a:t>
            </a:r>
            <a:r>
              <a:rPr sz="1600" b="1" spc="10" dirty="0">
                <a:solidFill>
                  <a:srgbClr val="404040"/>
                </a:solidFill>
                <a:latin typeface="Arial"/>
                <a:cs typeface="Arial"/>
              </a:rPr>
              <a:t> of</a:t>
            </a:r>
            <a:r>
              <a:rPr sz="1600" b="1" spc="-10" dirty="0">
                <a:solidFill>
                  <a:srgbClr val="404040"/>
                </a:solidFill>
                <a:latin typeface="Arial"/>
                <a:cs typeface="Arial"/>
              </a:rPr>
              <a:t> the </a:t>
            </a:r>
            <a:r>
              <a:rPr sz="1600" b="1" spc="-430" dirty="0">
                <a:solidFill>
                  <a:srgbClr val="404040"/>
                </a:solidFill>
                <a:latin typeface="Arial"/>
                <a:cs typeface="Arial"/>
              </a:rPr>
              <a:t> </a:t>
            </a:r>
            <a:r>
              <a:rPr sz="1600" b="1" spc="5" dirty="0">
                <a:solidFill>
                  <a:srgbClr val="404040"/>
                </a:solidFill>
                <a:latin typeface="Arial"/>
                <a:cs typeface="Arial"/>
              </a:rPr>
              <a:t>d</a:t>
            </a:r>
            <a:r>
              <a:rPr sz="1600" b="1" spc="90" dirty="0">
                <a:solidFill>
                  <a:srgbClr val="404040"/>
                </a:solidFill>
                <a:latin typeface="Arial"/>
                <a:cs typeface="Arial"/>
              </a:rPr>
              <a:t>a</a:t>
            </a:r>
            <a:r>
              <a:rPr sz="1600" b="1" spc="45" dirty="0">
                <a:solidFill>
                  <a:srgbClr val="404040"/>
                </a:solidFill>
                <a:latin typeface="Arial"/>
                <a:cs typeface="Arial"/>
              </a:rPr>
              <a:t>ta</a:t>
            </a:r>
            <a:r>
              <a:rPr sz="1600" b="1" spc="-5" dirty="0">
                <a:solidFill>
                  <a:srgbClr val="404040"/>
                </a:solidFill>
                <a:latin typeface="Arial"/>
                <a:cs typeface="Arial"/>
              </a:rPr>
              <a:t> </a:t>
            </a:r>
            <a:r>
              <a:rPr sz="1600" b="1" spc="-95" dirty="0">
                <a:solidFill>
                  <a:srgbClr val="404040"/>
                </a:solidFill>
                <a:latin typeface="Arial"/>
                <a:cs typeface="Arial"/>
              </a:rPr>
              <a:t>is</a:t>
            </a:r>
            <a:r>
              <a:rPr sz="1600" b="1" spc="-5" dirty="0">
                <a:solidFill>
                  <a:srgbClr val="404040"/>
                </a:solidFill>
                <a:latin typeface="Arial"/>
                <a:cs typeface="Arial"/>
              </a:rPr>
              <a:t> </a:t>
            </a:r>
            <a:r>
              <a:rPr sz="1600" b="1" spc="-120" dirty="0">
                <a:solidFill>
                  <a:srgbClr val="404040"/>
                </a:solidFill>
                <a:latin typeface="Arial"/>
                <a:cs typeface="Arial"/>
              </a:rPr>
              <a:t>s</a:t>
            </a:r>
            <a:r>
              <a:rPr sz="1600" b="1" spc="-70" dirty="0">
                <a:solidFill>
                  <a:srgbClr val="404040"/>
                </a:solidFill>
                <a:latin typeface="Arial"/>
                <a:cs typeface="Arial"/>
              </a:rPr>
              <a:t>t</a:t>
            </a:r>
            <a:r>
              <a:rPr sz="1600" b="1" spc="15" dirty="0">
                <a:solidFill>
                  <a:srgbClr val="404040"/>
                </a:solidFill>
                <a:latin typeface="Arial"/>
                <a:cs typeface="Arial"/>
              </a:rPr>
              <a:t>ored</a:t>
            </a:r>
            <a:r>
              <a:rPr sz="1600" b="1" dirty="0">
                <a:solidFill>
                  <a:srgbClr val="404040"/>
                </a:solidFill>
                <a:latin typeface="Arial"/>
                <a:cs typeface="Arial"/>
              </a:rPr>
              <a:t> </a:t>
            </a:r>
            <a:r>
              <a:rPr sz="1600" b="1" spc="30" dirty="0">
                <a:solidFill>
                  <a:srgbClr val="404040"/>
                </a:solidFill>
                <a:latin typeface="Arial"/>
                <a:cs typeface="Arial"/>
              </a:rPr>
              <a:t>tab</a:t>
            </a:r>
            <a:r>
              <a:rPr sz="1600" b="1" spc="-5" dirty="0">
                <a:solidFill>
                  <a:srgbClr val="404040"/>
                </a:solidFill>
                <a:latin typeface="Arial"/>
                <a:cs typeface="Arial"/>
              </a:rPr>
              <a:t>ular.</a:t>
            </a:r>
            <a:r>
              <a:rPr sz="1600" b="1" spc="5" dirty="0">
                <a:solidFill>
                  <a:srgbClr val="404040"/>
                </a:solidFill>
                <a:latin typeface="Arial"/>
                <a:cs typeface="Arial"/>
              </a:rPr>
              <a:t> </a:t>
            </a:r>
            <a:r>
              <a:rPr sz="1600" b="1" spc="-114" dirty="0">
                <a:solidFill>
                  <a:srgbClr val="404040"/>
                </a:solidFill>
                <a:latin typeface="Arial"/>
                <a:cs typeface="Arial"/>
              </a:rPr>
              <a:t>Thi</a:t>
            </a:r>
            <a:r>
              <a:rPr sz="1600" b="1" spc="-125" dirty="0">
                <a:solidFill>
                  <a:srgbClr val="404040"/>
                </a:solidFill>
                <a:latin typeface="Arial"/>
                <a:cs typeface="Arial"/>
              </a:rPr>
              <a:t>s</a:t>
            </a:r>
            <a:r>
              <a:rPr sz="1600" b="1" dirty="0">
                <a:solidFill>
                  <a:srgbClr val="404040"/>
                </a:solidFill>
                <a:latin typeface="Arial"/>
                <a:cs typeface="Arial"/>
              </a:rPr>
              <a:t> </a:t>
            </a:r>
            <a:r>
              <a:rPr sz="1600" b="1" spc="-95" dirty="0">
                <a:solidFill>
                  <a:srgbClr val="404040"/>
                </a:solidFill>
                <a:latin typeface="Arial"/>
                <a:cs typeface="Arial"/>
              </a:rPr>
              <a:t>is</a:t>
            </a:r>
            <a:r>
              <a:rPr sz="1600" b="1" dirty="0">
                <a:solidFill>
                  <a:srgbClr val="404040"/>
                </a:solidFill>
                <a:latin typeface="Arial"/>
                <a:cs typeface="Arial"/>
              </a:rPr>
              <a:t> </a:t>
            </a:r>
            <a:r>
              <a:rPr sz="1600" b="1" spc="95" dirty="0">
                <a:solidFill>
                  <a:srgbClr val="404040"/>
                </a:solidFill>
                <a:latin typeface="Arial"/>
                <a:cs typeface="Arial"/>
              </a:rPr>
              <a:t>a</a:t>
            </a:r>
            <a:r>
              <a:rPr sz="1600" b="1" spc="-10" dirty="0">
                <a:solidFill>
                  <a:srgbClr val="404040"/>
                </a:solidFill>
                <a:latin typeface="Arial"/>
                <a:cs typeface="Arial"/>
              </a:rPr>
              <a:t> </a:t>
            </a:r>
            <a:r>
              <a:rPr sz="1600" b="1" spc="20" dirty="0">
                <a:solidFill>
                  <a:srgbClr val="404040"/>
                </a:solidFill>
                <a:latin typeface="Arial"/>
                <a:cs typeface="Arial"/>
              </a:rPr>
              <a:t>gr</a:t>
            </a:r>
            <a:r>
              <a:rPr sz="1600" b="1" spc="55" dirty="0">
                <a:solidFill>
                  <a:srgbClr val="404040"/>
                </a:solidFill>
                <a:latin typeface="Arial"/>
                <a:cs typeface="Arial"/>
              </a:rPr>
              <a:t>e</a:t>
            </a:r>
            <a:r>
              <a:rPr sz="1600" b="1" spc="50" dirty="0">
                <a:solidFill>
                  <a:srgbClr val="404040"/>
                </a:solidFill>
                <a:latin typeface="Arial"/>
                <a:cs typeface="Arial"/>
              </a:rPr>
              <a:t>a</a:t>
            </a:r>
            <a:r>
              <a:rPr sz="1600" b="1" spc="-10" dirty="0">
                <a:solidFill>
                  <a:srgbClr val="404040"/>
                </a:solidFill>
                <a:latin typeface="Arial"/>
                <a:cs typeface="Arial"/>
              </a:rPr>
              <a:t>t  </a:t>
            </a:r>
            <a:r>
              <a:rPr sz="1600" b="1" spc="-40" dirty="0">
                <a:solidFill>
                  <a:srgbClr val="404040"/>
                </a:solidFill>
                <a:latin typeface="Arial"/>
                <a:cs typeface="Arial"/>
              </a:rPr>
              <a:t>resource</a:t>
            </a:r>
            <a:r>
              <a:rPr sz="1600" b="1" spc="360" dirty="0">
                <a:solidFill>
                  <a:srgbClr val="404040"/>
                </a:solidFill>
                <a:latin typeface="Arial"/>
                <a:cs typeface="Arial"/>
              </a:rPr>
              <a:t> </a:t>
            </a:r>
            <a:r>
              <a:rPr sz="1600" b="1" spc="20" dirty="0">
                <a:solidFill>
                  <a:srgbClr val="404040"/>
                </a:solidFill>
                <a:latin typeface="Arial"/>
                <a:cs typeface="Arial"/>
              </a:rPr>
              <a:t>for wrangling </a:t>
            </a:r>
            <a:r>
              <a:rPr sz="1600" b="1" spc="-30" dirty="0">
                <a:solidFill>
                  <a:srgbClr val="404040"/>
                </a:solidFill>
                <a:latin typeface="Arial"/>
                <a:cs typeface="Arial"/>
              </a:rPr>
              <a:t>seasonal </a:t>
            </a:r>
            <a:r>
              <a:rPr sz="1600" b="1" spc="-25" dirty="0">
                <a:solidFill>
                  <a:srgbClr val="404040"/>
                </a:solidFill>
                <a:latin typeface="Arial"/>
                <a:cs typeface="Arial"/>
              </a:rPr>
              <a:t> </a:t>
            </a:r>
            <a:r>
              <a:rPr sz="1600" b="1" spc="45" dirty="0">
                <a:solidFill>
                  <a:srgbClr val="404040"/>
                </a:solidFill>
                <a:latin typeface="Arial"/>
                <a:cs typeface="Arial"/>
              </a:rPr>
              <a:t>data</a:t>
            </a:r>
            <a:r>
              <a:rPr sz="1600" b="1" spc="-15" dirty="0">
                <a:solidFill>
                  <a:srgbClr val="404040"/>
                </a:solidFill>
                <a:latin typeface="Arial"/>
                <a:cs typeface="Arial"/>
              </a:rPr>
              <a:t> </a:t>
            </a:r>
            <a:r>
              <a:rPr sz="1600" b="1" spc="15" dirty="0">
                <a:solidFill>
                  <a:srgbClr val="404040"/>
                </a:solidFill>
                <a:latin typeface="Arial"/>
                <a:cs typeface="Arial"/>
              </a:rPr>
              <a:t>of</a:t>
            </a:r>
            <a:r>
              <a:rPr sz="1600" b="1" spc="-10" dirty="0">
                <a:solidFill>
                  <a:srgbClr val="404040"/>
                </a:solidFill>
                <a:latin typeface="Arial"/>
                <a:cs typeface="Arial"/>
              </a:rPr>
              <a:t> </a:t>
            </a:r>
            <a:r>
              <a:rPr sz="1600" b="1" spc="25" dirty="0">
                <a:solidFill>
                  <a:srgbClr val="404040"/>
                </a:solidFill>
                <a:latin typeface="Arial"/>
                <a:cs typeface="Arial"/>
              </a:rPr>
              <a:t>primary</a:t>
            </a:r>
            <a:r>
              <a:rPr sz="1600" b="1" spc="5" dirty="0">
                <a:solidFill>
                  <a:srgbClr val="404040"/>
                </a:solidFill>
                <a:latin typeface="Arial"/>
                <a:cs typeface="Arial"/>
              </a:rPr>
              <a:t> </a:t>
            </a:r>
            <a:r>
              <a:rPr sz="1600" b="1" spc="-55" dirty="0">
                <a:solidFill>
                  <a:srgbClr val="404040"/>
                </a:solidFill>
                <a:latin typeface="Arial"/>
                <a:cs typeface="Arial"/>
              </a:rPr>
              <a:t>stats</a:t>
            </a:r>
            <a:endParaRPr sz="1600" dirty="0">
              <a:latin typeface="Arial"/>
              <a:cs typeface="Arial"/>
            </a:endParaRPr>
          </a:p>
          <a:p>
            <a:pPr marL="12700">
              <a:lnSpc>
                <a:spcPct val="100000"/>
              </a:lnSpc>
              <a:spcBef>
                <a:spcPts val="969"/>
              </a:spcBef>
              <a:tabLst>
                <a:tab pos="355600" algn="l"/>
              </a:tabLst>
            </a:pPr>
            <a:r>
              <a:rPr sz="1450" spc="185" dirty="0">
                <a:solidFill>
                  <a:srgbClr val="90C225"/>
                </a:solidFill>
                <a:latin typeface="Lucida Sans Unicode"/>
                <a:cs typeface="Lucida Sans Unicode"/>
              </a:rPr>
              <a:t>▶	</a:t>
            </a:r>
            <a:r>
              <a:rPr sz="1800" b="1" spc="-55" dirty="0">
                <a:solidFill>
                  <a:srgbClr val="404040"/>
                </a:solidFill>
                <a:latin typeface="Arial"/>
                <a:cs typeface="Arial"/>
              </a:rPr>
              <a:t>Sports</a:t>
            </a:r>
            <a:r>
              <a:rPr sz="1800" b="1" spc="-50" dirty="0">
                <a:solidFill>
                  <a:srgbClr val="404040"/>
                </a:solidFill>
                <a:latin typeface="Arial"/>
                <a:cs typeface="Arial"/>
              </a:rPr>
              <a:t> </a:t>
            </a:r>
            <a:r>
              <a:rPr sz="1800" b="1" spc="40" dirty="0">
                <a:solidFill>
                  <a:srgbClr val="404040"/>
                </a:solidFill>
                <a:latin typeface="Arial"/>
                <a:cs typeface="Arial"/>
              </a:rPr>
              <a:t>Data</a:t>
            </a:r>
            <a:r>
              <a:rPr sz="1800" b="1" spc="-35" dirty="0">
                <a:solidFill>
                  <a:srgbClr val="404040"/>
                </a:solidFill>
                <a:latin typeface="Arial"/>
                <a:cs typeface="Arial"/>
              </a:rPr>
              <a:t> </a:t>
            </a:r>
            <a:r>
              <a:rPr sz="1800" b="1" spc="-5" dirty="0">
                <a:solidFill>
                  <a:srgbClr val="404040"/>
                </a:solidFill>
                <a:latin typeface="Arial"/>
                <a:cs typeface="Arial"/>
              </a:rPr>
              <a:t>io</a:t>
            </a:r>
            <a:endParaRPr sz="1800" dirty="0">
              <a:latin typeface="Arial"/>
              <a:cs typeface="Arial"/>
            </a:endParaRPr>
          </a:p>
          <a:p>
            <a:pPr marL="756285" marR="5080" indent="-287020">
              <a:lnSpc>
                <a:spcPct val="100000"/>
              </a:lnSpc>
              <a:spcBef>
                <a:spcPts val="1020"/>
              </a:spcBef>
              <a:tabLst>
                <a:tab pos="756285" algn="l"/>
              </a:tabLst>
            </a:pPr>
            <a:r>
              <a:rPr sz="1250" spc="204" dirty="0">
                <a:solidFill>
                  <a:srgbClr val="90C225"/>
                </a:solidFill>
                <a:latin typeface="Lucida Sans Unicode"/>
                <a:cs typeface="Lucida Sans Unicode"/>
              </a:rPr>
              <a:t>▶	</a:t>
            </a:r>
            <a:r>
              <a:rPr sz="1600" b="1" spc="-55" dirty="0">
                <a:solidFill>
                  <a:srgbClr val="404040"/>
                </a:solidFill>
                <a:latin typeface="Arial"/>
                <a:cs typeface="Arial"/>
              </a:rPr>
              <a:t>Sports</a:t>
            </a:r>
            <a:r>
              <a:rPr sz="1600" b="1" spc="-5" dirty="0">
                <a:solidFill>
                  <a:srgbClr val="404040"/>
                </a:solidFill>
                <a:latin typeface="Arial"/>
                <a:cs typeface="Arial"/>
              </a:rPr>
              <a:t> </a:t>
            </a:r>
            <a:r>
              <a:rPr sz="1600" b="1" spc="30" dirty="0">
                <a:solidFill>
                  <a:srgbClr val="404040"/>
                </a:solidFill>
                <a:latin typeface="Arial"/>
                <a:cs typeface="Arial"/>
              </a:rPr>
              <a:t>Data</a:t>
            </a:r>
            <a:r>
              <a:rPr sz="1600" b="1" dirty="0">
                <a:solidFill>
                  <a:srgbClr val="404040"/>
                </a:solidFill>
                <a:latin typeface="Arial"/>
                <a:cs typeface="Arial"/>
              </a:rPr>
              <a:t> </a:t>
            </a:r>
            <a:r>
              <a:rPr sz="1600" b="1" spc="-5" dirty="0">
                <a:solidFill>
                  <a:srgbClr val="404040"/>
                </a:solidFill>
                <a:latin typeface="Arial"/>
                <a:cs typeface="Arial"/>
              </a:rPr>
              <a:t>io</a:t>
            </a:r>
            <a:r>
              <a:rPr sz="1600" b="1" spc="-10" dirty="0">
                <a:solidFill>
                  <a:srgbClr val="404040"/>
                </a:solidFill>
                <a:latin typeface="Arial"/>
                <a:cs typeface="Arial"/>
              </a:rPr>
              <a:t> </a:t>
            </a:r>
            <a:r>
              <a:rPr sz="1600" b="1" spc="-45" dirty="0">
                <a:solidFill>
                  <a:srgbClr val="404040"/>
                </a:solidFill>
                <a:latin typeface="Arial"/>
                <a:cs typeface="Arial"/>
              </a:rPr>
              <a:t>has</a:t>
            </a:r>
            <a:r>
              <a:rPr sz="1600" b="1" spc="-10" dirty="0">
                <a:solidFill>
                  <a:srgbClr val="404040"/>
                </a:solidFill>
                <a:latin typeface="Arial"/>
                <a:cs typeface="Arial"/>
              </a:rPr>
              <a:t> </a:t>
            </a:r>
            <a:r>
              <a:rPr sz="1600" b="1" spc="45" dirty="0">
                <a:solidFill>
                  <a:srgbClr val="404040"/>
                </a:solidFill>
                <a:latin typeface="Arial"/>
                <a:cs typeface="Arial"/>
              </a:rPr>
              <a:t>data</a:t>
            </a:r>
            <a:r>
              <a:rPr sz="1600" b="1" dirty="0">
                <a:solidFill>
                  <a:srgbClr val="404040"/>
                </a:solidFill>
                <a:latin typeface="Arial"/>
                <a:cs typeface="Arial"/>
              </a:rPr>
              <a:t> </a:t>
            </a:r>
            <a:r>
              <a:rPr sz="1600" b="1" spc="-85" dirty="0">
                <a:solidFill>
                  <a:srgbClr val="404040"/>
                </a:solidFill>
                <a:latin typeface="Arial"/>
                <a:cs typeface="Arial"/>
              </a:rPr>
              <a:t>sets</a:t>
            </a:r>
            <a:r>
              <a:rPr sz="1600" b="1" spc="-5" dirty="0">
                <a:solidFill>
                  <a:srgbClr val="404040"/>
                </a:solidFill>
                <a:latin typeface="Arial"/>
                <a:cs typeface="Arial"/>
              </a:rPr>
              <a:t> </a:t>
            </a:r>
            <a:r>
              <a:rPr sz="1600" b="1" spc="10" dirty="0">
                <a:solidFill>
                  <a:srgbClr val="404040"/>
                </a:solidFill>
                <a:latin typeface="Arial"/>
                <a:cs typeface="Arial"/>
              </a:rPr>
              <a:t>that </a:t>
            </a:r>
            <a:r>
              <a:rPr sz="1600" b="1" spc="15" dirty="0">
                <a:solidFill>
                  <a:srgbClr val="404040"/>
                </a:solidFill>
                <a:latin typeface="Arial"/>
                <a:cs typeface="Arial"/>
              </a:rPr>
              <a:t> </a:t>
            </a:r>
            <a:r>
              <a:rPr sz="1600" b="1" spc="20" dirty="0">
                <a:solidFill>
                  <a:srgbClr val="404040"/>
                </a:solidFill>
                <a:latin typeface="Arial"/>
                <a:cs typeface="Arial"/>
              </a:rPr>
              <a:t>relate</a:t>
            </a:r>
            <a:r>
              <a:rPr sz="1600" b="1" spc="-10" dirty="0">
                <a:solidFill>
                  <a:srgbClr val="404040"/>
                </a:solidFill>
                <a:latin typeface="Arial"/>
                <a:cs typeface="Arial"/>
              </a:rPr>
              <a:t> </a:t>
            </a:r>
            <a:r>
              <a:rPr sz="1600" b="1" dirty="0">
                <a:solidFill>
                  <a:srgbClr val="404040"/>
                </a:solidFill>
                <a:latin typeface="Arial"/>
                <a:cs typeface="Arial"/>
              </a:rPr>
              <a:t>to</a:t>
            </a:r>
            <a:r>
              <a:rPr sz="1600" b="1" spc="-5" dirty="0">
                <a:solidFill>
                  <a:srgbClr val="404040"/>
                </a:solidFill>
                <a:latin typeface="Arial"/>
                <a:cs typeface="Arial"/>
              </a:rPr>
              <a:t> </a:t>
            </a:r>
            <a:r>
              <a:rPr sz="1600" b="1" spc="-10" dirty="0">
                <a:solidFill>
                  <a:srgbClr val="404040"/>
                </a:solidFill>
                <a:latin typeface="Arial"/>
                <a:cs typeface="Arial"/>
              </a:rPr>
              <a:t>the</a:t>
            </a:r>
            <a:r>
              <a:rPr sz="1600" b="1" spc="-20" dirty="0">
                <a:solidFill>
                  <a:srgbClr val="404040"/>
                </a:solidFill>
                <a:latin typeface="Arial"/>
                <a:cs typeface="Arial"/>
              </a:rPr>
              <a:t> </a:t>
            </a:r>
            <a:r>
              <a:rPr sz="1600" b="1" spc="-55" dirty="0">
                <a:solidFill>
                  <a:srgbClr val="404040"/>
                </a:solidFill>
                <a:latin typeface="Arial"/>
                <a:cs typeface="Arial"/>
              </a:rPr>
              <a:t>sports</a:t>
            </a:r>
            <a:r>
              <a:rPr sz="1600" b="1" spc="10" dirty="0">
                <a:solidFill>
                  <a:srgbClr val="404040"/>
                </a:solidFill>
                <a:latin typeface="Arial"/>
                <a:cs typeface="Arial"/>
              </a:rPr>
              <a:t> </a:t>
            </a:r>
            <a:r>
              <a:rPr sz="1600" b="1" spc="-10" dirty="0">
                <a:solidFill>
                  <a:srgbClr val="404040"/>
                </a:solidFill>
                <a:latin typeface="Arial"/>
                <a:cs typeface="Arial"/>
              </a:rPr>
              <a:t>betting </a:t>
            </a:r>
            <a:r>
              <a:rPr sz="1600" b="1" spc="-40" dirty="0">
                <a:solidFill>
                  <a:srgbClr val="404040"/>
                </a:solidFill>
                <a:latin typeface="Arial"/>
                <a:cs typeface="Arial"/>
              </a:rPr>
              <a:t>side</a:t>
            </a:r>
            <a:r>
              <a:rPr sz="1600" b="1" spc="5" dirty="0">
                <a:solidFill>
                  <a:srgbClr val="404040"/>
                </a:solidFill>
                <a:latin typeface="Arial"/>
                <a:cs typeface="Arial"/>
              </a:rPr>
              <a:t> </a:t>
            </a:r>
            <a:r>
              <a:rPr sz="1600" b="1" spc="10" dirty="0">
                <a:solidFill>
                  <a:srgbClr val="404040"/>
                </a:solidFill>
                <a:latin typeface="Arial"/>
                <a:cs typeface="Arial"/>
              </a:rPr>
              <a:t>of </a:t>
            </a:r>
            <a:r>
              <a:rPr sz="1600" b="1" spc="15" dirty="0">
                <a:solidFill>
                  <a:srgbClr val="404040"/>
                </a:solidFill>
                <a:latin typeface="Arial"/>
                <a:cs typeface="Arial"/>
              </a:rPr>
              <a:t> </a:t>
            </a:r>
            <a:r>
              <a:rPr sz="1600" b="1" dirty="0">
                <a:solidFill>
                  <a:srgbClr val="404040"/>
                </a:solidFill>
                <a:latin typeface="Arial"/>
                <a:cs typeface="Arial"/>
              </a:rPr>
              <a:t>basketball.</a:t>
            </a:r>
            <a:r>
              <a:rPr sz="1600" b="1" spc="5" dirty="0">
                <a:solidFill>
                  <a:srgbClr val="404040"/>
                </a:solidFill>
                <a:latin typeface="Arial"/>
                <a:cs typeface="Arial"/>
              </a:rPr>
              <a:t> </a:t>
            </a:r>
            <a:r>
              <a:rPr sz="1600" b="1" spc="30" dirty="0">
                <a:solidFill>
                  <a:srgbClr val="404040"/>
                </a:solidFill>
                <a:latin typeface="Arial"/>
                <a:cs typeface="Arial"/>
              </a:rPr>
              <a:t>However,</a:t>
            </a:r>
            <a:r>
              <a:rPr sz="1600" b="1" spc="-10" dirty="0">
                <a:solidFill>
                  <a:srgbClr val="404040"/>
                </a:solidFill>
                <a:latin typeface="Arial"/>
                <a:cs typeface="Arial"/>
              </a:rPr>
              <a:t> </a:t>
            </a:r>
            <a:r>
              <a:rPr sz="1600" b="1" spc="-25" dirty="0">
                <a:solidFill>
                  <a:srgbClr val="404040"/>
                </a:solidFill>
                <a:latin typeface="Arial"/>
                <a:cs typeface="Arial"/>
              </a:rPr>
              <a:t>also</a:t>
            </a:r>
            <a:r>
              <a:rPr sz="1600" b="1" dirty="0">
                <a:solidFill>
                  <a:srgbClr val="404040"/>
                </a:solidFill>
                <a:latin typeface="Arial"/>
                <a:cs typeface="Arial"/>
              </a:rPr>
              <a:t> </a:t>
            </a:r>
            <a:r>
              <a:rPr sz="1600" b="1" spc="-35" dirty="0">
                <a:solidFill>
                  <a:srgbClr val="404040"/>
                </a:solidFill>
                <a:latin typeface="Arial"/>
                <a:cs typeface="Arial"/>
              </a:rPr>
              <a:t>included</a:t>
            </a:r>
            <a:r>
              <a:rPr sz="1600" b="1" spc="-10" dirty="0">
                <a:solidFill>
                  <a:srgbClr val="404040"/>
                </a:solidFill>
                <a:latin typeface="Arial"/>
                <a:cs typeface="Arial"/>
              </a:rPr>
              <a:t> </a:t>
            </a:r>
            <a:r>
              <a:rPr sz="1600" b="1" spc="-95" dirty="0">
                <a:solidFill>
                  <a:srgbClr val="404040"/>
                </a:solidFill>
                <a:latin typeface="Arial"/>
                <a:cs typeface="Arial"/>
              </a:rPr>
              <a:t>is </a:t>
            </a:r>
            <a:r>
              <a:rPr sz="1600" b="1" spc="-430" dirty="0">
                <a:solidFill>
                  <a:srgbClr val="404040"/>
                </a:solidFill>
                <a:latin typeface="Arial"/>
                <a:cs typeface="Arial"/>
              </a:rPr>
              <a:t> </a:t>
            </a:r>
            <a:r>
              <a:rPr sz="1600" b="1" spc="45" dirty="0">
                <a:solidFill>
                  <a:srgbClr val="404040"/>
                </a:solidFill>
                <a:latin typeface="Arial"/>
                <a:cs typeface="Arial"/>
              </a:rPr>
              <a:t>data </a:t>
            </a:r>
            <a:r>
              <a:rPr sz="1600" b="1" spc="10" dirty="0">
                <a:solidFill>
                  <a:srgbClr val="404040"/>
                </a:solidFill>
                <a:latin typeface="Arial"/>
                <a:cs typeface="Arial"/>
              </a:rPr>
              <a:t>referring </a:t>
            </a:r>
            <a:r>
              <a:rPr sz="1600" b="1" dirty="0">
                <a:solidFill>
                  <a:srgbClr val="404040"/>
                </a:solidFill>
                <a:latin typeface="Arial"/>
                <a:cs typeface="Arial"/>
              </a:rPr>
              <a:t>to </a:t>
            </a:r>
            <a:r>
              <a:rPr sz="1600" b="1" spc="35" dirty="0">
                <a:solidFill>
                  <a:srgbClr val="404040"/>
                </a:solidFill>
                <a:latin typeface="Arial"/>
                <a:cs typeface="Arial"/>
              </a:rPr>
              <a:t>player </a:t>
            </a:r>
            <a:r>
              <a:rPr sz="1600" b="1" spc="-80" dirty="0">
                <a:solidFill>
                  <a:srgbClr val="404040"/>
                </a:solidFill>
                <a:latin typeface="Arial"/>
                <a:cs typeface="Arial"/>
              </a:rPr>
              <a:t>vs. </a:t>
            </a:r>
            <a:r>
              <a:rPr sz="1600" b="1" spc="20" dirty="0">
                <a:solidFill>
                  <a:srgbClr val="404040"/>
                </a:solidFill>
                <a:latin typeface="Arial"/>
                <a:cs typeface="Arial"/>
              </a:rPr>
              <a:t>team </a:t>
            </a:r>
            <a:r>
              <a:rPr sz="1600" b="1" spc="25" dirty="0">
                <a:solidFill>
                  <a:srgbClr val="404040"/>
                </a:solidFill>
                <a:latin typeface="Arial"/>
                <a:cs typeface="Arial"/>
              </a:rPr>
              <a:t> </a:t>
            </a:r>
            <a:r>
              <a:rPr sz="1600" b="1" spc="-30" dirty="0">
                <a:solidFill>
                  <a:srgbClr val="404040"/>
                </a:solidFill>
                <a:latin typeface="Arial"/>
                <a:cs typeface="Arial"/>
              </a:rPr>
              <a:t>trends</a:t>
            </a:r>
            <a:r>
              <a:rPr sz="1600" b="1" spc="-10" dirty="0">
                <a:solidFill>
                  <a:srgbClr val="404040"/>
                </a:solidFill>
                <a:latin typeface="Arial"/>
                <a:cs typeface="Arial"/>
              </a:rPr>
              <a:t> </a:t>
            </a:r>
            <a:r>
              <a:rPr sz="1600" b="1" spc="20" dirty="0">
                <a:solidFill>
                  <a:srgbClr val="404040"/>
                </a:solidFill>
                <a:latin typeface="Arial"/>
                <a:cs typeface="Arial"/>
              </a:rPr>
              <a:t>and</a:t>
            </a:r>
            <a:r>
              <a:rPr sz="1600" b="1" spc="-20" dirty="0">
                <a:solidFill>
                  <a:srgbClr val="404040"/>
                </a:solidFill>
                <a:latin typeface="Arial"/>
                <a:cs typeface="Arial"/>
              </a:rPr>
              <a:t> </a:t>
            </a:r>
            <a:r>
              <a:rPr sz="1600" b="1" spc="-15" dirty="0">
                <a:solidFill>
                  <a:srgbClr val="404040"/>
                </a:solidFill>
                <a:latin typeface="Arial"/>
                <a:cs typeface="Arial"/>
              </a:rPr>
              <a:t>starting</a:t>
            </a:r>
            <a:r>
              <a:rPr sz="1600" b="1" spc="5" dirty="0">
                <a:solidFill>
                  <a:srgbClr val="404040"/>
                </a:solidFill>
                <a:latin typeface="Arial"/>
                <a:cs typeface="Arial"/>
              </a:rPr>
              <a:t> </a:t>
            </a:r>
            <a:r>
              <a:rPr sz="1600" b="1" spc="-35" dirty="0">
                <a:solidFill>
                  <a:srgbClr val="404040"/>
                </a:solidFill>
                <a:latin typeface="Arial"/>
                <a:cs typeface="Arial"/>
              </a:rPr>
              <a:t>lineups</a:t>
            </a:r>
            <a:endParaRPr sz="16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762000" y="221570"/>
            <a:ext cx="4549775" cy="1120820"/>
          </a:xfrm>
          <a:prstGeom prst="rect">
            <a:avLst/>
          </a:prstGeom>
        </p:spPr>
        <p:txBody>
          <a:bodyPr vert="horz" wrap="square" lIns="0" tIns="12700" rIns="0" bIns="0" rtlCol="0">
            <a:spAutoFit/>
          </a:bodyPr>
          <a:lstStyle/>
          <a:p>
            <a:pPr marL="12700">
              <a:lnSpc>
                <a:spcPct val="100000"/>
              </a:lnSpc>
              <a:spcBef>
                <a:spcPts val="100"/>
              </a:spcBef>
            </a:pPr>
            <a:r>
              <a:rPr spc="-85" dirty="0"/>
              <a:t>Project</a:t>
            </a:r>
            <a:r>
              <a:rPr spc="-70" dirty="0"/>
              <a:t> </a:t>
            </a:r>
            <a:r>
              <a:rPr spc="50" dirty="0"/>
              <a:t>Methodology</a:t>
            </a:r>
            <a:r>
              <a:rPr lang="en-US" spc="50" dirty="0"/>
              <a:t> (Original)</a:t>
            </a:r>
            <a:endParaRPr spc="50" dirty="0"/>
          </a:p>
        </p:txBody>
      </p:sp>
      <p:sp>
        <p:nvSpPr>
          <p:cNvPr id="4" name="object 4"/>
          <p:cNvSpPr txBox="1"/>
          <p:nvPr/>
        </p:nvSpPr>
        <p:spPr>
          <a:xfrm>
            <a:off x="311658" y="1811273"/>
            <a:ext cx="1562100" cy="464820"/>
          </a:xfrm>
          <a:prstGeom prst="rect">
            <a:avLst/>
          </a:prstGeom>
          <a:solidFill>
            <a:srgbClr val="90C225"/>
          </a:solidFill>
          <a:ln w="19050">
            <a:solidFill>
              <a:srgbClr val="688E18"/>
            </a:solidFill>
          </a:ln>
        </p:spPr>
        <p:txBody>
          <a:bodyPr vert="horz" wrap="square" lIns="0" tIns="133350" rIns="0" bIns="0" rtlCol="0">
            <a:spAutoFit/>
          </a:bodyPr>
          <a:lstStyle/>
          <a:p>
            <a:pPr marL="180340">
              <a:lnSpc>
                <a:spcPct val="100000"/>
              </a:lnSpc>
              <a:spcBef>
                <a:spcPts val="1050"/>
              </a:spcBef>
            </a:pPr>
            <a:r>
              <a:rPr sz="1200" b="1" spc="95" dirty="0">
                <a:solidFill>
                  <a:srgbClr val="FFFFFF"/>
                </a:solidFill>
                <a:latin typeface="Arial"/>
                <a:cs typeface="Arial"/>
              </a:rPr>
              <a:t>N</a:t>
            </a:r>
            <a:r>
              <a:rPr sz="1200" b="1" spc="-75" dirty="0">
                <a:solidFill>
                  <a:srgbClr val="FFFFFF"/>
                </a:solidFill>
                <a:latin typeface="Arial"/>
                <a:cs typeface="Arial"/>
              </a:rPr>
              <a:t>B</a:t>
            </a:r>
            <a:r>
              <a:rPr sz="1200" b="1" spc="-70" dirty="0">
                <a:solidFill>
                  <a:srgbClr val="FFFFFF"/>
                </a:solidFill>
                <a:latin typeface="Arial"/>
                <a:cs typeface="Arial"/>
              </a:rPr>
              <a:t>A</a:t>
            </a:r>
            <a:r>
              <a:rPr sz="1200" b="1" spc="-10" dirty="0">
                <a:solidFill>
                  <a:srgbClr val="FFFFFF"/>
                </a:solidFill>
                <a:latin typeface="Arial"/>
                <a:cs typeface="Arial"/>
              </a:rPr>
              <a:t> </a:t>
            </a:r>
            <a:r>
              <a:rPr sz="1200" b="1" spc="-114" dirty="0">
                <a:solidFill>
                  <a:srgbClr val="FFFFFF"/>
                </a:solidFill>
                <a:latin typeface="Arial"/>
                <a:cs typeface="Arial"/>
              </a:rPr>
              <a:t>R</a:t>
            </a:r>
            <a:r>
              <a:rPr sz="1200" b="1" spc="-45" dirty="0">
                <a:solidFill>
                  <a:srgbClr val="FFFFFF"/>
                </a:solidFill>
                <a:latin typeface="Arial"/>
                <a:cs typeface="Arial"/>
              </a:rPr>
              <a:t>isin</a:t>
            </a:r>
            <a:r>
              <a:rPr sz="1200" b="1" spc="5" dirty="0">
                <a:solidFill>
                  <a:srgbClr val="FFFFFF"/>
                </a:solidFill>
                <a:latin typeface="Arial"/>
                <a:cs typeface="Arial"/>
              </a:rPr>
              <a:t>g</a:t>
            </a:r>
            <a:r>
              <a:rPr sz="1200" b="1" spc="-20" dirty="0">
                <a:solidFill>
                  <a:srgbClr val="FFFFFF"/>
                </a:solidFill>
                <a:latin typeface="Arial"/>
                <a:cs typeface="Arial"/>
              </a:rPr>
              <a:t> </a:t>
            </a:r>
            <a:r>
              <a:rPr sz="1200" b="1" spc="-35" dirty="0">
                <a:solidFill>
                  <a:srgbClr val="FFFFFF"/>
                </a:solidFill>
                <a:latin typeface="Arial"/>
                <a:cs typeface="Arial"/>
              </a:rPr>
              <a:t>Stars</a:t>
            </a:r>
            <a:endParaRPr sz="1200">
              <a:latin typeface="Arial"/>
              <a:cs typeface="Arial"/>
            </a:endParaRPr>
          </a:p>
        </p:txBody>
      </p:sp>
      <p:sp>
        <p:nvSpPr>
          <p:cNvPr id="5" name="object 5"/>
          <p:cNvSpPr txBox="1"/>
          <p:nvPr/>
        </p:nvSpPr>
        <p:spPr>
          <a:xfrm>
            <a:off x="2836926" y="1454658"/>
            <a:ext cx="1562100" cy="463550"/>
          </a:xfrm>
          <a:prstGeom prst="rect">
            <a:avLst/>
          </a:prstGeom>
          <a:solidFill>
            <a:srgbClr val="90C225"/>
          </a:solidFill>
          <a:ln w="19050">
            <a:solidFill>
              <a:srgbClr val="688E18"/>
            </a:solidFill>
          </a:ln>
        </p:spPr>
        <p:txBody>
          <a:bodyPr vert="horz" wrap="square" lIns="0" tIns="27940" rIns="0" bIns="0" rtlCol="0">
            <a:spAutoFit/>
          </a:bodyPr>
          <a:lstStyle/>
          <a:p>
            <a:pPr marL="461645" marR="463550" indent="147320">
              <a:lnSpc>
                <a:spcPct val="100000"/>
              </a:lnSpc>
              <a:spcBef>
                <a:spcPts val="220"/>
              </a:spcBef>
            </a:pPr>
            <a:r>
              <a:rPr sz="1200" b="1" spc="30" dirty="0">
                <a:solidFill>
                  <a:srgbClr val="FFFFFF"/>
                </a:solidFill>
                <a:latin typeface="Arial"/>
                <a:cs typeface="Arial"/>
              </a:rPr>
              <a:t>Web </a:t>
            </a:r>
            <a:r>
              <a:rPr sz="1200" b="1" spc="35" dirty="0">
                <a:solidFill>
                  <a:srgbClr val="FFFFFF"/>
                </a:solidFill>
                <a:latin typeface="Arial"/>
                <a:cs typeface="Arial"/>
              </a:rPr>
              <a:t> </a:t>
            </a:r>
            <a:r>
              <a:rPr sz="1200" b="1" spc="-150" dirty="0">
                <a:solidFill>
                  <a:srgbClr val="FFFFFF"/>
                </a:solidFill>
                <a:latin typeface="Arial"/>
                <a:cs typeface="Arial"/>
              </a:rPr>
              <a:t>S</a:t>
            </a:r>
            <a:r>
              <a:rPr sz="1200" b="1" spc="-130" dirty="0">
                <a:solidFill>
                  <a:srgbClr val="FFFFFF"/>
                </a:solidFill>
                <a:latin typeface="Arial"/>
                <a:cs typeface="Arial"/>
              </a:rPr>
              <a:t>c</a:t>
            </a:r>
            <a:r>
              <a:rPr sz="1200" b="1" spc="5" dirty="0">
                <a:solidFill>
                  <a:srgbClr val="FFFFFF"/>
                </a:solidFill>
                <a:latin typeface="Arial"/>
                <a:cs typeface="Arial"/>
              </a:rPr>
              <a:t>rapi</a:t>
            </a:r>
            <a:r>
              <a:rPr sz="1200" b="1" spc="15" dirty="0">
                <a:solidFill>
                  <a:srgbClr val="FFFFFF"/>
                </a:solidFill>
                <a:latin typeface="Arial"/>
                <a:cs typeface="Arial"/>
              </a:rPr>
              <a:t>n</a:t>
            </a:r>
            <a:r>
              <a:rPr sz="1200" b="1" spc="5" dirty="0">
                <a:solidFill>
                  <a:srgbClr val="FFFFFF"/>
                </a:solidFill>
                <a:latin typeface="Arial"/>
                <a:cs typeface="Arial"/>
              </a:rPr>
              <a:t>g</a:t>
            </a:r>
            <a:endParaRPr sz="1200">
              <a:latin typeface="Arial"/>
              <a:cs typeface="Arial"/>
            </a:endParaRPr>
          </a:p>
        </p:txBody>
      </p:sp>
      <p:sp>
        <p:nvSpPr>
          <p:cNvPr id="6" name="object 6"/>
          <p:cNvSpPr txBox="1"/>
          <p:nvPr/>
        </p:nvSpPr>
        <p:spPr>
          <a:xfrm>
            <a:off x="2836926" y="2193798"/>
            <a:ext cx="1562100" cy="463550"/>
          </a:xfrm>
          <a:prstGeom prst="rect">
            <a:avLst/>
          </a:prstGeom>
          <a:solidFill>
            <a:srgbClr val="90C225"/>
          </a:solidFill>
          <a:ln w="19050">
            <a:solidFill>
              <a:srgbClr val="688E18"/>
            </a:solidFill>
          </a:ln>
        </p:spPr>
        <p:txBody>
          <a:bodyPr vert="horz" wrap="square" lIns="0" tIns="27940" rIns="0" bIns="0" rtlCol="0">
            <a:spAutoFit/>
          </a:bodyPr>
          <a:lstStyle/>
          <a:p>
            <a:pPr marL="608965" marR="608965" algn="ctr">
              <a:lnSpc>
                <a:spcPct val="100000"/>
              </a:lnSpc>
              <a:spcBef>
                <a:spcPts val="220"/>
              </a:spcBef>
            </a:pPr>
            <a:r>
              <a:rPr sz="1200" b="1" spc="75" dirty="0">
                <a:solidFill>
                  <a:srgbClr val="FFFFFF"/>
                </a:solidFill>
                <a:latin typeface="Arial"/>
                <a:cs typeface="Arial"/>
              </a:rPr>
              <a:t>W</a:t>
            </a:r>
            <a:r>
              <a:rPr sz="1200" b="1" spc="5" dirty="0">
                <a:solidFill>
                  <a:srgbClr val="FFFFFF"/>
                </a:solidFill>
                <a:latin typeface="Arial"/>
                <a:cs typeface="Arial"/>
              </a:rPr>
              <a:t>eb  </a:t>
            </a:r>
            <a:r>
              <a:rPr sz="1200" b="1" spc="-20" dirty="0">
                <a:solidFill>
                  <a:srgbClr val="FFFFFF"/>
                </a:solidFill>
                <a:latin typeface="Arial"/>
                <a:cs typeface="Arial"/>
              </a:rPr>
              <a:t>API</a:t>
            </a:r>
            <a:endParaRPr sz="1200">
              <a:latin typeface="Arial"/>
              <a:cs typeface="Arial"/>
            </a:endParaRPr>
          </a:p>
        </p:txBody>
      </p:sp>
      <p:sp>
        <p:nvSpPr>
          <p:cNvPr id="7" name="object 7"/>
          <p:cNvSpPr/>
          <p:nvPr/>
        </p:nvSpPr>
        <p:spPr>
          <a:xfrm>
            <a:off x="1866646" y="1647443"/>
            <a:ext cx="969010" cy="814069"/>
          </a:xfrm>
          <a:custGeom>
            <a:avLst/>
            <a:gdLst/>
            <a:ahLst/>
            <a:cxnLst/>
            <a:rect l="l" t="t" r="r" b="b"/>
            <a:pathLst>
              <a:path w="969010" h="814069">
                <a:moveTo>
                  <a:pt x="968502" y="38100"/>
                </a:moveTo>
                <a:lnTo>
                  <a:pt x="955802" y="31750"/>
                </a:lnTo>
                <a:lnTo>
                  <a:pt x="892302" y="0"/>
                </a:lnTo>
                <a:lnTo>
                  <a:pt x="892302" y="31750"/>
                </a:lnTo>
                <a:lnTo>
                  <a:pt x="483997" y="31750"/>
                </a:lnTo>
                <a:lnTo>
                  <a:pt x="481076" y="34544"/>
                </a:lnTo>
                <a:lnTo>
                  <a:pt x="481076" y="388366"/>
                </a:lnTo>
                <a:lnTo>
                  <a:pt x="2794" y="388366"/>
                </a:lnTo>
                <a:lnTo>
                  <a:pt x="0" y="391160"/>
                </a:lnTo>
                <a:lnTo>
                  <a:pt x="0" y="392049"/>
                </a:lnTo>
                <a:lnTo>
                  <a:pt x="0" y="398272"/>
                </a:lnTo>
                <a:lnTo>
                  <a:pt x="0" y="399034"/>
                </a:lnTo>
                <a:lnTo>
                  <a:pt x="2794" y="401828"/>
                </a:lnTo>
                <a:lnTo>
                  <a:pt x="481076" y="401828"/>
                </a:lnTo>
                <a:lnTo>
                  <a:pt x="481076" y="779526"/>
                </a:lnTo>
                <a:lnTo>
                  <a:pt x="483997" y="782320"/>
                </a:lnTo>
                <a:lnTo>
                  <a:pt x="892302" y="782320"/>
                </a:lnTo>
                <a:lnTo>
                  <a:pt x="892302" y="814070"/>
                </a:lnTo>
                <a:lnTo>
                  <a:pt x="955802" y="782320"/>
                </a:lnTo>
                <a:lnTo>
                  <a:pt x="968502" y="775970"/>
                </a:lnTo>
                <a:lnTo>
                  <a:pt x="955802" y="769620"/>
                </a:lnTo>
                <a:lnTo>
                  <a:pt x="892302" y="737870"/>
                </a:lnTo>
                <a:lnTo>
                  <a:pt x="892302" y="769620"/>
                </a:lnTo>
                <a:lnTo>
                  <a:pt x="493776" y="769620"/>
                </a:lnTo>
                <a:lnTo>
                  <a:pt x="493776" y="44450"/>
                </a:lnTo>
                <a:lnTo>
                  <a:pt x="892302" y="44450"/>
                </a:lnTo>
                <a:lnTo>
                  <a:pt x="892302" y="76200"/>
                </a:lnTo>
                <a:lnTo>
                  <a:pt x="955802" y="44450"/>
                </a:lnTo>
                <a:lnTo>
                  <a:pt x="968502" y="38100"/>
                </a:lnTo>
                <a:close/>
              </a:path>
            </a:pathLst>
          </a:custGeom>
          <a:solidFill>
            <a:srgbClr val="90C225"/>
          </a:solidFill>
        </p:spPr>
        <p:txBody>
          <a:bodyPr wrap="square" lIns="0" tIns="0" rIns="0" bIns="0" rtlCol="0"/>
          <a:lstStyle/>
          <a:p>
            <a:endParaRPr/>
          </a:p>
        </p:txBody>
      </p:sp>
      <p:sp>
        <p:nvSpPr>
          <p:cNvPr id="8" name="object 8"/>
          <p:cNvSpPr txBox="1"/>
          <p:nvPr/>
        </p:nvSpPr>
        <p:spPr>
          <a:xfrm>
            <a:off x="5135117" y="1785366"/>
            <a:ext cx="1562100" cy="463550"/>
          </a:xfrm>
          <a:prstGeom prst="rect">
            <a:avLst/>
          </a:prstGeom>
          <a:solidFill>
            <a:srgbClr val="90C225"/>
          </a:solidFill>
          <a:ln w="19050">
            <a:solidFill>
              <a:srgbClr val="688E18"/>
            </a:solidFill>
          </a:ln>
        </p:spPr>
        <p:txBody>
          <a:bodyPr vert="horz" wrap="square" lIns="0" tIns="28575" rIns="0" bIns="0" rtlCol="0">
            <a:spAutoFit/>
          </a:bodyPr>
          <a:lstStyle/>
          <a:p>
            <a:pPr marL="430530" marR="429259" indent="175260">
              <a:lnSpc>
                <a:spcPct val="100000"/>
              </a:lnSpc>
              <a:spcBef>
                <a:spcPts val="225"/>
              </a:spcBef>
            </a:pPr>
            <a:r>
              <a:rPr sz="1200" b="1" spc="20" dirty="0">
                <a:solidFill>
                  <a:srgbClr val="FFFFFF"/>
                </a:solidFill>
                <a:latin typeface="Arial"/>
                <a:cs typeface="Arial"/>
              </a:rPr>
              <a:t>Data </a:t>
            </a:r>
            <a:r>
              <a:rPr sz="1200" b="1" spc="25" dirty="0">
                <a:solidFill>
                  <a:srgbClr val="FFFFFF"/>
                </a:solidFill>
                <a:latin typeface="Arial"/>
                <a:cs typeface="Arial"/>
              </a:rPr>
              <a:t> </a:t>
            </a:r>
            <a:r>
              <a:rPr sz="1200" b="1" spc="-50" dirty="0">
                <a:solidFill>
                  <a:srgbClr val="FFFFFF"/>
                </a:solidFill>
                <a:latin typeface="Arial"/>
                <a:cs typeface="Arial"/>
              </a:rPr>
              <a:t>Colle</a:t>
            </a:r>
            <a:r>
              <a:rPr sz="1200" b="1" spc="-65" dirty="0">
                <a:solidFill>
                  <a:srgbClr val="FFFFFF"/>
                </a:solidFill>
                <a:latin typeface="Arial"/>
                <a:cs typeface="Arial"/>
              </a:rPr>
              <a:t>c</a:t>
            </a:r>
            <a:r>
              <a:rPr sz="1200" b="1" spc="-5" dirty="0">
                <a:solidFill>
                  <a:srgbClr val="FFFFFF"/>
                </a:solidFill>
                <a:latin typeface="Arial"/>
                <a:cs typeface="Arial"/>
              </a:rPr>
              <a:t>tio</a:t>
            </a:r>
            <a:r>
              <a:rPr sz="1200" b="1" spc="-30" dirty="0">
                <a:solidFill>
                  <a:srgbClr val="FFFFFF"/>
                </a:solidFill>
                <a:latin typeface="Arial"/>
                <a:cs typeface="Arial"/>
              </a:rPr>
              <a:t>n</a:t>
            </a:r>
            <a:endParaRPr sz="1200">
              <a:latin typeface="Arial"/>
              <a:cs typeface="Arial"/>
            </a:endParaRPr>
          </a:p>
        </p:txBody>
      </p:sp>
      <p:sp>
        <p:nvSpPr>
          <p:cNvPr id="9" name="object 9"/>
          <p:cNvSpPr/>
          <p:nvPr/>
        </p:nvSpPr>
        <p:spPr>
          <a:xfrm>
            <a:off x="4391914" y="1679193"/>
            <a:ext cx="742950" cy="751205"/>
          </a:xfrm>
          <a:custGeom>
            <a:avLst/>
            <a:gdLst/>
            <a:ahLst/>
            <a:cxnLst/>
            <a:rect l="l" t="t" r="r" b="b"/>
            <a:pathLst>
              <a:path w="742950" h="751205">
                <a:moveTo>
                  <a:pt x="742950" y="337058"/>
                </a:moveTo>
                <a:lnTo>
                  <a:pt x="730250" y="330708"/>
                </a:lnTo>
                <a:lnTo>
                  <a:pt x="666750" y="298958"/>
                </a:lnTo>
                <a:lnTo>
                  <a:pt x="666750" y="299085"/>
                </a:lnTo>
                <a:lnTo>
                  <a:pt x="666750" y="330708"/>
                </a:lnTo>
                <a:lnTo>
                  <a:pt x="381000" y="330708"/>
                </a:lnTo>
                <a:lnTo>
                  <a:pt x="381000" y="12700"/>
                </a:lnTo>
                <a:lnTo>
                  <a:pt x="381000" y="6350"/>
                </a:lnTo>
                <a:lnTo>
                  <a:pt x="381000" y="2794"/>
                </a:lnTo>
                <a:lnTo>
                  <a:pt x="378206" y="0"/>
                </a:lnTo>
                <a:lnTo>
                  <a:pt x="2794" y="0"/>
                </a:lnTo>
                <a:lnTo>
                  <a:pt x="0" y="2794"/>
                </a:lnTo>
                <a:lnTo>
                  <a:pt x="0" y="9906"/>
                </a:lnTo>
                <a:lnTo>
                  <a:pt x="2794" y="12700"/>
                </a:lnTo>
                <a:lnTo>
                  <a:pt x="368300" y="12700"/>
                </a:lnTo>
                <a:lnTo>
                  <a:pt x="368300" y="333502"/>
                </a:lnTo>
                <a:lnTo>
                  <a:pt x="368300" y="340614"/>
                </a:lnTo>
                <a:lnTo>
                  <a:pt x="368300" y="738505"/>
                </a:lnTo>
                <a:lnTo>
                  <a:pt x="2794" y="738505"/>
                </a:lnTo>
                <a:lnTo>
                  <a:pt x="0" y="741426"/>
                </a:lnTo>
                <a:lnTo>
                  <a:pt x="0" y="748411"/>
                </a:lnTo>
                <a:lnTo>
                  <a:pt x="2794" y="751205"/>
                </a:lnTo>
                <a:lnTo>
                  <a:pt x="378206" y="751205"/>
                </a:lnTo>
                <a:lnTo>
                  <a:pt x="381000" y="748411"/>
                </a:lnTo>
                <a:lnTo>
                  <a:pt x="381000" y="744855"/>
                </a:lnTo>
                <a:lnTo>
                  <a:pt x="381000" y="738505"/>
                </a:lnTo>
                <a:lnTo>
                  <a:pt x="381000" y="343535"/>
                </a:lnTo>
                <a:lnTo>
                  <a:pt x="666750" y="343535"/>
                </a:lnTo>
                <a:lnTo>
                  <a:pt x="666750" y="375158"/>
                </a:lnTo>
                <a:lnTo>
                  <a:pt x="666750" y="375285"/>
                </a:lnTo>
                <a:lnTo>
                  <a:pt x="730250" y="343535"/>
                </a:lnTo>
                <a:lnTo>
                  <a:pt x="742950" y="337185"/>
                </a:lnTo>
                <a:lnTo>
                  <a:pt x="742823" y="337121"/>
                </a:lnTo>
                <a:lnTo>
                  <a:pt x="742950" y="337058"/>
                </a:lnTo>
                <a:close/>
              </a:path>
            </a:pathLst>
          </a:custGeom>
          <a:solidFill>
            <a:srgbClr val="90C225"/>
          </a:solidFill>
        </p:spPr>
        <p:txBody>
          <a:bodyPr wrap="square" lIns="0" tIns="0" rIns="0" bIns="0" rtlCol="0"/>
          <a:lstStyle/>
          <a:p>
            <a:endParaRPr/>
          </a:p>
        </p:txBody>
      </p:sp>
      <p:sp>
        <p:nvSpPr>
          <p:cNvPr id="10" name="object 10"/>
          <p:cNvSpPr txBox="1"/>
          <p:nvPr/>
        </p:nvSpPr>
        <p:spPr>
          <a:xfrm>
            <a:off x="7122414" y="1779270"/>
            <a:ext cx="1562100" cy="463550"/>
          </a:xfrm>
          <a:prstGeom prst="rect">
            <a:avLst/>
          </a:prstGeom>
          <a:solidFill>
            <a:srgbClr val="90C225"/>
          </a:solidFill>
          <a:ln w="19050">
            <a:solidFill>
              <a:srgbClr val="688E18"/>
            </a:solidFill>
          </a:ln>
        </p:spPr>
        <p:txBody>
          <a:bodyPr vert="horz" wrap="square" lIns="0" tIns="28575" rIns="0" bIns="0" rtlCol="0">
            <a:spAutoFit/>
          </a:bodyPr>
          <a:lstStyle/>
          <a:p>
            <a:pPr algn="ctr">
              <a:lnSpc>
                <a:spcPct val="100000"/>
              </a:lnSpc>
              <a:spcBef>
                <a:spcPts val="225"/>
              </a:spcBef>
            </a:pPr>
            <a:r>
              <a:rPr sz="1200" b="1" spc="20" dirty="0">
                <a:solidFill>
                  <a:srgbClr val="FFFFFF"/>
                </a:solidFill>
                <a:latin typeface="Arial"/>
                <a:cs typeface="Arial"/>
              </a:rPr>
              <a:t>Data</a:t>
            </a:r>
            <a:endParaRPr sz="1200">
              <a:latin typeface="Arial"/>
              <a:cs typeface="Arial"/>
            </a:endParaRPr>
          </a:p>
          <a:p>
            <a:pPr algn="ctr">
              <a:lnSpc>
                <a:spcPct val="100000"/>
              </a:lnSpc>
              <a:spcBef>
                <a:spcPts val="5"/>
              </a:spcBef>
            </a:pPr>
            <a:r>
              <a:rPr sz="1200" b="1" spc="-15" dirty="0">
                <a:solidFill>
                  <a:srgbClr val="FFFFFF"/>
                </a:solidFill>
                <a:latin typeface="Arial"/>
                <a:cs typeface="Arial"/>
              </a:rPr>
              <a:t>Formatting</a:t>
            </a:r>
            <a:endParaRPr sz="1200">
              <a:latin typeface="Arial"/>
              <a:cs typeface="Arial"/>
            </a:endParaRPr>
          </a:p>
        </p:txBody>
      </p:sp>
      <p:sp>
        <p:nvSpPr>
          <p:cNvPr id="11" name="object 11"/>
          <p:cNvSpPr/>
          <p:nvPr/>
        </p:nvSpPr>
        <p:spPr>
          <a:xfrm>
            <a:off x="6696456" y="1876044"/>
            <a:ext cx="431800" cy="76200"/>
          </a:xfrm>
          <a:custGeom>
            <a:avLst/>
            <a:gdLst/>
            <a:ahLst/>
            <a:cxnLst/>
            <a:rect l="l" t="t" r="r" b="b"/>
            <a:pathLst>
              <a:path w="431800" h="76200">
                <a:moveTo>
                  <a:pt x="75692" y="0"/>
                </a:moveTo>
                <a:lnTo>
                  <a:pt x="0" y="39115"/>
                </a:lnTo>
                <a:lnTo>
                  <a:pt x="76708" y="76200"/>
                </a:lnTo>
                <a:lnTo>
                  <a:pt x="76288" y="44703"/>
                </a:lnTo>
                <a:lnTo>
                  <a:pt x="60071" y="44703"/>
                </a:lnTo>
                <a:lnTo>
                  <a:pt x="57150" y="41909"/>
                </a:lnTo>
                <a:lnTo>
                  <a:pt x="57150" y="34797"/>
                </a:lnTo>
                <a:lnTo>
                  <a:pt x="59944" y="32003"/>
                </a:lnTo>
                <a:lnTo>
                  <a:pt x="63373" y="31876"/>
                </a:lnTo>
                <a:lnTo>
                  <a:pt x="76114" y="31711"/>
                </a:lnTo>
                <a:lnTo>
                  <a:pt x="75692" y="0"/>
                </a:lnTo>
                <a:close/>
              </a:path>
              <a:path w="431800" h="76200">
                <a:moveTo>
                  <a:pt x="76114" y="31711"/>
                </a:moveTo>
                <a:lnTo>
                  <a:pt x="63373" y="31876"/>
                </a:lnTo>
                <a:lnTo>
                  <a:pt x="59944" y="32003"/>
                </a:lnTo>
                <a:lnTo>
                  <a:pt x="57150" y="34797"/>
                </a:lnTo>
                <a:lnTo>
                  <a:pt x="57150" y="41909"/>
                </a:lnTo>
                <a:lnTo>
                  <a:pt x="60071" y="44703"/>
                </a:lnTo>
                <a:lnTo>
                  <a:pt x="63626" y="44576"/>
                </a:lnTo>
                <a:lnTo>
                  <a:pt x="76284" y="44412"/>
                </a:lnTo>
                <a:lnTo>
                  <a:pt x="76114" y="31711"/>
                </a:lnTo>
                <a:close/>
              </a:path>
              <a:path w="431800" h="76200">
                <a:moveTo>
                  <a:pt x="76284" y="44412"/>
                </a:moveTo>
                <a:lnTo>
                  <a:pt x="63626" y="44576"/>
                </a:lnTo>
                <a:lnTo>
                  <a:pt x="60071" y="44703"/>
                </a:lnTo>
                <a:lnTo>
                  <a:pt x="76288" y="44703"/>
                </a:lnTo>
                <a:lnTo>
                  <a:pt x="76284" y="44412"/>
                </a:lnTo>
                <a:close/>
              </a:path>
              <a:path w="431800" h="76200">
                <a:moveTo>
                  <a:pt x="428751" y="27177"/>
                </a:moveTo>
                <a:lnTo>
                  <a:pt x="425196" y="27177"/>
                </a:lnTo>
                <a:lnTo>
                  <a:pt x="76114" y="31711"/>
                </a:lnTo>
                <a:lnTo>
                  <a:pt x="76284" y="44412"/>
                </a:lnTo>
                <a:lnTo>
                  <a:pt x="425323" y="39877"/>
                </a:lnTo>
                <a:lnTo>
                  <a:pt x="428878" y="39877"/>
                </a:lnTo>
                <a:lnTo>
                  <a:pt x="431673" y="36956"/>
                </a:lnTo>
                <a:lnTo>
                  <a:pt x="431546" y="29971"/>
                </a:lnTo>
                <a:lnTo>
                  <a:pt x="428751" y="27177"/>
                </a:lnTo>
                <a:close/>
              </a:path>
            </a:pathLst>
          </a:custGeom>
          <a:solidFill>
            <a:srgbClr val="90C225"/>
          </a:solidFill>
        </p:spPr>
        <p:txBody>
          <a:bodyPr wrap="square" lIns="0" tIns="0" rIns="0" bIns="0" rtlCol="0"/>
          <a:lstStyle/>
          <a:p>
            <a:endParaRPr/>
          </a:p>
        </p:txBody>
      </p:sp>
      <p:sp>
        <p:nvSpPr>
          <p:cNvPr id="12" name="object 12"/>
          <p:cNvSpPr/>
          <p:nvPr/>
        </p:nvSpPr>
        <p:spPr>
          <a:xfrm>
            <a:off x="6680961" y="2049272"/>
            <a:ext cx="431800" cy="76200"/>
          </a:xfrm>
          <a:custGeom>
            <a:avLst/>
            <a:gdLst/>
            <a:ahLst/>
            <a:cxnLst/>
            <a:rect l="l" t="t" r="r" b="b"/>
            <a:pathLst>
              <a:path w="431800" h="76200">
                <a:moveTo>
                  <a:pt x="420114" y="31495"/>
                </a:moveTo>
                <a:lnTo>
                  <a:pt x="371602" y="31495"/>
                </a:lnTo>
                <a:lnTo>
                  <a:pt x="374396" y="34289"/>
                </a:lnTo>
                <a:lnTo>
                  <a:pt x="374523" y="41401"/>
                </a:lnTo>
                <a:lnTo>
                  <a:pt x="371729" y="44195"/>
                </a:lnTo>
                <a:lnTo>
                  <a:pt x="368173" y="44323"/>
                </a:lnTo>
                <a:lnTo>
                  <a:pt x="355558" y="44486"/>
                </a:lnTo>
                <a:lnTo>
                  <a:pt x="355981" y="76200"/>
                </a:lnTo>
                <a:lnTo>
                  <a:pt x="431673" y="37083"/>
                </a:lnTo>
                <a:lnTo>
                  <a:pt x="420114" y="31495"/>
                </a:lnTo>
                <a:close/>
              </a:path>
              <a:path w="431800" h="76200">
                <a:moveTo>
                  <a:pt x="355388" y="31787"/>
                </a:moveTo>
                <a:lnTo>
                  <a:pt x="6223" y="36322"/>
                </a:lnTo>
                <a:lnTo>
                  <a:pt x="2794" y="36322"/>
                </a:lnTo>
                <a:lnTo>
                  <a:pt x="0" y="39242"/>
                </a:lnTo>
                <a:lnTo>
                  <a:pt x="0" y="46227"/>
                </a:lnTo>
                <a:lnTo>
                  <a:pt x="2921" y="49022"/>
                </a:lnTo>
                <a:lnTo>
                  <a:pt x="6477" y="49022"/>
                </a:lnTo>
                <a:lnTo>
                  <a:pt x="355558" y="44486"/>
                </a:lnTo>
                <a:lnTo>
                  <a:pt x="355388" y="31787"/>
                </a:lnTo>
                <a:close/>
              </a:path>
              <a:path w="431800" h="76200">
                <a:moveTo>
                  <a:pt x="371602" y="31495"/>
                </a:moveTo>
                <a:lnTo>
                  <a:pt x="368046" y="31623"/>
                </a:lnTo>
                <a:lnTo>
                  <a:pt x="355388" y="31787"/>
                </a:lnTo>
                <a:lnTo>
                  <a:pt x="355558" y="44486"/>
                </a:lnTo>
                <a:lnTo>
                  <a:pt x="368173" y="44323"/>
                </a:lnTo>
                <a:lnTo>
                  <a:pt x="371729" y="44195"/>
                </a:lnTo>
                <a:lnTo>
                  <a:pt x="374523" y="41401"/>
                </a:lnTo>
                <a:lnTo>
                  <a:pt x="374396" y="34289"/>
                </a:lnTo>
                <a:lnTo>
                  <a:pt x="371602" y="31495"/>
                </a:lnTo>
                <a:close/>
              </a:path>
              <a:path w="431800" h="76200">
                <a:moveTo>
                  <a:pt x="354965" y="0"/>
                </a:moveTo>
                <a:lnTo>
                  <a:pt x="355388" y="31787"/>
                </a:lnTo>
                <a:lnTo>
                  <a:pt x="368046" y="31623"/>
                </a:lnTo>
                <a:lnTo>
                  <a:pt x="371602" y="31495"/>
                </a:lnTo>
                <a:lnTo>
                  <a:pt x="420114" y="31495"/>
                </a:lnTo>
                <a:lnTo>
                  <a:pt x="354965" y="0"/>
                </a:lnTo>
                <a:close/>
              </a:path>
            </a:pathLst>
          </a:custGeom>
          <a:solidFill>
            <a:srgbClr val="90C225"/>
          </a:solidFill>
        </p:spPr>
        <p:txBody>
          <a:bodyPr wrap="square" lIns="0" tIns="0" rIns="0" bIns="0" rtlCol="0"/>
          <a:lstStyle/>
          <a:p>
            <a:endParaRPr/>
          </a:p>
        </p:txBody>
      </p:sp>
      <p:grpSp>
        <p:nvGrpSpPr>
          <p:cNvPr id="13" name="object 13"/>
          <p:cNvGrpSpPr/>
          <p:nvPr/>
        </p:nvGrpSpPr>
        <p:grpSpPr>
          <a:xfrm>
            <a:off x="9100184" y="1777364"/>
            <a:ext cx="1581150" cy="482600"/>
            <a:chOff x="9100184" y="1777364"/>
            <a:chExt cx="1581150" cy="482600"/>
          </a:xfrm>
        </p:grpSpPr>
        <p:sp>
          <p:nvSpPr>
            <p:cNvPr id="14" name="object 14"/>
            <p:cNvSpPr/>
            <p:nvPr/>
          </p:nvSpPr>
          <p:spPr>
            <a:xfrm>
              <a:off x="9109709" y="1786889"/>
              <a:ext cx="1562100" cy="463550"/>
            </a:xfrm>
            <a:custGeom>
              <a:avLst/>
              <a:gdLst/>
              <a:ahLst/>
              <a:cxnLst/>
              <a:rect l="l" t="t" r="r" b="b"/>
              <a:pathLst>
                <a:path w="1562100" h="463550">
                  <a:moveTo>
                    <a:pt x="1562100" y="0"/>
                  </a:moveTo>
                  <a:lnTo>
                    <a:pt x="0" y="0"/>
                  </a:lnTo>
                  <a:lnTo>
                    <a:pt x="0" y="463296"/>
                  </a:lnTo>
                  <a:lnTo>
                    <a:pt x="1562100" y="463296"/>
                  </a:lnTo>
                  <a:lnTo>
                    <a:pt x="1562100" y="0"/>
                  </a:lnTo>
                  <a:close/>
                </a:path>
              </a:pathLst>
            </a:custGeom>
            <a:solidFill>
              <a:srgbClr val="90C225"/>
            </a:solidFill>
          </p:spPr>
          <p:txBody>
            <a:bodyPr wrap="square" lIns="0" tIns="0" rIns="0" bIns="0" rtlCol="0"/>
            <a:lstStyle/>
            <a:p>
              <a:endParaRPr/>
            </a:p>
          </p:txBody>
        </p:sp>
        <p:sp>
          <p:nvSpPr>
            <p:cNvPr id="15" name="object 15"/>
            <p:cNvSpPr/>
            <p:nvPr/>
          </p:nvSpPr>
          <p:spPr>
            <a:xfrm>
              <a:off x="9109709" y="1786889"/>
              <a:ext cx="1562100" cy="463550"/>
            </a:xfrm>
            <a:custGeom>
              <a:avLst/>
              <a:gdLst/>
              <a:ahLst/>
              <a:cxnLst/>
              <a:rect l="l" t="t" r="r" b="b"/>
              <a:pathLst>
                <a:path w="1562100" h="463550">
                  <a:moveTo>
                    <a:pt x="0" y="463296"/>
                  </a:moveTo>
                  <a:lnTo>
                    <a:pt x="1562100" y="463296"/>
                  </a:lnTo>
                  <a:lnTo>
                    <a:pt x="1562100" y="0"/>
                  </a:lnTo>
                  <a:lnTo>
                    <a:pt x="0" y="0"/>
                  </a:lnTo>
                  <a:lnTo>
                    <a:pt x="0" y="463296"/>
                  </a:lnTo>
                  <a:close/>
                </a:path>
              </a:pathLst>
            </a:custGeom>
            <a:ln w="19050">
              <a:solidFill>
                <a:srgbClr val="688E18"/>
              </a:solidFill>
            </a:ln>
          </p:spPr>
          <p:txBody>
            <a:bodyPr wrap="square" lIns="0" tIns="0" rIns="0" bIns="0" rtlCol="0"/>
            <a:lstStyle/>
            <a:p>
              <a:endParaRPr/>
            </a:p>
          </p:txBody>
        </p:sp>
      </p:grpSp>
      <p:sp>
        <p:nvSpPr>
          <p:cNvPr id="16" name="object 16"/>
          <p:cNvSpPr txBox="1"/>
          <p:nvPr/>
        </p:nvSpPr>
        <p:spPr>
          <a:xfrm>
            <a:off x="9119234" y="1802129"/>
            <a:ext cx="1543050" cy="391160"/>
          </a:xfrm>
          <a:prstGeom prst="rect">
            <a:avLst/>
          </a:prstGeom>
        </p:spPr>
        <p:txBody>
          <a:bodyPr vert="horz" wrap="square" lIns="0" tIns="12700" rIns="0" bIns="0" rtlCol="0">
            <a:spAutoFit/>
          </a:bodyPr>
          <a:lstStyle/>
          <a:p>
            <a:pPr marL="349885" marR="347980" indent="246379">
              <a:lnSpc>
                <a:spcPct val="100000"/>
              </a:lnSpc>
              <a:spcBef>
                <a:spcPts val="100"/>
              </a:spcBef>
            </a:pPr>
            <a:r>
              <a:rPr sz="1200" b="1" spc="20" dirty="0">
                <a:solidFill>
                  <a:srgbClr val="FFFFFF"/>
                </a:solidFill>
                <a:latin typeface="Arial"/>
                <a:cs typeface="Arial"/>
              </a:rPr>
              <a:t>Data </a:t>
            </a:r>
            <a:r>
              <a:rPr sz="1200" b="1" spc="25" dirty="0">
                <a:solidFill>
                  <a:srgbClr val="FFFFFF"/>
                </a:solidFill>
                <a:latin typeface="Arial"/>
                <a:cs typeface="Arial"/>
              </a:rPr>
              <a:t> </a:t>
            </a:r>
            <a:r>
              <a:rPr sz="1200" b="1" spc="-60" dirty="0">
                <a:solidFill>
                  <a:srgbClr val="FFFFFF"/>
                </a:solidFill>
                <a:latin typeface="Arial"/>
                <a:cs typeface="Arial"/>
              </a:rPr>
              <a:t>E</a:t>
            </a:r>
            <a:r>
              <a:rPr sz="1200" b="1" spc="-45" dirty="0">
                <a:solidFill>
                  <a:srgbClr val="FFFFFF"/>
                </a:solidFill>
                <a:latin typeface="Arial"/>
                <a:cs typeface="Arial"/>
              </a:rPr>
              <a:t>x</a:t>
            </a:r>
            <a:r>
              <a:rPr sz="1200" b="1" dirty="0">
                <a:solidFill>
                  <a:srgbClr val="FFFFFF"/>
                </a:solidFill>
                <a:latin typeface="Arial"/>
                <a:cs typeface="Arial"/>
              </a:rPr>
              <a:t>ploration</a:t>
            </a:r>
            <a:endParaRPr sz="1200">
              <a:latin typeface="Arial"/>
              <a:cs typeface="Arial"/>
            </a:endParaRPr>
          </a:p>
        </p:txBody>
      </p:sp>
      <p:sp>
        <p:nvSpPr>
          <p:cNvPr id="17" name="object 17"/>
          <p:cNvSpPr/>
          <p:nvPr/>
        </p:nvSpPr>
        <p:spPr>
          <a:xfrm>
            <a:off x="7863840" y="1882139"/>
            <a:ext cx="3042285" cy="1653539"/>
          </a:xfrm>
          <a:custGeom>
            <a:avLst/>
            <a:gdLst/>
            <a:ahLst/>
            <a:cxnLst/>
            <a:rect l="l" t="t" r="r" b="b"/>
            <a:pathLst>
              <a:path w="3042284" h="1653539">
                <a:moveTo>
                  <a:pt x="1236091" y="210312"/>
                </a:moveTo>
                <a:lnTo>
                  <a:pt x="1224521" y="204724"/>
                </a:lnTo>
                <a:lnTo>
                  <a:pt x="1159383" y="173228"/>
                </a:lnTo>
                <a:lnTo>
                  <a:pt x="1159802" y="205016"/>
                </a:lnTo>
                <a:lnTo>
                  <a:pt x="810641" y="209550"/>
                </a:lnTo>
                <a:lnTo>
                  <a:pt x="807212" y="209550"/>
                </a:lnTo>
                <a:lnTo>
                  <a:pt x="804418" y="212471"/>
                </a:lnTo>
                <a:lnTo>
                  <a:pt x="804418" y="219456"/>
                </a:lnTo>
                <a:lnTo>
                  <a:pt x="807339" y="222250"/>
                </a:lnTo>
                <a:lnTo>
                  <a:pt x="810895" y="222250"/>
                </a:lnTo>
                <a:lnTo>
                  <a:pt x="1159967" y="217716"/>
                </a:lnTo>
                <a:lnTo>
                  <a:pt x="1160399" y="249428"/>
                </a:lnTo>
                <a:lnTo>
                  <a:pt x="1236091" y="210312"/>
                </a:lnTo>
                <a:close/>
              </a:path>
              <a:path w="3042284" h="1653539">
                <a:moveTo>
                  <a:pt x="1251585" y="36957"/>
                </a:moveTo>
                <a:lnTo>
                  <a:pt x="1251458" y="29972"/>
                </a:lnTo>
                <a:lnTo>
                  <a:pt x="1248664" y="27178"/>
                </a:lnTo>
                <a:lnTo>
                  <a:pt x="1245108" y="27178"/>
                </a:lnTo>
                <a:lnTo>
                  <a:pt x="896023" y="31711"/>
                </a:lnTo>
                <a:lnTo>
                  <a:pt x="895604" y="0"/>
                </a:lnTo>
                <a:lnTo>
                  <a:pt x="819912" y="39116"/>
                </a:lnTo>
                <a:lnTo>
                  <a:pt x="896620" y="76200"/>
                </a:lnTo>
                <a:lnTo>
                  <a:pt x="896188" y="44704"/>
                </a:lnTo>
                <a:lnTo>
                  <a:pt x="896188" y="44424"/>
                </a:lnTo>
                <a:lnTo>
                  <a:pt x="1245235" y="39878"/>
                </a:lnTo>
                <a:lnTo>
                  <a:pt x="1248791" y="39878"/>
                </a:lnTo>
                <a:lnTo>
                  <a:pt x="1251585" y="36957"/>
                </a:lnTo>
                <a:close/>
              </a:path>
              <a:path w="3042284" h="1653539">
                <a:moveTo>
                  <a:pt x="2031873" y="362712"/>
                </a:moveTo>
                <a:lnTo>
                  <a:pt x="2028952" y="359791"/>
                </a:lnTo>
                <a:lnTo>
                  <a:pt x="2021967" y="359791"/>
                </a:lnTo>
                <a:lnTo>
                  <a:pt x="2019173" y="362712"/>
                </a:lnTo>
                <a:lnTo>
                  <a:pt x="2019173" y="588391"/>
                </a:lnTo>
                <a:lnTo>
                  <a:pt x="44450" y="588391"/>
                </a:lnTo>
                <a:lnTo>
                  <a:pt x="44450" y="435864"/>
                </a:lnTo>
                <a:lnTo>
                  <a:pt x="76200" y="435864"/>
                </a:lnTo>
                <a:lnTo>
                  <a:pt x="66675" y="416814"/>
                </a:lnTo>
                <a:lnTo>
                  <a:pt x="38100" y="359664"/>
                </a:lnTo>
                <a:lnTo>
                  <a:pt x="0" y="435864"/>
                </a:lnTo>
                <a:lnTo>
                  <a:pt x="31750" y="435864"/>
                </a:lnTo>
                <a:lnTo>
                  <a:pt x="31750" y="598297"/>
                </a:lnTo>
                <a:lnTo>
                  <a:pt x="34544" y="601091"/>
                </a:lnTo>
                <a:lnTo>
                  <a:pt x="2028952" y="601091"/>
                </a:lnTo>
                <a:lnTo>
                  <a:pt x="2031873" y="598297"/>
                </a:lnTo>
                <a:lnTo>
                  <a:pt x="2031873" y="594741"/>
                </a:lnTo>
                <a:lnTo>
                  <a:pt x="2031873" y="588391"/>
                </a:lnTo>
                <a:lnTo>
                  <a:pt x="2031873" y="362712"/>
                </a:lnTo>
                <a:close/>
              </a:path>
              <a:path w="3042284" h="1653539">
                <a:moveTo>
                  <a:pt x="3042158" y="132080"/>
                </a:moveTo>
                <a:lnTo>
                  <a:pt x="3039364" y="129286"/>
                </a:lnTo>
                <a:lnTo>
                  <a:pt x="2803652" y="129286"/>
                </a:lnTo>
                <a:lnTo>
                  <a:pt x="2800858" y="132080"/>
                </a:lnTo>
                <a:lnTo>
                  <a:pt x="2800858" y="139192"/>
                </a:lnTo>
                <a:lnTo>
                  <a:pt x="2803652" y="141986"/>
                </a:lnTo>
                <a:lnTo>
                  <a:pt x="3029458" y="141986"/>
                </a:lnTo>
                <a:lnTo>
                  <a:pt x="3029458" y="1608836"/>
                </a:lnTo>
                <a:lnTo>
                  <a:pt x="1321308" y="1608836"/>
                </a:lnTo>
                <a:lnTo>
                  <a:pt x="1321308" y="1577086"/>
                </a:lnTo>
                <a:lnTo>
                  <a:pt x="1245108" y="1615186"/>
                </a:lnTo>
                <a:lnTo>
                  <a:pt x="1321308" y="1653286"/>
                </a:lnTo>
                <a:lnTo>
                  <a:pt x="1321308" y="1621536"/>
                </a:lnTo>
                <a:lnTo>
                  <a:pt x="3039364" y="1621536"/>
                </a:lnTo>
                <a:lnTo>
                  <a:pt x="3042158" y="1618615"/>
                </a:lnTo>
                <a:lnTo>
                  <a:pt x="3042158" y="1615186"/>
                </a:lnTo>
                <a:lnTo>
                  <a:pt x="3042158" y="1608836"/>
                </a:lnTo>
                <a:lnTo>
                  <a:pt x="3042158" y="141986"/>
                </a:lnTo>
                <a:lnTo>
                  <a:pt x="3042158" y="135636"/>
                </a:lnTo>
                <a:lnTo>
                  <a:pt x="3042158" y="132080"/>
                </a:lnTo>
                <a:close/>
              </a:path>
            </a:pathLst>
          </a:custGeom>
          <a:solidFill>
            <a:srgbClr val="90C225"/>
          </a:solidFill>
        </p:spPr>
        <p:txBody>
          <a:bodyPr wrap="square" lIns="0" tIns="0" rIns="0" bIns="0" rtlCol="0"/>
          <a:lstStyle/>
          <a:p>
            <a:endParaRPr/>
          </a:p>
        </p:txBody>
      </p:sp>
      <p:sp>
        <p:nvSpPr>
          <p:cNvPr id="18" name="object 18"/>
          <p:cNvSpPr txBox="1"/>
          <p:nvPr/>
        </p:nvSpPr>
        <p:spPr>
          <a:xfrm>
            <a:off x="5563361" y="3265170"/>
            <a:ext cx="1562100" cy="463550"/>
          </a:xfrm>
          <a:prstGeom prst="rect">
            <a:avLst/>
          </a:prstGeom>
          <a:solidFill>
            <a:srgbClr val="90C225"/>
          </a:solidFill>
          <a:ln w="19050">
            <a:solidFill>
              <a:srgbClr val="688E18"/>
            </a:solidFill>
          </a:ln>
        </p:spPr>
        <p:txBody>
          <a:bodyPr vert="horz" wrap="square" lIns="0" tIns="27305" rIns="0" bIns="0" rtlCol="0">
            <a:spAutoFit/>
          </a:bodyPr>
          <a:lstStyle/>
          <a:p>
            <a:pPr marL="422909" marR="416559" indent="40640">
              <a:lnSpc>
                <a:spcPct val="100000"/>
              </a:lnSpc>
              <a:spcBef>
                <a:spcPts val="215"/>
              </a:spcBef>
            </a:pPr>
            <a:r>
              <a:rPr sz="1200" b="1" spc="-10" dirty="0">
                <a:solidFill>
                  <a:srgbClr val="FFFFFF"/>
                </a:solidFill>
                <a:latin typeface="Arial"/>
                <a:cs typeface="Arial"/>
              </a:rPr>
              <a:t>K-Means </a:t>
            </a:r>
            <a:r>
              <a:rPr sz="1200" b="1" spc="-320" dirty="0">
                <a:solidFill>
                  <a:srgbClr val="FFFFFF"/>
                </a:solidFill>
                <a:latin typeface="Arial"/>
                <a:cs typeface="Arial"/>
              </a:rPr>
              <a:t> </a:t>
            </a:r>
            <a:r>
              <a:rPr sz="1200" b="1" spc="-50" dirty="0">
                <a:solidFill>
                  <a:srgbClr val="FFFFFF"/>
                </a:solidFill>
                <a:latin typeface="Arial"/>
                <a:cs typeface="Arial"/>
              </a:rPr>
              <a:t>Clust</a:t>
            </a:r>
            <a:r>
              <a:rPr sz="1200" b="1" spc="-65" dirty="0">
                <a:solidFill>
                  <a:srgbClr val="FFFFFF"/>
                </a:solidFill>
                <a:latin typeface="Arial"/>
                <a:cs typeface="Arial"/>
              </a:rPr>
              <a:t>e</a:t>
            </a:r>
            <a:r>
              <a:rPr sz="1200" b="1" spc="-10" dirty="0">
                <a:solidFill>
                  <a:srgbClr val="FFFFFF"/>
                </a:solidFill>
                <a:latin typeface="Arial"/>
                <a:cs typeface="Arial"/>
              </a:rPr>
              <a:t>rin</a:t>
            </a:r>
            <a:r>
              <a:rPr sz="1200" b="1" spc="5" dirty="0">
                <a:solidFill>
                  <a:srgbClr val="FFFFFF"/>
                </a:solidFill>
                <a:latin typeface="Arial"/>
                <a:cs typeface="Arial"/>
              </a:rPr>
              <a:t>g</a:t>
            </a:r>
            <a:endParaRPr sz="1200">
              <a:latin typeface="Arial"/>
              <a:cs typeface="Arial"/>
            </a:endParaRPr>
          </a:p>
        </p:txBody>
      </p:sp>
      <p:sp>
        <p:nvSpPr>
          <p:cNvPr id="19" name="object 19"/>
          <p:cNvSpPr/>
          <p:nvPr/>
        </p:nvSpPr>
        <p:spPr>
          <a:xfrm>
            <a:off x="5137403" y="3456940"/>
            <a:ext cx="431800" cy="76200"/>
          </a:xfrm>
          <a:custGeom>
            <a:avLst/>
            <a:gdLst/>
            <a:ahLst/>
            <a:cxnLst/>
            <a:rect l="l" t="t" r="r" b="b"/>
            <a:pathLst>
              <a:path w="431800" h="76200">
                <a:moveTo>
                  <a:pt x="76454" y="0"/>
                </a:moveTo>
                <a:lnTo>
                  <a:pt x="0" y="37592"/>
                </a:lnTo>
                <a:lnTo>
                  <a:pt x="75946" y="76200"/>
                </a:lnTo>
                <a:lnTo>
                  <a:pt x="76157" y="44407"/>
                </a:lnTo>
                <a:lnTo>
                  <a:pt x="59944" y="44323"/>
                </a:lnTo>
                <a:lnTo>
                  <a:pt x="57150" y="41529"/>
                </a:lnTo>
                <a:lnTo>
                  <a:pt x="57150" y="34417"/>
                </a:lnTo>
                <a:lnTo>
                  <a:pt x="60071" y="31623"/>
                </a:lnTo>
                <a:lnTo>
                  <a:pt x="76243" y="31623"/>
                </a:lnTo>
                <a:lnTo>
                  <a:pt x="76454" y="0"/>
                </a:lnTo>
                <a:close/>
              </a:path>
              <a:path w="431800" h="76200">
                <a:moveTo>
                  <a:pt x="76242" y="31707"/>
                </a:moveTo>
                <a:lnTo>
                  <a:pt x="76157" y="44407"/>
                </a:lnTo>
                <a:lnTo>
                  <a:pt x="425196" y="46736"/>
                </a:lnTo>
                <a:lnTo>
                  <a:pt x="428751" y="46736"/>
                </a:lnTo>
                <a:lnTo>
                  <a:pt x="431546" y="43942"/>
                </a:lnTo>
                <a:lnTo>
                  <a:pt x="431673" y="36957"/>
                </a:lnTo>
                <a:lnTo>
                  <a:pt x="428879" y="34036"/>
                </a:lnTo>
                <a:lnTo>
                  <a:pt x="425323" y="34036"/>
                </a:lnTo>
                <a:lnTo>
                  <a:pt x="76242" y="31707"/>
                </a:lnTo>
                <a:close/>
              </a:path>
              <a:path w="431800" h="76200">
                <a:moveTo>
                  <a:pt x="63500" y="31623"/>
                </a:moveTo>
                <a:lnTo>
                  <a:pt x="60071" y="31623"/>
                </a:lnTo>
                <a:lnTo>
                  <a:pt x="57150" y="34417"/>
                </a:lnTo>
                <a:lnTo>
                  <a:pt x="57150" y="41529"/>
                </a:lnTo>
                <a:lnTo>
                  <a:pt x="59944" y="44323"/>
                </a:lnTo>
                <a:lnTo>
                  <a:pt x="76157" y="44407"/>
                </a:lnTo>
                <a:lnTo>
                  <a:pt x="76242" y="31707"/>
                </a:lnTo>
                <a:lnTo>
                  <a:pt x="63500" y="31623"/>
                </a:lnTo>
                <a:close/>
              </a:path>
              <a:path w="431800" h="76200">
                <a:moveTo>
                  <a:pt x="76243" y="31623"/>
                </a:moveTo>
                <a:lnTo>
                  <a:pt x="63500" y="31623"/>
                </a:lnTo>
                <a:lnTo>
                  <a:pt x="76242" y="31707"/>
                </a:lnTo>
                <a:close/>
              </a:path>
            </a:pathLst>
          </a:custGeom>
          <a:solidFill>
            <a:srgbClr val="90C225"/>
          </a:solidFill>
        </p:spPr>
        <p:txBody>
          <a:bodyPr wrap="square" lIns="0" tIns="0" rIns="0" bIns="0" rtlCol="0"/>
          <a:lstStyle/>
          <a:p>
            <a:endParaRPr/>
          </a:p>
        </p:txBody>
      </p:sp>
      <p:sp>
        <p:nvSpPr>
          <p:cNvPr id="20" name="object 20"/>
          <p:cNvSpPr txBox="1"/>
          <p:nvPr/>
        </p:nvSpPr>
        <p:spPr>
          <a:xfrm>
            <a:off x="3576065" y="3271265"/>
            <a:ext cx="1562100" cy="463550"/>
          </a:xfrm>
          <a:prstGeom prst="rect">
            <a:avLst/>
          </a:prstGeom>
          <a:solidFill>
            <a:srgbClr val="90C225"/>
          </a:solidFill>
          <a:ln w="19050">
            <a:solidFill>
              <a:srgbClr val="688E18"/>
            </a:solidFill>
          </a:ln>
        </p:spPr>
        <p:txBody>
          <a:bodyPr vert="horz" wrap="square" lIns="0" tIns="132715" rIns="0" bIns="0" rtlCol="0">
            <a:spAutoFit/>
          </a:bodyPr>
          <a:lstStyle/>
          <a:p>
            <a:pPr marL="210820">
              <a:lnSpc>
                <a:spcPct val="100000"/>
              </a:lnSpc>
              <a:spcBef>
                <a:spcPts val="1045"/>
              </a:spcBef>
            </a:pPr>
            <a:r>
              <a:rPr sz="1200" b="1" spc="-45" dirty="0">
                <a:solidFill>
                  <a:srgbClr val="FFFFFF"/>
                </a:solidFill>
                <a:latin typeface="Arial"/>
                <a:cs typeface="Arial"/>
              </a:rPr>
              <a:t>Cluster</a:t>
            </a:r>
            <a:r>
              <a:rPr sz="1200" b="1" spc="-20" dirty="0">
                <a:solidFill>
                  <a:srgbClr val="FFFFFF"/>
                </a:solidFill>
                <a:latin typeface="Arial"/>
                <a:cs typeface="Arial"/>
              </a:rPr>
              <a:t> </a:t>
            </a:r>
            <a:r>
              <a:rPr sz="1200" b="1" spc="-25" dirty="0">
                <a:solidFill>
                  <a:srgbClr val="FFFFFF"/>
                </a:solidFill>
                <a:latin typeface="Arial"/>
                <a:cs typeface="Arial"/>
              </a:rPr>
              <a:t>Analysis</a:t>
            </a:r>
            <a:endParaRPr sz="1200">
              <a:latin typeface="Arial"/>
              <a:cs typeface="Arial"/>
            </a:endParaRPr>
          </a:p>
        </p:txBody>
      </p:sp>
      <p:sp>
        <p:nvSpPr>
          <p:cNvPr id="21" name="object 21"/>
          <p:cNvSpPr txBox="1"/>
          <p:nvPr/>
        </p:nvSpPr>
        <p:spPr>
          <a:xfrm>
            <a:off x="7547609" y="3265170"/>
            <a:ext cx="1562100" cy="463550"/>
          </a:xfrm>
          <a:prstGeom prst="rect">
            <a:avLst/>
          </a:prstGeom>
          <a:solidFill>
            <a:srgbClr val="90C225"/>
          </a:solidFill>
          <a:ln w="19050">
            <a:solidFill>
              <a:srgbClr val="688E18"/>
            </a:solidFill>
          </a:ln>
        </p:spPr>
        <p:txBody>
          <a:bodyPr vert="horz" wrap="square" lIns="0" tIns="27305" rIns="0" bIns="0" rtlCol="0">
            <a:spAutoFit/>
          </a:bodyPr>
          <a:lstStyle/>
          <a:p>
            <a:pPr marL="606425" marR="227965" indent="-370840">
              <a:lnSpc>
                <a:spcPct val="100000"/>
              </a:lnSpc>
              <a:spcBef>
                <a:spcPts val="215"/>
              </a:spcBef>
            </a:pPr>
            <a:r>
              <a:rPr sz="1200" b="1" spc="95" dirty="0">
                <a:solidFill>
                  <a:srgbClr val="FFFFFF"/>
                </a:solidFill>
                <a:latin typeface="Arial"/>
                <a:cs typeface="Arial"/>
              </a:rPr>
              <a:t>N</a:t>
            </a:r>
            <a:r>
              <a:rPr sz="1200" b="1" spc="-75" dirty="0">
                <a:solidFill>
                  <a:srgbClr val="FFFFFF"/>
                </a:solidFill>
                <a:latin typeface="Arial"/>
                <a:cs typeface="Arial"/>
              </a:rPr>
              <a:t>B</a:t>
            </a:r>
            <a:r>
              <a:rPr sz="1200" b="1" spc="-70" dirty="0">
                <a:solidFill>
                  <a:srgbClr val="FFFFFF"/>
                </a:solidFill>
                <a:latin typeface="Arial"/>
                <a:cs typeface="Arial"/>
              </a:rPr>
              <a:t>A</a:t>
            </a:r>
            <a:r>
              <a:rPr sz="1200" b="1" spc="-10" dirty="0">
                <a:solidFill>
                  <a:srgbClr val="FFFFFF"/>
                </a:solidFill>
                <a:latin typeface="Arial"/>
                <a:cs typeface="Arial"/>
              </a:rPr>
              <a:t> </a:t>
            </a:r>
            <a:r>
              <a:rPr sz="1200" b="1" spc="10" dirty="0">
                <a:solidFill>
                  <a:srgbClr val="FFFFFF"/>
                </a:solidFill>
                <a:latin typeface="Arial"/>
                <a:cs typeface="Arial"/>
              </a:rPr>
              <a:t>Adva</a:t>
            </a:r>
            <a:r>
              <a:rPr sz="1200" b="1" spc="15" dirty="0">
                <a:solidFill>
                  <a:srgbClr val="FFFFFF"/>
                </a:solidFill>
                <a:latin typeface="Arial"/>
                <a:cs typeface="Arial"/>
              </a:rPr>
              <a:t>n</a:t>
            </a:r>
            <a:r>
              <a:rPr sz="1200" b="1" spc="-155" dirty="0">
                <a:solidFill>
                  <a:srgbClr val="FFFFFF"/>
                </a:solidFill>
                <a:latin typeface="Arial"/>
                <a:cs typeface="Arial"/>
              </a:rPr>
              <a:t>c</a:t>
            </a:r>
            <a:r>
              <a:rPr sz="1200" b="1" spc="5" dirty="0">
                <a:solidFill>
                  <a:srgbClr val="FFFFFF"/>
                </a:solidFill>
                <a:latin typeface="Arial"/>
                <a:cs typeface="Arial"/>
              </a:rPr>
              <a:t>ed  </a:t>
            </a:r>
            <a:r>
              <a:rPr sz="1200" b="1" spc="-40" dirty="0">
                <a:solidFill>
                  <a:srgbClr val="FFFFFF"/>
                </a:solidFill>
                <a:latin typeface="Arial"/>
                <a:cs typeface="Arial"/>
              </a:rPr>
              <a:t>Stats</a:t>
            </a:r>
            <a:endParaRPr sz="1200">
              <a:latin typeface="Arial"/>
              <a:cs typeface="Arial"/>
            </a:endParaRPr>
          </a:p>
        </p:txBody>
      </p:sp>
      <p:sp>
        <p:nvSpPr>
          <p:cNvPr id="22" name="object 22"/>
          <p:cNvSpPr/>
          <p:nvPr/>
        </p:nvSpPr>
        <p:spPr>
          <a:xfrm>
            <a:off x="7121652" y="3456940"/>
            <a:ext cx="431800" cy="76200"/>
          </a:xfrm>
          <a:custGeom>
            <a:avLst/>
            <a:gdLst/>
            <a:ahLst/>
            <a:cxnLst/>
            <a:rect l="l" t="t" r="r" b="b"/>
            <a:pathLst>
              <a:path w="431800" h="76200">
                <a:moveTo>
                  <a:pt x="76453" y="0"/>
                </a:moveTo>
                <a:lnTo>
                  <a:pt x="0" y="37592"/>
                </a:lnTo>
                <a:lnTo>
                  <a:pt x="75946" y="76200"/>
                </a:lnTo>
                <a:lnTo>
                  <a:pt x="76157" y="44407"/>
                </a:lnTo>
                <a:lnTo>
                  <a:pt x="59944" y="44323"/>
                </a:lnTo>
                <a:lnTo>
                  <a:pt x="57150" y="41529"/>
                </a:lnTo>
                <a:lnTo>
                  <a:pt x="57150" y="34417"/>
                </a:lnTo>
                <a:lnTo>
                  <a:pt x="60071" y="31623"/>
                </a:lnTo>
                <a:lnTo>
                  <a:pt x="76243" y="31623"/>
                </a:lnTo>
                <a:lnTo>
                  <a:pt x="76453" y="0"/>
                </a:lnTo>
                <a:close/>
              </a:path>
              <a:path w="431800" h="76200">
                <a:moveTo>
                  <a:pt x="76242" y="31707"/>
                </a:moveTo>
                <a:lnTo>
                  <a:pt x="76157" y="44407"/>
                </a:lnTo>
                <a:lnTo>
                  <a:pt x="425196" y="46736"/>
                </a:lnTo>
                <a:lnTo>
                  <a:pt x="428751" y="46736"/>
                </a:lnTo>
                <a:lnTo>
                  <a:pt x="431546" y="43942"/>
                </a:lnTo>
                <a:lnTo>
                  <a:pt x="431673" y="36957"/>
                </a:lnTo>
                <a:lnTo>
                  <a:pt x="428878" y="34036"/>
                </a:lnTo>
                <a:lnTo>
                  <a:pt x="425323" y="34036"/>
                </a:lnTo>
                <a:lnTo>
                  <a:pt x="76242" y="31707"/>
                </a:lnTo>
                <a:close/>
              </a:path>
              <a:path w="431800" h="76200">
                <a:moveTo>
                  <a:pt x="63500" y="31623"/>
                </a:moveTo>
                <a:lnTo>
                  <a:pt x="60071" y="31623"/>
                </a:lnTo>
                <a:lnTo>
                  <a:pt x="57150" y="34417"/>
                </a:lnTo>
                <a:lnTo>
                  <a:pt x="57150" y="41529"/>
                </a:lnTo>
                <a:lnTo>
                  <a:pt x="59944" y="44323"/>
                </a:lnTo>
                <a:lnTo>
                  <a:pt x="76157" y="44407"/>
                </a:lnTo>
                <a:lnTo>
                  <a:pt x="76242" y="31707"/>
                </a:lnTo>
                <a:lnTo>
                  <a:pt x="63500" y="31623"/>
                </a:lnTo>
                <a:close/>
              </a:path>
              <a:path w="431800" h="76200">
                <a:moveTo>
                  <a:pt x="76243" y="31623"/>
                </a:moveTo>
                <a:lnTo>
                  <a:pt x="63500" y="31623"/>
                </a:lnTo>
                <a:lnTo>
                  <a:pt x="76242" y="31707"/>
                </a:lnTo>
                <a:close/>
              </a:path>
            </a:pathLst>
          </a:custGeom>
          <a:solidFill>
            <a:srgbClr val="90C225"/>
          </a:solidFill>
        </p:spPr>
        <p:txBody>
          <a:bodyPr wrap="square" lIns="0" tIns="0" rIns="0" bIns="0" rtlCol="0"/>
          <a:lstStyle/>
          <a:p>
            <a:endParaRPr/>
          </a:p>
        </p:txBody>
      </p:sp>
      <p:sp>
        <p:nvSpPr>
          <p:cNvPr id="23" name="object 23"/>
          <p:cNvSpPr/>
          <p:nvPr/>
        </p:nvSpPr>
        <p:spPr>
          <a:xfrm>
            <a:off x="8283447" y="3721353"/>
            <a:ext cx="76200" cy="915035"/>
          </a:xfrm>
          <a:custGeom>
            <a:avLst/>
            <a:gdLst/>
            <a:ahLst/>
            <a:cxnLst/>
            <a:rect l="l" t="t" r="r" b="b"/>
            <a:pathLst>
              <a:path w="76200" h="915035">
                <a:moveTo>
                  <a:pt x="0" y="838200"/>
                </a:moveTo>
                <a:lnTo>
                  <a:pt x="37592" y="914654"/>
                </a:lnTo>
                <a:lnTo>
                  <a:pt x="66644" y="857504"/>
                </a:lnTo>
                <a:lnTo>
                  <a:pt x="37973" y="857504"/>
                </a:lnTo>
                <a:lnTo>
                  <a:pt x="34417" y="857377"/>
                </a:lnTo>
                <a:lnTo>
                  <a:pt x="31750" y="854710"/>
                </a:lnTo>
                <a:lnTo>
                  <a:pt x="31710" y="838411"/>
                </a:lnTo>
                <a:lnTo>
                  <a:pt x="0" y="838200"/>
                </a:lnTo>
                <a:close/>
              </a:path>
              <a:path w="76200" h="915035">
                <a:moveTo>
                  <a:pt x="31710" y="838411"/>
                </a:moveTo>
                <a:lnTo>
                  <a:pt x="31750" y="854710"/>
                </a:lnTo>
                <a:lnTo>
                  <a:pt x="34417" y="857377"/>
                </a:lnTo>
                <a:lnTo>
                  <a:pt x="37973" y="857504"/>
                </a:lnTo>
                <a:lnTo>
                  <a:pt x="41528" y="857504"/>
                </a:lnTo>
                <a:lnTo>
                  <a:pt x="44323" y="854710"/>
                </a:lnTo>
                <a:lnTo>
                  <a:pt x="44410" y="838496"/>
                </a:lnTo>
                <a:lnTo>
                  <a:pt x="31710" y="838411"/>
                </a:lnTo>
                <a:close/>
              </a:path>
              <a:path w="76200" h="915035">
                <a:moveTo>
                  <a:pt x="44410" y="838496"/>
                </a:moveTo>
                <a:lnTo>
                  <a:pt x="44323" y="854710"/>
                </a:lnTo>
                <a:lnTo>
                  <a:pt x="41528" y="857504"/>
                </a:lnTo>
                <a:lnTo>
                  <a:pt x="66644" y="857504"/>
                </a:lnTo>
                <a:lnTo>
                  <a:pt x="76200" y="838708"/>
                </a:lnTo>
                <a:lnTo>
                  <a:pt x="44410" y="838496"/>
                </a:lnTo>
                <a:close/>
              </a:path>
              <a:path w="76200" h="915035">
                <a:moveTo>
                  <a:pt x="47371" y="0"/>
                </a:moveTo>
                <a:lnTo>
                  <a:pt x="40385" y="0"/>
                </a:lnTo>
                <a:lnTo>
                  <a:pt x="37592" y="2794"/>
                </a:lnTo>
                <a:lnTo>
                  <a:pt x="37465" y="6350"/>
                </a:lnTo>
                <a:lnTo>
                  <a:pt x="31710" y="838411"/>
                </a:lnTo>
                <a:lnTo>
                  <a:pt x="44410" y="838496"/>
                </a:lnTo>
                <a:lnTo>
                  <a:pt x="50165" y="6350"/>
                </a:lnTo>
                <a:lnTo>
                  <a:pt x="50043" y="2794"/>
                </a:lnTo>
                <a:lnTo>
                  <a:pt x="47371" y="0"/>
                </a:lnTo>
                <a:close/>
              </a:path>
            </a:pathLst>
          </a:custGeom>
          <a:solidFill>
            <a:srgbClr val="90C225"/>
          </a:solidFill>
        </p:spPr>
        <p:txBody>
          <a:bodyPr wrap="square" lIns="0" tIns="0" rIns="0" bIns="0" rtlCol="0"/>
          <a:lstStyle/>
          <a:p>
            <a:endParaRPr/>
          </a:p>
        </p:txBody>
      </p:sp>
      <p:sp>
        <p:nvSpPr>
          <p:cNvPr id="24" name="object 24"/>
          <p:cNvSpPr txBox="1"/>
          <p:nvPr/>
        </p:nvSpPr>
        <p:spPr>
          <a:xfrm>
            <a:off x="5566409" y="3954017"/>
            <a:ext cx="1562100" cy="463550"/>
          </a:xfrm>
          <a:prstGeom prst="rect">
            <a:avLst/>
          </a:prstGeom>
          <a:solidFill>
            <a:srgbClr val="90C225"/>
          </a:solidFill>
          <a:ln w="19050">
            <a:solidFill>
              <a:srgbClr val="688E18"/>
            </a:solidFill>
          </a:ln>
        </p:spPr>
        <p:txBody>
          <a:bodyPr vert="horz" wrap="square" lIns="0" tIns="133350" rIns="0" bIns="0" rtlCol="0">
            <a:spAutoFit/>
          </a:bodyPr>
          <a:lstStyle/>
          <a:p>
            <a:pPr algn="ctr">
              <a:lnSpc>
                <a:spcPct val="100000"/>
              </a:lnSpc>
              <a:spcBef>
                <a:spcPts val="1050"/>
              </a:spcBef>
            </a:pPr>
            <a:r>
              <a:rPr sz="1200" b="1" spc="10" dirty="0">
                <a:solidFill>
                  <a:srgbClr val="FFFFFF"/>
                </a:solidFill>
                <a:latin typeface="Arial"/>
                <a:cs typeface="Arial"/>
              </a:rPr>
              <a:t>Arima</a:t>
            </a:r>
            <a:endParaRPr sz="1200">
              <a:latin typeface="Arial"/>
              <a:cs typeface="Arial"/>
            </a:endParaRPr>
          </a:p>
        </p:txBody>
      </p:sp>
      <p:sp>
        <p:nvSpPr>
          <p:cNvPr id="25" name="object 25"/>
          <p:cNvSpPr txBox="1"/>
          <p:nvPr/>
        </p:nvSpPr>
        <p:spPr>
          <a:xfrm>
            <a:off x="5554217" y="4636770"/>
            <a:ext cx="1562100" cy="464820"/>
          </a:xfrm>
          <a:prstGeom prst="rect">
            <a:avLst/>
          </a:prstGeom>
          <a:solidFill>
            <a:srgbClr val="90C225"/>
          </a:solidFill>
          <a:ln w="19050">
            <a:solidFill>
              <a:srgbClr val="688E18"/>
            </a:solidFill>
          </a:ln>
        </p:spPr>
        <p:txBody>
          <a:bodyPr vert="horz" wrap="square" lIns="0" tIns="133985" rIns="0" bIns="0" rtlCol="0">
            <a:spAutoFit/>
          </a:bodyPr>
          <a:lstStyle/>
          <a:p>
            <a:pPr algn="ctr">
              <a:lnSpc>
                <a:spcPct val="100000"/>
              </a:lnSpc>
              <a:spcBef>
                <a:spcPts val="1055"/>
              </a:spcBef>
            </a:pPr>
            <a:r>
              <a:rPr sz="1200" b="1" spc="-10" dirty="0">
                <a:solidFill>
                  <a:srgbClr val="FFFFFF"/>
                </a:solidFill>
                <a:latin typeface="Arial"/>
                <a:cs typeface="Arial"/>
              </a:rPr>
              <a:t>GBM</a:t>
            </a:r>
            <a:endParaRPr sz="1200">
              <a:latin typeface="Arial"/>
              <a:cs typeface="Arial"/>
            </a:endParaRPr>
          </a:p>
        </p:txBody>
      </p:sp>
      <p:sp>
        <p:nvSpPr>
          <p:cNvPr id="26" name="object 26"/>
          <p:cNvSpPr txBox="1"/>
          <p:nvPr/>
        </p:nvSpPr>
        <p:spPr>
          <a:xfrm>
            <a:off x="5554217" y="5325617"/>
            <a:ext cx="1562100" cy="464820"/>
          </a:xfrm>
          <a:prstGeom prst="rect">
            <a:avLst/>
          </a:prstGeom>
          <a:solidFill>
            <a:srgbClr val="90C225"/>
          </a:solidFill>
          <a:ln w="19050">
            <a:solidFill>
              <a:srgbClr val="688E18"/>
            </a:solidFill>
          </a:ln>
        </p:spPr>
        <p:txBody>
          <a:bodyPr vert="horz" wrap="square" lIns="0" tIns="133985" rIns="0" bIns="0" rtlCol="0">
            <a:spAutoFit/>
          </a:bodyPr>
          <a:lstStyle/>
          <a:p>
            <a:pPr marL="240029">
              <a:lnSpc>
                <a:spcPct val="100000"/>
              </a:lnSpc>
              <a:spcBef>
                <a:spcPts val="1055"/>
              </a:spcBef>
            </a:pPr>
            <a:r>
              <a:rPr sz="1200" b="1" spc="-15" dirty="0">
                <a:solidFill>
                  <a:srgbClr val="FFFFFF"/>
                </a:solidFill>
                <a:latin typeface="Arial"/>
                <a:cs typeface="Arial"/>
              </a:rPr>
              <a:t>Random</a:t>
            </a:r>
            <a:r>
              <a:rPr sz="1200" b="1" spc="-40" dirty="0">
                <a:solidFill>
                  <a:srgbClr val="FFFFFF"/>
                </a:solidFill>
                <a:latin typeface="Arial"/>
                <a:cs typeface="Arial"/>
              </a:rPr>
              <a:t> Forest</a:t>
            </a:r>
            <a:endParaRPr sz="1200">
              <a:latin typeface="Arial"/>
              <a:cs typeface="Arial"/>
            </a:endParaRPr>
          </a:p>
        </p:txBody>
      </p:sp>
      <p:sp>
        <p:nvSpPr>
          <p:cNvPr id="27" name="object 27"/>
          <p:cNvSpPr txBox="1"/>
          <p:nvPr/>
        </p:nvSpPr>
        <p:spPr>
          <a:xfrm>
            <a:off x="7541514" y="4636770"/>
            <a:ext cx="1562100" cy="464820"/>
          </a:xfrm>
          <a:prstGeom prst="rect">
            <a:avLst/>
          </a:prstGeom>
          <a:solidFill>
            <a:srgbClr val="90C225"/>
          </a:solidFill>
          <a:ln w="19050">
            <a:solidFill>
              <a:srgbClr val="688E18"/>
            </a:solidFill>
          </a:ln>
        </p:spPr>
        <p:txBody>
          <a:bodyPr vert="horz" wrap="square" lIns="0" tIns="123189" rIns="0" bIns="0" rtlCol="0">
            <a:spAutoFit/>
          </a:bodyPr>
          <a:lstStyle/>
          <a:p>
            <a:pPr marL="384810">
              <a:lnSpc>
                <a:spcPct val="100000"/>
              </a:lnSpc>
              <a:spcBef>
                <a:spcPts val="969"/>
              </a:spcBef>
            </a:pPr>
            <a:r>
              <a:rPr sz="1200" b="1" spc="-50" dirty="0">
                <a:solidFill>
                  <a:srgbClr val="FFFFFF"/>
                </a:solidFill>
                <a:latin typeface="Arial"/>
                <a:cs typeface="Arial"/>
              </a:rPr>
              <a:t>Time</a:t>
            </a:r>
            <a:r>
              <a:rPr sz="1200" b="1" spc="-30" dirty="0">
                <a:solidFill>
                  <a:srgbClr val="FFFFFF"/>
                </a:solidFill>
                <a:latin typeface="Arial"/>
                <a:cs typeface="Arial"/>
              </a:rPr>
              <a:t> </a:t>
            </a:r>
            <a:r>
              <a:rPr sz="1200" b="1" spc="-40" dirty="0">
                <a:solidFill>
                  <a:srgbClr val="FFFFFF"/>
                </a:solidFill>
                <a:latin typeface="Arial"/>
                <a:cs typeface="Arial"/>
              </a:rPr>
              <a:t>Series</a:t>
            </a:r>
            <a:endParaRPr sz="1200">
              <a:latin typeface="Arial"/>
              <a:cs typeface="Arial"/>
            </a:endParaRPr>
          </a:p>
        </p:txBody>
      </p:sp>
      <p:sp>
        <p:nvSpPr>
          <p:cNvPr id="28" name="object 28"/>
          <p:cNvSpPr/>
          <p:nvPr/>
        </p:nvSpPr>
        <p:spPr>
          <a:xfrm>
            <a:off x="7115556" y="4146803"/>
            <a:ext cx="431800" cy="1449705"/>
          </a:xfrm>
          <a:custGeom>
            <a:avLst/>
            <a:gdLst/>
            <a:ahLst/>
            <a:cxnLst/>
            <a:rect l="l" t="t" r="r" b="b"/>
            <a:pathLst>
              <a:path w="431800" h="1449704">
                <a:moveTo>
                  <a:pt x="431673" y="718820"/>
                </a:moveTo>
                <a:lnTo>
                  <a:pt x="431292" y="718464"/>
                </a:lnTo>
                <a:lnTo>
                  <a:pt x="431292" y="717677"/>
                </a:lnTo>
                <a:lnTo>
                  <a:pt x="428498" y="714883"/>
                </a:lnTo>
                <a:lnTo>
                  <a:pt x="224917" y="714883"/>
                </a:lnTo>
                <a:lnTo>
                  <a:pt x="224917" y="44450"/>
                </a:lnTo>
                <a:lnTo>
                  <a:pt x="224917" y="38100"/>
                </a:lnTo>
                <a:lnTo>
                  <a:pt x="224917" y="34544"/>
                </a:lnTo>
                <a:lnTo>
                  <a:pt x="222123" y="31750"/>
                </a:lnTo>
                <a:lnTo>
                  <a:pt x="88392" y="31750"/>
                </a:lnTo>
                <a:lnTo>
                  <a:pt x="88392" y="0"/>
                </a:lnTo>
                <a:lnTo>
                  <a:pt x="12192" y="38100"/>
                </a:lnTo>
                <a:lnTo>
                  <a:pt x="88392" y="76200"/>
                </a:lnTo>
                <a:lnTo>
                  <a:pt x="88392" y="44450"/>
                </a:lnTo>
                <a:lnTo>
                  <a:pt x="212217" y="44450"/>
                </a:lnTo>
                <a:lnTo>
                  <a:pt x="212217" y="716026"/>
                </a:lnTo>
                <a:lnTo>
                  <a:pt x="209169" y="716026"/>
                </a:lnTo>
                <a:lnTo>
                  <a:pt x="76200" y="716026"/>
                </a:lnTo>
                <a:lnTo>
                  <a:pt x="76200" y="684276"/>
                </a:lnTo>
                <a:lnTo>
                  <a:pt x="0" y="722376"/>
                </a:lnTo>
                <a:lnTo>
                  <a:pt x="76200" y="760476"/>
                </a:lnTo>
                <a:lnTo>
                  <a:pt x="76200" y="728726"/>
                </a:lnTo>
                <a:lnTo>
                  <a:pt x="206248" y="728726"/>
                </a:lnTo>
                <a:lnTo>
                  <a:pt x="206248" y="1404747"/>
                </a:lnTo>
                <a:lnTo>
                  <a:pt x="76200" y="1404747"/>
                </a:lnTo>
                <a:lnTo>
                  <a:pt x="76200" y="1372997"/>
                </a:lnTo>
                <a:lnTo>
                  <a:pt x="0" y="1411097"/>
                </a:lnTo>
                <a:lnTo>
                  <a:pt x="76200" y="1449197"/>
                </a:lnTo>
                <a:lnTo>
                  <a:pt x="76200" y="1417447"/>
                </a:lnTo>
                <a:lnTo>
                  <a:pt x="216154" y="1417447"/>
                </a:lnTo>
                <a:lnTo>
                  <a:pt x="218948" y="1414653"/>
                </a:lnTo>
                <a:lnTo>
                  <a:pt x="218948" y="1411097"/>
                </a:lnTo>
                <a:lnTo>
                  <a:pt x="218948" y="1404747"/>
                </a:lnTo>
                <a:lnTo>
                  <a:pt x="218948" y="728726"/>
                </a:lnTo>
                <a:lnTo>
                  <a:pt x="428752" y="728726"/>
                </a:lnTo>
                <a:lnTo>
                  <a:pt x="431673" y="725932"/>
                </a:lnTo>
                <a:lnTo>
                  <a:pt x="431673" y="722376"/>
                </a:lnTo>
                <a:lnTo>
                  <a:pt x="431673" y="718820"/>
                </a:lnTo>
                <a:close/>
              </a:path>
            </a:pathLst>
          </a:custGeom>
          <a:solidFill>
            <a:srgbClr val="90C225"/>
          </a:solidFill>
        </p:spPr>
        <p:txBody>
          <a:bodyPr wrap="square" lIns="0" tIns="0" rIns="0" bIns="0" rtlCol="0"/>
          <a:lstStyle/>
          <a:p>
            <a:endParaRPr/>
          </a:p>
        </p:txBody>
      </p:sp>
      <p:sp>
        <p:nvSpPr>
          <p:cNvPr id="29" name="object 29"/>
          <p:cNvSpPr txBox="1"/>
          <p:nvPr/>
        </p:nvSpPr>
        <p:spPr>
          <a:xfrm>
            <a:off x="3576065" y="4636770"/>
            <a:ext cx="1562100" cy="464820"/>
          </a:xfrm>
          <a:prstGeom prst="rect">
            <a:avLst/>
          </a:prstGeom>
          <a:solidFill>
            <a:srgbClr val="90C225"/>
          </a:solidFill>
          <a:ln w="19050">
            <a:solidFill>
              <a:srgbClr val="688E18"/>
            </a:solidFill>
          </a:ln>
        </p:spPr>
        <p:txBody>
          <a:bodyPr vert="horz" wrap="square" lIns="0" tIns="133985" rIns="0" bIns="0" rtlCol="0">
            <a:spAutoFit/>
          </a:bodyPr>
          <a:lstStyle/>
          <a:p>
            <a:pPr marL="401320">
              <a:lnSpc>
                <a:spcPct val="100000"/>
              </a:lnSpc>
              <a:spcBef>
                <a:spcPts val="1055"/>
              </a:spcBef>
            </a:pPr>
            <a:r>
              <a:rPr sz="1200" b="1" spc="-15" dirty="0">
                <a:solidFill>
                  <a:srgbClr val="FFFFFF"/>
                </a:solidFill>
                <a:latin typeface="Arial"/>
                <a:cs typeface="Arial"/>
              </a:rPr>
              <a:t>Evaluation</a:t>
            </a:r>
            <a:endParaRPr sz="1200">
              <a:latin typeface="Arial"/>
              <a:cs typeface="Arial"/>
            </a:endParaRPr>
          </a:p>
        </p:txBody>
      </p:sp>
      <p:sp>
        <p:nvSpPr>
          <p:cNvPr id="30" name="object 30"/>
          <p:cNvSpPr/>
          <p:nvPr/>
        </p:nvSpPr>
        <p:spPr>
          <a:xfrm>
            <a:off x="5137404" y="4178553"/>
            <a:ext cx="434975" cy="1386205"/>
          </a:xfrm>
          <a:custGeom>
            <a:avLst/>
            <a:gdLst/>
            <a:ahLst/>
            <a:cxnLst/>
            <a:rect l="l" t="t" r="r" b="b"/>
            <a:pathLst>
              <a:path w="434975" h="1386204">
                <a:moveTo>
                  <a:pt x="434721" y="2794"/>
                </a:moveTo>
                <a:lnTo>
                  <a:pt x="431927" y="0"/>
                </a:lnTo>
                <a:lnTo>
                  <a:pt x="210693" y="0"/>
                </a:lnTo>
                <a:lnTo>
                  <a:pt x="207772" y="2794"/>
                </a:lnTo>
                <a:lnTo>
                  <a:pt x="207772" y="683133"/>
                </a:lnTo>
                <a:lnTo>
                  <a:pt x="76200" y="683133"/>
                </a:lnTo>
                <a:lnTo>
                  <a:pt x="76200" y="652526"/>
                </a:lnTo>
                <a:lnTo>
                  <a:pt x="76200" y="651383"/>
                </a:lnTo>
                <a:lnTo>
                  <a:pt x="0" y="689483"/>
                </a:lnTo>
                <a:lnTo>
                  <a:pt x="1143" y="690054"/>
                </a:lnTo>
                <a:lnTo>
                  <a:pt x="0" y="690626"/>
                </a:lnTo>
                <a:lnTo>
                  <a:pt x="76200" y="728726"/>
                </a:lnTo>
                <a:lnTo>
                  <a:pt x="76200" y="727583"/>
                </a:lnTo>
                <a:lnTo>
                  <a:pt x="76200" y="696976"/>
                </a:lnTo>
                <a:lnTo>
                  <a:pt x="201549" y="696976"/>
                </a:lnTo>
                <a:lnTo>
                  <a:pt x="201549" y="1382903"/>
                </a:lnTo>
                <a:lnTo>
                  <a:pt x="204470" y="1385697"/>
                </a:lnTo>
                <a:lnTo>
                  <a:pt x="419354" y="1385697"/>
                </a:lnTo>
                <a:lnTo>
                  <a:pt x="422148" y="1382903"/>
                </a:lnTo>
                <a:lnTo>
                  <a:pt x="422148" y="1379347"/>
                </a:lnTo>
                <a:lnTo>
                  <a:pt x="422148" y="1375791"/>
                </a:lnTo>
                <a:lnTo>
                  <a:pt x="419354" y="1372997"/>
                </a:lnTo>
                <a:lnTo>
                  <a:pt x="214249" y="1372997"/>
                </a:lnTo>
                <a:lnTo>
                  <a:pt x="214249" y="696976"/>
                </a:lnTo>
                <a:lnTo>
                  <a:pt x="419354" y="696976"/>
                </a:lnTo>
                <a:lnTo>
                  <a:pt x="422148" y="694182"/>
                </a:lnTo>
                <a:lnTo>
                  <a:pt x="422148" y="687070"/>
                </a:lnTo>
                <a:lnTo>
                  <a:pt x="419354" y="684276"/>
                </a:lnTo>
                <a:lnTo>
                  <a:pt x="220472" y="684276"/>
                </a:lnTo>
                <a:lnTo>
                  <a:pt x="220472" y="683133"/>
                </a:lnTo>
                <a:lnTo>
                  <a:pt x="220472" y="12700"/>
                </a:lnTo>
                <a:lnTo>
                  <a:pt x="431927" y="12700"/>
                </a:lnTo>
                <a:lnTo>
                  <a:pt x="434721" y="9906"/>
                </a:lnTo>
                <a:lnTo>
                  <a:pt x="434721" y="6350"/>
                </a:lnTo>
                <a:lnTo>
                  <a:pt x="434721" y="2794"/>
                </a:lnTo>
                <a:close/>
              </a:path>
            </a:pathLst>
          </a:custGeom>
          <a:solidFill>
            <a:srgbClr val="90C225"/>
          </a:solidFill>
        </p:spPr>
        <p:txBody>
          <a:bodyPr wrap="square" lIns="0" tIns="0" rIns="0" bIns="0" rtlCol="0"/>
          <a:lstStyle/>
          <a:p>
            <a:endParaRPr/>
          </a:p>
        </p:txBody>
      </p:sp>
      <p:sp>
        <p:nvSpPr>
          <p:cNvPr id="31" name="object 31"/>
          <p:cNvSpPr/>
          <p:nvPr/>
        </p:nvSpPr>
        <p:spPr>
          <a:xfrm>
            <a:off x="4317491" y="3733800"/>
            <a:ext cx="76200" cy="909319"/>
          </a:xfrm>
          <a:custGeom>
            <a:avLst/>
            <a:gdLst/>
            <a:ahLst/>
            <a:cxnLst/>
            <a:rect l="l" t="t" r="r" b="b"/>
            <a:pathLst>
              <a:path w="76200" h="909320">
                <a:moveTo>
                  <a:pt x="41656" y="57150"/>
                </a:moveTo>
                <a:lnTo>
                  <a:pt x="34544" y="57150"/>
                </a:lnTo>
                <a:lnTo>
                  <a:pt x="31750" y="59943"/>
                </a:lnTo>
                <a:lnTo>
                  <a:pt x="31750" y="906526"/>
                </a:lnTo>
                <a:lnTo>
                  <a:pt x="34544" y="909319"/>
                </a:lnTo>
                <a:lnTo>
                  <a:pt x="41656" y="909319"/>
                </a:lnTo>
                <a:lnTo>
                  <a:pt x="44450" y="906526"/>
                </a:lnTo>
                <a:lnTo>
                  <a:pt x="44450" y="59943"/>
                </a:lnTo>
                <a:lnTo>
                  <a:pt x="41656" y="57150"/>
                </a:lnTo>
                <a:close/>
              </a:path>
              <a:path w="76200" h="909320">
                <a:moveTo>
                  <a:pt x="38100" y="0"/>
                </a:moveTo>
                <a:lnTo>
                  <a:pt x="0" y="76200"/>
                </a:lnTo>
                <a:lnTo>
                  <a:pt x="31750" y="76200"/>
                </a:lnTo>
                <a:lnTo>
                  <a:pt x="31750" y="59943"/>
                </a:lnTo>
                <a:lnTo>
                  <a:pt x="34544" y="57150"/>
                </a:lnTo>
                <a:lnTo>
                  <a:pt x="66675" y="57150"/>
                </a:lnTo>
                <a:lnTo>
                  <a:pt x="38100" y="0"/>
                </a:lnTo>
                <a:close/>
              </a:path>
              <a:path w="76200" h="909320">
                <a:moveTo>
                  <a:pt x="66675" y="57150"/>
                </a:moveTo>
                <a:lnTo>
                  <a:pt x="41656" y="57150"/>
                </a:lnTo>
                <a:lnTo>
                  <a:pt x="44450" y="59943"/>
                </a:lnTo>
                <a:lnTo>
                  <a:pt x="44450" y="76200"/>
                </a:lnTo>
                <a:lnTo>
                  <a:pt x="76200" y="76200"/>
                </a:lnTo>
                <a:lnTo>
                  <a:pt x="66675" y="57150"/>
                </a:lnTo>
                <a:close/>
              </a:path>
            </a:pathLst>
          </a:custGeom>
          <a:solidFill>
            <a:srgbClr val="90C225"/>
          </a:solidFill>
        </p:spPr>
        <p:txBody>
          <a:bodyPr wrap="square" lIns="0" tIns="0" rIns="0" bIns="0" rtlCol="0"/>
          <a:lstStyle/>
          <a:p>
            <a:endParaRPr/>
          </a:p>
        </p:txBody>
      </p:sp>
      <p:sp>
        <p:nvSpPr>
          <p:cNvPr id="32" name="object 32"/>
          <p:cNvSpPr/>
          <p:nvPr/>
        </p:nvSpPr>
        <p:spPr>
          <a:xfrm>
            <a:off x="3150107" y="3449320"/>
            <a:ext cx="431800" cy="76200"/>
          </a:xfrm>
          <a:custGeom>
            <a:avLst/>
            <a:gdLst/>
            <a:ahLst/>
            <a:cxnLst/>
            <a:rect l="l" t="t" r="r" b="b"/>
            <a:pathLst>
              <a:path w="431800" h="76200">
                <a:moveTo>
                  <a:pt x="76454" y="0"/>
                </a:moveTo>
                <a:lnTo>
                  <a:pt x="0" y="37591"/>
                </a:lnTo>
                <a:lnTo>
                  <a:pt x="75946" y="76200"/>
                </a:lnTo>
                <a:lnTo>
                  <a:pt x="76157" y="44407"/>
                </a:lnTo>
                <a:lnTo>
                  <a:pt x="59943" y="44322"/>
                </a:lnTo>
                <a:lnTo>
                  <a:pt x="57150" y="41528"/>
                </a:lnTo>
                <a:lnTo>
                  <a:pt x="57150" y="34416"/>
                </a:lnTo>
                <a:lnTo>
                  <a:pt x="60071" y="31622"/>
                </a:lnTo>
                <a:lnTo>
                  <a:pt x="76243" y="31622"/>
                </a:lnTo>
                <a:lnTo>
                  <a:pt x="76454" y="0"/>
                </a:lnTo>
                <a:close/>
              </a:path>
              <a:path w="431800" h="76200">
                <a:moveTo>
                  <a:pt x="76242" y="31707"/>
                </a:moveTo>
                <a:lnTo>
                  <a:pt x="76157" y="44407"/>
                </a:lnTo>
                <a:lnTo>
                  <a:pt x="425195" y="46735"/>
                </a:lnTo>
                <a:lnTo>
                  <a:pt x="428752" y="46735"/>
                </a:lnTo>
                <a:lnTo>
                  <a:pt x="431545" y="43941"/>
                </a:lnTo>
                <a:lnTo>
                  <a:pt x="431672" y="36956"/>
                </a:lnTo>
                <a:lnTo>
                  <a:pt x="428879" y="34035"/>
                </a:lnTo>
                <a:lnTo>
                  <a:pt x="425322" y="34035"/>
                </a:lnTo>
                <a:lnTo>
                  <a:pt x="76242" y="31707"/>
                </a:lnTo>
                <a:close/>
              </a:path>
              <a:path w="431800" h="76200">
                <a:moveTo>
                  <a:pt x="63500" y="31622"/>
                </a:moveTo>
                <a:lnTo>
                  <a:pt x="60071" y="31622"/>
                </a:lnTo>
                <a:lnTo>
                  <a:pt x="57150" y="34416"/>
                </a:lnTo>
                <a:lnTo>
                  <a:pt x="57150" y="41528"/>
                </a:lnTo>
                <a:lnTo>
                  <a:pt x="59943" y="44322"/>
                </a:lnTo>
                <a:lnTo>
                  <a:pt x="76157" y="44407"/>
                </a:lnTo>
                <a:lnTo>
                  <a:pt x="76242" y="31707"/>
                </a:lnTo>
                <a:lnTo>
                  <a:pt x="63500" y="31622"/>
                </a:lnTo>
                <a:close/>
              </a:path>
              <a:path w="431800" h="76200">
                <a:moveTo>
                  <a:pt x="76243" y="31622"/>
                </a:moveTo>
                <a:lnTo>
                  <a:pt x="63500" y="31622"/>
                </a:lnTo>
                <a:lnTo>
                  <a:pt x="76242" y="31707"/>
                </a:lnTo>
                <a:close/>
              </a:path>
            </a:pathLst>
          </a:custGeom>
          <a:solidFill>
            <a:srgbClr val="90C225"/>
          </a:solidFill>
        </p:spPr>
        <p:txBody>
          <a:bodyPr wrap="square" lIns="0" tIns="0" rIns="0" bIns="0" rtlCol="0"/>
          <a:lstStyle/>
          <a:p>
            <a:endParaRPr/>
          </a:p>
        </p:txBody>
      </p:sp>
      <p:sp>
        <p:nvSpPr>
          <p:cNvPr id="33" name="object 33"/>
          <p:cNvSpPr txBox="1"/>
          <p:nvPr/>
        </p:nvSpPr>
        <p:spPr>
          <a:xfrm>
            <a:off x="1588769" y="3265170"/>
            <a:ext cx="1562100" cy="463550"/>
          </a:xfrm>
          <a:prstGeom prst="rect">
            <a:avLst/>
          </a:prstGeom>
          <a:solidFill>
            <a:srgbClr val="90C225"/>
          </a:solidFill>
          <a:ln w="19050">
            <a:solidFill>
              <a:srgbClr val="688E18"/>
            </a:solidFill>
          </a:ln>
        </p:spPr>
        <p:txBody>
          <a:bodyPr vert="horz" wrap="square" lIns="0" tIns="26034" rIns="0" bIns="0" rtlCol="0">
            <a:spAutoFit/>
          </a:bodyPr>
          <a:lstStyle/>
          <a:p>
            <a:pPr marL="504825" marR="494030" indent="-5080">
              <a:lnSpc>
                <a:spcPct val="100000"/>
              </a:lnSpc>
              <a:spcBef>
                <a:spcPts val="204"/>
              </a:spcBef>
            </a:pPr>
            <a:r>
              <a:rPr sz="1200" b="1" spc="-15" dirty="0">
                <a:solidFill>
                  <a:srgbClr val="FFFFFF"/>
                </a:solidFill>
                <a:latin typeface="Arial"/>
                <a:cs typeface="Arial"/>
              </a:rPr>
              <a:t>Pro</a:t>
            </a:r>
            <a:r>
              <a:rPr sz="1200" b="1" spc="-10" dirty="0">
                <a:solidFill>
                  <a:srgbClr val="FFFFFF"/>
                </a:solidFill>
                <a:latin typeface="Arial"/>
                <a:cs typeface="Arial"/>
              </a:rPr>
              <a:t>v</a:t>
            </a:r>
            <a:r>
              <a:rPr sz="1200" b="1" spc="5" dirty="0">
                <a:solidFill>
                  <a:srgbClr val="FFFFFF"/>
                </a:solidFill>
                <a:latin typeface="Arial"/>
                <a:cs typeface="Arial"/>
              </a:rPr>
              <a:t>ide  </a:t>
            </a:r>
            <a:r>
              <a:rPr sz="1200" b="1" spc="-30" dirty="0">
                <a:solidFill>
                  <a:srgbClr val="FFFFFF"/>
                </a:solidFill>
                <a:latin typeface="Arial"/>
                <a:cs typeface="Arial"/>
              </a:rPr>
              <a:t>Insi</a:t>
            </a:r>
            <a:r>
              <a:rPr sz="1200" b="1" spc="-35" dirty="0">
                <a:solidFill>
                  <a:srgbClr val="FFFFFF"/>
                </a:solidFill>
                <a:latin typeface="Arial"/>
                <a:cs typeface="Arial"/>
              </a:rPr>
              <a:t>g</a:t>
            </a:r>
            <a:r>
              <a:rPr sz="1200" b="1" spc="-30" dirty="0">
                <a:solidFill>
                  <a:srgbClr val="FFFFFF"/>
                </a:solidFill>
                <a:latin typeface="Arial"/>
                <a:cs typeface="Arial"/>
              </a:rPr>
              <a:t>h</a:t>
            </a:r>
            <a:r>
              <a:rPr sz="1200" b="1" spc="-70" dirty="0">
                <a:solidFill>
                  <a:srgbClr val="FFFFFF"/>
                </a:solidFill>
                <a:latin typeface="Arial"/>
                <a:cs typeface="Arial"/>
              </a:rPr>
              <a:t>ts</a:t>
            </a:r>
            <a:endParaRPr sz="12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762000" y="221570"/>
            <a:ext cx="4549775" cy="1120820"/>
          </a:xfrm>
          <a:prstGeom prst="rect">
            <a:avLst/>
          </a:prstGeom>
        </p:spPr>
        <p:txBody>
          <a:bodyPr vert="horz" wrap="square" lIns="0" tIns="12700" rIns="0" bIns="0" rtlCol="0">
            <a:spAutoFit/>
          </a:bodyPr>
          <a:lstStyle/>
          <a:p>
            <a:pPr marL="12700">
              <a:lnSpc>
                <a:spcPct val="100000"/>
              </a:lnSpc>
              <a:spcBef>
                <a:spcPts val="100"/>
              </a:spcBef>
            </a:pPr>
            <a:r>
              <a:rPr spc="-85" dirty="0"/>
              <a:t>Project</a:t>
            </a:r>
            <a:r>
              <a:rPr spc="-70" dirty="0"/>
              <a:t> </a:t>
            </a:r>
            <a:r>
              <a:rPr spc="50" dirty="0"/>
              <a:t>Methodology</a:t>
            </a:r>
            <a:r>
              <a:rPr lang="en-US" spc="50" dirty="0"/>
              <a:t> (New)</a:t>
            </a:r>
            <a:endParaRPr spc="50" dirty="0"/>
          </a:p>
        </p:txBody>
      </p:sp>
      <p:sp>
        <p:nvSpPr>
          <p:cNvPr id="4" name="object 4"/>
          <p:cNvSpPr txBox="1"/>
          <p:nvPr/>
        </p:nvSpPr>
        <p:spPr>
          <a:xfrm>
            <a:off x="311658" y="1811273"/>
            <a:ext cx="1562100" cy="464820"/>
          </a:xfrm>
          <a:prstGeom prst="rect">
            <a:avLst/>
          </a:prstGeom>
          <a:solidFill>
            <a:srgbClr val="90C225"/>
          </a:solidFill>
          <a:ln w="19050">
            <a:solidFill>
              <a:srgbClr val="688E18"/>
            </a:solidFill>
          </a:ln>
        </p:spPr>
        <p:txBody>
          <a:bodyPr vert="horz" wrap="square" lIns="0" tIns="133350" rIns="0" bIns="0" rtlCol="0">
            <a:spAutoFit/>
          </a:bodyPr>
          <a:lstStyle/>
          <a:p>
            <a:pPr marL="180340">
              <a:lnSpc>
                <a:spcPct val="100000"/>
              </a:lnSpc>
              <a:spcBef>
                <a:spcPts val="1050"/>
              </a:spcBef>
            </a:pPr>
            <a:r>
              <a:rPr sz="1200" b="1" spc="95" dirty="0">
                <a:solidFill>
                  <a:srgbClr val="FFFFFF"/>
                </a:solidFill>
                <a:latin typeface="Arial"/>
                <a:cs typeface="Arial"/>
              </a:rPr>
              <a:t>N</a:t>
            </a:r>
            <a:r>
              <a:rPr sz="1200" b="1" spc="-75" dirty="0">
                <a:solidFill>
                  <a:srgbClr val="FFFFFF"/>
                </a:solidFill>
                <a:latin typeface="Arial"/>
                <a:cs typeface="Arial"/>
              </a:rPr>
              <a:t>B</a:t>
            </a:r>
            <a:r>
              <a:rPr sz="1200" b="1" spc="-70" dirty="0">
                <a:solidFill>
                  <a:srgbClr val="FFFFFF"/>
                </a:solidFill>
                <a:latin typeface="Arial"/>
                <a:cs typeface="Arial"/>
              </a:rPr>
              <a:t>A</a:t>
            </a:r>
            <a:r>
              <a:rPr sz="1200" b="1" spc="-10" dirty="0">
                <a:solidFill>
                  <a:srgbClr val="FFFFFF"/>
                </a:solidFill>
                <a:latin typeface="Arial"/>
                <a:cs typeface="Arial"/>
              </a:rPr>
              <a:t> </a:t>
            </a:r>
            <a:r>
              <a:rPr sz="1200" b="1" spc="-114" dirty="0">
                <a:solidFill>
                  <a:srgbClr val="FFFFFF"/>
                </a:solidFill>
                <a:latin typeface="Arial"/>
                <a:cs typeface="Arial"/>
              </a:rPr>
              <a:t>R</a:t>
            </a:r>
            <a:r>
              <a:rPr sz="1200" b="1" spc="-45" dirty="0">
                <a:solidFill>
                  <a:srgbClr val="FFFFFF"/>
                </a:solidFill>
                <a:latin typeface="Arial"/>
                <a:cs typeface="Arial"/>
              </a:rPr>
              <a:t>isin</a:t>
            </a:r>
            <a:r>
              <a:rPr sz="1200" b="1" spc="5" dirty="0">
                <a:solidFill>
                  <a:srgbClr val="FFFFFF"/>
                </a:solidFill>
                <a:latin typeface="Arial"/>
                <a:cs typeface="Arial"/>
              </a:rPr>
              <a:t>g</a:t>
            </a:r>
            <a:r>
              <a:rPr sz="1200" b="1" spc="-20" dirty="0">
                <a:solidFill>
                  <a:srgbClr val="FFFFFF"/>
                </a:solidFill>
                <a:latin typeface="Arial"/>
                <a:cs typeface="Arial"/>
              </a:rPr>
              <a:t> </a:t>
            </a:r>
            <a:r>
              <a:rPr sz="1200" b="1" spc="-35" dirty="0">
                <a:solidFill>
                  <a:srgbClr val="FFFFFF"/>
                </a:solidFill>
                <a:latin typeface="Arial"/>
                <a:cs typeface="Arial"/>
              </a:rPr>
              <a:t>Stars</a:t>
            </a:r>
            <a:endParaRPr sz="1200">
              <a:latin typeface="Arial"/>
              <a:cs typeface="Arial"/>
            </a:endParaRPr>
          </a:p>
        </p:txBody>
      </p:sp>
      <p:sp>
        <p:nvSpPr>
          <p:cNvPr id="5" name="object 5"/>
          <p:cNvSpPr txBox="1"/>
          <p:nvPr/>
        </p:nvSpPr>
        <p:spPr>
          <a:xfrm>
            <a:off x="2836926" y="1454658"/>
            <a:ext cx="1562100" cy="463550"/>
          </a:xfrm>
          <a:prstGeom prst="rect">
            <a:avLst/>
          </a:prstGeom>
          <a:solidFill>
            <a:srgbClr val="90C225"/>
          </a:solidFill>
          <a:ln w="19050">
            <a:solidFill>
              <a:srgbClr val="688E18"/>
            </a:solidFill>
          </a:ln>
        </p:spPr>
        <p:txBody>
          <a:bodyPr vert="horz" wrap="square" lIns="0" tIns="27940" rIns="0" bIns="0" rtlCol="0">
            <a:spAutoFit/>
          </a:bodyPr>
          <a:lstStyle/>
          <a:p>
            <a:pPr marL="461645" marR="463550" indent="147320">
              <a:lnSpc>
                <a:spcPct val="100000"/>
              </a:lnSpc>
              <a:spcBef>
                <a:spcPts val="220"/>
              </a:spcBef>
            </a:pPr>
            <a:r>
              <a:rPr sz="1200" b="1" spc="30" dirty="0">
                <a:solidFill>
                  <a:srgbClr val="FFFFFF"/>
                </a:solidFill>
                <a:latin typeface="Arial"/>
                <a:cs typeface="Arial"/>
              </a:rPr>
              <a:t>Web </a:t>
            </a:r>
            <a:r>
              <a:rPr sz="1200" b="1" spc="35" dirty="0">
                <a:solidFill>
                  <a:srgbClr val="FFFFFF"/>
                </a:solidFill>
                <a:latin typeface="Arial"/>
                <a:cs typeface="Arial"/>
              </a:rPr>
              <a:t> </a:t>
            </a:r>
            <a:r>
              <a:rPr sz="1200" b="1" spc="-150" dirty="0">
                <a:solidFill>
                  <a:srgbClr val="FFFFFF"/>
                </a:solidFill>
                <a:latin typeface="Arial"/>
                <a:cs typeface="Arial"/>
              </a:rPr>
              <a:t>S</a:t>
            </a:r>
            <a:r>
              <a:rPr sz="1200" b="1" spc="-130" dirty="0">
                <a:solidFill>
                  <a:srgbClr val="FFFFFF"/>
                </a:solidFill>
                <a:latin typeface="Arial"/>
                <a:cs typeface="Arial"/>
              </a:rPr>
              <a:t>c</a:t>
            </a:r>
            <a:r>
              <a:rPr sz="1200" b="1" spc="5" dirty="0">
                <a:solidFill>
                  <a:srgbClr val="FFFFFF"/>
                </a:solidFill>
                <a:latin typeface="Arial"/>
                <a:cs typeface="Arial"/>
              </a:rPr>
              <a:t>rapi</a:t>
            </a:r>
            <a:r>
              <a:rPr sz="1200" b="1" spc="15" dirty="0">
                <a:solidFill>
                  <a:srgbClr val="FFFFFF"/>
                </a:solidFill>
                <a:latin typeface="Arial"/>
                <a:cs typeface="Arial"/>
              </a:rPr>
              <a:t>n</a:t>
            </a:r>
            <a:r>
              <a:rPr sz="1200" b="1" spc="5" dirty="0">
                <a:solidFill>
                  <a:srgbClr val="FFFFFF"/>
                </a:solidFill>
                <a:latin typeface="Arial"/>
                <a:cs typeface="Arial"/>
              </a:rPr>
              <a:t>g</a:t>
            </a:r>
            <a:endParaRPr sz="1200">
              <a:latin typeface="Arial"/>
              <a:cs typeface="Arial"/>
            </a:endParaRPr>
          </a:p>
        </p:txBody>
      </p:sp>
      <p:sp>
        <p:nvSpPr>
          <p:cNvPr id="6" name="object 6"/>
          <p:cNvSpPr txBox="1"/>
          <p:nvPr/>
        </p:nvSpPr>
        <p:spPr>
          <a:xfrm>
            <a:off x="2836926" y="2193798"/>
            <a:ext cx="1562100" cy="463550"/>
          </a:xfrm>
          <a:prstGeom prst="rect">
            <a:avLst/>
          </a:prstGeom>
          <a:solidFill>
            <a:srgbClr val="90C225"/>
          </a:solidFill>
          <a:ln w="19050">
            <a:solidFill>
              <a:srgbClr val="688E18"/>
            </a:solidFill>
          </a:ln>
        </p:spPr>
        <p:txBody>
          <a:bodyPr vert="horz" wrap="square" lIns="0" tIns="27940" rIns="0" bIns="0" rtlCol="0">
            <a:spAutoFit/>
          </a:bodyPr>
          <a:lstStyle/>
          <a:p>
            <a:pPr marL="608965" marR="608965" algn="ctr">
              <a:lnSpc>
                <a:spcPct val="100000"/>
              </a:lnSpc>
              <a:spcBef>
                <a:spcPts val="220"/>
              </a:spcBef>
            </a:pPr>
            <a:r>
              <a:rPr sz="1200" b="1" spc="75" dirty="0">
                <a:solidFill>
                  <a:srgbClr val="FFFFFF"/>
                </a:solidFill>
                <a:latin typeface="Arial"/>
                <a:cs typeface="Arial"/>
              </a:rPr>
              <a:t>W</a:t>
            </a:r>
            <a:r>
              <a:rPr sz="1200" b="1" spc="5" dirty="0">
                <a:solidFill>
                  <a:srgbClr val="FFFFFF"/>
                </a:solidFill>
                <a:latin typeface="Arial"/>
                <a:cs typeface="Arial"/>
              </a:rPr>
              <a:t>eb  </a:t>
            </a:r>
            <a:r>
              <a:rPr sz="1200" b="1" spc="-20" dirty="0">
                <a:solidFill>
                  <a:srgbClr val="FFFFFF"/>
                </a:solidFill>
                <a:latin typeface="Arial"/>
                <a:cs typeface="Arial"/>
              </a:rPr>
              <a:t>API</a:t>
            </a:r>
            <a:endParaRPr sz="1200">
              <a:latin typeface="Arial"/>
              <a:cs typeface="Arial"/>
            </a:endParaRPr>
          </a:p>
        </p:txBody>
      </p:sp>
      <p:sp>
        <p:nvSpPr>
          <p:cNvPr id="7" name="object 7"/>
          <p:cNvSpPr/>
          <p:nvPr/>
        </p:nvSpPr>
        <p:spPr>
          <a:xfrm>
            <a:off x="1866646" y="1647443"/>
            <a:ext cx="969010" cy="814069"/>
          </a:xfrm>
          <a:custGeom>
            <a:avLst/>
            <a:gdLst/>
            <a:ahLst/>
            <a:cxnLst/>
            <a:rect l="l" t="t" r="r" b="b"/>
            <a:pathLst>
              <a:path w="969010" h="814069">
                <a:moveTo>
                  <a:pt x="968502" y="38100"/>
                </a:moveTo>
                <a:lnTo>
                  <a:pt x="955802" y="31750"/>
                </a:lnTo>
                <a:lnTo>
                  <a:pt x="892302" y="0"/>
                </a:lnTo>
                <a:lnTo>
                  <a:pt x="892302" y="31750"/>
                </a:lnTo>
                <a:lnTo>
                  <a:pt x="483997" y="31750"/>
                </a:lnTo>
                <a:lnTo>
                  <a:pt x="481076" y="34544"/>
                </a:lnTo>
                <a:lnTo>
                  <a:pt x="481076" y="388366"/>
                </a:lnTo>
                <a:lnTo>
                  <a:pt x="2794" y="388366"/>
                </a:lnTo>
                <a:lnTo>
                  <a:pt x="0" y="391160"/>
                </a:lnTo>
                <a:lnTo>
                  <a:pt x="0" y="392049"/>
                </a:lnTo>
                <a:lnTo>
                  <a:pt x="0" y="398272"/>
                </a:lnTo>
                <a:lnTo>
                  <a:pt x="0" y="399034"/>
                </a:lnTo>
                <a:lnTo>
                  <a:pt x="2794" y="401828"/>
                </a:lnTo>
                <a:lnTo>
                  <a:pt x="481076" y="401828"/>
                </a:lnTo>
                <a:lnTo>
                  <a:pt x="481076" y="779526"/>
                </a:lnTo>
                <a:lnTo>
                  <a:pt x="483997" y="782320"/>
                </a:lnTo>
                <a:lnTo>
                  <a:pt x="892302" y="782320"/>
                </a:lnTo>
                <a:lnTo>
                  <a:pt x="892302" y="814070"/>
                </a:lnTo>
                <a:lnTo>
                  <a:pt x="955802" y="782320"/>
                </a:lnTo>
                <a:lnTo>
                  <a:pt x="968502" y="775970"/>
                </a:lnTo>
                <a:lnTo>
                  <a:pt x="955802" y="769620"/>
                </a:lnTo>
                <a:lnTo>
                  <a:pt x="892302" y="737870"/>
                </a:lnTo>
                <a:lnTo>
                  <a:pt x="892302" y="769620"/>
                </a:lnTo>
                <a:lnTo>
                  <a:pt x="493776" y="769620"/>
                </a:lnTo>
                <a:lnTo>
                  <a:pt x="493776" y="44450"/>
                </a:lnTo>
                <a:lnTo>
                  <a:pt x="892302" y="44450"/>
                </a:lnTo>
                <a:lnTo>
                  <a:pt x="892302" y="76200"/>
                </a:lnTo>
                <a:lnTo>
                  <a:pt x="955802" y="44450"/>
                </a:lnTo>
                <a:lnTo>
                  <a:pt x="968502" y="38100"/>
                </a:lnTo>
                <a:close/>
              </a:path>
            </a:pathLst>
          </a:custGeom>
          <a:solidFill>
            <a:srgbClr val="90C225"/>
          </a:solidFill>
        </p:spPr>
        <p:txBody>
          <a:bodyPr wrap="square" lIns="0" tIns="0" rIns="0" bIns="0" rtlCol="0"/>
          <a:lstStyle/>
          <a:p>
            <a:endParaRPr/>
          </a:p>
        </p:txBody>
      </p:sp>
      <p:sp>
        <p:nvSpPr>
          <p:cNvPr id="8" name="object 8"/>
          <p:cNvSpPr txBox="1"/>
          <p:nvPr/>
        </p:nvSpPr>
        <p:spPr>
          <a:xfrm>
            <a:off x="5135117" y="1785366"/>
            <a:ext cx="1562100" cy="463550"/>
          </a:xfrm>
          <a:prstGeom prst="rect">
            <a:avLst/>
          </a:prstGeom>
          <a:solidFill>
            <a:srgbClr val="90C225"/>
          </a:solidFill>
          <a:ln w="19050">
            <a:solidFill>
              <a:srgbClr val="688E18"/>
            </a:solidFill>
          </a:ln>
        </p:spPr>
        <p:txBody>
          <a:bodyPr vert="horz" wrap="square" lIns="0" tIns="28575" rIns="0" bIns="0" rtlCol="0">
            <a:spAutoFit/>
          </a:bodyPr>
          <a:lstStyle/>
          <a:p>
            <a:pPr marL="430530" marR="429259" indent="175260">
              <a:lnSpc>
                <a:spcPct val="100000"/>
              </a:lnSpc>
              <a:spcBef>
                <a:spcPts val="225"/>
              </a:spcBef>
            </a:pPr>
            <a:r>
              <a:rPr sz="1200" b="1" spc="20" dirty="0">
                <a:solidFill>
                  <a:srgbClr val="FFFFFF"/>
                </a:solidFill>
                <a:latin typeface="Arial"/>
                <a:cs typeface="Arial"/>
              </a:rPr>
              <a:t>Data </a:t>
            </a:r>
            <a:r>
              <a:rPr sz="1200" b="1" spc="25" dirty="0">
                <a:solidFill>
                  <a:srgbClr val="FFFFFF"/>
                </a:solidFill>
                <a:latin typeface="Arial"/>
                <a:cs typeface="Arial"/>
              </a:rPr>
              <a:t> </a:t>
            </a:r>
            <a:r>
              <a:rPr sz="1200" b="1" spc="-50" dirty="0">
                <a:solidFill>
                  <a:srgbClr val="FFFFFF"/>
                </a:solidFill>
                <a:latin typeface="Arial"/>
                <a:cs typeface="Arial"/>
              </a:rPr>
              <a:t>Colle</a:t>
            </a:r>
            <a:r>
              <a:rPr sz="1200" b="1" spc="-65" dirty="0">
                <a:solidFill>
                  <a:srgbClr val="FFFFFF"/>
                </a:solidFill>
                <a:latin typeface="Arial"/>
                <a:cs typeface="Arial"/>
              </a:rPr>
              <a:t>c</a:t>
            </a:r>
            <a:r>
              <a:rPr sz="1200" b="1" spc="-5" dirty="0">
                <a:solidFill>
                  <a:srgbClr val="FFFFFF"/>
                </a:solidFill>
                <a:latin typeface="Arial"/>
                <a:cs typeface="Arial"/>
              </a:rPr>
              <a:t>tio</a:t>
            </a:r>
            <a:r>
              <a:rPr sz="1200" b="1" spc="-30" dirty="0">
                <a:solidFill>
                  <a:srgbClr val="FFFFFF"/>
                </a:solidFill>
                <a:latin typeface="Arial"/>
                <a:cs typeface="Arial"/>
              </a:rPr>
              <a:t>n</a:t>
            </a:r>
            <a:endParaRPr sz="1200">
              <a:latin typeface="Arial"/>
              <a:cs typeface="Arial"/>
            </a:endParaRPr>
          </a:p>
        </p:txBody>
      </p:sp>
      <p:sp>
        <p:nvSpPr>
          <p:cNvPr id="9" name="object 9"/>
          <p:cNvSpPr/>
          <p:nvPr/>
        </p:nvSpPr>
        <p:spPr>
          <a:xfrm>
            <a:off x="4391914" y="1679193"/>
            <a:ext cx="742950" cy="751205"/>
          </a:xfrm>
          <a:custGeom>
            <a:avLst/>
            <a:gdLst/>
            <a:ahLst/>
            <a:cxnLst/>
            <a:rect l="l" t="t" r="r" b="b"/>
            <a:pathLst>
              <a:path w="742950" h="751205">
                <a:moveTo>
                  <a:pt x="742950" y="337058"/>
                </a:moveTo>
                <a:lnTo>
                  <a:pt x="730250" y="330708"/>
                </a:lnTo>
                <a:lnTo>
                  <a:pt x="666750" y="298958"/>
                </a:lnTo>
                <a:lnTo>
                  <a:pt x="666750" y="299085"/>
                </a:lnTo>
                <a:lnTo>
                  <a:pt x="666750" y="330708"/>
                </a:lnTo>
                <a:lnTo>
                  <a:pt x="381000" y="330708"/>
                </a:lnTo>
                <a:lnTo>
                  <a:pt x="381000" y="12700"/>
                </a:lnTo>
                <a:lnTo>
                  <a:pt x="381000" y="6350"/>
                </a:lnTo>
                <a:lnTo>
                  <a:pt x="381000" y="2794"/>
                </a:lnTo>
                <a:lnTo>
                  <a:pt x="378206" y="0"/>
                </a:lnTo>
                <a:lnTo>
                  <a:pt x="2794" y="0"/>
                </a:lnTo>
                <a:lnTo>
                  <a:pt x="0" y="2794"/>
                </a:lnTo>
                <a:lnTo>
                  <a:pt x="0" y="9906"/>
                </a:lnTo>
                <a:lnTo>
                  <a:pt x="2794" y="12700"/>
                </a:lnTo>
                <a:lnTo>
                  <a:pt x="368300" y="12700"/>
                </a:lnTo>
                <a:lnTo>
                  <a:pt x="368300" y="333502"/>
                </a:lnTo>
                <a:lnTo>
                  <a:pt x="368300" y="340614"/>
                </a:lnTo>
                <a:lnTo>
                  <a:pt x="368300" y="738505"/>
                </a:lnTo>
                <a:lnTo>
                  <a:pt x="2794" y="738505"/>
                </a:lnTo>
                <a:lnTo>
                  <a:pt x="0" y="741426"/>
                </a:lnTo>
                <a:lnTo>
                  <a:pt x="0" y="748411"/>
                </a:lnTo>
                <a:lnTo>
                  <a:pt x="2794" y="751205"/>
                </a:lnTo>
                <a:lnTo>
                  <a:pt x="378206" y="751205"/>
                </a:lnTo>
                <a:lnTo>
                  <a:pt x="381000" y="748411"/>
                </a:lnTo>
                <a:lnTo>
                  <a:pt x="381000" y="744855"/>
                </a:lnTo>
                <a:lnTo>
                  <a:pt x="381000" y="738505"/>
                </a:lnTo>
                <a:lnTo>
                  <a:pt x="381000" y="343535"/>
                </a:lnTo>
                <a:lnTo>
                  <a:pt x="666750" y="343535"/>
                </a:lnTo>
                <a:lnTo>
                  <a:pt x="666750" y="375158"/>
                </a:lnTo>
                <a:lnTo>
                  <a:pt x="666750" y="375285"/>
                </a:lnTo>
                <a:lnTo>
                  <a:pt x="730250" y="343535"/>
                </a:lnTo>
                <a:lnTo>
                  <a:pt x="742950" y="337185"/>
                </a:lnTo>
                <a:lnTo>
                  <a:pt x="742823" y="337121"/>
                </a:lnTo>
                <a:lnTo>
                  <a:pt x="742950" y="337058"/>
                </a:lnTo>
                <a:close/>
              </a:path>
            </a:pathLst>
          </a:custGeom>
          <a:solidFill>
            <a:srgbClr val="90C225"/>
          </a:solidFill>
        </p:spPr>
        <p:txBody>
          <a:bodyPr wrap="square" lIns="0" tIns="0" rIns="0" bIns="0" rtlCol="0"/>
          <a:lstStyle/>
          <a:p>
            <a:endParaRPr/>
          </a:p>
        </p:txBody>
      </p:sp>
      <p:sp>
        <p:nvSpPr>
          <p:cNvPr id="10" name="object 10"/>
          <p:cNvSpPr txBox="1"/>
          <p:nvPr/>
        </p:nvSpPr>
        <p:spPr>
          <a:xfrm>
            <a:off x="7122414" y="1779270"/>
            <a:ext cx="1562100" cy="463550"/>
          </a:xfrm>
          <a:prstGeom prst="rect">
            <a:avLst/>
          </a:prstGeom>
          <a:solidFill>
            <a:srgbClr val="90C225"/>
          </a:solidFill>
          <a:ln w="19050">
            <a:solidFill>
              <a:srgbClr val="688E18"/>
            </a:solidFill>
          </a:ln>
        </p:spPr>
        <p:txBody>
          <a:bodyPr vert="horz" wrap="square" lIns="0" tIns="28575" rIns="0" bIns="0" rtlCol="0">
            <a:spAutoFit/>
          </a:bodyPr>
          <a:lstStyle/>
          <a:p>
            <a:pPr algn="ctr">
              <a:lnSpc>
                <a:spcPct val="100000"/>
              </a:lnSpc>
              <a:spcBef>
                <a:spcPts val="225"/>
              </a:spcBef>
            </a:pPr>
            <a:r>
              <a:rPr sz="1200" b="1" spc="20" dirty="0">
                <a:solidFill>
                  <a:srgbClr val="FFFFFF"/>
                </a:solidFill>
                <a:latin typeface="Arial"/>
                <a:cs typeface="Arial"/>
              </a:rPr>
              <a:t>Data</a:t>
            </a:r>
            <a:endParaRPr sz="1200">
              <a:latin typeface="Arial"/>
              <a:cs typeface="Arial"/>
            </a:endParaRPr>
          </a:p>
          <a:p>
            <a:pPr algn="ctr">
              <a:lnSpc>
                <a:spcPct val="100000"/>
              </a:lnSpc>
              <a:spcBef>
                <a:spcPts val="5"/>
              </a:spcBef>
            </a:pPr>
            <a:r>
              <a:rPr sz="1200" b="1" spc="-15" dirty="0">
                <a:solidFill>
                  <a:srgbClr val="FFFFFF"/>
                </a:solidFill>
                <a:latin typeface="Arial"/>
                <a:cs typeface="Arial"/>
              </a:rPr>
              <a:t>Formatting</a:t>
            </a:r>
            <a:endParaRPr sz="1200">
              <a:latin typeface="Arial"/>
              <a:cs typeface="Arial"/>
            </a:endParaRPr>
          </a:p>
        </p:txBody>
      </p:sp>
      <p:sp>
        <p:nvSpPr>
          <p:cNvPr id="11" name="object 11"/>
          <p:cNvSpPr/>
          <p:nvPr/>
        </p:nvSpPr>
        <p:spPr>
          <a:xfrm>
            <a:off x="6696456" y="1876044"/>
            <a:ext cx="431800" cy="76200"/>
          </a:xfrm>
          <a:custGeom>
            <a:avLst/>
            <a:gdLst/>
            <a:ahLst/>
            <a:cxnLst/>
            <a:rect l="l" t="t" r="r" b="b"/>
            <a:pathLst>
              <a:path w="431800" h="76200">
                <a:moveTo>
                  <a:pt x="75692" y="0"/>
                </a:moveTo>
                <a:lnTo>
                  <a:pt x="0" y="39115"/>
                </a:lnTo>
                <a:lnTo>
                  <a:pt x="76708" y="76200"/>
                </a:lnTo>
                <a:lnTo>
                  <a:pt x="76288" y="44703"/>
                </a:lnTo>
                <a:lnTo>
                  <a:pt x="60071" y="44703"/>
                </a:lnTo>
                <a:lnTo>
                  <a:pt x="57150" y="41909"/>
                </a:lnTo>
                <a:lnTo>
                  <a:pt x="57150" y="34797"/>
                </a:lnTo>
                <a:lnTo>
                  <a:pt x="59944" y="32003"/>
                </a:lnTo>
                <a:lnTo>
                  <a:pt x="63373" y="31876"/>
                </a:lnTo>
                <a:lnTo>
                  <a:pt x="76114" y="31711"/>
                </a:lnTo>
                <a:lnTo>
                  <a:pt x="75692" y="0"/>
                </a:lnTo>
                <a:close/>
              </a:path>
              <a:path w="431800" h="76200">
                <a:moveTo>
                  <a:pt x="76114" y="31711"/>
                </a:moveTo>
                <a:lnTo>
                  <a:pt x="63373" y="31876"/>
                </a:lnTo>
                <a:lnTo>
                  <a:pt x="59944" y="32003"/>
                </a:lnTo>
                <a:lnTo>
                  <a:pt x="57150" y="34797"/>
                </a:lnTo>
                <a:lnTo>
                  <a:pt x="57150" y="41909"/>
                </a:lnTo>
                <a:lnTo>
                  <a:pt x="60071" y="44703"/>
                </a:lnTo>
                <a:lnTo>
                  <a:pt x="63626" y="44576"/>
                </a:lnTo>
                <a:lnTo>
                  <a:pt x="76284" y="44412"/>
                </a:lnTo>
                <a:lnTo>
                  <a:pt x="76114" y="31711"/>
                </a:lnTo>
                <a:close/>
              </a:path>
              <a:path w="431800" h="76200">
                <a:moveTo>
                  <a:pt x="76284" y="44412"/>
                </a:moveTo>
                <a:lnTo>
                  <a:pt x="63626" y="44576"/>
                </a:lnTo>
                <a:lnTo>
                  <a:pt x="60071" y="44703"/>
                </a:lnTo>
                <a:lnTo>
                  <a:pt x="76288" y="44703"/>
                </a:lnTo>
                <a:lnTo>
                  <a:pt x="76284" y="44412"/>
                </a:lnTo>
                <a:close/>
              </a:path>
              <a:path w="431800" h="76200">
                <a:moveTo>
                  <a:pt x="428751" y="27177"/>
                </a:moveTo>
                <a:lnTo>
                  <a:pt x="425196" y="27177"/>
                </a:lnTo>
                <a:lnTo>
                  <a:pt x="76114" y="31711"/>
                </a:lnTo>
                <a:lnTo>
                  <a:pt x="76284" y="44412"/>
                </a:lnTo>
                <a:lnTo>
                  <a:pt x="425323" y="39877"/>
                </a:lnTo>
                <a:lnTo>
                  <a:pt x="428878" y="39877"/>
                </a:lnTo>
                <a:lnTo>
                  <a:pt x="431673" y="36956"/>
                </a:lnTo>
                <a:lnTo>
                  <a:pt x="431546" y="29971"/>
                </a:lnTo>
                <a:lnTo>
                  <a:pt x="428751" y="27177"/>
                </a:lnTo>
                <a:close/>
              </a:path>
            </a:pathLst>
          </a:custGeom>
          <a:solidFill>
            <a:srgbClr val="90C225"/>
          </a:solidFill>
        </p:spPr>
        <p:txBody>
          <a:bodyPr wrap="square" lIns="0" tIns="0" rIns="0" bIns="0" rtlCol="0"/>
          <a:lstStyle/>
          <a:p>
            <a:endParaRPr/>
          </a:p>
        </p:txBody>
      </p:sp>
      <p:sp>
        <p:nvSpPr>
          <p:cNvPr id="12" name="object 12"/>
          <p:cNvSpPr/>
          <p:nvPr/>
        </p:nvSpPr>
        <p:spPr>
          <a:xfrm>
            <a:off x="6680961" y="2049272"/>
            <a:ext cx="431800" cy="76200"/>
          </a:xfrm>
          <a:custGeom>
            <a:avLst/>
            <a:gdLst/>
            <a:ahLst/>
            <a:cxnLst/>
            <a:rect l="l" t="t" r="r" b="b"/>
            <a:pathLst>
              <a:path w="431800" h="76200">
                <a:moveTo>
                  <a:pt x="420114" y="31495"/>
                </a:moveTo>
                <a:lnTo>
                  <a:pt x="371602" y="31495"/>
                </a:lnTo>
                <a:lnTo>
                  <a:pt x="374396" y="34289"/>
                </a:lnTo>
                <a:lnTo>
                  <a:pt x="374523" y="41401"/>
                </a:lnTo>
                <a:lnTo>
                  <a:pt x="371729" y="44195"/>
                </a:lnTo>
                <a:lnTo>
                  <a:pt x="368173" y="44323"/>
                </a:lnTo>
                <a:lnTo>
                  <a:pt x="355558" y="44486"/>
                </a:lnTo>
                <a:lnTo>
                  <a:pt x="355981" y="76200"/>
                </a:lnTo>
                <a:lnTo>
                  <a:pt x="431673" y="37083"/>
                </a:lnTo>
                <a:lnTo>
                  <a:pt x="420114" y="31495"/>
                </a:lnTo>
                <a:close/>
              </a:path>
              <a:path w="431800" h="76200">
                <a:moveTo>
                  <a:pt x="355388" y="31787"/>
                </a:moveTo>
                <a:lnTo>
                  <a:pt x="6223" y="36322"/>
                </a:lnTo>
                <a:lnTo>
                  <a:pt x="2794" y="36322"/>
                </a:lnTo>
                <a:lnTo>
                  <a:pt x="0" y="39242"/>
                </a:lnTo>
                <a:lnTo>
                  <a:pt x="0" y="46227"/>
                </a:lnTo>
                <a:lnTo>
                  <a:pt x="2921" y="49022"/>
                </a:lnTo>
                <a:lnTo>
                  <a:pt x="6477" y="49022"/>
                </a:lnTo>
                <a:lnTo>
                  <a:pt x="355558" y="44486"/>
                </a:lnTo>
                <a:lnTo>
                  <a:pt x="355388" y="31787"/>
                </a:lnTo>
                <a:close/>
              </a:path>
              <a:path w="431800" h="76200">
                <a:moveTo>
                  <a:pt x="371602" y="31495"/>
                </a:moveTo>
                <a:lnTo>
                  <a:pt x="368046" y="31623"/>
                </a:lnTo>
                <a:lnTo>
                  <a:pt x="355388" y="31787"/>
                </a:lnTo>
                <a:lnTo>
                  <a:pt x="355558" y="44486"/>
                </a:lnTo>
                <a:lnTo>
                  <a:pt x="368173" y="44323"/>
                </a:lnTo>
                <a:lnTo>
                  <a:pt x="371729" y="44195"/>
                </a:lnTo>
                <a:lnTo>
                  <a:pt x="374523" y="41401"/>
                </a:lnTo>
                <a:lnTo>
                  <a:pt x="374396" y="34289"/>
                </a:lnTo>
                <a:lnTo>
                  <a:pt x="371602" y="31495"/>
                </a:lnTo>
                <a:close/>
              </a:path>
              <a:path w="431800" h="76200">
                <a:moveTo>
                  <a:pt x="354965" y="0"/>
                </a:moveTo>
                <a:lnTo>
                  <a:pt x="355388" y="31787"/>
                </a:lnTo>
                <a:lnTo>
                  <a:pt x="368046" y="31623"/>
                </a:lnTo>
                <a:lnTo>
                  <a:pt x="371602" y="31495"/>
                </a:lnTo>
                <a:lnTo>
                  <a:pt x="420114" y="31495"/>
                </a:lnTo>
                <a:lnTo>
                  <a:pt x="354965" y="0"/>
                </a:lnTo>
                <a:close/>
              </a:path>
            </a:pathLst>
          </a:custGeom>
          <a:solidFill>
            <a:srgbClr val="90C225"/>
          </a:solidFill>
        </p:spPr>
        <p:txBody>
          <a:bodyPr wrap="square" lIns="0" tIns="0" rIns="0" bIns="0" rtlCol="0"/>
          <a:lstStyle/>
          <a:p>
            <a:endParaRPr/>
          </a:p>
        </p:txBody>
      </p:sp>
      <p:grpSp>
        <p:nvGrpSpPr>
          <p:cNvPr id="13" name="object 13"/>
          <p:cNvGrpSpPr/>
          <p:nvPr/>
        </p:nvGrpSpPr>
        <p:grpSpPr>
          <a:xfrm>
            <a:off x="9100184" y="1777364"/>
            <a:ext cx="1581150" cy="482600"/>
            <a:chOff x="9100184" y="1777364"/>
            <a:chExt cx="1581150" cy="482600"/>
          </a:xfrm>
        </p:grpSpPr>
        <p:sp>
          <p:nvSpPr>
            <p:cNvPr id="14" name="object 14"/>
            <p:cNvSpPr/>
            <p:nvPr/>
          </p:nvSpPr>
          <p:spPr>
            <a:xfrm>
              <a:off x="9109709" y="1786889"/>
              <a:ext cx="1562100" cy="463550"/>
            </a:xfrm>
            <a:custGeom>
              <a:avLst/>
              <a:gdLst/>
              <a:ahLst/>
              <a:cxnLst/>
              <a:rect l="l" t="t" r="r" b="b"/>
              <a:pathLst>
                <a:path w="1562100" h="463550">
                  <a:moveTo>
                    <a:pt x="1562100" y="0"/>
                  </a:moveTo>
                  <a:lnTo>
                    <a:pt x="0" y="0"/>
                  </a:lnTo>
                  <a:lnTo>
                    <a:pt x="0" y="463296"/>
                  </a:lnTo>
                  <a:lnTo>
                    <a:pt x="1562100" y="463296"/>
                  </a:lnTo>
                  <a:lnTo>
                    <a:pt x="1562100" y="0"/>
                  </a:lnTo>
                  <a:close/>
                </a:path>
              </a:pathLst>
            </a:custGeom>
            <a:solidFill>
              <a:srgbClr val="90C225"/>
            </a:solidFill>
          </p:spPr>
          <p:txBody>
            <a:bodyPr wrap="square" lIns="0" tIns="0" rIns="0" bIns="0" rtlCol="0"/>
            <a:lstStyle/>
            <a:p>
              <a:endParaRPr/>
            </a:p>
          </p:txBody>
        </p:sp>
        <p:sp>
          <p:nvSpPr>
            <p:cNvPr id="15" name="object 15"/>
            <p:cNvSpPr/>
            <p:nvPr/>
          </p:nvSpPr>
          <p:spPr>
            <a:xfrm>
              <a:off x="9109709" y="1786889"/>
              <a:ext cx="1562100" cy="463550"/>
            </a:xfrm>
            <a:custGeom>
              <a:avLst/>
              <a:gdLst/>
              <a:ahLst/>
              <a:cxnLst/>
              <a:rect l="l" t="t" r="r" b="b"/>
              <a:pathLst>
                <a:path w="1562100" h="463550">
                  <a:moveTo>
                    <a:pt x="0" y="463296"/>
                  </a:moveTo>
                  <a:lnTo>
                    <a:pt x="1562100" y="463296"/>
                  </a:lnTo>
                  <a:lnTo>
                    <a:pt x="1562100" y="0"/>
                  </a:lnTo>
                  <a:lnTo>
                    <a:pt x="0" y="0"/>
                  </a:lnTo>
                  <a:lnTo>
                    <a:pt x="0" y="463296"/>
                  </a:lnTo>
                  <a:close/>
                </a:path>
              </a:pathLst>
            </a:custGeom>
            <a:ln w="19050">
              <a:solidFill>
                <a:srgbClr val="688E18"/>
              </a:solidFill>
            </a:ln>
          </p:spPr>
          <p:txBody>
            <a:bodyPr wrap="square" lIns="0" tIns="0" rIns="0" bIns="0" rtlCol="0"/>
            <a:lstStyle/>
            <a:p>
              <a:endParaRPr/>
            </a:p>
          </p:txBody>
        </p:sp>
      </p:grpSp>
      <p:sp>
        <p:nvSpPr>
          <p:cNvPr id="16" name="object 16"/>
          <p:cNvSpPr txBox="1"/>
          <p:nvPr/>
        </p:nvSpPr>
        <p:spPr>
          <a:xfrm>
            <a:off x="9119234" y="1802129"/>
            <a:ext cx="1543050" cy="391160"/>
          </a:xfrm>
          <a:prstGeom prst="rect">
            <a:avLst/>
          </a:prstGeom>
        </p:spPr>
        <p:txBody>
          <a:bodyPr vert="horz" wrap="square" lIns="0" tIns="12700" rIns="0" bIns="0" rtlCol="0">
            <a:spAutoFit/>
          </a:bodyPr>
          <a:lstStyle/>
          <a:p>
            <a:pPr marL="349885" marR="347980" indent="246379">
              <a:lnSpc>
                <a:spcPct val="100000"/>
              </a:lnSpc>
              <a:spcBef>
                <a:spcPts val="100"/>
              </a:spcBef>
            </a:pPr>
            <a:r>
              <a:rPr sz="1200" b="1" spc="20" dirty="0">
                <a:solidFill>
                  <a:srgbClr val="FFFFFF"/>
                </a:solidFill>
                <a:latin typeface="Arial"/>
                <a:cs typeface="Arial"/>
              </a:rPr>
              <a:t>Data </a:t>
            </a:r>
            <a:r>
              <a:rPr sz="1200" b="1" spc="25" dirty="0">
                <a:solidFill>
                  <a:srgbClr val="FFFFFF"/>
                </a:solidFill>
                <a:latin typeface="Arial"/>
                <a:cs typeface="Arial"/>
              </a:rPr>
              <a:t> </a:t>
            </a:r>
            <a:r>
              <a:rPr sz="1200" b="1" spc="-60" dirty="0">
                <a:solidFill>
                  <a:srgbClr val="FFFFFF"/>
                </a:solidFill>
                <a:latin typeface="Arial"/>
                <a:cs typeface="Arial"/>
              </a:rPr>
              <a:t>E</a:t>
            </a:r>
            <a:r>
              <a:rPr sz="1200" b="1" spc="-45" dirty="0">
                <a:solidFill>
                  <a:srgbClr val="FFFFFF"/>
                </a:solidFill>
                <a:latin typeface="Arial"/>
                <a:cs typeface="Arial"/>
              </a:rPr>
              <a:t>x</a:t>
            </a:r>
            <a:r>
              <a:rPr sz="1200" b="1" dirty="0">
                <a:solidFill>
                  <a:srgbClr val="FFFFFF"/>
                </a:solidFill>
                <a:latin typeface="Arial"/>
                <a:cs typeface="Arial"/>
              </a:rPr>
              <a:t>ploration</a:t>
            </a:r>
            <a:endParaRPr sz="1200">
              <a:latin typeface="Arial"/>
              <a:cs typeface="Arial"/>
            </a:endParaRPr>
          </a:p>
        </p:txBody>
      </p:sp>
      <p:sp>
        <p:nvSpPr>
          <p:cNvPr id="17" name="object 17"/>
          <p:cNvSpPr/>
          <p:nvPr/>
        </p:nvSpPr>
        <p:spPr>
          <a:xfrm>
            <a:off x="7863840" y="1882139"/>
            <a:ext cx="3042285" cy="1653539"/>
          </a:xfrm>
          <a:custGeom>
            <a:avLst/>
            <a:gdLst/>
            <a:ahLst/>
            <a:cxnLst/>
            <a:rect l="l" t="t" r="r" b="b"/>
            <a:pathLst>
              <a:path w="3042284" h="1653539">
                <a:moveTo>
                  <a:pt x="1236091" y="210312"/>
                </a:moveTo>
                <a:lnTo>
                  <a:pt x="1224521" y="204724"/>
                </a:lnTo>
                <a:lnTo>
                  <a:pt x="1159383" y="173228"/>
                </a:lnTo>
                <a:lnTo>
                  <a:pt x="1159802" y="205016"/>
                </a:lnTo>
                <a:lnTo>
                  <a:pt x="810641" y="209550"/>
                </a:lnTo>
                <a:lnTo>
                  <a:pt x="807212" y="209550"/>
                </a:lnTo>
                <a:lnTo>
                  <a:pt x="804418" y="212471"/>
                </a:lnTo>
                <a:lnTo>
                  <a:pt x="804418" y="219456"/>
                </a:lnTo>
                <a:lnTo>
                  <a:pt x="807339" y="222250"/>
                </a:lnTo>
                <a:lnTo>
                  <a:pt x="810895" y="222250"/>
                </a:lnTo>
                <a:lnTo>
                  <a:pt x="1159967" y="217716"/>
                </a:lnTo>
                <a:lnTo>
                  <a:pt x="1160399" y="249428"/>
                </a:lnTo>
                <a:lnTo>
                  <a:pt x="1236091" y="210312"/>
                </a:lnTo>
                <a:close/>
              </a:path>
              <a:path w="3042284" h="1653539">
                <a:moveTo>
                  <a:pt x="1251585" y="36957"/>
                </a:moveTo>
                <a:lnTo>
                  <a:pt x="1251458" y="29972"/>
                </a:lnTo>
                <a:lnTo>
                  <a:pt x="1248664" y="27178"/>
                </a:lnTo>
                <a:lnTo>
                  <a:pt x="1245108" y="27178"/>
                </a:lnTo>
                <a:lnTo>
                  <a:pt x="896023" y="31711"/>
                </a:lnTo>
                <a:lnTo>
                  <a:pt x="895604" y="0"/>
                </a:lnTo>
                <a:lnTo>
                  <a:pt x="819912" y="39116"/>
                </a:lnTo>
                <a:lnTo>
                  <a:pt x="896620" y="76200"/>
                </a:lnTo>
                <a:lnTo>
                  <a:pt x="896188" y="44704"/>
                </a:lnTo>
                <a:lnTo>
                  <a:pt x="896188" y="44424"/>
                </a:lnTo>
                <a:lnTo>
                  <a:pt x="1245235" y="39878"/>
                </a:lnTo>
                <a:lnTo>
                  <a:pt x="1248791" y="39878"/>
                </a:lnTo>
                <a:lnTo>
                  <a:pt x="1251585" y="36957"/>
                </a:lnTo>
                <a:close/>
              </a:path>
              <a:path w="3042284" h="1653539">
                <a:moveTo>
                  <a:pt x="2031873" y="362712"/>
                </a:moveTo>
                <a:lnTo>
                  <a:pt x="2028952" y="359791"/>
                </a:lnTo>
                <a:lnTo>
                  <a:pt x="2021967" y="359791"/>
                </a:lnTo>
                <a:lnTo>
                  <a:pt x="2019173" y="362712"/>
                </a:lnTo>
                <a:lnTo>
                  <a:pt x="2019173" y="588391"/>
                </a:lnTo>
                <a:lnTo>
                  <a:pt x="44450" y="588391"/>
                </a:lnTo>
                <a:lnTo>
                  <a:pt x="44450" y="435864"/>
                </a:lnTo>
                <a:lnTo>
                  <a:pt x="76200" y="435864"/>
                </a:lnTo>
                <a:lnTo>
                  <a:pt x="66675" y="416814"/>
                </a:lnTo>
                <a:lnTo>
                  <a:pt x="38100" y="359664"/>
                </a:lnTo>
                <a:lnTo>
                  <a:pt x="0" y="435864"/>
                </a:lnTo>
                <a:lnTo>
                  <a:pt x="31750" y="435864"/>
                </a:lnTo>
                <a:lnTo>
                  <a:pt x="31750" y="598297"/>
                </a:lnTo>
                <a:lnTo>
                  <a:pt x="34544" y="601091"/>
                </a:lnTo>
                <a:lnTo>
                  <a:pt x="2028952" y="601091"/>
                </a:lnTo>
                <a:lnTo>
                  <a:pt x="2031873" y="598297"/>
                </a:lnTo>
                <a:lnTo>
                  <a:pt x="2031873" y="594741"/>
                </a:lnTo>
                <a:lnTo>
                  <a:pt x="2031873" y="588391"/>
                </a:lnTo>
                <a:lnTo>
                  <a:pt x="2031873" y="362712"/>
                </a:lnTo>
                <a:close/>
              </a:path>
              <a:path w="3042284" h="1653539">
                <a:moveTo>
                  <a:pt x="3042158" y="132080"/>
                </a:moveTo>
                <a:lnTo>
                  <a:pt x="3039364" y="129286"/>
                </a:lnTo>
                <a:lnTo>
                  <a:pt x="2803652" y="129286"/>
                </a:lnTo>
                <a:lnTo>
                  <a:pt x="2800858" y="132080"/>
                </a:lnTo>
                <a:lnTo>
                  <a:pt x="2800858" y="139192"/>
                </a:lnTo>
                <a:lnTo>
                  <a:pt x="2803652" y="141986"/>
                </a:lnTo>
                <a:lnTo>
                  <a:pt x="3029458" y="141986"/>
                </a:lnTo>
                <a:lnTo>
                  <a:pt x="3029458" y="1608836"/>
                </a:lnTo>
                <a:lnTo>
                  <a:pt x="1321308" y="1608836"/>
                </a:lnTo>
                <a:lnTo>
                  <a:pt x="1321308" y="1577086"/>
                </a:lnTo>
                <a:lnTo>
                  <a:pt x="1245108" y="1615186"/>
                </a:lnTo>
                <a:lnTo>
                  <a:pt x="1321308" y="1653286"/>
                </a:lnTo>
                <a:lnTo>
                  <a:pt x="1321308" y="1621536"/>
                </a:lnTo>
                <a:lnTo>
                  <a:pt x="3039364" y="1621536"/>
                </a:lnTo>
                <a:lnTo>
                  <a:pt x="3042158" y="1618615"/>
                </a:lnTo>
                <a:lnTo>
                  <a:pt x="3042158" y="1615186"/>
                </a:lnTo>
                <a:lnTo>
                  <a:pt x="3042158" y="1608836"/>
                </a:lnTo>
                <a:lnTo>
                  <a:pt x="3042158" y="141986"/>
                </a:lnTo>
                <a:lnTo>
                  <a:pt x="3042158" y="135636"/>
                </a:lnTo>
                <a:lnTo>
                  <a:pt x="3042158" y="132080"/>
                </a:lnTo>
                <a:close/>
              </a:path>
            </a:pathLst>
          </a:custGeom>
          <a:solidFill>
            <a:srgbClr val="90C225"/>
          </a:solidFill>
        </p:spPr>
        <p:txBody>
          <a:bodyPr wrap="square" lIns="0" tIns="0" rIns="0" bIns="0" rtlCol="0"/>
          <a:lstStyle/>
          <a:p>
            <a:endParaRPr/>
          </a:p>
        </p:txBody>
      </p:sp>
      <p:sp>
        <p:nvSpPr>
          <p:cNvPr id="18" name="object 18"/>
          <p:cNvSpPr txBox="1"/>
          <p:nvPr/>
        </p:nvSpPr>
        <p:spPr>
          <a:xfrm>
            <a:off x="5563361" y="3265170"/>
            <a:ext cx="1562100" cy="463550"/>
          </a:xfrm>
          <a:prstGeom prst="rect">
            <a:avLst/>
          </a:prstGeom>
          <a:solidFill>
            <a:srgbClr val="90C225"/>
          </a:solidFill>
          <a:ln w="19050">
            <a:solidFill>
              <a:srgbClr val="688E18"/>
            </a:solidFill>
          </a:ln>
        </p:spPr>
        <p:txBody>
          <a:bodyPr vert="horz" wrap="square" lIns="0" tIns="27305" rIns="0" bIns="0" rtlCol="0">
            <a:spAutoFit/>
          </a:bodyPr>
          <a:lstStyle/>
          <a:p>
            <a:pPr marL="422909" marR="416559" indent="40640">
              <a:lnSpc>
                <a:spcPct val="100000"/>
              </a:lnSpc>
              <a:spcBef>
                <a:spcPts val="215"/>
              </a:spcBef>
            </a:pPr>
            <a:r>
              <a:rPr sz="1200" b="1" spc="-10" dirty="0">
                <a:solidFill>
                  <a:srgbClr val="FFFFFF"/>
                </a:solidFill>
                <a:latin typeface="Arial"/>
                <a:cs typeface="Arial"/>
              </a:rPr>
              <a:t>K-Means </a:t>
            </a:r>
            <a:r>
              <a:rPr sz="1200" b="1" spc="-320" dirty="0">
                <a:solidFill>
                  <a:srgbClr val="FFFFFF"/>
                </a:solidFill>
                <a:latin typeface="Arial"/>
                <a:cs typeface="Arial"/>
              </a:rPr>
              <a:t> </a:t>
            </a:r>
            <a:r>
              <a:rPr sz="1200" b="1" spc="-50" dirty="0">
                <a:solidFill>
                  <a:srgbClr val="FFFFFF"/>
                </a:solidFill>
                <a:latin typeface="Arial"/>
                <a:cs typeface="Arial"/>
              </a:rPr>
              <a:t>Clust</a:t>
            </a:r>
            <a:r>
              <a:rPr sz="1200" b="1" spc="-65" dirty="0">
                <a:solidFill>
                  <a:srgbClr val="FFFFFF"/>
                </a:solidFill>
                <a:latin typeface="Arial"/>
                <a:cs typeface="Arial"/>
              </a:rPr>
              <a:t>e</a:t>
            </a:r>
            <a:r>
              <a:rPr sz="1200" b="1" spc="-10" dirty="0">
                <a:solidFill>
                  <a:srgbClr val="FFFFFF"/>
                </a:solidFill>
                <a:latin typeface="Arial"/>
                <a:cs typeface="Arial"/>
              </a:rPr>
              <a:t>rin</a:t>
            </a:r>
            <a:r>
              <a:rPr sz="1200" b="1" spc="5" dirty="0">
                <a:solidFill>
                  <a:srgbClr val="FFFFFF"/>
                </a:solidFill>
                <a:latin typeface="Arial"/>
                <a:cs typeface="Arial"/>
              </a:rPr>
              <a:t>g</a:t>
            </a:r>
            <a:endParaRPr sz="1200">
              <a:latin typeface="Arial"/>
              <a:cs typeface="Arial"/>
            </a:endParaRPr>
          </a:p>
        </p:txBody>
      </p:sp>
      <p:sp>
        <p:nvSpPr>
          <p:cNvPr id="19" name="object 19"/>
          <p:cNvSpPr/>
          <p:nvPr/>
        </p:nvSpPr>
        <p:spPr>
          <a:xfrm>
            <a:off x="5137403" y="3456940"/>
            <a:ext cx="431800" cy="76200"/>
          </a:xfrm>
          <a:custGeom>
            <a:avLst/>
            <a:gdLst/>
            <a:ahLst/>
            <a:cxnLst/>
            <a:rect l="l" t="t" r="r" b="b"/>
            <a:pathLst>
              <a:path w="431800" h="76200">
                <a:moveTo>
                  <a:pt x="76454" y="0"/>
                </a:moveTo>
                <a:lnTo>
                  <a:pt x="0" y="37592"/>
                </a:lnTo>
                <a:lnTo>
                  <a:pt x="75946" y="76200"/>
                </a:lnTo>
                <a:lnTo>
                  <a:pt x="76157" y="44407"/>
                </a:lnTo>
                <a:lnTo>
                  <a:pt x="59944" y="44323"/>
                </a:lnTo>
                <a:lnTo>
                  <a:pt x="57150" y="41529"/>
                </a:lnTo>
                <a:lnTo>
                  <a:pt x="57150" y="34417"/>
                </a:lnTo>
                <a:lnTo>
                  <a:pt x="60071" y="31623"/>
                </a:lnTo>
                <a:lnTo>
                  <a:pt x="76243" y="31623"/>
                </a:lnTo>
                <a:lnTo>
                  <a:pt x="76454" y="0"/>
                </a:lnTo>
                <a:close/>
              </a:path>
              <a:path w="431800" h="76200">
                <a:moveTo>
                  <a:pt x="76242" y="31707"/>
                </a:moveTo>
                <a:lnTo>
                  <a:pt x="76157" y="44407"/>
                </a:lnTo>
                <a:lnTo>
                  <a:pt x="425196" y="46736"/>
                </a:lnTo>
                <a:lnTo>
                  <a:pt x="428751" y="46736"/>
                </a:lnTo>
                <a:lnTo>
                  <a:pt x="431546" y="43942"/>
                </a:lnTo>
                <a:lnTo>
                  <a:pt x="431673" y="36957"/>
                </a:lnTo>
                <a:lnTo>
                  <a:pt x="428879" y="34036"/>
                </a:lnTo>
                <a:lnTo>
                  <a:pt x="425323" y="34036"/>
                </a:lnTo>
                <a:lnTo>
                  <a:pt x="76242" y="31707"/>
                </a:lnTo>
                <a:close/>
              </a:path>
              <a:path w="431800" h="76200">
                <a:moveTo>
                  <a:pt x="63500" y="31623"/>
                </a:moveTo>
                <a:lnTo>
                  <a:pt x="60071" y="31623"/>
                </a:lnTo>
                <a:lnTo>
                  <a:pt x="57150" y="34417"/>
                </a:lnTo>
                <a:lnTo>
                  <a:pt x="57150" y="41529"/>
                </a:lnTo>
                <a:lnTo>
                  <a:pt x="59944" y="44323"/>
                </a:lnTo>
                <a:lnTo>
                  <a:pt x="76157" y="44407"/>
                </a:lnTo>
                <a:lnTo>
                  <a:pt x="76242" y="31707"/>
                </a:lnTo>
                <a:lnTo>
                  <a:pt x="63500" y="31623"/>
                </a:lnTo>
                <a:close/>
              </a:path>
              <a:path w="431800" h="76200">
                <a:moveTo>
                  <a:pt x="76243" y="31623"/>
                </a:moveTo>
                <a:lnTo>
                  <a:pt x="63500" y="31623"/>
                </a:lnTo>
                <a:lnTo>
                  <a:pt x="76242" y="31707"/>
                </a:lnTo>
                <a:close/>
              </a:path>
            </a:pathLst>
          </a:custGeom>
          <a:solidFill>
            <a:srgbClr val="90C225"/>
          </a:solidFill>
        </p:spPr>
        <p:txBody>
          <a:bodyPr wrap="square" lIns="0" tIns="0" rIns="0" bIns="0" rtlCol="0"/>
          <a:lstStyle/>
          <a:p>
            <a:endParaRPr/>
          </a:p>
        </p:txBody>
      </p:sp>
      <p:sp>
        <p:nvSpPr>
          <p:cNvPr id="20" name="object 20"/>
          <p:cNvSpPr txBox="1"/>
          <p:nvPr/>
        </p:nvSpPr>
        <p:spPr>
          <a:xfrm>
            <a:off x="3576065" y="3271265"/>
            <a:ext cx="1562100" cy="463550"/>
          </a:xfrm>
          <a:prstGeom prst="rect">
            <a:avLst/>
          </a:prstGeom>
          <a:solidFill>
            <a:srgbClr val="90C225"/>
          </a:solidFill>
          <a:ln w="19050">
            <a:solidFill>
              <a:srgbClr val="688E18"/>
            </a:solidFill>
          </a:ln>
        </p:spPr>
        <p:txBody>
          <a:bodyPr vert="horz" wrap="square" lIns="0" tIns="132715" rIns="0" bIns="0" rtlCol="0">
            <a:spAutoFit/>
          </a:bodyPr>
          <a:lstStyle/>
          <a:p>
            <a:pPr marL="210820">
              <a:lnSpc>
                <a:spcPct val="100000"/>
              </a:lnSpc>
              <a:spcBef>
                <a:spcPts val="1045"/>
              </a:spcBef>
            </a:pPr>
            <a:r>
              <a:rPr sz="1200" b="1" spc="-45" dirty="0">
                <a:solidFill>
                  <a:srgbClr val="FFFFFF"/>
                </a:solidFill>
                <a:latin typeface="Arial"/>
                <a:cs typeface="Arial"/>
              </a:rPr>
              <a:t>Cluster</a:t>
            </a:r>
            <a:r>
              <a:rPr sz="1200" b="1" spc="-20" dirty="0">
                <a:solidFill>
                  <a:srgbClr val="FFFFFF"/>
                </a:solidFill>
                <a:latin typeface="Arial"/>
                <a:cs typeface="Arial"/>
              </a:rPr>
              <a:t> </a:t>
            </a:r>
            <a:r>
              <a:rPr sz="1200" b="1" spc="-25" dirty="0">
                <a:solidFill>
                  <a:srgbClr val="FFFFFF"/>
                </a:solidFill>
                <a:latin typeface="Arial"/>
                <a:cs typeface="Arial"/>
              </a:rPr>
              <a:t>Analysis</a:t>
            </a:r>
            <a:endParaRPr sz="1200" dirty="0">
              <a:latin typeface="Arial"/>
              <a:cs typeface="Arial"/>
            </a:endParaRPr>
          </a:p>
        </p:txBody>
      </p:sp>
      <p:sp>
        <p:nvSpPr>
          <p:cNvPr id="21" name="object 21"/>
          <p:cNvSpPr txBox="1"/>
          <p:nvPr/>
        </p:nvSpPr>
        <p:spPr>
          <a:xfrm>
            <a:off x="7547609" y="3265170"/>
            <a:ext cx="1562100" cy="463550"/>
          </a:xfrm>
          <a:prstGeom prst="rect">
            <a:avLst/>
          </a:prstGeom>
          <a:solidFill>
            <a:srgbClr val="90C225"/>
          </a:solidFill>
          <a:ln w="19050">
            <a:solidFill>
              <a:srgbClr val="688E18"/>
            </a:solidFill>
          </a:ln>
        </p:spPr>
        <p:txBody>
          <a:bodyPr vert="horz" wrap="square" lIns="0" tIns="27305" rIns="0" bIns="0" rtlCol="0">
            <a:spAutoFit/>
          </a:bodyPr>
          <a:lstStyle/>
          <a:p>
            <a:pPr marL="606425" marR="227965" indent="-370840">
              <a:lnSpc>
                <a:spcPct val="100000"/>
              </a:lnSpc>
              <a:spcBef>
                <a:spcPts val="215"/>
              </a:spcBef>
            </a:pPr>
            <a:r>
              <a:rPr sz="1200" b="1" spc="95" dirty="0">
                <a:solidFill>
                  <a:srgbClr val="FFFFFF"/>
                </a:solidFill>
                <a:latin typeface="Arial"/>
                <a:cs typeface="Arial"/>
              </a:rPr>
              <a:t>N</a:t>
            </a:r>
            <a:r>
              <a:rPr sz="1200" b="1" spc="-75" dirty="0">
                <a:solidFill>
                  <a:srgbClr val="FFFFFF"/>
                </a:solidFill>
                <a:latin typeface="Arial"/>
                <a:cs typeface="Arial"/>
              </a:rPr>
              <a:t>B</a:t>
            </a:r>
            <a:r>
              <a:rPr sz="1200" b="1" spc="-70" dirty="0">
                <a:solidFill>
                  <a:srgbClr val="FFFFFF"/>
                </a:solidFill>
                <a:latin typeface="Arial"/>
                <a:cs typeface="Arial"/>
              </a:rPr>
              <a:t>A</a:t>
            </a:r>
            <a:r>
              <a:rPr sz="1200" b="1" spc="-10" dirty="0">
                <a:solidFill>
                  <a:srgbClr val="FFFFFF"/>
                </a:solidFill>
                <a:latin typeface="Arial"/>
                <a:cs typeface="Arial"/>
              </a:rPr>
              <a:t> </a:t>
            </a:r>
            <a:r>
              <a:rPr sz="1200" b="1" spc="10" dirty="0">
                <a:solidFill>
                  <a:srgbClr val="FFFFFF"/>
                </a:solidFill>
                <a:latin typeface="Arial"/>
                <a:cs typeface="Arial"/>
              </a:rPr>
              <a:t>Adva</a:t>
            </a:r>
            <a:r>
              <a:rPr sz="1200" b="1" spc="15" dirty="0">
                <a:solidFill>
                  <a:srgbClr val="FFFFFF"/>
                </a:solidFill>
                <a:latin typeface="Arial"/>
                <a:cs typeface="Arial"/>
              </a:rPr>
              <a:t>n</a:t>
            </a:r>
            <a:r>
              <a:rPr sz="1200" b="1" spc="-155" dirty="0">
                <a:solidFill>
                  <a:srgbClr val="FFFFFF"/>
                </a:solidFill>
                <a:latin typeface="Arial"/>
                <a:cs typeface="Arial"/>
              </a:rPr>
              <a:t>c</a:t>
            </a:r>
            <a:r>
              <a:rPr sz="1200" b="1" spc="5" dirty="0">
                <a:solidFill>
                  <a:srgbClr val="FFFFFF"/>
                </a:solidFill>
                <a:latin typeface="Arial"/>
                <a:cs typeface="Arial"/>
              </a:rPr>
              <a:t>ed  </a:t>
            </a:r>
            <a:r>
              <a:rPr sz="1200" b="1" spc="-40" dirty="0">
                <a:solidFill>
                  <a:srgbClr val="FFFFFF"/>
                </a:solidFill>
                <a:latin typeface="Arial"/>
                <a:cs typeface="Arial"/>
              </a:rPr>
              <a:t>Stats</a:t>
            </a:r>
            <a:endParaRPr sz="1200">
              <a:latin typeface="Arial"/>
              <a:cs typeface="Arial"/>
            </a:endParaRPr>
          </a:p>
        </p:txBody>
      </p:sp>
      <p:sp>
        <p:nvSpPr>
          <p:cNvPr id="22" name="object 22"/>
          <p:cNvSpPr/>
          <p:nvPr/>
        </p:nvSpPr>
        <p:spPr>
          <a:xfrm>
            <a:off x="7121652" y="3456940"/>
            <a:ext cx="431800" cy="76200"/>
          </a:xfrm>
          <a:custGeom>
            <a:avLst/>
            <a:gdLst/>
            <a:ahLst/>
            <a:cxnLst/>
            <a:rect l="l" t="t" r="r" b="b"/>
            <a:pathLst>
              <a:path w="431800" h="76200">
                <a:moveTo>
                  <a:pt x="76453" y="0"/>
                </a:moveTo>
                <a:lnTo>
                  <a:pt x="0" y="37592"/>
                </a:lnTo>
                <a:lnTo>
                  <a:pt x="75946" y="76200"/>
                </a:lnTo>
                <a:lnTo>
                  <a:pt x="76157" y="44407"/>
                </a:lnTo>
                <a:lnTo>
                  <a:pt x="59944" y="44323"/>
                </a:lnTo>
                <a:lnTo>
                  <a:pt x="57150" y="41529"/>
                </a:lnTo>
                <a:lnTo>
                  <a:pt x="57150" y="34417"/>
                </a:lnTo>
                <a:lnTo>
                  <a:pt x="60071" y="31623"/>
                </a:lnTo>
                <a:lnTo>
                  <a:pt x="76243" y="31623"/>
                </a:lnTo>
                <a:lnTo>
                  <a:pt x="76453" y="0"/>
                </a:lnTo>
                <a:close/>
              </a:path>
              <a:path w="431800" h="76200">
                <a:moveTo>
                  <a:pt x="76242" y="31707"/>
                </a:moveTo>
                <a:lnTo>
                  <a:pt x="76157" y="44407"/>
                </a:lnTo>
                <a:lnTo>
                  <a:pt x="425196" y="46736"/>
                </a:lnTo>
                <a:lnTo>
                  <a:pt x="428751" y="46736"/>
                </a:lnTo>
                <a:lnTo>
                  <a:pt x="431546" y="43942"/>
                </a:lnTo>
                <a:lnTo>
                  <a:pt x="431673" y="36957"/>
                </a:lnTo>
                <a:lnTo>
                  <a:pt x="428878" y="34036"/>
                </a:lnTo>
                <a:lnTo>
                  <a:pt x="425323" y="34036"/>
                </a:lnTo>
                <a:lnTo>
                  <a:pt x="76242" y="31707"/>
                </a:lnTo>
                <a:close/>
              </a:path>
              <a:path w="431800" h="76200">
                <a:moveTo>
                  <a:pt x="63500" y="31623"/>
                </a:moveTo>
                <a:lnTo>
                  <a:pt x="60071" y="31623"/>
                </a:lnTo>
                <a:lnTo>
                  <a:pt x="57150" y="34417"/>
                </a:lnTo>
                <a:lnTo>
                  <a:pt x="57150" y="41529"/>
                </a:lnTo>
                <a:lnTo>
                  <a:pt x="59944" y="44323"/>
                </a:lnTo>
                <a:lnTo>
                  <a:pt x="76157" y="44407"/>
                </a:lnTo>
                <a:lnTo>
                  <a:pt x="76242" y="31707"/>
                </a:lnTo>
                <a:lnTo>
                  <a:pt x="63500" y="31623"/>
                </a:lnTo>
                <a:close/>
              </a:path>
              <a:path w="431800" h="76200">
                <a:moveTo>
                  <a:pt x="76243" y="31623"/>
                </a:moveTo>
                <a:lnTo>
                  <a:pt x="63500" y="31623"/>
                </a:lnTo>
                <a:lnTo>
                  <a:pt x="76242" y="31707"/>
                </a:lnTo>
                <a:close/>
              </a:path>
            </a:pathLst>
          </a:custGeom>
          <a:solidFill>
            <a:srgbClr val="90C225"/>
          </a:solidFill>
        </p:spPr>
        <p:txBody>
          <a:bodyPr wrap="square" lIns="0" tIns="0" rIns="0" bIns="0" rtlCol="0"/>
          <a:lstStyle/>
          <a:p>
            <a:endParaRPr/>
          </a:p>
        </p:txBody>
      </p:sp>
      <p:sp>
        <p:nvSpPr>
          <p:cNvPr id="23" name="object 23"/>
          <p:cNvSpPr/>
          <p:nvPr/>
        </p:nvSpPr>
        <p:spPr>
          <a:xfrm>
            <a:off x="8283447" y="3721353"/>
            <a:ext cx="76200" cy="915035"/>
          </a:xfrm>
          <a:custGeom>
            <a:avLst/>
            <a:gdLst/>
            <a:ahLst/>
            <a:cxnLst/>
            <a:rect l="l" t="t" r="r" b="b"/>
            <a:pathLst>
              <a:path w="76200" h="915035">
                <a:moveTo>
                  <a:pt x="0" y="838200"/>
                </a:moveTo>
                <a:lnTo>
                  <a:pt x="37592" y="914654"/>
                </a:lnTo>
                <a:lnTo>
                  <a:pt x="66644" y="857504"/>
                </a:lnTo>
                <a:lnTo>
                  <a:pt x="37973" y="857504"/>
                </a:lnTo>
                <a:lnTo>
                  <a:pt x="34417" y="857377"/>
                </a:lnTo>
                <a:lnTo>
                  <a:pt x="31750" y="854710"/>
                </a:lnTo>
                <a:lnTo>
                  <a:pt x="31710" y="838411"/>
                </a:lnTo>
                <a:lnTo>
                  <a:pt x="0" y="838200"/>
                </a:lnTo>
                <a:close/>
              </a:path>
              <a:path w="76200" h="915035">
                <a:moveTo>
                  <a:pt x="31710" y="838411"/>
                </a:moveTo>
                <a:lnTo>
                  <a:pt x="31750" y="854710"/>
                </a:lnTo>
                <a:lnTo>
                  <a:pt x="34417" y="857377"/>
                </a:lnTo>
                <a:lnTo>
                  <a:pt x="37973" y="857504"/>
                </a:lnTo>
                <a:lnTo>
                  <a:pt x="41528" y="857504"/>
                </a:lnTo>
                <a:lnTo>
                  <a:pt x="44323" y="854710"/>
                </a:lnTo>
                <a:lnTo>
                  <a:pt x="44410" y="838496"/>
                </a:lnTo>
                <a:lnTo>
                  <a:pt x="31710" y="838411"/>
                </a:lnTo>
                <a:close/>
              </a:path>
              <a:path w="76200" h="915035">
                <a:moveTo>
                  <a:pt x="44410" y="838496"/>
                </a:moveTo>
                <a:lnTo>
                  <a:pt x="44323" y="854710"/>
                </a:lnTo>
                <a:lnTo>
                  <a:pt x="41528" y="857504"/>
                </a:lnTo>
                <a:lnTo>
                  <a:pt x="66644" y="857504"/>
                </a:lnTo>
                <a:lnTo>
                  <a:pt x="76200" y="838708"/>
                </a:lnTo>
                <a:lnTo>
                  <a:pt x="44410" y="838496"/>
                </a:lnTo>
                <a:close/>
              </a:path>
              <a:path w="76200" h="915035">
                <a:moveTo>
                  <a:pt x="47371" y="0"/>
                </a:moveTo>
                <a:lnTo>
                  <a:pt x="40385" y="0"/>
                </a:lnTo>
                <a:lnTo>
                  <a:pt x="37592" y="2794"/>
                </a:lnTo>
                <a:lnTo>
                  <a:pt x="37465" y="6350"/>
                </a:lnTo>
                <a:lnTo>
                  <a:pt x="31710" y="838411"/>
                </a:lnTo>
                <a:lnTo>
                  <a:pt x="44410" y="838496"/>
                </a:lnTo>
                <a:lnTo>
                  <a:pt x="50165" y="6350"/>
                </a:lnTo>
                <a:lnTo>
                  <a:pt x="50043" y="2794"/>
                </a:lnTo>
                <a:lnTo>
                  <a:pt x="47371" y="0"/>
                </a:lnTo>
                <a:close/>
              </a:path>
            </a:pathLst>
          </a:custGeom>
          <a:solidFill>
            <a:srgbClr val="90C225"/>
          </a:solidFill>
        </p:spPr>
        <p:txBody>
          <a:bodyPr wrap="square" lIns="0" tIns="0" rIns="0" bIns="0" rtlCol="0"/>
          <a:lstStyle/>
          <a:p>
            <a:endParaRPr/>
          </a:p>
        </p:txBody>
      </p:sp>
      <p:sp>
        <p:nvSpPr>
          <p:cNvPr id="27" name="object 27"/>
          <p:cNvSpPr txBox="1"/>
          <p:nvPr/>
        </p:nvSpPr>
        <p:spPr>
          <a:xfrm>
            <a:off x="7541514" y="4636770"/>
            <a:ext cx="1562100" cy="464820"/>
          </a:xfrm>
          <a:prstGeom prst="rect">
            <a:avLst/>
          </a:prstGeom>
          <a:solidFill>
            <a:srgbClr val="90C225"/>
          </a:solidFill>
          <a:ln w="19050">
            <a:solidFill>
              <a:srgbClr val="688E18"/>
            </a:solidFill>
          </a:ln>
        </p:spPr>
        <p:txBody>
          <a:bodyPr vert="horz" wrap="square" lIns="0" tIns="123189" rIns="0" bIns="0" rtlCol="0">
            <a:spAutoFit/>
          </a:bodyPr>
          <a:lstStyle/>
          <a:p>
            <a:pPr marL="384810">
              <a:lnSpc>
                <a:spcPct val="100000"/>
              </a:lnSpc>
              <a:spcBef>
                <a:spcPts val="969"/>
              </a:spcBef>
            </a:pPr>
            <a:r>
              <a:rPr sz="1200" b="1" spc="-50" dirty="0">
                <a:solidFill>
                  <a:srgbClr val="FFFFFF"/>
                </a:solidFill>
                <a:latin typeface="Arial"/>
                <a:cs typeface="Arial"/>
              </a:rPr>
              <a:t>Time</a:t>
            </a:r>
            <a:r>
              <a:rPr sz="1200" b="1" spc="-30" dirty="0">
                <a:solidFill>
                  <a:srgbClr val="FFFFFF"/>
                </a:solidFill>
                <a:latin typeface="Arial"/>
                <a:cs typeface="Arial"/>
              </a:rPr>
              <a:t> </a:t>
            </a:r>
            <a:r>
              <a:rPr sz="1200" b="1" spc="-40" dirty="0">
                <a:solidFill>
                  <a:srgbClr val="FFFFFF"/>
                </a:solidFill>
                <a:latin typeface="Arial"/>
                <a:cs typeface="Arial"/>
              </a:rPr>
              <a:t>Series</a:t>
            </a:r>
            <a:endParaRPr sz="1200" dirty="0">
              <a:latin typeface="Arial"/>
              <a:cs typeface="Arial"/>
            </a:endParaRPr>
          </a:p>
        </p:txBody>
      </p:sp>
      <p:sp>
        <p:nvSpPr>
          <p:cNvPr id="29" name="object 29"/>
          <p:cNvSpPr txBox="1"/>
          <p:nvPr/>
        </p:nvSpPr>
        <p:spPr>
          <a:xfrm>
            <a:off x="3576065" y="4636770"/>
            <a:ext cx="1562100" cy="464820"/>
          </a:xfrm>
          <a:prstGeom prst="rect">
            <a:avLst/>
          </a:prstGeom>
          <a:solidFill>
            <a:srgbClr val="90C225"/>
          </a:solidFill>
          <a:ln w="19050">
            <a:solidFill>
              <a:srgbClr val="688E18"/>
            </a:solidFill>
          </a:ln>
        </p:spPr>
        <p:txBody>
          <a:bodyPr vert="horz" wrap="square" lIns="0" tIns="133985" rIns="0" bIns="0" rtlCol="0">
            <a:spAutoFit/>
          </a:bodyPr>
          <a:lstStyle/>
          <a:p>
            <a:pPr marL="401320">
              <a:lnSpc>
                <a:spcPct val="100000"/>
              </a:lnSpc>
              <a:spcBef>
                <a:spcPts val="1055"/>
              </a:spcBef>
            </a:pPr>
            <a:r>
              <a:rPr sz="1200" b="1" spc="-15" dirty="0">
                <a:solidFill>
                  <a:srgbClr val="FFFFFF"/>
                </a:solidFill>
                <a:latin typeface="Arial"/>
                <a:cs typeface="Arial"/>
              </a:rPr>
              <a:t>Evaluation</a:t>
            </a:r>
            <a:endParaRPr sz="1200" dirty="0">
              <a:latin typeface="Arial"/>
              <a:cs typeface="Arial"/>
            </a:endParaRPr>
          </a:p>
        </p:txBody>
      </p:sp>
      <p:sp>
        <p:nvSpPr>
          <p:cNvPr id="31" name="object 31"/>
          <p:cNvSpPr/>
          <p:nvPr/>
        </p:nvSpPr>
        <p:spPr>
          <a:xfrm>
            <a:off x="4317491" y="3733800"/>
            <a:ext cx="76200" cy="909319"/>
          </a:xfrm>
          <a:custGeom>
            <a:avLst/>
            <a:gdLst/>
            <a:ahLst/>
            <a:cxnLst/>
            <a:rect l="l" t="t" r="r" b="b"/>
            <a:pathLst>
              <a:path w="76200" h="909320">
                <a:moveTo>
                  <a:pt x="41656" y="57150"/>
                </a:moveTo>
                <a:lnTo>
                  <a:pt x="34544" y="57150"/>
                </a:lnTo>
                <a:lnTo>
                  <a:pt x="31750" y="59943"/>
                </a:lnTo>
                <a:lnTo>
                  <a:pt x="31750" y="906526"/>
                </a:lnTo>
                <a:lnTo>
                  <a:pt x="34544" y="909319"/>
                </a:lnTo>
                <a:lnTo>
                  <a:pt x="41656" y="909319"/>
                </a:lnTo>
                <a:lnTo>
                  <a:pt x="44450" y="906526"/>
                </a:lnTo>
                <a:lnTo>
                  <a:pt x="44450" y="59943"/>
                </a:lnTo>
                <a:lnTo>
                  <a:pt x="41656" y="57150"/>
                </a:lnTo>
                <a:close/>
              </a:path>
              <a:path w="76200" h="909320">
                <a:moveTo>
                  <a:pt x="38100" y="0"/>
                </a:moveTo>
                <a:lnTo>
                  <a:pt x="0" y="76200"/>
                </a:lnTo>
                <a:lnTo>
                  <a:pt x="31750" y="76200"/>
                </a:lnTo>
                <a:lnTo>
                  <a:pt x="31750" y="59943"/>
                </a:lnTo>
                <a:lnTo>
                  <a:pt x="34544" y="57150"/>
                </a:lnTo>
                <a:lnTo>
                  <a:pt x="66675" y="57150"/>
                </a:lnTo>
                <a:lnTo>
                  <a:pt x="38100" y="0"/>
                </a:lnTo>
                <a:close/>
              </a:path>
              <a:path w="76200" h="909320">
                <a:moveTo>
                  <a:pt x="66675" y="57150"/>
                </a:moveTo>
                <a:lnTo>
                  <a:pt x="41656" y="57150"/>
                </a:lnTo>
                <a:lnTo>
                  <a:pt x="44450" y="59943"/>
                </a:lnTo>
                <a:lnTo>
                  <a:pt x="44450" y="76200"/>
                </a:lnTo>
                <a:lnTo>
                  <a:pt x="76200" y="76200"/>
                </a:lnTo>
                <a:lnTo>
                  <a:pt x="66675" y="57150"/>
                </a:lnTo>
                <a:close/>
              </a:path>
            </a:pathLst>
          </a:custGeom>
          <a:solidFill>
            <a:srgbClr val="90C225"/>
          </a:solidFill>
        </p:spPr>
        <p:txBody>
          <a:bodyPr wrap="square" lIns="0" tIns="0" rIns="0" bIns="0" rtlCol="0"/>
          <a:lstStyle/>
          <a:p>
            <a:endParaRPr/>
          </a:p>
        </p:txBody>
      </p:sp>
      <p:sp>
        <p:nvSpPr>
          <p:cNvPr id="32" name="object 32"/>
          <p:cNvSpPr/>
          <p:nvPr/>
        </p:nvSpPr>
        <p:spPr>
          <a:xfrm>
            <a:off x="3150107" y="3449320"/>
            <a:ext cx="431800" cy="76200"/>
          </a:xfrm>
          <a:custGeom>
            <a:avLst/>
            <a:gdLst/>
            <a:ahLst/>
            <a:cxnLst/>
            <a:rect l="l" t="t" r="r" b="b"/>
            <a:pathLst>
              <a:path w="431800" h="76200">
                <a:moveTo>
                  <a:pt x="76454" y="0"/>
                </a:moveTo>
                <a:lnTo>
                  <a:pt x="0" y="37591"/>
                </a:lnTo>
                <a:lnTo>
                  <a:pt x="75946" y="76200"/>
                </a:lnTo>
                <a:lnTo>
                  <a:pt x="76157" y="44407"/>
                </a:lnTo>
                <a:lnTo>
                  <a:pt x="59943" y="44322"/>
                </a:lnTo>
                <a:lnTo>
                  <a:pt x="57150" y="41528"/>
                </a:lnTo>
                <a:lnTo>
                  <a:pt x="57150" y="34416"/>
                </a:lnTo>
                <a:lnTo>
                  <a:pt x="60071" y="31622"/>
                </a:lnTo>
                <a:lnTo>
                  <a:pt x="76243" y="31622"/>
                </a:lnTo>
                <a:lnTo>
                  <a:pt x="76454" y="0"/>
                </a:lnTo>
                <a:close/>
              </a:path>
              <a:path w="431800" h="76200">
                <a:moveTo>
                  <a:pt x="76242" y="31707"/>
                </a:moveTo>
                <a:lnTo>
                  <a:pt x="76157" y="44407"/>
                </a:lnTo>
                <a:lnTo>
                  <a:pt x="425195" y="46735"/>
                </a:lnTo>
                <a:lnTo>
                  <a:pt x="428752" y="46735"/>
                </a:lnTo>
                <a:lnTo>
                  <a:pt x="431545" y="43941"/>
                </a:lnTo>
                <a:lnTo>
                  <a:pt x="431672" y="36956"/>
                </a:lnTo>
                <a:lnTo>
                  <a:pt x="428879" y="34035"/>
                </a:lnTo>
                <a:lnTo>
                  <a:pt x="425322" y="34035"/>
                </a:lnTo>
                <a:lnTo>
                  <a:pt x="76242" y="31707"/>
                </a:lnTo>
                <a:close/>
              </a:path>
              <a:path w="431800" h="76200">
                <a:moveTo>
                  <a:pt x="63500" y="31622"/>
                </a:moveTo>
                <a:lnTo>
                  <a:pt x="60071" y="31622"/>
                </a:lnTo>
                <a:lnTo>
                  <a:pt x="57150" y="34416"/>
                </a:lnTo>
                <a:lnTo>
                  <a:pt x="57150" y="41528"/>
                </a:lnTo>
                <a:lnTo>
                  <a:pt x="59943" y="44322"/>
                </a:lnTo>
                <a:lnTo>
                  <a:pt x="76157" y="44407"/>
                </a:lnTo>
                <a:lnTo>
                  <a:pt x="76242" y="31707"/>
                </a:lnTo>
                <a:lnTo>
                  <a:pt x="63500" y="31622"/>
                </a:lnTo>
                <a:close/>
              </a:path>
              <a:path w="431800" h="76200">
                <a:moveTo>
                  <a:pt x="76243" y="31622"/>
                </a:moveTo>
                <a:lnTo>
                  <a:pt x="63500" y="31622"/>
                </a:lnTo>
                <a:lnTo>
                  <a:pt x="76242" y="31707"/>
                </a:lnTo>
                <a:close/>
              </a:path>
            </a:pathLst>
          </a:custGeom>
          <a:solidFill>
            <a:srgbClr val="90C225"/>
          </a:solidFill>
        </p:spPr>
        <p:txBody>
          <a:bodyPr wrap="square" lIns="0" tIns="0" rIns="0" bIns="0" rtlCol="0"/>
          <a:lstStyle/>
          <a:p>
            <a:endParaRPr/>
          </a:p>
        </p:txBody>
      </p:sp>
      <p:sp>
        <p:nvSpPr>
          <p:cNvPr id="33" name="object 33"/>
          <p:cNvSpPr txBox="1"/>
          <p:nvPr/>
        </p:nvSpPr>
        <p:spPr>
          <a:xfrm>
            <a:off x="1588769" y="3265170"/>
            <a:ext cx="1562100" cy="463550"/>
          </a:xfrm>
          <a:prstGeom prst="rect">
            <a:avLst/>
          </a:prstGeom>
          <a:solidFill>
            <a:srgbClr val="90C225"/>
          </a:solidFill>
          <a:ln w="19050">
            <a:solidFill>
              <a:srgbClr val="688E18"/>
            </a:solidFill>
          </a:ln>
        </p:spPr>
        <p:txBody>
          <a:bodyPr vert="horz" wrap="square" lIns="0" tIns="26034" rIns="0" bIns="0" rtlCol="0">
            <a:spAutoFit/>
          </a:bodyPr>
          <a:lstStyle/>
          <a:p>
            <a:pPr marL="504825" marR="494030" indent="-5080">
              <a:lnSpc>
                <a:spcPct val="100000"/>
              </a:lnSpc>
              <a:spcBef>
                <a:spcPts val="204"/>
              </a:spcBef>
            </a:pPr>
            <a:r>
              <a:rPr lang="en-US" sz="1200" b="1" spc="-15" dirty="0">
                <a:solidFill>
                  <a:srgbClr val="FFFFFF"/>
                </a:solidFill>
                <a:latin typeface="Arial"/>
                <a:cs typeface="Arial"/>
              </a:rPr>
              <a:t>Pro</a:t>
            </a:r>
            <a:r>
              <a:rPr lang="en-US" sz="1200" b="1" spc="-10" dirty="0">
                <a:solidFill>
                  <a:srgbClr val="FFFFFF"/>
                </a:solidFill>
                <a:latin typeface="Arial"/>
                <a:cs typeface="Arial"/>
              </a:rPr>
              <a:t>v</a:t>
            </a:r>
            <a:r>
              <a:rPr lang="en-US" sz="1200" b="1" spc="5" dirty="0">
                <a:solidFill>
                  <a:srgbClr val="FFFFFF"/>
                </a:solidFill>
                <a:latin typeface="Arial"/>
                <a:cs typeface="Arial"/>
              </a:rPr>
              <a:t>ide  </a:t>
            </a:r>
            <a:r>
              <a:rPr lang="en-US" sz="1200" b="1" spc="-30" dirty="0">
                <a:solidFill>
                  <a:srgbClr val="FFFFFF"/>
                </a:solidFill>
                <a:latin typeface="Arial"/>
                <a:cs typeface="Arial"/>
              </a:rPr>
              <a:t>Insi</a:t>
            </a:r>
            <a:r>
              <a:rPr lang="en-US" sz="1200" b="1" spc="-35" dirty="0">
                <a:solidFill>
                  <a:srgbClr val="FFFFFF"/>
                </a:solidFill>
                <a:latin typeface="Arial"/>
                <a:cs typeface="Arial"/>
              </a:rPr>
              <a:t>g</a:t>
            </a:r>
            <a:r>
              <a:rPr lang="en-US" sz="1200" b="1" spc="-30" dirty="0">
                <a:solidFill>
                  <a:srgbClr val="FFFFFF"/>
                </a:solidFill>
                <a:latin typeface="Arial"/>
                <a:cs typeface="Arial"/>
              </a:rPr>
              <a:t>h</a:t>
            </a:r>
            <a:r>
              <a:rPr lang="en-US" sz="1200" b="1" spc="-70" dirty="0">
                <a:solidFill>
                  <a:srgbClr val="FFFFFF"/>
                </a:solidFill>
                <a:latin typeface="Arial"/>
                <a:cs typeface="Arial"/>
              </a:rPr>
              <a:t>ts</a:t>
            </a:r>
            <a:endParaRPr lang="en-US" sz="1200" dirty="0">
              <a:latin typeface="Arial"/>
              <a:cs typeface="Arial"/>
            </a:endParaRPr>
          </a:p>
        </p:txBody>
      </p:sp>
      <p:sp>
        <p:nvSpPr>
          <p:cNvPr id="35" name="Rectangle 34">
            <a:extLst>
              <a:ext uri="{FF2B5EF4-FFF2-40B4-BE49-F238E27FC236}">
                <a16:creationId xmlns:a16="http://schemas.microsoft.com/office/drawing/2014/main" id="{978D1EA1-8A9B-4D27-9AF4-9CADCB3D8992}"/>
              </a:ext>
            </a:extLst>
          </p:cNvPr>
          <p:cNvSpPr/>
          <p:nvPr/>
        </p:nvSpPr>
        <p:spPr>
          <a:xfrm>
            <a:off x="5559169" y="4636388"/>
            <a:ext cx="1558799" cy="463550"/>
          </a:xfrm>
          <a:prstGeom prst="rect">
            <a:avLst/>
          </a:prstGeom>
          <a:solidFill>
            <a:srgbClr val="90C225"/>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F192E607-5D66-455D-9AC9-A5573E416CFA}"/>
              </a:ext>
            </a:extLst>
          </p:cNvPr>
          <p:cNvSpPr txBox="1"/>
          <p:nvPr/>
        </p:nvSpPr>
        <p:spPr>
          <a:xfrm>
            <a:off x="5805168" y="4729843"/>
            <a:ext cx="1066800" cy="276999"/>
          </a:xfrm>
          <a:prstGeom prst="rect">
            <a:avLst/>
          </a:prstGeom>
          <a:noFill/>
        </p:spPr>
        <p:txBody>
          <a:bodyPr wrap="square" rtlCol="0">
            <a:spAutoFit/>
          </a:bodyPr>
          <a:lstStyle/>
          <a:p>
            <a:pPr algn="ctr"/>
            <a:r>
              <a:rPr lang="en-US" sz="1200" b="1" dirty="0" err="1">
                <a:solidFill>
                  <a:schemeClr val="bg1"/>
                </a:solidFill>
                <a:latin typeface="Arial" panose="020B0604020202020204" pitchFamily="34" charset="0"/>
                <a:cs typeface="Arial" panose="020B0604020202020204" pitchFamily="34" charset="0"/>
              </a:rPr>
              <a:t>AutoReg</a:t>
            </a:r>
            <a:endParaRPr lang="en-US" sz="1200" b="1" dirty="0">
              <a:solidFill>
                <a:schemeClr val="bg1"/>
              </a:solidFill>
              <a:latin typeface="Arial" panose="020B0604020202020204" pitchFamily="34" charset="0"/>
              <a:cs typeface="Arial" panose="020B0604020202020204" pitchFamily="34" charset="0"/>
            </a:endParaRPr>
          </a:p>
        </p:txBody>
      </p:sp>
      <p:cxnSp>
        <p:nvCxnSpPr>
          <p:cNvPr id="38" name="Straight Arrow Connector 37">
            <a:extLst>
              <a:ext uri="{FF2B5EF4-FFF2-40B4-BE49-F238E27FC236}">
                <a16:creationId xmlns:a16="http://schemas.microsoft.com/office/drawing/2014/main" id="{36BC265B-A6A2-4E5E-83F2-124F0223E217}"/>
              </a:ext>
            </a:extLst>
          </p:cNvPr>
          <p:cNvCxnSpPr>
            <a:stCxn id="27" idx="1"/>
            <a:endCxn id="35" idx="3"/>
          </p:cNvCxnSpPr>
          <p:nvPr/>
        </p:nvCxnSpPr>
        <p:spPr>
          <a:xfrm flipH="1" flipV="1">
            <a:off x="7117968" y="4868163"/>
            <a:ext cx="423546" cy="1017"/>
          </a:xfrm>
          <a:prstGeom prst="straightConnector1">
            <a:avLst/>
          </a:prstGeom>
          <a:ln>
            <a:solidFill>
              <a:srgbClr val="90C225"/>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3E3AC77-67D8-4D44-8454-D325FC6B6BBB}"/>
              </a:ext>
            </a:extLst>
          </p:cNvPr>
          <p:cNvCxnSpPr>
            <a:stCxn id="35" idx="1"/>
            <a:endCxn id="29" idx="3"/>
          </p:cNvCxnSpPr>
          <p:nvPr/>
        </p:nvCxnSpPr>
        <p:spPr>
          <a:xfrm flipH="1">
            <a:off x="5138165" y="4868163"/>
            <a:ext cx="421004" cy="1017"/>
          </a:xfrm>
          <a:prstGeom prst="straightConnector1">
            <a:avLst/>
          </a:prstGeom>
          <a:ln>
            <a:solidFill>
              <a:srgbClr val="90C225"/>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BA50C091-3B86-486F-B1B9-DCD75C50D1CD}"/>
              </a:ext>
            </a:extLst>
          </p:cNvPr>
          <p:cNvSpPr/>
          <p:nvPr/>
        </p:nvSpPr>
        <p:spPr>
          <a:xfrm>
            <a:off x="1586483" y="3847864"/>
            <a:ext cx="1561338" cy="456183"/>
          </a:xfrm>
          <a:prstGeom prst="rect">
            <a:avLst/>
          </a:prstGeom>
          <a:solidFill>
            <a:srgbClr val="90C225"/>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C13A3BB-2F8B-4840-A9FF-19E37B7F3BAA}"/>
              </a:ext>
            </a:extLst>
          </p:cNvPr>
          <p:cNvSpPr txBox="1"/>
          <p:nvPr/>
        </p:nvSpPr>
        <p:spPr>
          <a:xfrm>
            <a:off x="1723018" y="3831700"/>
            <a:ext cx="1219200" cy="461665"/>
          </a:xfrm>
          <a:prstGeom prst="rect">
            <a:avLst/>
          </a:prstGeom>
          <a:noFill/>
        </p:spPr>
        <p:txBody>
          <a:bodyPr wrap="square" rtlCol="0">
            <a:spAutoFit/>
          </a:bodyPr>
          <a:lstStyle/>
          <a:p>
            <a:pPr algn="ctr"/>
            <a:r>
              <a:rPr lang="en-US" sz="1200" b="1" dirty="0">
                <a:solidFill>
                  <a:schemeClr val="bg1"/>
                </a:solidFill>
                <a:latin typeface="Arial" panose="020B0604020202020204" pitchFamily="34" charset="0"/>
                <a:cs typeface="Arial" panose="020B0604020202020204" pitchFamily="34" charset="0"/>
              </a:rPr>
              <a:t>Tableau Dashboard</a:t>
            </a:r>
          </a:p>
        </p:txBody>
      </p:sp>
      <p:cxnSp>
        <p:nvCxnSpPr>
          <p:cNvPr id="44" name="Connector: Elbow 43">
            <a:extLst>
              <a:ext uri="{FF2B5EF4-FFF2-40B4-BE49-F238E27FC236}">
                <a16:creationId xmlns:a16="http://schemas.microsoft.com/office/drawing/2014/main" id="{F9E59BB6-AA21-42A9-9C2F-1A4A6C507B02}"/>
              </a:ext>
            </a:extLst>
          </p:cNvPr>
          <p:cNvCxnSpPr>
            <a:stCxn id="20" idx="1"/>
            <a:endCxn id="41" idx="3"/>
          </p:cNvCxnSpPr>
          <p:nvPr/>
        </p:nvCxnSpPr>
        <p:spPr>
          <a:xfrm rot="10800000" flipV="1">
            <a:off x="3147821" y="3503040"/>
            <a:ext cx="428244" cy="572916"/>
          </a:xfrm>
          <a:prstGeom prst="bentConnector3">
            <a:avLst/>
          </a:prstGeom>
          <a:ln>
            <a:solidFill>
              <a:srgbClr val="90C22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616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843280" cy="5666740"/>
          </a:xfrm>
          <a:custGeom>
            <a:avLst/>
            <a:gdLst/>
            <a:ahLst/>
            <a:cxnLst/>
            <a:rect l="l" t="t" r="r" b="b"/>
            <a:pathLst>
              <a:path w="843280" h="5666740">
                <a:moveTo>
                  <a:pt x="842772" y="0"/>
                </a:moveTo>
                <a:lnTo>
                  <a:pt x="0" y="0"/>
                </a:lnTo>
                <a:lnTo>
                  <a:pt x="0" y="5666232"/>
                </a:lnTo>
                <a:lnTo>
                  <a:pt x="842772" y="0"/>
                </a:lnTo>
                <a:close/>
              </a:path>
            </a:pathLst>
          </a:custGeom>
          <a:solidFill>
            <a:srgbClr val="90C225">
              <a:alpha val="85096"/>
            </a:srgbClr>
          </a:solidFill>
        </p:spPr>
        <p:txBody>
          <a:bodyPr wrap="square" lIns="0" tIns="0" rIns="0" bIns="0" rtlCol="0"/>
          <a:lstStyle/>
          <a:p>
            <a:endParaRPr/>
          </a:p>
        </p:txBody>
      </p:sp>
      <p:grpSp>
        <p:nvGrpSpPr>
          <p:cNvPr id="3" name="object 3"/>
          <p:cNvGrpSpPr/>
          <p:nvPr/>
        </p:nvGrpSpPr>
        <p:grpSpPr>
          <a:xfrm>
            <a:off x="2181351" y="2508250"/>
            <a:ext cx="928369" cy="930910"/>
            <a:chOff x="2181351" y="2508250"/>
            <a:chExt cx="928369" cy="930910"/>
          </a:xfrm>
        </p:grpSpPr>
        <p:sp>
          <p:nvSpPr>
            <p:cNvPr id="4" name="object 4"/>
            <p:cNvSpPr/>
            <p:nvPr/>
          </p:nvSpPr>
          <p:spPr>
            <a:xfrm>
              <a:off x="2187701" y="2514600"/>
              <a:ext cx="570230" cy="675640"/>
            </a:xfrm>
            <a:custGeom>
              <a:avLst/>
              <a:gdLst/>
              <a:ahLst/>
              <a:cxnLst/>
              <a:rect l="l" t="t" r="r" b="b"/>
              <a:pathLst>
                <a:path w="570230" h="675639">
                  <a:moveTo>
                    <a:pt x="0" y="0"/>
                  </a:moveTo>
                  <a:lnTo>
                    <a:pt x="65011" y="7313"/>
                  </a:lnTo>
                  <a:lnTo>
                    <a:pt x="129075" y="29006"/>
                  </a:lnTo>
                  <a:lnTo>
                    <a:pt x="191879" y="64705"/>
                  </a:lnTo>
                  <a:lnTo>
                    <a:pt x="222711" y="87689"/>
                  </a:lnTo>
                  <a:lnTo>
                    <a:pt x="253109" y="114035"/>
                  </a:lnTo>
                  <a:lnTo>
                    <a:pt x="283036" y="143696"/>
                  </a:lnTo>
                  <a:lnTo>
                    <a:pt x="312451" y="176625"/>
                  </a:lnTo>
                  <a:lnTo>
                    <a:pt x="341316" y="212775"/>
                  </a:lnTo>
                  <a:lnTo>
                    <a:pt x="369591" y="252100"/>
                  </a:lnTo>
                  <a:lnTo>
                    <a:pt x="397237" y="294552"/>
                  </a:lnTo>
                  <a:lnTo>
                    <a:pt x="424214" y="340086"/>
                  </a:lnTo>
                  <a:lnTo>
                    <a:pt x="450484" y="388655"/>
                  </a:lnTo>
                  <a:lnTo>
                    <a:pt x="476008" y="440212"/>
                  </a:lnTo>
                  <a:lnTo>
                    <a:pt x="500745" y="494710"/>
                  </a:lnTo>
                  <a:lnTo>
                    <a:pt x="524657" y="552103"/>
                  </a:lnTo>
                  <a:lnTo>
                    <a:pt x="547705" y="612343"/>
                  </a:lnTo>
                  <a:lnTo>
                    <a:pt x="569849" y="675386"/>
                  </a:lnTo>
                </a:path>
              </a:pathLst>
            </a:custGeom>
            <a:ln w="12699">
              <a:solidFill>
                <a:srgbClr val="000000"/>
              </a:solidFill>
            </a:ln>
          </p:spPr>
          <p:txBody>
            <a:bodyPr wrap="square" lIns="0" tIns="0" rIns="0" bIns="0" rtlCol="0"/>
            <a:lstStyle/>
            <a:p>
              <a:endParaRPr/>
            </a:p>
          </p:txBody>
        </p:sp>
        <p:sp>
          <p:nvSpPr>
            <p:cNvPr id="5" name="object 5"/>
            <p:cNvSpPr/>
            <p:nvPr/>
          </p:nvSpPr>
          <p:spPr>
            <a:xfrm>
              <a:off x="2317241" y="3175254"/>
              <a:ext cx="792480" cy="264160"/>
            </a:xfrm>
            <a:custGeom>
              <a:avLst/>
              <a:gdLst/>
              <a:ahLst/>
              <a:cxnLst/>
              <a:rect l="l" t="t" r="r" b="b"/>
              <a:pathLst>
                <a:path w="792480" h="264160">
                  <a:moveTo>
                    <a:pt x="792480" y="0"/>
                  </a:moveTo>
                  <a:lnTo>
                    <a:pt x="0" y="0"/>
                  </a:lnTo>
                  <a:lnTo>
                    <a:pt x="0" y="263651"/>
                  </a:lnTo>
                  <a:lnTo>
                    <a:pt x="792480" y="263651"/>
                  </a:lnTo>
                  <a:lnTo>
                    <a:pt x="792480" y="0"/>
                  </a:lnTo>
                  <a:close/>
                </a:path>
              </a:pathLst>
            </a:custGeom>
            <a:solidFill>
              <a:srgbClr val="FFFFFF"/>
            </a:solidFill>
          </p:spPr>
          <p:txBody>
            <a:bodyPr wrap="square" lIns="0" tIns="0" rIns="0" bIns="0" rtlCol="0"/>
            <a:lstStyle/>
            <a:p>
              <a:endParaRPr/>
            </a:p>
          </p:txBody>
        </p:sp>
      </p:grpSp>
      <p:sp>
        <p:nvSpPr>
          <p:cNvPr id="6" name="object 6"/>
          <p:cNvSpPr txBox="1"/>
          <p:nvPr/>
        </p:nvSpPr>
        <p:spPr>
          <a:xfrm>
            <a:off x="1370838" y="3173729"/>
            <a:ext cx="792480" cy="264160"/>
          </a:xfrm>
          <a:prstGeom prst="rect">
            <a:avLst/>
          </a:prstGeom>
          <a:ln w="19050">
            <a:solidFill>
              <a:srgbClr val="000000"/>
            </a:solidFill>
          </a:ln>
        </p:spPr>
        <p:txBody>
          <a:bodyPr vert="horz" wrap="square" lIns="0" tIns="10795" rIns="0" bIns="0" rtlCol="0">
            <a:spAutoFit/>
          </a:bodyPr>
          <a:lstStyle/>
          <a:p>
            <a:pPr marL="171450">
              <a:lnSpc>
                <a:spcPct val="100000"/>
              </a:lnSpc>
              <a:spcBef>
                <a:spcPts val="85"/>
              </a:spcBef>
            </a:pPr>
            <a:r>
              <a:rPr sz="1100" b="1" dirty="0">
                <a:latin typeface="Arial"/>
                <a:cs typeface="Arial"/>
              </a:rPr>
              <a:t>Career</a:t>
            </a:r>
            <a:endParaRPr sz="1100">
              <a:latin typeface="Arial"/>
              <a:cs typeface="Arial"/>
            </a:endParaRPr>
          </a:p>
        </p:txBody>
      </p:sp>
      <p:sp>
        <p:nvSpPr>
          <p:cNvPr id="7" name="object 7"/>
          <p:cNvSpPr txBox="1"/>
          <p:nvPr/>
        </p:nvSpPr>
        <p:spPr>
          <a:xfrm>
            <a:off x="2317242" y="3175254"/>
            <a:ext cx="792480" cy="264160"/>
          </a:xfrm>
          <a:prstGeom prst="rect">
            <a:avLst/>
          </a:prstGeom>
          <a:ln w="19050">
            <a:solidFill>
              <a:srgbClr val="000000"/>
            </a:solidFill>
          </a:ln>
        </p:spPr>
        <p:txBody>
          <a:bodyPr vert="horz" wrap="square" lIns="0" tIns="21590" rIns="0" bIns="0" rtlCol="0">
            <a:spAutoFit/>
          </a:bodyPr>
          <a:lstStyle/>
          <a:p>
            <a:pPr marL="144780">
              <a:lnSpc>
                <a:spcPct val="100000"/>
              </a:lnSpc>
              <a:spcBef>
                <a:spcPts val="170"/>
              </a:spcBef>
            </a:pPr>
            <a:r>
              <a:rPr sz="1100" b="1" spc="-30" dirty="0">
                <a:latin typeface="Arial"/>
                <a:cs typeface="Arial"/>
              </a:rPr>
              <a:t>Season</a:t>
            </a:r>
            <a:endParaRPr sz="1100">
              <a:latin typeface="Arial"/>
              <a:cs typeface="Arial"/>
            </a:endParaRPr>
          </a:p>
        </p:txBody>
      </p:sp>
      <p:grpSp>
        <p:nvGrpSpPr>
          <p:cNvPr id="8" name="object 8"/>
          <p:cNvGrpSpPr/>
          <p:nvPr/>
        </p:nvGrpSpPr>
        <p:grpSpPr>
          <a:xfrm>
            <a:off x="974216" y="2508250"/>
            <a:ext cx="2445385" cy="3523615"/>
            <a:chOff x="974216" y="2508250"/>
            <a:chExt cx="2445385" cy="3523615"/>
          </a:xfrm>
        </p:grpSpPr>
        <p:sp>
          <p:nvSpPr>
            <p:cNvPr id="9" name="object 9"/>
            <p:cNvSpPr/>
            <p:nvPr/>
          </p:nvSpPr>
          <p:spPr>
            <a:xfrm>
              <a:off x="1624456" y="2514600"/>
              <a:ext cx="564515" cy="656590"/>
            </a:xfrm>
            <a:custGeom>
              <a:avLst/>
              <a:gdLst/>
              <a:ahLst/>
              <a:cxnLst/>
              <a:rect l="l" t="t" r="r" b="b"/>
              <a:pathLst>
                <a:path w="564514" h="656589">
                  <a:moveTo>
                    <a:pt x="564007" y="0"/>
                  </a:moveTo>
                  <a:lnTo>
                    <a:pt x="496577" y="7855"/>
                  </a:lnTo>
                  <a:lnTo>
                    <a:pt x="430159" y="31149"/>
                  </a:lnTo>
                  <a:lnTo>
                    <a:pt x="365108" y="69471"/>
                  </a:lnTo>
                  <a:lnTo>
                    <a:pt x="333205" y="94140"/>
                  </a:lnTo>
                  <a:lnTo>
                    <a:pt x="301776" y="122412"/>
                  </a:lnTo>
                  <a:lnTo>
                    <a:pt x="270866" y="154237"/>
                  </a:lnTo>
                  <a:lnTo>
                    <a:pt x="240518" y="189563"/>
                  </a:lnTo>
                  <a:lnTo>
                    <a:pt x="210777" y="228338"/>
                  </a:lnTo>
                  <a:lnTo>
                    <a:pt x="181687" y="270512"/>
                  </a:lnTo>
                  <a:lnTo>
                    <a:pt x="153292" y="316033"/>
                  </a:lnTo>
                  <a:lnTo>
                    <a:pt x="125637" y="364851"/>
                  </a:lnTo>
                  <a:lnTo>
                    <a:pt x="98765" y="416914"/>
                  </a:lnTo>
                  <a:lnTo>
                    <a:pt x="72721" y="472170"/>
                  </a:lnTo>
                  <a:lnTo>
                    <a:pt x="47550" y="530569"/>
                  </a:lnTo>
                  <a:lnTo>
                    <a:pt x="23294" y="592059"/>
                  </a:lnTo>
                  <a:lnTo>
                    <a:pt x="0" y="656589"/>
                  </a:lnTo>
                </a:path>
              </a:pathLst>
            </a:custGeom>
            <a:ln w="12700">
              <a:solidFill>
                <a:srgbClr val="000000"/>
              </a:solidFill>
            </a:ln>
          </p:spPr>
          <p:txBody>
            <a:bodyPr wrap="square" lIns="0" tIns="0" rIns="0" bIns="0" rtlCol="0"/>
            <a:lstStyle/>
            <a:p>
              <a:endParaRPr/>
            </a:p>
          </p:txBody>
        </p:sp>
        <p:sp>
          <p:nvSpPr>
            <p:cNvPr id="10" name="object 10"/>
            <p:cNvSpPr/>
            <p:nvPr/>
          </p:nvSpPr>
          <p:spPr>
            <a:xfrm>
              <a:off x="2827909" y="3430142"/>
              <a:ext cx="76200" cy="269875"/>
            </a:xfrm>
            <a:custGeom>
              <a:avLst/>
              <a:gdLst/>
              <a:ahLst/>
              <a:cxnLst/>
              <a:rect l="l" t="t" r="r" b="b"/>
              <a:pathLst>
                <a:path w="76200" h="269875">
                  <a:moveTo>
                    <a:pt x="0" y="191516"/>
                  </a:moveTo>
                  <a:lnTo>
                    <a:pt x="34163" y="269494"/>
                  </a:lnTo>
                  <a:lnTo>
                    <a:pt x="66313" y="212598"/>
                  </a:lnTo>
                  <a:lnTo>
                    <a:pt x="40513" y="212598"/>
                  </a:lnTo>
                  <a:lnTo>
                    <a:pt x="37084" y="212471"/>
                  </a:lnTo>
                  <a:lnTo>
                    <a:pt x="33528" y="212217"/>
                  </a:lnTo>
                  <a:lnTo>
                    <a:pt x="30861" y="209296"/>
                  </a:lnTo>
                  <a:lnTo>
                    <a:pt x="30988" y="205740"/>
                  </a:lnTo>
                  <a:lnTo>
                    <a:pt x="31639" y="193100"/>
                  </a:lnTo>
                  <a:lnTo>
                    <a:pt x="0" y="191516"/>
                  </a:lnTo>
                  <a:close/>
                </a:path>
                <a:path w="76200" h="269875">
                  <a:moveTo>
                    <a:pt x="31639" y="193100"/>
                  </a:moveTo>
                  <a:lnTo>
                    <a:pt x="30965" y="206375"/>
                  </a:lnTo>
                  <a:lnTo>
                    <a:pt x="30861" y="209296"/>
                  </a:lnTo>
                  <a:lnTo>
                    <a:pt x="33528" y="212217"/>
                  </a:lnTo>
                  <a:lnTo>
                    <a:pt x="37084" y="212471"/>
                  </a:lnTo>
                  <a:lnTo>
                    <a:pt x="40513" y="212598"/>
                  </a:lnTo>
                  <a:lnTo>
                    <a:pt x="43561" y="209931"/>
                  </a:lnTo>
                  <a:lnTo>
                    <a:pt x="43720" y="205740"/>
                  </a:lnTo>
                  <a:lnTo>
                    <a:pt x="44331" y="193736"/>
                  </a:lnTo>
                  <a:lnTo>
                    <a:pt x="31639" y="193100"/>
                  </a:lnTo>
                  <a:close/>
                </a:path>
                <a:path w="76200" h="269875">
                  <a:moveTo>
                    <a:pt x="44331" y="193736"/>
                  </a:moveTo>
                  <a:lnTo>
                    <a:pt x="43688" y="206375"/>
                  </a:lnTo>
                  <a:lnTo>
                    <a:pt x="43561" y="209931"/>
                  </a:lnTo>
                  <a:lnTo>
                    <a:pt x="40513" y="212598"/>
                  </a:lnTo>
                  <a:lnTo>
                    <a:pt x="66313" y="212598"/>
                  </a:lnTo>
                  <a:lnTo>
                    <a:pt x="76073" y="195326"/>
                  </a:lnTo>
                  <a:lnTo>
                    <a:pt x="44331" y="193736"/>
                  </a:lnTo>
                  <a:close/>
                </a:path>
                <a:path w="76200" h="269875">
                  <a:moveTo>
                    <a:pt x="44323" y="0"/>
                  </a:moveTo>
                  <a:lnTo>
                    <a:pt x="41402" y="2667"/>
                  </a:lnTo>
                  <a:lnTo>
                    <a:pt x="41235" y="6858"/>
                  </a:lnTo>
                  <a:lnTo>
                    <a:pt x="31639" y="193100"/>
                  </a:lnTo>
                  <a:lnTo>
                    <a:pt x="44331" y="193736"/>
                  </a:lnTo>
                  <a:lnTo>
                    <a:pt x="53848" y="6858"/>
                  </a:lnTo>
                  <a:lnTo>
                    <a:pt x="54102" y="3302"/>
                  </a:lnTo>
                  <a:lnTo>
                    <a:pt x="51435" y="254"/>
                  </a:lnTo>
                  <a:lnTo>
                    <a:pt x="44323" y="0"/>
                  </a:lnTo>
                  <a:close/>
                </a:path>
              </a:pathLst>
            </a:custGeom>
            <a:solidFill>
              <a:srgbClr val="000000"/>
            </a:solidFill>
          </p:spPr>
          <p:txBody>
            <a:bodyPr wrap="square" lIns="0" tIns="0" rIns="0" bIns="0" rtlCol="0"/>
            <a:lstStyle/>
            <a:p>
              <a:endParaRPr/>
            </a:p>
          </p:txBody>
        </p:sp>
        <p:sp>
          <p:nvSpPr>
            <p:cNvPr id="11" name="object 11"/>
            <p:cNvSpPr/>
            <p:nvPr/>
          </p:nvSpPr>
          <p:spPr>
            <a:xfrm>
              <a:off x="2314194" y="3699510"/>
              <a:ext cx="1096010" cy="2322830"/>
            </a:xfrm>
            <a:custGeom>
              <a:avLst/>
              <a:gdLst/>
              <a:ahLst/>
              <a:cxnLst/>
              <a:rect l="l" t="t" r="r" b="b"/>
              <a:pathLst>
                <a:path w="1096010" h="2322829">
                  <a:moveTo>
                    <a:pt x="0" y="1161288"/>
                  </a:moveTo>
                  <a:lnTo>
                    <a:pt x="810" y="1097572"/>
                  </a:lnTo>
                  <a:lnTo>
                    <a:pt x="3214" y="1034754"/>
                  </a:lnTo>
                  <a:lnTo>
                    <a:pt x="7169" y="972923"/>
                  </a:lnTo>
                  <a:lnTo>
                    <a:pt x="12634" y="912167"/>
                  </a:lnTo>
                  <a:lnTo>
                    <a:pt x="19566" y="852575"/>
                  </a:lnTo>
                  <a:lnTo>
                    <a:pt x="27925" y="794235"/>
                  </a:lnTo>
                  <a:lnTo>
                    <a:pt x="37669" y="737236"/>
                  </a:lnTo>
                  <a:lnTo>
                    <a:pt x="48755" y="681666"/>
                  </a:lnTo>
                  <a:lnTo>
                    <a:pt x="61142" y="627614"/>
                  </a:lnTo>
                  <a:lnTo>
                    <a:pt x="74788" y="575168"/>
                  </a:lnTo>
                  <a:lnTo>
                    <a:pt x="89652" y="524418"/>
                  </a:lnTo>
                  <a:lnTo>
                    <a:pt x="105692" y="475451"/>
                  </a:lnTo>
                  <a:lnTo>
                    <a:pt x="122866" y="428356"/>
                  </a:lnTo>
                  <a:lnTo>
                    <a:pt x="141132" y="383222"/>
                  </a:lnTo>
                  <a:lnTo>
                    <a:pt x="160448" y="340137"/>
                  </a:lnTo>
                  <a:lnTo>
                    <a:pt x="180773" y="299190"/>
                  </a:lnTo>
                  <a:lnTo>
                    <a:pt x="202066" y="260470"/>
                  </a:lnTo>
                  <a:lnTo>
                    <a:pt x="224284" y="224064"/>
                  </a:lnTo>
                  <a:lnTo>
                    <a:pt x="247385" y="190062"/>
                  </a:lnTo>
                  <a:lnTo>
                    <a:pt x="271328" y="158552"/>
                  </a:lnTo>
                  <a:lnTo>
                    <a:pt x="321573" y="103362"/>
                  </a:lnTo>
                  <a:lnTo>
                    <a:pt x="374684" y="59204"/>
                  </a:lnTo>
                  <a:lnTo>
                    <a:pt x="430328" y="26785"/>
                  </a:lnTo>
                  <a:lnTo>
                    <a:pt x="488170" y="6814"/>
                  </a:lnTo>
                  <a:lnTo>
                    <a:pt x="547878" y="0"/>
                  </a:lnTo>
                  <a:lnTo>
                    <a:pt x="577943" y="1718"/>
                  </a:lnTo>
                  <a:lnTo>
                    <a:pt x="636760" y="15199"/>
                  </a:lnTo>
                  <a:lnTo>
                    <a:pt x="693545" y="41483"/>
                  </a:lnTo>
                  <a:lnTo>
                    <a:pt x="747964" y="79860"/>
                  </a:lnTo>
                  <a:lnTo>
                    <a:pt x="799684" y="129623"/>
                  </a:lnTo>
                  <a:lnTo>
                    <a:pt x="848370" y="190062"/>
                  </a:lnTo>
                  <a:lnTo>
                    <a:pt x="871471" y="224064"/>
                  </a:lnTo>
                  <a:lnTo>
                    <a:pt x="893689" y="260470"/>
                  </a:lnTo>
                  <a:lnTo>
                    <a:pt x="914982" y="299190"/>
                  </a:lnTo>
                  <a:lnTo>
                    <a:pt x="935307" y="340137"/>
                  </a:lnTo>
                  <a:lnTo>
                    <a:pt x="954623" y="383222"/>
                  </a:lnTo>
                  <a:lnTo>
                    <a:pt x="972889" y="428356"/>
                  </a:lnTo>
                  <a:lnTo>
                    <a:pt x="990063" y="475451"/>
                  </a:lnTo>
                  <a:lnTo>
                    <a:pt x="1006103" y="524418"/>
                  </a:lnTo>
                  <a:lnTo>
                    <a:pt x="1020967" y="575168"/>
                  </a:lnTo>
                  <a:lnTo>
                    <a:pt x="1034613" y="627614"/>
                  </a:lnTo>
                  <a:lnTo>
                    <a:pt x="1047000" y="681666"/>
                  </a:lnTo>
                  <a:lnTo>
                    <a:pt x="1058086" y="737236"/>
                  </a:lnTo>
                  <a:lnTo>
                    <a:pt x="1067830" y="794235"/>
                  </a:lnTo>
                  <a:lnTo>
                    <a:pt x="1076189" y="852575"/>
                  </a:lnTo>
                  <a:lnTo>
                    <a:pt x="1083121" y="912167"/>
                  </a:lnTo>
                  <a:lnTo>
                    <a:pt x="1088586" y="972923"/>
                  </a:lnTo>
                  <a:lnTo>
                    <a:pt x="1092541" y="1034754"/>
                  </a:lnTo>
                  <a:lnTo>
                    <a:pt x="1094945" y="1097572"/>
                  </a:lnTo>
                  <a:lnTo>
                    <a:pt x="1095756" y="1161288"/>
                  </a:lnTo>
                  <a:lnTo>
                    <a:pt x="1094945" y="1225003"/>
                  </a:lnTo>
                  <a:lnTo>
                    <a:pt x="1092541" y="1287821"/>
                  </a:lnTo>
                  <a:lnTo>
                    <a:pt x="1088586" y="1349652"/>
                  </a:lnTo>
                  <a:lnTo>
                    <a:pt x="1083121" y="1410408"/>
                  </a:lnTo>
                  <a:lnTo>
                    <a:pt x="1076189" y="1470000"/>
                  </a:lnTo>
                  <a:lnTo>
                    <a:pt x="1067830" y="1528340"/>
                  </a:lnTo>
                  <a:lnTo>
                    <a:pt x="1058086" y="1585339"/>
                  </a:lnTo>
                  <a:lnTo>
                    <a:pt x="1047000" y="1640909"/>
                  </a:lnTo>
                  <a:lnTo>
                    <a:pt x="1034613" y="1694961"/>
                  </a:lnTo>
                  <a:lnTo>
                    <a:pt x="1020967" y="1747407"/>
                  </a:lnTo>
                  <a:lnTo>
                    <a:pt x="1006103" y="1798157"/>
                  </a:lnTo>
                  <a:lnTo>
                    <a:pt x="990063" y="1847124"/>
                  </a:lnTo>
                  <a:lnTo>
                    <a:pt x="972889" y="1894219"/>
                  </a:lnTo>
                  <a:lnTo>
                    <a:pt x="954623" y="1939353"/>
                  </a:lnTo>
                  <a:lnTo>
                    <a:pt x="935307" y="1982438"/>
                  </a:lnTo>
                  <a:lnTo>
                    <a:pt x="914982" y="2023385"/>
                  </a:lnTo>
                  <a:lnTo>
                    <a:pt x="893689" y="2062105"/>
                  </a:lnTo>
                  <a:lnTo>
                    <a:pt x="871471" y="2098511"/>
                  </a:lnTo>
                  <a:lnTo>
                    <a:pt x="848370" y="2132513"/>
                  </a:lnTo>
                  <a:lnTo>
                    <a:pt x="824427" y="2164023"/>
                  </a:lnTo>
                  <a:lnTo>
                    <a:pt x="774182" y="2219213"/>
                  </a:lnTo>
                  <a:lnTo>
                    <a:pt x="721071" y="2263371"/>
                  </a:lnTo>
                  <a:lnTo>
                    <a:pt x="665427" y="2295790"/>
                  </a:lnTo>
                  <a:lnTo>
                    <a:pt x="607585" y="2315761"/>
                  </a:lnTo>
                  <a:lnTo>
                    <a:pt x="547878" y="2322576"/>
                  </a:lnTo>
                  <a:lnTo>
                    <a:pt x="517812" y="2320857"/>
                  </a:lnTo>
                  <a:lnTo>
                    <a:pt x="458995" y="2307376"/>
                  </a:lnTo>
                  <a:lnTo>
                    <a:pt x="402210" y="2281092"/>
                  </a:lnTo>
                  <a:lnTo>
                    <a:pt x="347791" y="2242715"/>
                  </a:lnTo>
                  <a:lnTo>
                    <a:pt x="296071" y="2192952"/>
                  </a:lnTo>
                  <a:lnTo>
                    <a:pt x="247385" y="2132513"/>
                  </a:lnTo>
                  <a:lnTo>
                    <a:pt x="224284" y="2098511"/>
                  </a:lnTo>
                  <a:lnTo>
                    <a:pt x="202066" y="2062105"/>
                  </a:lnTo>
                  <a:lnTo>
                    <a:pt x="180773" y="2023385"/>
                  </a:lnTo>
                  <a:lnTo>
                    <a:pt x="160448" y="1982438"/>
                  </a:lnTo>
                  <a:lnTo>
                    <a:pt x="141132" y="1939353"/>
                  </a:lnTo>
                  <a:lnTo>
                    <a:pt x="122866" y="1894219"/>
                  </a:lnTo>
                  <a:lnTo>
                    <a:pt x="105692" y="1847124"/>
                  </a:lnTo>
                  <a:lnTo>
                    <a:pt x="89652" y="1798157"/>
                  </a:lnTo>
                  <a:lnTo>
                    <a:pt x="74788" y="1747407"/>
                  </a:lnTo>
                  <a:lnTo>
                    <a:pt x="61142" y="1694961"/>
                  </a:lnTo>
                  <a:lnTo>
                    <a:pt x="48755" y="1640909"/>
                  </a:lnTo>
                  <a:lnTo>
                    <a:pt x="37669" y="1585339"/>
                  </a:lnTo>
                  <a:lnTo>
                    <a:pt x="27925" y="1528340"/>
                  </a:lnTo>
                  <a:lnTo>
                    <a:pt x="19566" y="1470000"/>
                  </a:lnTo>
                  <a:lnTo>
                    <a:pt x="12634" y="1410408"/>
                  </a:lnTo>
                  <a:lnTo>
                    <a:pt x="7169" y="1349652"/>
                  </a:lnTo>
                  <a:lnTo>
                    <a:pt x="3214" y="1287821"/>
                  </a:lnTo>
                  <a:lnTo>
                    <a:pt x="810" y="1225003"/>
                  </a:lnTo>
                  <a:lnTo>
                    <a:pt x="0" y="1161288"/>
                  </a:lnTo>
                  <a:close/>
                </a:path>
              </a:pathLst>
            </a:custGeom>
            <a:ln w="19050">
              <a:solidFill>
                <a:srgbClr val="000000"/>
              </a:solidFill>
            </a:ln>
          </p:spPr>
          <p:txBody>
            <a:bodyPr wrap="square" lIns="0" tIns="0" rIns="0" bIns="0" rtlCol="0"/>
            <a:lstStyle/>
            <a:p>
              <a:endParaRPr/>
            </a:p>
          </p:txBody>
        </p:sp>
        <p:sp>
          <p:nvSpPr>
            <p:cNvPr id="12" name="object 12"/>
            <p:cNvSpPr/>
            <p:nvPr/>
          </p:nvSpPr>
          <p:spPr>
            <a:xfrm>
              <a:off x="1554479" y="3427222"/>
              <a:ext cx="76200" cy="257175"/>
            </a:xfrm>
            <a:custGeom>
              <a:avLst/>
              <a:gdLst/>
              <a:ahLst/>
              <a:cxnLst/>
              <a:rect l="l" t="t" r="r" b="b"/>
              <a:pathLst>
                <a:path w="76200" h="257175">
                  <a:moveTo>
                    <a:pt x="31750" y="180975"/>
                  </a:moveTo>
                  <a:lnTo>
                    <a:pt x="0" y="180975"/>
                  </a:lnTo>
                  <a:lnTo>
                    <a:pt x="38100" y="257175"/>
                  </a:lnTo>
                  <a:lnTo>
                    <a:pt x="66675" y="200025"/>
                  </a:lnTo>
                  <a:lnTo>
                    <a:pt x="34543" y="200025"/>
                  </a:lnTo>
                  <a:lnTo>
                    <a:pt x="31750" y="197230"/>
                  </a:lnTo>
                  <a:lnTo>
                    <a:pt x="31750" y="180975"/>
                  </a:lnTo>
                  <a:close/>
                </a:path>
                <a:path w="76200" h="257175">
                  <a:moveTo>
                    <a:pt x="41656" y="0"/>
                  </a:moveTo>
                  <a:lnTo>
                    <a:pt x="34543" y="0"/>
                  </a:lnTo>
                  <a:lnTo>
                    <a:pt x="31750" y="2793"/>
                  </a:lnTo>
                  <a:lnTo>
                    <a:pt x="31750" y="197230"/>
                  </a:lnTo>
                  <a:lnTo>
                    <a:pt x="34543" y="200025"/>
                  </a:lnTo>
                  <a:lnTo>
                    <a:pt x="41656" y="200025"/>
                  </a:lnTo>
                  <a:lnTo>
                    <a:pt x="44450" y="197230"/>
                  </a:lnTo>
                  <a:lnTo>
                    <a:pt x="44450" y="2793"/>
                  </a:lnTo>
                  <a:lnTo>
                    <a:pt x="41656" y="0"/>
                  </a:lnTo>
                  <a:close/>
                </a:path>
                <a:path w="76200" h="257175">
                  <a:moveTo>
                    <a:pt x="76200" y="180975"/>
                  </a:moveTo>
                  <a:lnTo>
                    <a:pt x="44450" y="180975"/>
                  </a:lnTo>
                  <a:lnTo>
                    <a:pt x="44450" y="197230"/>
                  </a:lnTo>
                  <a:lnTo>
                    <a:pt x="41656" y="200025"/>
                  </a:lnTo>
                  <a:lnTo>
                    <a:pt x="66675" y="200025"/>
                  </a:lnTo>
                  <a:lnTo>
                    <a:pt x="76200" y="180975"/>
                  </a:lnTo>
                  <a:close/>
                </a:path>
              </a:pathLst>
            </a:custGeom>
            <a:solidFill>
              <a:srgbClr val="000000"/>
            </a:solidFill>
          </p:spPr>
          <p:txBody>
            <a:bodyPr wrap="square" lIns="0" tIns="0" rIns="0" bIns="0" rtlCol="0"/>
            <a:lstStyle/>
            <a:p>
              <a:endParaRPr/>
            </a:p>
          </p:txBody>
        </p:sp>
        <p:sp>
          <p:nvSpPr>
            <p:cNvPr id="13" name="object 13"/>
            <p:cNvSpPr/>
            <p:nvPr/>
          </p:nvSpPr>
          <p:spPr>
            <a:xfrm>
              <a:off x="983741" y="3684269"/>
              <a:ext cx="1217930" cy="2322830"/>
            </a:xfrm>
            <a:custGeom>
              <a:avLst/>
              <a:gdLst/>
              <a:ahLst/>
              <a:cxnLst/>
              <a:rect l="l" t="t" r="r" b="b"/>
              <a:pathLst>
                <a:path w="1217930" h="2322829">
                  <a:moveTo>
                    <a:pt x="1217676" y="1161287"/>
                  </a:moveTo>
                  <a:lnTo>
                    <a:pt x="1216832" y="1099614"/>
                  </a:lnTo>
                  <a:lnTo>
                    <a:pt x="1214328" y="1038778"/>
                  </a:lnTo>
                  <a:lnTo>
                    <a:pt x="1210207" y="978861"/>
                  </a:lnTo>
                  <a:lnTo>
                    <a:pt x="1204511" y="919943"/>
                  </a:lnTo>
                  <a:lnTo>
                    <a:pt x="1197281" y="862104"/>
                  </a:lnTo>
                  <a:lnTo>
                    <a:pt x="1188560" y="805425"/>
                  </a:lnTo>
                  <a:lnTo>
                    <a:pt x="1178390" y="749985"/>
                  </a:lnTo>
                  <a:lnTo>
                    <a:pt x="1166812" y="695865"/>
                  </a:lnTo>
                  <a:lnTo>
                    <a:pt x="1153869" y="643145"/>
                  </a:lnTo>
                  <a:lnTo>
                    <a:pt x="1139603" y="591905"/>
                  </a:lnTo>
                  <a:lnTo>
                    <a:pt x="1124056" y="542227"/>
                  </a:lnTo>
                  <a:lnTo>
                    <a:pt x="1107270" y="494189"/>
                  </a:lnTo>
                  <a:lnTo>
                    <a:pt x="1089287" y="447872"/>
                  </a:lnTo>
                  <a:lnTo>
                    <a:pt x="1070148" y="403357"/>
                  </a:lnTo>
                  <a:lnTo>
                    <a:pt x="1049897" y="360723"/>
                  </a:lnTo>
                  <a:lnTo>
                    <a:pt x="1028575" y="320052"/>
                  </a:lnTo>
                  <a:lnTo>
                    <a:pt x="1006225" y="281423"/>
                  </a:lnTo>
                  <a:lnTo>
                    <a:pt x="982887" y="244916"/>
                  </a:lnTo>
                  <a:lnTo>
                    <a:pt x="958605" y="210612"/>
                  </a:lnTo>
                  <a:lnTo>
                    <a:pt x="933420" y="178591"/>
                  </a:lnTo>
                  <a:lnTo>
                    <a:pt x="907374" y="148934"/>
                  </a:lnTo>
                  <a:lnTo>
                    <a:pt x="880510" y="121720"/>
                  </a:lnTo>
                  <a:lnTo>
                    <a:pt x="824495" y="74944"/>
                  </a:lnTo>
                  <a:lnTo>
                    <a:pt x="765710" y="38905"/>
                  </a:lnTo>
                  <a:lnTo>
                    <a:pt x="704491" y="14246"/>
                  </a:lnTo>
                  <a:lnTo>
                    <a:pt x="641176" y="1609"/>
                  </a:lnTo>
                  <a:lnTo>
                    <a:pt x="608838" y="0"/>
                  </a:lnTo>
                  <a:lnTo>
                    <a:pt x="576502" y="1609"/>
                  </a:lnTo>
                  <a:lnTo>
                    <a:pt x="513193" y="14246"/>
                  </a:lnTo>
                  <a:lnTo>
                    <a:pt x="451978" y="38905"/>
                  </a:lnTo>
                  <a:lnTo>
                    <a:pt x="393196" y="74944"/>
                  </a:lnTo>
                  <a:lnTo>
                    <a:pt x="337181" y="121720"/>
                  </a:lnTo>
                  <a:lnTo>
                    <a:pt x="310317" y="148934"/>
                  </a:lnTo>
                  <a:lnTo>
                    <a:pt x="284272" y="178591"/>
                  </a:lnTo>
                  <a:lnTo>
                    <a:pt x="259087" y="210612"/>
                  </a:lnTo>
                  <a:lnTo>
                    <a:pt x="234804" y="244916"/>
                  </a:lnTo>
                  <a:lnTo>
                    <a:pt x="211466" y="281423"/>
                  </a:lnTo>
                  <a:lnTo>
                    <a:pt x="189114" y="320052"/>
                  </a:lnTo>
                  <a:lnTo>
                    <a:pt x="167792" y="360723"/>
                  </a:lnTo>
                  <a:lnTo>
                    <a:pt x="147539" y="403357"/>
                  </a:lnTo>
                  <a:lnTo>
                    <a:pt x="128400" y="447872"/>
                  </a:lnTo>
                  <a:lnTo>
                    <a:pt x="110416" y="494189"/>
                  </a:lnTo>
                  <a:lnTo>
                    <a:pt x="93628" y="542227"/>
                  </a:lnTo>
                  <a:lnTo>
                    <a:pt x="78080" y="591905"/>
                  </a:lnTo>
                  <a:lnTo>
                    <a:pt x="63813" y="643145"/>
                  </a:lnTo>
                  <a:lnTo>
                    <a:pt x="50869" y="695865"/>
                  </a:lnTo>
                  <a:lnTo>
                    <a:pt x="39290" y="749985"/>
                  </a:lnTo>
                  <a:lnTo>
                    <a:pt x="29118" y="805425"/>
                  </a:lnTo>
                  <a:lnTo>
                    <a:pt x="20396" y="862104"/>
                  </a:lnTo>
                  <a:lnTo>
                    <a:pt x="13166" y="919943"/>
                  </a:lnTo>
                  <a:lnTo>
                    <a:pt x="7469" y="978861"/>
                  </a:lnTo>
                  <a:lnTo>
                    <a:pt x="3347" y="1038778"/>
                  </a:lnTo>
                  <a:lnTo>
                    <a:pt x="843" y="1099614"/>
                  </a:lnTo>
                  <a:lnTo>
                    <a:pt x="0" y="1161287"/>
                  </a:lnTo>
                  <a:lnTo>
                    <a:pt x="843" y="1222961"/>
                  </a:lnTo>
                  <a:lnTo>
                    <a:pt x="3347" y="1283797"/>
                  </a:lnTo>
                  <a:lnTo>
                    <a:pt x="7469" y="1343714"/>
                  </a:lnTo>
                  <a:lnTo>
                    <a:pt x="13166" y="1402632"/>
                  </a:lnTo>
                  <a:lnTo>
                    <a:pt x="20396" y="1460471"/>
                  </a:lnTo>
                  <a:lnTo>
                    <a:pt x="29118" y="1517150"/>
                  </a:lnTo>
                  <a:lnTo>
                    <a:pt x="39290" y="1572590"/>
                  </a:lnTo>
                  <a:lnTo>
                    <a:pt x="50869" y="1626710"/>
                  </a:lnTo>
                  <a:lnTo>
                    <a:pt x="63813" y="1679430"/>
                  </a:lnTo>
                  <a:lnTo>
                    <a:pt x="78080" y="1730670"/>
                  </a:lnTo>
                  <a:lnTo>
                    <a:pt x="93628" y="1780348"/>
                  </a:lnTo>
                  <a:lnTo>
                    <a:pt x="110416" y="1828386"/>
                  </a:lnTo>
                  <a:lnTo>
                    <a:pt x="128400" y="1874703"/>
                  </a:lnTo>
                  <a:lnTo>
                    <a:pt x="147539" y="1919218"/>
                  </a:lnTo>
                  <a:lnTo>
                    <a:pt x="167792" y="1961852"/>
                  </a:lnTo>
                  <a:lnTo>
                    <a:pt x="189114" y="2002523"/>
                  </a:lnTo>
                  <a:lnTo>
                    <a:pt x="211466" y="2041152"/>
                  </a:lnTo>
                  <a:lnTo>
                    <a:pt x="234804" y="2077659"/>
                  </a:lnTo>
                  <a:lnTo>
                    <a:pt x="259087" y="2111963"/>
                  </a:lnTo>
                  <a:lnTo>
                    <a:pt x="284272" y="2143984"/>
                  </a:lnTo>
                  <a:lnTo>
                    <a:pt x="310317" y="2173641"/>
                  </a:lnTo>
                  <a:lnTo>
                    <a:pt x="337181" y="2200855"/>
                  </a:lnTo>
                  <a:lnTo>
                    <a:pt x="393196" y="2247631"/>
                  </a:lnTo>
                  <a:lnTo>
                    <a:pt x="451978" y="2283670"/>
                  </a:lnTo>
                  <a:lnTo>
                    <a:pt x="513193" y="2308329"/>
                  </a:lnTo>
                  <a:lnTo>
                    <a:pt x="576502" y="2320966"/>
                  </a:lnTo>
                  <a:lnTo>
                    <a:pt x="608838" y="2322576"/>
                  </a:lnTo>
                  <a:lnTo>
                    <a:pt x="641176" y="2320966"/>
                  </a:lnTo>
                  <a:lnTo>
                    <a:pt x="704491" y="2308329"/>
                  </a:lnTo>
                  <a:lnTo>
                    <a:pt x="765710" y="2283670"/>
                  </a:lnTo>
                  <a:lnTo>
                    <a:pt x="824495" y="2247631"/>
                  </a:lnTo>
                  <a:lnTo>
                    <a:pt x="880510" y="2200855"/>
                  </a:lnTo>
                  <a:lnTo>
                    <a:pt x="907374" y="2173641"/>
                  </a:lnTo>
                  <a:lnTo>
                    <a:pt x="933420" y="2143984"/>
                  </a:lnTo>
                  <a:lnTo>
                    <a:pt x="958605" y="2111963"/>
                  </a:lnTo>
                  <a:lnTo>
                    <a:pt x="982887" y="2077659"/>
                  </a:lnTo>
                  <a:lnTo>
                    <a:pt x="1006225" y="2041152"/>
                  </a:lnTo>
                  <a:lnTo>
                    <a:pt x="1028575" y="2002523"/>
                  </a:lnTo>
                  <a:lnTo>
                    <a:pt x="1049897" y="1961852"/>
                  </a:lnTo>
                  <a:lnTo>
                    <a:pt x="1070148" y="1919218"/>
                  </a:lnTo>
                  <a:lnTo>
                    <a:pt x="1089287" y="1874703"/>
                  </a:lnTo>
                  <a:lnTo>
                    <a:pt x="1107270" y="1828386"/>
                  </a:lnTo>
                  <a:lnTo>
                    <a:pt x="1124056" y="1780348"/>
                  </a:lnTo>
                  <a:lnTo>
                    <a:pt x="1139603" y="1730670"/>
                  </a:lnTo>
                  <a:lnTo>
                    <a:pt x="1153869" y="1679430"/>
                  </a:lnTo>
                  <a:lnTo>
                    <a:pt x="1166812" y="1626710"/>
                  </a:lnTo>
                  <a:lnTo>
                    <a:pt x="1178390" y="1572590"/>
                  </a:lnTo>
                  <a:lnTo>
                    <a:pt x="1188560" y="1517150"/>
                  </a:lnTo>
                  <a:lnTo>
                    <a:pt x="1197281" y="1460471"/>
                  </a:lnTo>
                  <a:lnTo>
                    <a:pt x="1204511" y="1402632"/>
                  </a:lnTo>
                  <a:lnTo>
                    <a:pt x="1210207" y="1343714"/>
                  </a:lnTo>
                  <a:lnTo>
                    <a:pt x="1214328" y="1283797"/>
                  </a:lnTo>
                  <a:lnTo>
                    <a:pt x="1216832" y="1222961"/>
                  </a:lnTo>
                  <a:lnTo>
                    <a:pt x="1217676" y="1161287"/>
                  </a:lnTo>
                  <a:close/>
                </a:path>
              </a:pathLst>
            </a:custGeom>
            <a:ln w="19050">
              <a:solidFill>
                <a:srgbClr val="000000"/>
              </a:solidFill>
            </a:ln>
          </p:spPr>
          <p:txBody>
            <a:bodyPr wrap="square" lIns="0" tIns="0" rIns="0" bIns="0" rtlCol="0"/>
            <a:lstStyle/>
            <a:p>
              <a:endParaRPr/>
            </a:p>
          </p:txBody>
        </p:sp>
      </p:grpSp>
      <p:sp>
        <p:nvSpPr>
          <p:cNvPr id="14" name="object 14"/>
          <p:cNvSpPr txBox="1"/>
          <p:nvPr/>
        </p:nvSpPr>
        <p:spPr>
          <a:xfrm>
            <a:off x="2674111" y="3793616"/>
            <a:ext cx="401955" cy="2006600"/>
          </a:xfrm>
          <a:prstGeom prst="rect">
            <a:avLst/>
          </a:prstGeom>
        </p:spPr>
        <p:txBody>
          <a:bodyPr vert="horz" wrap="square" lIns="0" tIns="12065" rIns="0" bIns="0" rtlCol="0">
            <a:spAutoFit/>
          </a:bodyPr>
          <a:lstStyle/>
          <a:p>
            <a:pPr marL="67310" marR="61594" indent="1270" algn="ctr">
              <a:lnSpc>
                <a:spcPct val="100000"/>
              </a:lnSpc>
              <a:spcBef>
                <a:spcPts val="95"/>
              </a:spcBef>
            </a:pPr>
            <a:r>
              <a:rPr sz="1000" b="1" spc="-65" dirty="0">
                <a:latin typeface="Arial"/>
                <a:cs typeface="Arial"/>
              </a:rPr>
              <a:t>Pts </a:t>
            </a:r>
            <a:r>
              <a:rPr sz="1000" b="1" spc="-60" dirty="0">
                <a:latin typeface="Arial"/>
                <a:cs typeface="Arial"/>
              </a:rPr>
              <a:t> </a:t>
            </a:r>
            <a:r>
              <a:rPr sz="1000" b="1" spc="-30" dirty="0">
                <a:latin typeface="Arial"/>
                <a:cs typeface="Arial"/>
              </a:rPr>
              <a:t>Reb </a:t>
            </a:r>
            <a:r>
              <a:rPr sz="1000" b="1" spc="-265" dirty="0">
                <a:latin typeface="Arial"/>
                <a:cs typeface="Arial"/>
              </a:rPr>
              <a:t> </a:t>
            </a:r>
            <a:r>
              <a:rPr sz="1000" b="1" spc="-45" dirty="0">
                <a:latin typeface="Arial"/>
                <a:cs typeface="Arial"/>
              </a:rPr>
              <a:t>Ast </a:t>
            </a:r>
            <a:r>
              <a:rPr sz="1000" b="1" spc="-40" dirty="0">
                <a:latin typeface="Arial"/>
                <a:cs typeface="Arial"/>
              </a:rPr>
              <a:t> </a:t>
            </a:r>
            <a:r>
              <a:rPr sz="1000" b="1" spc="-45" dirty="0">
                <a:latin typeface="Arial"/>
                <a:cs typeface="Arial"/>
              </a:rPr>
              <a:t>Stl </a:t>
            </a:r>
            <a:r>
              <a:rPr sz="1000" b="1" spc="-40" dirty="0">
                <a:latin typeface="Arial"/>
                <a:cs typeface="Arial"/>
              </a:rPr>
              <a:t> </a:t>
            </a:r>
            <a:r>
              <a:rPr sz="1000" b="1" spc="-50" dirty="0">
                <a:latin typeface="Arial"/>
                <a:cs typeface="Arial"/>
              </a:rPr>
              <a:t>Blks </a:t>
            </a:r>
            <a:r>
              <a:rPr sz="1000" b="1" spc="-265" dirty="0">
                <a:latin typeface="Arial"/>
                <a:cs typeface="Arial"/>
              </a:rPr>
              <a:t> </a:t>
            </a:r>
            <a:r>
              <a:rPr sz="1000" b="1" spc="-25" dirty="0">
                <a:latin typeface="Arial"/>
                <a:cs typeface="Arial"/>
              </a:rPr>
              <a:t>TO</a:t>
            </a:r>
            <a:r>
              <a:rPr sz="1000" b="1" spc="-10" dirty="0">
                <a:latin typeface="Arial"/>
                <a:cs typeface="Arial"/>
              </a:rPr>
              <a:t>’</a:t>
            </a:r>
            <a:r>
              <a:rPr sz="1000" b="1" spc="-110" dirty="0">
                <a:latin typeface="Arial"/>
                <a:cs typeface="Arial"/>
              </a:rPr>
              <a:t>s</a:t>
            </a:r>
            <a:endParaRPr sz="1000">
              <a:latin typeface="Arial"/>
              <a:cs typeface="Arial"/>
            </a:endParaRPr>
          </a:p>
          <a:p>
            <a:pPr marL="12700" marR="5080" indent="-1270" algn="ctr">
              <a:lnSpc>
                <a:spcPct val="100000"/>
              </a:lnSpc>
            </a:pPr>
            <a:r>
              <a:rPr sz="1000" b="1" spc="-60" dirty="0">
                <a:latin typeface="Arial"/>
                <a:cs typeface="Arial"/>
              </a:rPr>
              <a:t>Pos </a:t>
            </a:r>
            <a:r>
              <a:rPr sz="1000" b="1" spc="-55" dirty="0">
                <a:latin typeface="Arial"/>
                <a:cs typeface="Arial"/>
              </a:rPr>
              <a:t> </a:t>
            </a:r>
            <a:r>
              <a:rPr sz="1000" b="1" spc="-25" dirty="0">
                <a:latin typeface="Arial"/>
                <a:cs typeface="Arial"/>
              </a:rPr>
              <a:t>Us</a:t>
            </a:r>
            <a:r>
              <a:rPr sz="1000" b="1" spc="-30" dirty="0">
                <a:latin typeface="Arial"/>
                <a:cs typeface="Arial"/>
              </a:rPr>
              <a:t>a</a:t>
            </a:r>
            <a:r>
              <a:rPr sz="1000" b="1" spc="5" dirty="0">
                <a:latin typeface="Arial"/>
                <a:cs typeface="Arial"/>
              </a:rPr>
              <a:t>ge  </a:t>
            </a:r>
            <a:r>
              <a:rPr sz="1000" b="1" spc="-135" dirty="0">
                <a:latin typeface="Arial"/>
                <a:cs typeface="Arial"/>
              </a:rPr>
              <a:t>FG%</a:t>
            </a:r>
            <a:endParaRPr sz="1000">
              <a:latin typeface="Arial"/>
              <a:cs typeface="Arial"/>
            </a:endParaRPr>
          </a:p>
          <a:p>
            <a:pPr marL="68580" marR="64135" indent="42545" algn="just">
              <a:lnSpc>
                <a:spcPct val="100000"/>
              </a:lnSpc>
            </a:pPr>
            <a:r>
              <a:rPr sz="1000" b="1" spc="-135" dirty="0">
                <a:latin typeface="Arial"/>
                <a:cs typeface="Arial"/>
              </a:rPr>
              <a:t>FLs </a:t>
            </a:r>
            <a:r>
              <a:rPr sz="1000" b="1" spc="-130" dirty="0">
                <a:latin typeface="Arial"/>
                <a:cs typeface="Arial"/>
              </a:rPr>
              <a:t> </a:t>
            </a:r>
            <a:r>
              <a:rPr sz="1000" b="1" spc="-85" dirty="0">
                <a:latin typeface="Arial"/>
                <a:cs typeface="Arial"/>
              </a:rPr>
              <a:t>FT’s </a:t>
            </a:r>
            <a:r>
              <a:rPr sz="1000" b="1" spc="-80" dirty="0">
                <a:latin typeface="Arial"/>
                <a:cs typeface="Arial"/>
              </a:rPr>
              <a:t> </a:t>
            </a:r>
            <a:r>
              <a:rPr sz="1000" b="1" spc="-60" dirty="0">
                <a:latin typeface="Arial"/>
                <a:cs typeface="Arial"/>
              </a:rPr>
              <a:t>AS</a:t>
            </a:r>
            <a:r>
              <a:rPr sz="1000" b="1" spc="-5" dirty="0">
                <a:latin typeface="Arial"/>
                <a:cs typeface="Arial"/>
              </a:rPr>
              <a:t>G</a:t>
            </a:r>
            <a:endParaRPr sz="1000">
              <a:latin typeface="Arial"/>
              <a:cs typeface="Arial"/>
            </a:endParaRPr>
          </a:p>
          <a:p>
            <a:pPr algn="ctr">
              <a:lnSpc>
                <a:spcPct val="100000"/>
              </a:lnSpc>
            </a:pPr>
            <a:r>
              <a:rPr sz="1000" b="1" spc="60" dirty="0">
                <a:latin typeface="Trebuchet MS"/>
                <a:cs typeface="Trebuchet MS"/>
              </a:rPr>
              <a:t>Age</a:t>
            </a:r>
            <a:endParaRPr sz="1000">
              <a:latin typeface="Trebuchet MS"/>
              <a:cs typeface="Trebuchet MS"/>
            </a:endParaRPr>
          </a:p>
        </p:txBody>
      </p:sp>
      <p:sp>
        <p:nvSpPr>
          <p:cNvPr id="15" name="object 15"/>
          <p:cNvSpPr txBox="1"/>
          <p:nvPr/>
        </p:nvSpPr>
        <p:spPr>
          <a:xfrm>
            <a:off x="1287525" y="3942715"/>
            <a:ext cx="581025" cy="1549400"/>
          </a:xfrm>
          <a:prstGeom prst="rect">
            <a:avLst/>
          </a:prstGeom>
        </p:spPr>
        <p:txBody>
          <a:bodyPr vert="horz" wrap="square" lIns="0" tIns="12065" rIns="0" bIns="0" rtlCol="0">
            <a:spAutoFit/>
          </a:bodyPr>
          <a:lstStyle/>
          <a:p>
            <a:pPr marL="70485" marR="62865" indent="-1905" algn="ctr">
              <a:lnSpc>
                <a:spcPct val="100000"/>
              </a:lnSpc>
              <a:spcBef>
                <a:spcPts val="95"/>
              </a:spcBef>
            </a:pPr>
            <a:r>
              <a:rPr sz="1000" b="1" spc="15" dirty="0">
                <a:latin typeface="Arial"/>
                <a:cs typeface="Arial"/>
              </a:rPr>
              <a:t>Off </a:t>
            </a:r>
            <a:r>
              <a:rPr sz="1000" b="1" spc="-20" dirty="0">
                <a:latin typeface="Arial"/>
                <a:cs typeface="Arial"/>
              </a:rPr>
              <a:t>Rat </a:t>
            </a:r>
            <a:r>
              <a:rPr sz="1000" b="1" spc="-265" dirty="0">
                <a:latin typeface="Arial"/>
                <a:cs typeface="Arial"/>
              </a:rPr>
              <a:t> </a:t>
            </a:r>
            <a:r>
              <a:rPr sz="1000" b="1" spc="-35" dirty="0">
                <a:latin typeface="Arial"/>
                <a:cs typeface="Arial"/>
              </a:rPr>
              <a:t>D</a:t>
            </a:r>
            <a:r>
              <a:rPr sz="1000" b="1" dirty="0">
                <a:latin typeface="Arial"/>
                <a:cs typeface="Arial"/>
              </a:rPr>
              <a:t>e</a:t>
            </a:r>
            <a:r>
              <a:rPr sz="1000" b="1" spc="10" dirty="0">
                <a:latin typeface="Arial"/>
                <a:cs typeface="Arial"/>
              </a:rPr>
              <a:t>f </a:t>
            </a:r>
            <a:r>
              <a:rPr sz="1000" b="1" spc="-25" dirty="0">
                <a:latin typeface="Arial"/>
                <a:cs typeface="Arial"/>
              </a:rPr>
              <a:t>R</a:t>
            </a:r>
            <a:r>
              <a:rPr sz="1000" b="1" spc="-30" dirty="0">
                <a:latin typeface="Arial"/>
                <a:cs typeface="Arial"/>
              </a:rPr>
              <a:t>a</a:t>
            </a:r>
            <a:r>
              <a:rPr sz="1000" b="1" spc="-5" dirty="0">
                <a:latin typeface="Arial"/>
                <a:cs typeface="Arial"/>
              </a:rPr>
              <a:t>t  </a:t>
            </a:r>
            <a:r>
              <a:rPr sz="1000" b="1" spc="-135" dirty="0">
                <a:latin typeface="Arial"/>
                <a:cs typeface="Arial"/>
              </a:rPr>
              <a:t>FG%</a:t>
            </a:r>
            <a:endParaRPr sz="1000">
              <a:latin typeface="Arial"/>
              <a:cs typeface="Arial"/>
            </a:endParaRPr>
          </a:p>
          <a:p>
            <a:pPr marL="12700" marR="5080" indent="-1905" algn="ctr">
              <a:lnSpc>
                <a:spcPct val="100000"/>
              </a:lnSpc>
            </a:pPr>
            <a:r>
              <a:rPr sz="1000" b="1" spc="-35" dirty="0">
                <a:latin typeface="Arial"/>
                <a:cs typeface="Arial"/>
              </a:rPr>
              <a:t>Title’s </a:t>
            </a:r>
            <a:r>
              <a:rPr sz="1000" b="1" spc="-30" dirty="0">
                <a:latin typeface="Arial"/>
                <a:cs typeface="Arial"/>
              </a:rPr>
              <a:t> </a:t>
            </a:r>
            <a:r>
              <a:rPr sz="1000" b="1" spc="10" dirty="0">
                <a:latin typeface="Arial"/>
                <a:cs typeface="Arial"/>
              </a:rPr>
              <a:t>Awards </a:t>
            </a:r>
            <a:r>
              <a:rPr sz="1000" b="1" spc="15" dirty="0">
                <a:latin typeface="Arial"/>
                <a:cs typeface="Arial"/>
              </a:rPr>
              <a:t> </a:t>
            </a:r>
            <a:r>
              <a:rPr sz="1000" b="1" spc="5" dirty="0">
                <a:latin typeface="Arial"/>
                <a:cs typeface="Arial"/>
              </a:rPr>
              <a:t>Win </a:t>
            </a:r>
            <a:r>
              <a:rPr sz="1000" b="1" spc="10" dirty="0">
                <a:latin typeface="Arial"/>
                <a:cs typeface="Arial"/>
              </a:rPr>
              <a:t> </a:t>
            </a:r>
            <a:r>
              <a:rPr sz="1000" b="1" spc="-30" dirty="0">
                <a:latin typeface="Arial"/>
                <a:cs typeface="Arial"/>
              </a:rPr>
              <a:t>Shares </a:t>
            </a:r>
            <a:r>
              <a:rPr sz="1000" b="1" spc="-25" dirty="0">
                <a:latin typeface="Arial"/>
                <a:cs typeface="Arial"/>
              </a:rPr>
              <a:t> </a:t>
            </a:r>
            <a:r>
              <a:rPr sz="1000" b="1" spc="-15" dirty="0">
                <a:latin typeface="Arial"/>
                <a:cs typeface="Arial"/>
              </a:rPr>
              <a:t>Usage </a:t>
            </a:r>
            <a:r>
              <a:rPr sz="1000" b="1" spc="-10" dirty="0">
                <a:latin typeface="Arial"/>
                <a:cs typeface="Arial"/>
              </a:rPr>
              <a:t> </a:t>
            </a:r>
            <a:r>
              <a:rPr sz="1000" b="1" spc="-60" dirty="0">
                <a:latin typeface="Arial"/>
                <a:cs typeface="Arial"/>
              </a:rPr>
              <a:t>Clutch </a:t>
            </a:r>
            <a:r>
              <a:rPr sz="1000" b="1" spc="-55" dirty="0">
                <a:latin typeface="Arial"/>
                <a:cs typeface="Arial"/>
              </a:rPr>
              <a:t> </a:t>
            </a:r>
            <a:r>
              <a:rPr sz="1000" b="1" spc="-35" dirty="0">
                <a:latin typeface="Arial"/>
                <a:cs typeface="Arial"/>
              </a:rPr>
              <a:t>(</a:t>
            </a:r>
            <a:r>
              <a:rPr sz="1000" b="1" spc="-150" dirty="0">
                <a:latin typeface="Arial"/>
                <a:cs typeface="Arial"/>
              </a:rPr>
              <a:t>4</a:t>
            </a:r>
            <a:r>
              <a:rPr sz="1000" b="1" dirty="0">
                <a:latin typeface="Arial"/>
                <a:cs typeface="Arial"/>
              </a:rPr>
              <a:t>Q)</a:t>
            </a:r>
            <a:r>
              <a:rPr sz="1000" b="1" spc="-5" dirty="0">
                <a:latin typeface="Arial"/>
                <a:cs typeface="Arial"/>
              </a:rPr>
              <a:t> </a:t>
            </a:r>
            <a:r>
              <a:rPr sz="1000" b="1" spc="-110" dirty="0">
                <a:latin typeface="Arial"/>
                <a:cs typeface="Arial"/>
              </a:rPr>
              <a:t>S</a:t>
            </a:r>
            <a:r>
              <a:rPr sz="1000" b="1" spc="-10" dirty="0">
                <a:latin typeface="Arial"/>
                <a:cs typeface="Arial"/>
              </a:rPr>
              <a:t>t</a:t>
            </a:r>
            <a:r>
              <a:rPr sz="1000" b="1" spc="50" dirty="0">
                <a:latin typeface="Arial"/>
                <a:cs typeface="Arial"/>
              </a:rPr>
              <a:t>a</a:t>
            </a:r>
            <a:r>
              <a:rPr sz="1000" b="1" spc="-10" dirty="0">
                <a:latin typeface="Arial"/>
                <a:cs typeface="Arial"/>
              </a:rPr>
              <a:t>t</a:t>
            </a:r>
            <a:r>
              <a:rPr sz="1000" b="1" spc="-110" dirty="0">
                <a:latin typeface="Arial"/>
                <a:cs typeface="Arial"/>
              </a:rPr>
              <a:t>s</a:t>
            </a:r>
            <a:endParaRPr sz="1000">
              <a:latin typeface="Arial"/>
              <a:cs typeface="Arial"/>
            </a:endParaRPr>
          </a:p>
        </p:txBody>
      </p:sp>
      <p:sp>
        <p:nvSpPr>
          <p:cNvPr id="16" name="object 16"/>
          <p:cNvSpPr/>
          <p:nvPr/>
        </p:nvSpPr>
        <p:spPr>
          <a:xfrm>
            <a:off x="2802382" y="1243583"/>
            <a:ext cx="1106170" cy="76200"/>
          </a:xfrm>
          <a:custGeom>
            <a:avLst/>
            <a:gdLst/>
            <a:ahLst/>
            <a:cxnLst/>
            <a:rect l="l" t="t" r="r" b="b"/>
            <a:pathLst>
              <a:path w="1106170" h="76200">
                <a:moveTo>
                  <a:pt x="1029716" y="0"/>
                </a:moveTo>
                <a:lnTo>
                  <a:pt x="1029716" y="76200"/>
                </a:lnTo>
                <a:lnTo>
                  <a:pt x="1093216" y="44450"/>
                </a:lnTo>
                <a:lnTo>
                  <a:pt x="1045844" y="44450"/>
                </a:lnTo>
                <a:lnTo>
                  <a:pt x="1048766" y="41655"/>
                </a:lnTo>
                <a:lnTo>
                  <a:pt x="1048766" y="34543"/>
                </a:lnTo>
                <a:lnTo>
                  <a:pt x="1045844" y="31750"/>
                </a:lnTo>
                <a:lnTo>
                  <a:pt x="1093216" y="31750"/>
                </a:lnTo>
                <a:lnTo>
                  <a:pt x="1029716" y="0"/>
                </a:lnTo>
                <a:close/>
              </a:path>
              <a:path w="1106170" h="76200">
                <a:moveTo>
                  <a:pt x="1029716" y="31750"/>
                </a:moveTo>
                <a:lnTo>
                  <a:pt x="2793" y="31750"/>
                </a:lnTo>
                <a:lnTo>
                  <a:pt x="0" y="34543"/>
                </a:lnTo>
                <a:lnTo>
                  <a:pt x="0" y="41655"/>
                </a:lnTo>
                <a:lnTo>
                  <a:pt x="2793" y="44450"/>
                </a:lnTo>
                <a:lnTo>
                  <a:pt x="1029716" y="44450"/>
                </a:lnTo>
                <a:lnTo>
                  <a:pt x="1029716" y="31750"/>
                </a:lnTo>
                <a:close/>
              </a:path>
              <a:path w="1106170" h="76200">
                <a:moveTo>
                  <a:pt x="1093216" y="31750"/>
                </a:moveTo>
                <a:lnTo>
                  <a:pt x="1045844" y="31750"/>
                </a:lnTo>
                <a:lnTo>
                  <a:pt x="1048766" y="34543"/>
                </a:lnTo>
                <a:lnTo>
                  <a:pt x="1048766" y="41655"/>
                </a:lnTo>
                <a:lnTo>
                  <a:pt x="1045844" y="44450"/>
                </a:lnTo>
                <a:lnTo>
                  <a:pt x="1093216" y="44450"/>
                </a:lnTo>
                <a:lnTo>
                  <a:pt x="1105916" y="38100"/>
                </a:lnTo>
                <a:lnTo>
                  <a:pt x="1093216" y="31750"/>
                </a:lnTo>
                <a:close/>
              </a:path>
            </a:pathLst>
          </a:custGeom>
          <a:solidFill>
            <a:srgbClr val="000000"/>
          </a:solidFill>
        </p:spPr>
        <p:txBody>
          <a:bodyPr wrap="square" lIns="0" tIns="0" rIns="0" bIns="0" rtlCol="0"/>
          <a:lstStyle/>
          <a:p>
            <a:endParaRPr/>
          </a:p>
        </p:txBody>
      </p:sp>
      <p:graphicFrame>
        <p:nvGraphicFramePr>
          <p:cNvPr id="17" name="object 17"/>
          <p:cNvGraphicFramePr>
            <a:graphicFrameLocks noGrp="1"/>
          </p:cNvGraphicFramePr>
          <p:nvPr/>
        </p:nvGraphicFramePr>
        <p:xfrm>
          <a:off x="1597533" y="1093088"/>
          <a:ext cx="1202055" cy="1397000"/>
        </p:xfrm>
        <a:graphic>
          <a:graphicData uri="http://schemas.openxmlformats.org/drawingml/2006/table">
            <a:tbl>
              <a:tblPr firstRow="1" bandRow="1">
                <a:tableStyleId>{2D5ABB26-0587-4C30-8999-92F81FD0307C}</a:tableStyleId>
              </a:tblPr>
              <a:tblGrid>
                <a:gridCol w="601980">
                  <a:extLst>
                    <a:ext uri="{9D8B030D-6E8A-4147-A177-3AD203B41FA5}">
                      <a16:colId xmlns:a16="http://schemas.microsoft.com/office/drawing/2014/main" val="20000"/>
                    </a:ext>
                  </a:extLst>
                </a:gridCol>
                <a:gridCol w="600075">
                  <a:extLst>
                    <a:ext uri="{9D8B030D-6E8A-4147-A177-3AD203B41FA5}">
                      <a16:colId xmlns:a16="http://schemas.microsoft.com/office/drawing/2014/main" val="20001"/>
                    </a:ext>
                  </a:extLst>
                </a:gridCol>
              </a:tblGrid>
              <a:tr h="357505">
                <a:tc gridSpan="2">
                  <a:txBody>
                    <a:bodyPr/>
                    <a:lstStyle/>
                    <a:p>
                      <a:pPr marL="245110">
                        <a:lnSpc>
                          <a:spcPct val="100000"/>
                        </a:lnSpc>
                        <a:spcBef>
                          <a:spcPts val="400"/>
                        </a:spcBef>
                      </a:pPr>
                      <a:r>
                        <a:rPr sz="1400" b="1" spc="-20" dirty="0">
                          <a:latin typeface="Arial"/>
                          <a:cs typeface="Arial"/>
                        </a:rPr>
                        <a:t>NBA</a:t>
                      </a:r>
                      <a:r>
                        <a:rPr sz="1400" b="1" spc="-50" dirty="0">
                          <a:latin typeface="Arial"/>
                          <a:cs typeface="Arial"/>
                        </a:rPr>
                        <a:t> </a:t>
                      </a:r>
                      <a:r>
                        <a:rPr sz="1400" b="1" spc="-20" dirty="0">
                          <a:latin typeface="Arial"/>
                          <a:cs typeface="Arial"/>
                        </a:rPr>
                        <a:t>API</a:t>
                      </a:r>
                      <a:endParaRPr sz="1400">
                        <a:latin typeface="Arial"/>
                        <a:cs typeface="Arial"/>
                      </a:endParaRPr>
                    </a:p>
                  </a:txBody>
                  <a:tcPr marL="0" marR="0" marT="5080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164465">
                <a:tc>
                  <a:txBody>
                    <a:bodyPr/>
                    <a:lstStyle/>
                    <a:p>
                      <a:pPr>
                        <a:lnSpc>
                          <a:spcPct val="100000"/>
                        </a:lnSpc>
                      </a:pPr>
                      <a:endParaRPr sz="900">
                        <a:latin typeface="Times New Roman"/>
                        <a:cs typeface="Times New Roman"/>
                      </a:endParaRPr>
                    </a:p>
                  </a:txBody>
                  <a:tcPr marL="0" marR="0" marT="0" marB="0">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19050">
                      <a:solidFill>
                        <a:srgbClr val="000000"/>
                      </a:solidFill>
                      <a:prstDash val="solid"/>
                    </a:lnL>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57505">
                <a:tc gridSpan="2">
                  <a:txBody>
                    <a:bodyPr/>
                    <a:lstStyle/>
                    <a:p>
                      <a:pPr marL="307975" marR="275590" indent="-18415">
                        <a:lnSpc>
                          <a:spcPct val="100000"/>
                        </a:lnSpc>
                        <a:spcBef>
                          <a:spcPts val="165"/>
                        </a:spcBef>
                      </a:pPr>
                      <a:r>
                        <a:rPr sz="1000" b="1" spc="-5" dirty="0">
                          <a:latin typeface="Arial"/>
                          <a:cs typeface="Arial"/>
                        </a:rPr>
                        <a:t>B</a:t>
                      </a:r>
                      <a:r>
                        <a:rPr sz="1000" b="1" spc="-10" dirty="0">
                          <a:latin typeface="Arial"/>
                          <a:cs typeface="Arial"/>
                        </a:rPr>
                        <a:t>a</a:t>
                      </a:r>
                      <a:r>
                        <a:rPr sz="1000" b="1" spc="-5" dirty="0">
                          <a:latin typeface="Arial"/>
                          <a:cs typeface="Arial"/>
                        </a:rPr>
                        <a:t>sk</a:t>
                      </a:r>
                      <a:r>
                        <a:rPr sz="1000" b="1" spc="-10" dirty="0">
                          <a:latin typeface="Arial"/>
                          <a:cs typeface="Arial"/>
                        </a:rPr>
                        <a:t>e</a:t>
                      </a:r>
                      <a:r>
                        <a:rPr sz="1000" b="1" spc="-5" dirty="0">
                          <a:latin typeface="Arial"/>
                          <a:cs typeface="Arial"/>
                        </a:rPr>
                        <a:t>t</a:t>
                      </a:r>
                      <a:r>
                        <a:rPr sz="1000" b="1" spc="-10" dirty="0">
                          <a:latin typeface="Arial"/>
                          <a:cs typeface="Arial"/>
                        </a:rPr>
                        <a:t>b</a:t>
                      </a:r>
                      <a:r>
                        <a:rPr sz="1000" b="1" spc="5" dirty="0">
                          <a:latin typeface="Arial"/>
                          <a:cs typeface="Arial"/>
                        </a:rPr>
                        <a:t>al</a:t>
                      </a:r>
                      <a:r>
                        <a:rPr sz="1000" b="1" dirty="0">
                          <a:latin typeface="Arial"/>
                          <a:cs typeface="Arial"/>
                        </a:rPr>
                        <a:t>l  </a:t>
                      </a:r>
                      <a:r>
                        <a:rPr sz="1000" b="1" spc="-25" dirty="0">
                          <a:latin typeface="Arial"/>
                          <a:cs typeface="Arial"/>
                        </a:rPr>
                        <a:t>Reference</a:t>
                      </a:r>
                      <a:endParaRPr sz="1000">
                        <a:latin typeface="Arial"/>
                        <a:cs typeface="Arial"/>
                      </a:endParaRPr>
                    </a:p>
                  </a:txBody>
                  <a:tcPr marL="0" marR="0" marT="2095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160020">
                <a:tc>
                  <a:txBody>
                    <a:bodyPr/>
                    <a:lstStyle/>
                    <a:p>
                      <a:pPr>
                        <a:lnSpc>
                          <a:spcPct val="100000"/>
                        </a:lnSpc>
                      </a:pPr>
                      <a:endParaRPr sz="900">
                        <a:latin typeface="Times New Roman"/>
                        <a:cs typeface="Times New Roman"/>
                      </a:endParaRPr>
                    </a:p>
                  </a:txBody>
                  <a:tcPr marL="0" marR="0" marT="0" marB="0">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19050">
                      <a:solidFill>
                        <a:srgbClr val="000000"/>
                      </a:solidFill>
                      <a:prstDash val="solid"/>
                    </a:lnL>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357505">
                <a:tc gridSpan="2">
                  <a:txBody>
                    <a:bodyPr/>
                    <a:lstStyle/>
                    <a:p>
                      <a:pPr marL="546100" marR="219075" indent="-312420">
                        <a:lnSpc>
                          <a:spcPct val="100000"/>
                        </a:lnSpc>
                        <a:spcBef>
                          <a:spcPts val="145"/>
                        </a:spcBef>
                      </a:pPr>
                      <a:r>
                        <a:rPr sz="1050" b="1" spc="-5" dirty="0">
                          <a:latin typeface="Arial"/>
                          <a:cs typeface="Arial"/>
                        </a:rPr>
                        <a:t>Sport</a:t>
                      </a:r>
                      <a:r>
                        <a:rPr sz="1050" b="1" dirty="0">
                          <a:latin typeface="Arial"/>
                          <a:cs typeface="Arial"/>
                        </a:rPr>
                        <a:t>s</a:t>
                      </a:r>
                      <a:r>
                        <a:rPr sz="1050" b="1" spc="-15" dirty="0">
                          <a:latin typeface="Arial"/>
                          <a:cs typeface="Arial"/>
                        </a:rPr>
                        <a:t> </a:t>
                      </a:r>
                      <a:r>
                        <a:rPr sz="1050" b="1" dirty="0">
                          <a:latin typeface="Arial"/>
                          <a:cs typeface="Arial"/>
                        </a:rPr>
                        <a:t>Data  io</a:t>
                      </a:r>
                      <a:endParaRPr sz="1050">
                        <a:latin typeface="Arial"/>
                        <a:cs typeface="Arial"/>
                      </a:endParaRPr>
                    </a:p>
                  </a:txBody>
                  <a:tcPr marL="0" marR="0" marT="184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bl>
          </a:graphicData>
        </a:graphic>
      </p:graphicFrame>
      <p:sp>
        <p:nvSpPr>
          <p:cNvPr id="18" name="object 18"/>
          <p:cNvSpPr txBox="1"/>
          <p:nvPr/>
        </p:nvSpPr>
        <p:spPr>
          <a:xfrm>
            <a:off x="3909821" y="1102613"/>
            <a:ext cx="1201420" cy="358140"/>
          </a:xfrm>
          <a:prstGeom prst="rect">
            <a:avLst/>
          </a:prstGeom>
          <a:ln w="19050">
            <a:solidFill>
              <a:srgbClr val="000000"/>
            </a:solidFill>
          </a:ln>
        </p:spPr>
        <p:txBody>
          <a:bodyPr vert="horz" wrap="square" lIns="0" tIns="53340" rIns="0" bIns="0" rtlCol="0">
            <a:spAutoFit/>
          </a:bodyPr>
          <a:lstStyle/>
          <a:p>
            <a:pPr marL="167640">
              <a:lnSpc>
                <a:spcPct val="100000"/>
              </a:lnSpc>
              <a:spcBef>
                <a:spcPts val="420"/>
              </a:spcBef>
            </a:pPr>
            <a:r>
              <a:rPr sz="1200" b="1" spc="5" dirty="0">
                <a:latin typeface="Arial"/>
                <a:cs typeface="Arial"/>
              </a:rPr>
              <a:t>Adv</a:t>
            </a:r>
            <a:r>
              <a:rPr sz="1200" b="1" spc="-35" dirty="0">
                <a:latin typeface="Arial"/>
                <a:cs typeface="Arial"/>
              </a:rPr>
              <a:t> </a:t>
            </a:r>
            <a:r>
              <a:rPr sz="1200" b="1" spc="-25" dirty="0">
                <a:latin typeface="Arial"/>
                <a:cs typeface="Arial"/>
              </a:rPr>
              <a:t>Metrics</a:t>
            </a:r>
            <a:endParaRPr sz="1200">
              <a:latin typeface="Arial"/>
              <a:cs typeface="Arial"/>
            </a:endParaRPr>
          </a:p>
        </p:txBody>
      </p:sp>
      <p:sp>
        <p:nvSpPr>
          <p:cNvPr id="19" name="object 19"/>
          <p:cNvSpPr/>
          <p:nvPr/>
        </p:nvSpPr>
        <p:spPr>
          <a:xfrm>
            <a:off x="4509960" y="1453641"/>
            <a:ext cx="0" cy="481330"/>
          </a:xfrm>
          <a:custGeom>
            <a:avLst/>
            <a:gdLst/>
            <a:ahLst/>
            <a:cxnLst/>
            <a:rect l="l" t="t" r="r" b="b"/>
            <a:pathLst>
              <a:path h="481330">
                <a:moveTo>
                  <a:pt x="0" y="0"/>
                </a:moveTo>
                <a:lnTo>
                  <a:pt x="0" y="481076"/>
                </a:lnTo>
              </a:path>
            </a:pathLst>
          </a:custGeom>
          <a:ln w="13588">
            <a:solidFill>
              <a:srgbClr val="000000"/>
            </a:solidFill>
          </a:ln>
        </p:spPr>
        <p:txBody>
          <a:bodyPr wrap="square" lIns="0" tIns="0" rIns="0" bIns="0" rtlCol="0"/>
          <a:lstStyle/>
          <a:p>
            <a:endParaRPr/>
          </a:p>
        </p:txBody>
      </p:sp>
      <p:sp>
        <p:nvSpPr>
          <p:cNvPr id="20" name="object 20"/>
          <p:cNvSpPr txBox="1"/>
          <p:nvPr/>
        </p:nvSpPr>
        <p:spPr>
          <a:xfrm>
            <a:off x="4114038" y="1934717"/>
            <a:ext cx="792480" cy="264160"/>
          </a:xfrm>
          <a:prstGeom prst="rect">
            <a:avLst/>
          </a:prstGeom>
          <a:ln w="19050">
            <a:solidFill>
              <a:srgbClr val="000000"/>
            </a:solidFill>
          </a:ln>
        </p:spPr>
        <p:txBody>
          <a:bodyPr vert="horz" wrap="square" lIns="0" tIns="33020" rIns="0" bIns="0" rtlCol="0">
            <a:spAutoFit/>
          </a:bodyPr>
          <a:lstStyle/>
          <a:p>
            <a:pPr marL="163830">
              <a:lnSpc>
                <a:spcPct val="100000"/>
              </a:lnSpc>
              <a:spcBef>
                <a:spcPts val="260"/>
              </a:spcBef>
            </a:pPr>
            <a:r>
              <a:rPr sz="1100" b="1" spc="-30" dirty="0">
                <a:latin typeface="Arial"/>
                <a:cs typeface="Arial"/>
              </a:rPr>
              <a:t>Season</a:t>
            </a:r>
            <a:endParaRPr sz="1100">
              <a:latin typeface="Arial"/>
              <a:cs typeface="Arial"/>
            </a:endParaRPr>
          </a:p>
        </p:txBody>
      </p:sp>
      <p:sp>
        <p:nvSpPr>
          <p:cNvPr id="21" name="object 21"/>
          <p:cNvSpPr/>
          <p:nvPr/>
        </p:nvSpPr>
        <p:spPr>
          <a:xfrm>
            <a:off x="3952494" y="2494026"/>
            <a:ext cx="1115695" cy="525780"/>
          </a:xfrm>
          <a:custGeom>
            <a:avLst/>
            <a:gdLst/>
            <a:ahLst/>
            <a:cxnLst/>
            <a:rect l="l" t="t" r="r" b="b"/>
            <a:pathLst>
              <a:path w="1115695" h="525780">
                <a:moveTo>
                  <a:pt x="0" y="262889"/>
                </a:moveTo>
                <a:lnTo>
                  <a:pt x="14729" y="202620"/>
                </a:lnTo>
                <a:lnTo>
                  <a:pt x="56685" y="147290"/>
                </a:lnTo>
                <a:lnTo>
                  <a:pt x="86828" y="121970"/>
                </a:lnTo>
                <a:lnTo>
                  <a:pt x="122524" y="98477"/>
                </a:lnTo>
                <a:lnTo>
                  <a:pt x="163353" y="77009"/>
                </a:lnTo>
                <a:lnTo>
                  <a:pt x="208899" y="57763"/>
                </a:lnTo>
                <a:lnTo>
                  <a:pt x="258742" y="40935"/>
                </a:lnTo>
                <a:lnTo>
                  <a:pt x="312464" y="26725"/>
                </a:lnTo>
                <a:lnTo>
                  <a:pt x="369648" y="15329"/>
                </a:lnTo>
                <a:lnTo>
                  <a:pt x="429874" y="6944"/>
                </a:lnTo>
                <a:lnTo>
                  <a:pt x="492726" y="1769"/>
                </a:lnTo>
                <a:lnTo>
                  <a:pt x="557783" y="0"/>
                </a:lnTo>
                <a:lnTo>
                  <a:pt x="622841" y="1769"/>
                </a:lnTo>
                <a:lnTo>
                  <a:pt x="685693" y="6944"/>
                </a:lnTo>
                <a:lnTo>
                  <a:pt x="745919" y="15329"/>
                </a:lnTo>
                <a:lnTo>
                  <a:pt x="803103" y="26725"/>
                </a:lnTo>
                <a:lnTo>
                  <a:pt x="856825" y="40935"/>
                </a:lnTo>
                <a:lnTo>
                  <a:pt x="906668" y="57763"/>
                </a:lnTo>
                <a:lnTo>
                  <a:pt x="952214" y="77009"/>
                </a:lnTo>
                <a:lnTo>
                  <a:pt x="993043" y="98477"/>
                </a:lnTo>
                <a:lnTo>
                  <a:pt x="1028739" y="121970"/>
                </a:lnTo>
                <a:lnTo>
                  <a:pt x="1058882" y="147290"/>
                </a:lnTo>
                <a:lnTo>
                  <a:pt x="1100838" y="202620"/>
                </a:lnTo>
                <a:lnTo>
                  <a:pt x="1115567" y="262889"/>
                </a:lnTo>
                <a:lnTo>
                  <a:pt x="1111816" y="293543"/>
                </a:lnTo>
                <a:lnTo>
                  <a:pt x="1083054" y="351540"/>
                </a:lnTo>
                <a:lnTo>
                  <a:pt x="1028739" y="403809"/>
                </a:lnTo>
                <a:lnTo>
                  <a:pt x="993043" y="427302"/>
                </a:lnTo>
                <a:lnTo>
                  <a:pt x="952214" y="448770"/>
                </a:lnTo>
                <a:lnTo>
                  <a:pt x="906668" y="468016"/>
                </a:lnTo>
                <a:lnTo>
                  <a:pt x="856825" y="484844"/>
                </a:lnTo>
                <a:lnTo>
                  <a:pt x="803103" y="499054"/>
                </a:lnTo>
                <a:lnTo>
                  <a:pt x="745919" y="510450"/>
                </a:lnTo>
                <a:lnTo>
                  <a:pt x="685693" y="518835"/>
                </a:lnTo>
                <a:lnTo>
                  <a:pt x="622841" y="524010"/>
                </a:lnTo>
                <a:lnTo>
                  <a:pt x="557783" y="525779"/>
                </a:lnTo>
                <a:lnTo>
                  <a:pt x="492726" y="524010"/>
                </a:lnTo>
                <a:lnTo>
                  <a:pt x="429874" y="518835"/>
                </a:lnTo>
                <a:lnTo>
                  <a:pt x="369648" y="510450"/>
                </a:lnTo>
                <a:lnTo>
                  <a:pt x="312464" y="499054"/>
                </a:lnTo>
                <a:lnTo>
                  <a:pt x="258742" y="484844"/>
                </a:lnTo>
                <a:lnTo>
                  <a:pt x="208899" y="468016"/>
                </a:lnTo>
                <a:lnTo>
                  <a:pt x="163353" y="448770"/>
                </a:lnTo>
                <a:lnTo>
                  <a:pt x="122524" y="427302"/>
                </a:lnTo>
                <a:lnTo>
                  <a:pt x="86828" y="403809"/>
                </a:lnTo>
                <a:lnTo>
                  <a:pt x="56685" y="378489"/>
                </a:lnTo>
                <a:lnTo>
                  <a:pt x="14729" y="323159"/>
                </a:lnTo>
                <a:lnTo>
                  <a:pt x="0" y="262889"/>
                </a:lnTo>
                <a:close/>
              </a:path>
            </a:pathLst>
          </a:custGeom>
          <a:ln w="19050">
            <a:solidFill>
              <a:srgbClr val="000000"/>
            </a:solidFill>
          </a:ln>
        </p:spPr>
        <p:txBody>
          <a:bodyPr wrap="square" lIns="0" tIns="0" rIns="0" bIns="0" rtlCol="0"/>
          <a:lstStyle/>
          <a:p>
            <a:endParaRPr/>
          </a:p>
        </p:txBody>
      </p:sp>
      <p:sp>
        <p:nvSpPr>
          <p:cNvPr id="22" name="object 22"/>
          <p:cNvSpPr txBox="1"/>
          <p:nvPr/>
        </p:nvSpPr>
        <p:spPr>
          <a:xfrm>
            <a:off x="4164329" y="2513456"/>
            <a:ext cx="691515" cy="482600"/>
          </a:xfrm>
          <a:prstGeom prst="rect">
            <a:avLst/>
          </a:prstGeom>
        </p:spPr>
        <p:txBody>
          <a:bodyPr vert="horz" wrap="square" lIns="0" tIns="12065" rIns="0" bIns="0" rtlCol="0">
            <a:spAutoFit/>
          </a:bodyPr>
          <a:lstStyle/>
          <a:p>
            <a:pPr marL="12700" marR="5080" indent="168910">
              <a:lnSpc>
                <a:spcPct val="100000"/>
              </a:lnSpc>
              <a:spcBef>
                <a:spcPts val="95"/>
              </a:spcBef>
            </a:pPr>
            <a:r>
              <a:rPr sz="1000" b="1" spc="-35" dirty="0">
                <a:latin typeface="Arial"/>
                <a:cs typeface="Arial"/>
              </a:rPr>
              <a:t>Filter: </a:t>
            </a:r>
            <a:r>
              <a:rPr sz="1000" b="1" spc="-30" dirty="0">
                <a:latin typeface="Arial"/>
                <a:cs typeface="Arial"/>
              </a:rPr>
              <a:t> </a:t>
            </a:r>
            <a:r>
              <a:rPr sz="1000" b="1" spc="-135" dirty="0">
                <a:latin typeface="Arial"/>
                <a:cs typeface="Arial"/>
              </a:rPr>
              <a:t>F</a:t>
            </a:r>
            <a:r>
              <a:rPr sz="1000" b="1" spc="-15" dirty="0">
                <a:latin typeface="Arial"/>
                <a:cs typeface="Arial"/>
              </a:rPr>
              <a:t>i</a:t>
            </a:r>
            <a:r>
              <a:rPr sz="1000" b="1" spc="-45" dirty="0">
                <a:latin typeface="Arial"/>
                <a:cs typeface="Arial"/>
              </a:rPr>
              <a:t>r</a:t>
            </a:r>
            <a:r>
              <a:rPr sz="1000" b="1" spc="-65" dirty="0">
                <a:latin typeface="Arial"/>
                <a:cs typeface="Arial"/>
              </a:rPr>
              <a:t>s</a:t>
            </a:r>
            <a:r>
              <a:rPr sz="1000" b="1" spc="-5" dirty="0">
                <a:latin typeface="Arial"/>
                <a:cs typeface="Arial"/>
              </a:rPr>
              <a:t>t</a:t>
            </a:r>
            <a:r>
              <a:rPr sz="1000" b="1" spc="15" dirty="0">
                <a:latin typeface="Arial"/>
                <a:cs typeface="Arial"/>
              </a:rPr>
              <a:t> </a:t>
            </a:r>
            <a:r>
              <a:rPr sz="1000" b="1" spc="-145" dirty="0">
                <a:latin typeface="Arial"/>
                <a:cs typeface="Arial"/>
              </a:rPr>
              <a:t>5</a:t>
            </a:r>
            <a:r>
              <a:rPr sz="1000" b="1" dirty="0">
                <a:latin typeface="Arial"/>
                <a:cs typeface="Arial"/>
              </a:rPr>
              <a:t> </a:t>
            </a:r>
            <a:r>
              <a:rPr sz="1000" b="1" spc="-75" dirty="0">
                <a:latin typeface="Arial"/>
                <a:cs typeface="Arial"/>
              </a:rPr>
              <a:t>C</a:t>
            </a:r>
            <a:r>
              <a:rPr sz="1000" b="1" spc="-65" dirty="0">
                <a:latin typeface="Arial"/>
                <a:cs typeface="Arial"/>
              </a:rPr>
              <a:t>o</a:t>
            </a:r>
            <a:r>
              <a:rPr sz="1000" b="1" spc="-30" dirty="0">
                <a:latin typeface="Arial"/>
                <a:cs typeface="Arial"/>
              </a:rPr>
              <a:t>n</a:t>
            </a:r>
            <a:r>
              <a:rPr sz="1000" b="1" spc="-10" dirty="0">
                <a:latin typeface="Arial"/>
                <a:cs typeface="Arial"/>
              </a:rPr>
              <a:t>t</a:t>
            </a:r>
            <a:r>
              <a:rPr sz="1000" b="1" spc="-60" dirty="0">
                <a:latin typeface="Arial"/>
                <a:cs typeface="Arial"/>
              </a:rPr>
              <a:t>.</a:t>
            </a:r>
            <a:endParaRPr sz="1000">
              <a:latin typeface="Arial"/>
              <a:cs typeface="Arial"/>
            </a:endParaRPr>
          </a:p>
          <a:p>
            <a:pPr marL="102235">
              <a:lnSpc>
                <a:spcPct val="100000"/>
              </a:lnSpc>
            </a:pPr>
            <a:r>
              <a:rPr sz="1000" b="1" spc="-45" dirty="0">
                <a:latin typeface="Arial"/>
                <a:cs typeface="Arial"/>
              </a:rPr>
              <a:t>Seasons</a:t>
            </a:r>
            <a:endParaRPr sz="1000">
              <a:latin typeface="Arial"/>
              <a:cs typeface="Arial"/>
            </a:endParaRPr>
          </a:p>
        </p:txBody>
      </p:sp>
      <p:grpSp>
        <p:nvGrpSpPr>
          <p:cNvPr id="23" name="object 23"/>
          <p:cNvGrpSpPr/>
          <p:nvPr/>
        </p:nvGrpSpPr>
        <p:grpSpPr>
          <a:xfrm>
            <a:off x="3889628" y="2191257"/>
            <a:ext cx="1244600" cy="2350135"/>
            <a:chOff x="3889628" y="2191257"/>
            <a:chExt cx="1244600" cy="2350135"/>
          </a:xfrm>
        </p:grpSpPr>
        <p:sp>
          <p:nvSpPr>
            <p:cNvPr id="24" name="object 24"/>
            <p:cNvSpPr/>
            <p:nvPr/>
          </p:nvSpPr>
          <p:spPr>
            <a:xfrm>
              <a:off x="4471416" y="2191257"/>
              <a:ext cx="76200" cy="1173480"/>
            </a:xfrm>
            <a:custGeom>
              <a:avLst/>
              <a:gdLst/>
              <a:ahLst/>
              <a:cxnLst/>
              <a:rect l="l" t="t" r="r" b="b"/>
              <a:pathLst>
                <a:path w="76200" h="1173479">
                  <a:moveTo>
                    <a:pt x="76200" y="1097026"/>
                  </a:moveTo>
                  <a:lnTo>
                    <a:pt x="44450" y="1097026"/>
                  </a:lnTo>
                  <a:lnTo>
                    <a:pt x="44450" y="824230"/>
                  </a:lnTo>
                  <a:lnTo>
                    <a:pt x="41656" y="821436"/>
                  </a:lnTo>
                  <a:lnTo>
                    <a:pt x="34544" y="821436"/>
                  </a:lnTo>
                  <a:lnTo>
                    <a:pt x="31750" y="824230"/>
                  </a:lnTo>
                  <a:lnTo>
                    <a:pt x="31750" y="1097026"/>
                  </a:lnTo>
                  <a:lnTo>
                    <a:pt x="0" y="1097026"/>
                  </a:lnTo>
                  <a:lnTo>
                    <a:pt x="38100" y="1173226"/>
                  </a:lnTo>
                  <a:lnTo>
                    <a:pt x="66675" y="1116076"/>
                  </a:lnTo>
                  <a:lnTo>
                    <a:pt x="76200" y="1097026"/>
                  </a:lnTo>
                  <a:close/>
                </a:path>
                <a:path w="76200" h="1173479">
                  <a:moveTo>
                    <a:pt x="76200" y="225933"/>
                  </a:moveTo>
                  <a:lnTo>
                    <a:pt x="44450" y="225933"/>
                  </a:lnTo>
                  <a:lnTo>
                    <a:pt x="44450" y="2794"/>
                  </a:lnTo>
                  <a:lnTo>
                    <a:pt x="41656" y="0"/>
                  </a:lnTo>
                  <a:lnTo>
                    <a:pt x="34544" y="0"/>
                  </a:lnTo>
                  <a:lnTo>
                    <a:pt x="31750" y="2794"/>
                  </a:lnTo>
                  <a:lnTo>
                    <a:pt x="31750" y="225933"/>
                  </a:lnTo>
                  <a:lnTo>
                    <a:pt x="0" y="225933"/>
                  </a:lnTo>
                  <a:lnTo>
                    <a:pt x="38100" y="302133"/>
                  </a:lnTo>
                  <a:lnTo>
                    <a:pt x="66675" y="244983"/>
                  </a:lnTo>
                  <a:lnTo>
                    <a:pt x="76200" y="225933"/>
                  </a:lnTo>
                  <a:close/>
                </a:path>
              </a:pathLst>
            </a:custGeom>
            <a:solidFill>
              <a:srgbClr val="000000"/>
            </a:solidFill>
          </p:spPr>
          <p:txBody>
            <a:bodyPr wrap="square" lIns="0" tIns="0" rIns="0" bIns="0" rtlCol="0"/>
            <a:lstStyle/>
            <a:p>
              <a:endParaRPr/>
            </a:p>
          </p:txBody>
        </p:sp>
        <p:sp>
          <p:nvSpPr>
            <p:cNvPr id="25" name="object 25"/>
            <p:cNvSpPr/>
            <p:nvPr/>
          </p:nvSpPr>
          <p:spPr>
            <a:xfrm>
              <a:off x="3899153" y="3364229"/>
              <a:ext cx="1225550" cy="1167765"/>
            </a:xfrm>
            <a:custGeom>
              <a:avLst/>
              <a:gdLst/>
              <a:ahLst/>
              <a:cxnLst/>
              <a:rect l="l" t="t" r="r" b="b"/>
              <a:pathLst>
                <a:path w="1225550" h="1167764">
                  <a:moveTo>
                    <a:pt x="0" y="194564"/>
                  </a:moveTo>
                  <a:lnTo>
                    <a:pt x="5139" y="149956"/>
                  </a:lnTo>
                  <a:lnTo>
                    <a:pt x="19777" y="109005"/>
                  </a:lnTo>
                  <a:lnTo>
                    <a:pt x="42747" y="72879"/>
                  </a:lnTo>
                  <a:lnTo>
                    <a:pt x="72879" y="42747"/>
                  </a:lnTo>
                  <a:lnTo>
                    <a:pt x="109005" y="19777"/>
                  </a:lnTo>
                  <a:lnTo>
                    <a:pt x="149956" y="5139"/>
                  </a:lnTo>
                  <a:lnTo>
                    <a:pt x="194563" y="0"/>
                  </a:lnTo>
                  <a:lnTo>
                    <a:pt x="1030732" y="0"/>
                  </a:lnTo>
                  <a:lnTo>
                    <a:pt x="1075339" y="5139"/>
                  </a:lnTo>
                  <a:lnTo>
                    <a:pt x="1116290" y="19777"/>
                  </a:lnTo>
                  <a:lnTo>
                    <a:pt x="1152416" y="42747"/>
                  </a:lnTo>
                  <a:lnTo>
                    <a:pt x="1182548" y="72879"/>
                  </a:lnTo>
                  <a:lnTo>
                    <a:pt x="1205518" y="109005"/>
                  </a:lnTo>
                  <a:lnTo>
                    <a:pt x="1220156" y="149956"/>
                  </a:lnTo>
                  <a:lnTo>
                    <a:pt x="1225296" y="194564"/>
                  </a:lnTo>
                  <a:lnTo>
                    <a:pt x="1225296" y="972820"/>
                  </a:lnTo>
                  <a:lnTo>
                    <a:pt x="1220156" y="1017427"/>
                  </a:lnTo>
                  <a:lnTo>
                    <a:pt x="1205518" y="1058378"/>
                  </a:lnTo>
                  <a:lnTo>
                    <a:pt x="1182548" y="1094504"/>
                  </a:lnTo>
                  <a:lnTo>
                    <a:pt x="1152416" y="1124636"/>
                  </a:lnTo>
                  <a:lnTo>
                    <a:pt x="1116290" y="1147606"/>
                  </a:lnTo>
                  <a:lnTo>
                    <a:pt x="1075339" y="1162244"/>
                  </a:lnTo>
                  <a:lnTo>
                    <a:pt x="1030732" y="1167384"/>
                  </a:lnTo>
                  <a:lnTo>
                    <a:pt x="194563" y="1167384"/>
                  </a:lnTo>
                  <a:lnTo>
                    <a:pt x="149956" y="1162244"/>
                  </a:lnTo>
                  <a:lnTo>
                    <a:pt x="109005" y="1147606"/>
                  </a:lnTo>
                  <a:lnTo>
                    <a:pt x="72879" y="1124636"/>
                  </a:lnTo>
                  <a:lnTo>
                    <a:pt x="42747" y="1094504"/>
                  </a:lnTo>
                  <a:lnTo>
                    <a:pt x="19777" y="1058378"/>
                  </a:lnTo>
                  <a:lnTo>
                    <a:pt x="5139" y="1017427"/>
                  </a:lnTo>
                  <a:lnTo>
                    <a:pt x="0" y="972820"/>
                  </a:lnTo>
                  <a:lnTo>
                    <a:pt x="0" y="194564"/>
                  </a:lnTo>
                  <a:close/>
                </a:path>
              </a:pathLst>
            </a:custGeom>
            <a:ln w="19050">
              <a:solidFill>
                <a:srgbClr val="000000"/>
              </a:solidFill>
            </a:ln>
          </p:spPr>
          <p:txBody>
            <a:bodyPr wrap="square" lIns="0" tIns="0" rIns="0" bIns="0" rtlCol="0"/>
            <a:lstStyle/>
            <a:p>
              <a:endParaRPr/>
            </a:p>
          </p:txBody>
        </p:sp>
      </p:grpSp>
      <p:sp>
        <p:nvSpPr>
          <p:cNvPr id="26" name="object 26"/>
          <p:cNvSpPr txBox="1"/>
          <p:nvPr/>
        </p:nvSpPr>
        <p:spPr>
          <a:xfrm>
            <a:off x="3989959" y="3472942"/>
            <a:ext cx="818515" cy="208279"/>
          </a:xfrm>
          <a:prstGeom prst="rect">
            <a:avLst/>
          </a:prstGeom>
        </p:spPr>
        <p:txBody>
          <a:bodyPr vert="horz" wrap="square" lIns="0" tIns="12700" rIns="0" bIns="0" rtlCol="0">
            <a:spAutoFit/>
          </a:bodyPr>
          <a:lstStyle/>
          <a:p>
            <a:pPr marL="12700">
              <a:lnSpc>
                <a:spcPct val="100000"/>
              </a:lnSpc>
              <a:spcBef>
                <a:spcPts val="100"/>
              </a:spcBef>
              <a:tabLst>
                <a:tab pos="240665" algn="l"/>
              </a:tabLst>
            </a:pPr>
            <a:r>
              <a:rPr sz="1200" b="1" spc="-120" dirty="0">
                <a:latin typeface="Arial"/>
                <a:cs typeface="Arial"/>
              </a:rPr>
              <a:t>1.	</a:t>
            </a:r>
            <a:r>
              <a:rPr sz="1200" b="1" spc="-10" dirty="0">
                <a:latin typeface="Arial"/>
                <a:cs typeface="Arial"/>
              </a:rPr>
              <a:t>Offense</a:t>
            </a:r>
            <a:endParaRPr sz="1200">
              <a:latin typeface="Arial"/>
              <a:cs typeface="Arial"/>
            </a:endParaRPr>
          </a:p>
        </p:txBody>
      </p:sp>
      <p:sp>
        <p:nvSpPr>
          <p:cNvPr id="27" name="object 27"/>
          <p:cNvSpPr txBox="1"/>
          <p:nvPr/>
        </p:nvSpPr>
        <p:spPr>
          <a:xfrm>
            <a:off x="3989959" y="3838702"/>
            <a:ext cx="833119" cy="208279"/>
          </a:xfrm>
          <a:prstGeom prst="rect">
            <a:avLst/>
          </a:prstGeom>
        </p:spPr>
        <p:txBody>
          <a:bodyPr vert="horz" wrap="square" lIns="0" tIns="12700" rIns="0" bIns="0" rtlCol="0">
            <a:spAutoFit/>
          </a:bodyPr>
          <a:lstStyle/>
          <a:p>
            <a:pPr marL="12700">
              <a:lnSpc>
                <a:spcPct val="100000"/>
              </a:lnSpc>
              <a:spcBef>
                <a:spcPts val="100"/>
              </a:spcBef>
              <a:tabLst>
                <a:tab pos="240665" algn="l"/>
              </a:tabLst>
            </a:pPr>
            <a:r>
              <a:rPr sz="1200" b="1" spc="-155" dirty="0">
                <a:latin typeface="Arial"/>
                <a:cs typeface="Arial"/>
              </a:rPr>
              <a:t>2</a:t>
            </a:r>
            <a:r>
              <a:rPr sz="1200" b="1" spc="-80" dirty="0">
                <a:latin typeface="Arial"/>
                <a:cs typeface="Arial"/>
              </a:rPr>
              <a:t>.</a:t>
            </a:r>
            <a:r>
              <a:rPr sz="1200" b="1" dirty="0">
                <a:latin typeface="Arial"/>
                <a:cs typeface="Arial"/>
              </a:rPr>
              <a:t>	</a:t>
            </a:r>
            <a:r>
              <a:rPr sz="1200" b="1" spc="-40" dirty="0">
                <a:latin typeface="Arial"/>
                <a:cs typeface="Arial"/>
              </a:rPr>
              <a:t>D</a:t>
            </a:r>
            <a:r>
              <a:rPr sz="1200" b="1" spc="15" dirty="0">
                <a:latin typeface="Arial"/>
                <a:cs typeface="Arial"/>
              </a:rPr>
              <a:t>e</a:t>
            </a:r>
            <a:r>
              <a:rPr sz="1200" b="1" spc="10" dirty="0">
                <a:latin typeface="Arial"/>
                <a:cs typeface="Arial"/>
              </a:rPr>
              <a:t>f</a:t>
            </a:r>
            <a:r>
              <a:rPr sz="1200" b="1" spc="-10" dirty="0">
                <a:latin typeface="Arial"/>
                <a:cs typeface="Arial"/>
              </a:rPr>
              <a:t>e</a:t>
            </a:r>
            <a:r>
              <a:rPr sz="1200" b="1" spc="-5" dirty="0">
                <a:latin typeface="Arial"/>
                <a:cs typeface="Arial"/>
              </a:rPr>
              <a:t>n</a:t>
            </a:r>
            <a:r>
              <a:rPr sz="1200" b="1" spc="-60" dirty="0">
                <a:latin typeface="Arial"/>
                <a:cs typeface="Arial"/>
              </a:rPr>
              <a:t>se</a:t>
            </a:r>
            <a:endParaRPr sz="1200">
              <a:latin typeface="Arial"/>
              <a:cs typeface="Arial"/>
            </a:endParaRPr>
          </a:p>
        </p:txBody>
      </p:sp>
      <p:sp>
        <p:nvSpPr>
          <p:cNvPr id="28" name="object 28"/>
          <p:cNvSpPr txBox="1"/>
          <p:nvPr/>
        </p:nvSpPr>
        <p:spPr>
          <a:xfrm>
            <a:off x="3989959" y="4204157"/>
            <a:ext cx="1073150" cy="208915"/>
          </a:xfrm>
          <a:prstGeom prst="rect">
            <a:avLst/>
          </a:prstGeom>
        </p:spPr>
        <p:txBody>
          <a:bodyPr vert="horz" wrap="square" lIns="0" tIns="12700" rIns="0" bIns="0" rtlCol="0">
            <a:spAutoFit/>
          </a:bodyPr>
          <a:lstStyle/>
          <a:p>
            <a:pPr marL="12700">
              <a:lnSpc>
                <a:spcPct val="100000"/>
              </a:lnSpc>
              <a:spcBef>
                <a:spcPts val="100"/>
              </a:spcBef>
              <a:tabLst>
                <a:tab pos="240665" algn="l"/>
              </a:tabLst>
            </a:pPr>
            <a:r>
              <a:rPr sz="1200" b="1" spc="-120" dirty="0">
                <a:latin typeface="Arial"/>
                <a:cs typeface="Arial"/>
              </a:rPr>
              <a:t>3.	</a:t>
            </a:r>
            <a:r>
              <a:rPr sz="1200" b="1" spc="15" dirty="0">
                <a:latin typeface="Arial"/>
                <a:cs typeface="Arial"/>
              </a:rPr>
              <a:t>Win</a:t>
            </a:r>
            <a:r>
              <a:rPr sz="1200" b="1" spc="-60" dirty="0">
                <a:latin typeface="Arial"/>
                <a:cs typeface="Arial"/>
              </a:rPr>
              <a:t> </a:t>
            </a:r>
            <a:r>
              <a:rPr sz="1200" b="1" spc="-30" dirty="0">
                <a:latin typeface="Arial"/>
                <a:cs typeface="Arial"/>
              </a:rPr>
              <a:t>Shares</a:t>
            </a:r>
            <a:endParaRPr sz="1200">
              <a:latin typeface="Arial"/>
              <a:cs typeface="Arial"/>
            </a:endParaRPr>
          </a:p>
        </p:txBody>
      </p:sp>
      <p:sp>
        <p:nvSpPr>
          <p:cNvPr id="29" name="object 29"/>
          <p:cNvSpPr/>
          <p:nvPr/>
        </p:nvSpPr>
        <p:spPr>
          <a:xfrm>
            <a:off x="5103621" y="1243583"/>
            <a:ext cx="725170" cy="76200"/>
          </a:xfrm>
          <a:custGeom>
            <a:avLst/>
            <a:gdLst/>
            <a:ahLst/>
            <a:cxnLst/>
            <a:rect l="l" t="t" r="r" b="b"/>
            <a:pathLst>
              <a:path w="725170" h="76200">
                <a:moveTo>
                  <a:pt x="648588" y="0"/>
                </a:moveTo>
                <a:lnTo>
                  <a:pt x="648588" y="76200"/>
                </a:lnTo>
                <a:lnTo>
                  <a:pt x="712088" y="44450"/>
                </a:lnTo>
                <a:lnTo>
                  <a:pt x="664717" y="44450"/>
                </a:lnTo>
                <a:lnTo>
                  <a:pt x="667638" y="41655"/>
                </a:lnTo>
                <a:lnTo>
                  <a:pt x="667638" y="34543"/>
                </a:lnTo>
                <a:lnTo>
                  <a:pt x="664717" y="31750"/>
                </a:lnTo>
                <a:lnTo>
                  <a:pt x="712088" y="31750"/>
                </a:lnTo>
                <a:lnTo>
                  <a:pt x="648588" y="0"/>
                </a:lnTo>
                <a:close/>
              </a:path>
              <a:path w="725170" h="76200">
                <a:moveTo>
                  <a:pt x="648588" y="31750"/>
                </a:moveTo>
                <a:lnTo>
                  <a:pt x="2793" y="31750"/>
                </a:lnTo>
                <a:lnTo>
                  <a:pt x="0" y="34543"/>
                </a:lnTo>
                <a:lnTo>
                  <a:pt x="0" y="41655"/>
                </a:lnTo>
                <a:lnTo>
                  <a:pt x="2793" y="44450"/>
                </a:lnTo>
                <a:lnTo>
                  <a:pt x="648588" y="44450"/>
                </a:lnTo>
                <a:lnTo>
                  <a:pt x="648588" y="31750"/>
                </a:lnTo>
                <a:close/>
              </a:path>
              <a:path w="725170" h="76200">
                <a:moveTo>
                  <a:pt x="712088" y="31750"/>
                </a:moveTo>
                <a:lnTo>
                  <a:pt x="664717" y="31750"/>
                </a:lnTo>
                <a:lnTo>
                  <a:pt x="667638" y="34543"/>
                </a:lnTo>
                <a:lnTo>
                  <a:pt x="667638" y="41655"/>
                </a:lnTo>
                <a:lnTo>
                  <a:pt x="664717" y="44450"/>
                </a:lnTo>
                <a:lnTo>
                  <a:pt x="712088" y="44450"/>
                </a:lnTo>
                <a:lnTo>
                  <a:pt x="724788" y="38100"/>
                </a:lnTo>
                <a:lnTo>
                  <a:pt x="712088" y="31750"/>
                </a:lnTo>
                <a:close/>
              </a:path>
            </a:pathLst>
          </a:custGeom>
          <a:solidFill>
            <a:srgbClr val="000000"/>
          </a:solidFill>
        </p:spPr>
        <p:txBody>
          <a:bodyPr wrap="square" lIns="0" tIns="0" rIns="0" bIns="0" rtlCol="0"/>
          <a:lstStyle/>
          <a:p>
            <a:endParaRPr/>
          </a:p>
        </p:txBody>
      </p:sp>
      <p:sp>
        <p:nvSpPr>
          <p:cNvPr id="30" name="object 30"/>
          <p:cNvSpPr txBox="1"/>
          <p:nvPr/>
        </p:nvSpPr>
        <p:spPr>
          <a:xfrm>
            <a:off x="5823965" y="1102613"/>
            <a:ext cx="1201420" cy="358140"/>
          </a:xfrm>
          <a:prstGeom prst="rect">
            <a:avLst/>
          </a:prstGeom>
          <a:ln w="19050">
            <a:solidFill>
              <a:srgbClr val="000000"/>
            </a:solidFill>
          </a:ln>
        </p:spPr>
        <p:txBody>
          <a:bodyPr vert="horz" wrap="square" lIns="0" tIns="50800" rIns="0" bIns="0" rtlCol="0">
            <a:spAutoFit/>
          </a:bodyPr>
          <a:lstStyle/>
          <a:p>
            <a:pPr marL="179705">
              <a:lnSpc>
                <a:spcPct val="100000"/>
              </a:lnSpc>
              <a:spcBef>
                <a:spcPts val="400"/>
              </a:spcBef>
            </a:pPr>
            <a:r>
              <a:rPr sz="1400" b="1" spc="-40" dirty="0">
                <a:latin typeface="Arial"/>
                <a:cs typeface="Arial"/>
              </a:rPr>
              <a:t>Clustering</a:t>
            </a:r>
            <a:endParaRPr sz="1400">
              <a:latin typeface="Arial"/>
              <a:cs typeface="Arial"/>
            </a:endParaRPr>
          </a:p>
        </p:txBody>
      </p:sp>
      <p:sp>
        <p:nvSpPr>
          <p:cNvPr id="31" name="object 31"/>
          <p:cNvSpPr/>
          <p:nvPr/>
        </p:nvSpPr>
        <p:spPr>
          <a:xfrm>
            <a:off x="5609082" y="2027682"/>
            <a:ext cx="1632585" cy="1021080"/>
          </a:xfrm>
          <a:custGeom>
            <a:avLst/>
            <a:gdLst/>
            <a:ahLst/>
            <a:cxnLst/>
            <a:rect l="l" t="t" r="r" b="b"/>
            <a:pathLst>
              <a:path w="1632584" h="1021080">
                <a:moveTo>
                  <a:pt x="0" y="170179"/>
                </a:moveTo>
                <a:lnTo>
                  <a:pt x="6079" y="124942"/>
                </a:lnTo>
                <a:lnTo>
                  <a:pt x="23236" y="84290"/>
                </a:lnTo>
                <a:lnTo>
                  <a:pt x="49847" y="49847"/>
                </a:lnTo>
                <a:lnTo>
                  <a:pt x="84290" y="23236"/>
                </a:lnTo>
                <a:lnTo>
                  <a:pt x="124942" y="6079"/>
                </a:lnTo>
                <a:lnTo>
                  <a:pt x="170179" y="0"/>
                </a:lnTo>
                <a:lnTo>
                  <a:pt x="1462023" y="0"/>
                </a:lnTo>
                <a:lnTo>
                  <a:pt x="1507261" y="6079"/>
                </a:lnTo>
                <a:lnTo>
                  <a:pt x="1547913" y="23236"/>
                </a:lnTo>
                <a:lnTo>
                  <a:pt x="1582356" y="49847"/>
                </a:lnTo>
                <a:lnTo>
                  <a:pt x="1608967" y="84290"/>
                </a:lnTo>
                <a:lnTo>
                  <a:pt x="1626124" y="124942"/>
                </a:lnTo>
                <a:lnTo>
                  <a:pt x="1632203" y="170179"/>
                </a:lnTo>
                <a:lnTo>
                  <a:pt x="1632203" y="850900"/>
                </a:lnTo>
                <a:lnTo>
                  <a:pt x="1626124" y="896137"/>
                </a:lnTo>
                <a:lnTo>
                  <a:pt x="1608967" y="936789"/>
                </a:lnTo>
                <a:lnTo>
                  <a:pt x="1582356" y="971232"/>
                </a:lnTo>
                <a:lnTo>
                  <a:pt x="1547913" y="997843"/>
                </a:lnTo>
                <a:lnTo>
                  <a:pt x="1507261" y="1015000"/>
                </a:lnTo>
                <a:lnTo>
                  <a:pt x="1462023" y="1021079"/>
                </a:lnTo>
                <a:lnTo>
                  <a:pt x="170179" y="1021079"/>
                </a:lnTo>
                <a:lnTo>
                  <a:pt x="124942" y="1015000"/>
                </a:lnTo>
                <a:lnTo>
                  <a:pt x="84290" y="997843"/>
                </a:lnTo>
                <a:lnTo>
                  <a:pt x="49847" y="971232"/>
                </a:lnTo>
                <a:lnTo>
                  <a:pt x="23236" y="936789"/>
                </a:lnTo>
                <a:lnTo>
                  <a:pt x="6079" y="896137"/>
                </a:lnTo>
                <a:lnTo>
                  <a:pt x="0" y="850900"/>
                </a:lnTo>
                <a:lnTo>
                  <a:pt x="0" y="170179"/>
                </a:lnTo>
                <a:close/>
              </a:path>
            </a:pathLst>
          </a:custGeom>
          <a:ln w="19050">
            <a:solidFill>
              <a:srgbClr val="000000"/>
            </a:solidFill>
          </a:ln>
        </p:spPr>
        <p:txBody>
          <a:bodyPr wrap="square" lIns="0" tIns="0" rIns="0" bIns="0" rtlCol="0"/>
          <a:lstStyle/>
          <a:p>
            <a:endParaRPr/>
          </a:p>
        </p:txBody>
      </p:sp>
      <p:sp>
        <p:nvSpPr>
          <p:cNvPr id="32" name="object 32"/>
          <p:cNvSpPr txBox="1"/>
          <p:nvPr/>
        </p:nvSpPr>
        <p:spPr>
          <a:xfrm>
            <a:off x="5765672" y="2102256"/>
            <a:ext cx="1290955" cy="711200"/>
          </a:xfrm>
          <a:prstGeom prst="rect">
            <a:avLst/>
          </a:prstGeom>
        </p:spPr>
        <p:txBody>
          <a:bodyPr vert="horz" wrap="square" lIns="0" tIns="88900" rIns="0" bIns="0" rtlCol="0">
            <a:spAutoFit/>
          </a:bodyPr>
          <a:lstStyle/>
          <a:p>
            <a:pPr marL="85725" indent="-73660">
              <a:lnSpc>
                <a:spcPct val="100000"/>
              </a:lnSpc>
              <a:spcBef>
                <a:spcPts val="700"/>
              </a:spcBef>
              <a:buChar char="-"/>
              <a:tabLst>
                <a:tab pos="86360" algn="l"/>
              </a:tabLst>
            </a:pPr>
            <a:r>
              <a:rPr sz="1000" b="1" spc="-35" dirty="0">
                <a:latin typeface="Arial"/>
                <a:cs typeface="Arial"/>
              </a:rPr>
              <a:t>Position</a:t>
            </a:r>
            <a:r>
              <a:rPr sz="1000" b="1" spc="5" dirty="0">
                <a:latin typeface="Arial"/>
                <a:cs typeface="Arial"/>
              </a:rPr>
              <a:t> </a:t>
            </a:r>
            <a:r>
              <a:rPr sz="1000" b="1" spc="-25" dirty="0">
                <a:latin typeface="Arial"/>
                <a:cs typeface="Arial"/>
              </a:rPr>
              <a:t>Distribution</a:t>
            </a:r>
            <a:endParaRPr sz="1000">
              <a:latin typeface="Arial"/>
              <a:cs typeface="Arial"/>
            </a:endParaRPr>
          </a:p>
          <a:p>
            <a:pPr marL="12700" marR="24130">
              <a:lnSpc>
                <a:spcPct val="150000"/>
              </a:lnSpc>
              <a:buChar char="-"/>
              <a:tabLst>
                <a:tab pos="86360" algn="l"/>
              </a:tabLst>
            </a:pPr>
            <a:r>
              <a:rPr sz="1000" b="1" spc="40" dirty="0">
                <a:latin typeface="Arial"/>
                <a:cs typeface="Arial"/>
              </a:rPr>
              <a:t>How </a:t>
            </a:r>
            <a:r>
              <a:rPr sz="1000" b="1" spc="20" dirty="0">
                <a:latin typeface="Arial"/>
                <a:cs typeface="Arial"/>
              </a:rPr>
              <a:t>will </a:t>
            </a:r>
            <a:r>
              <a:rPr sz="1000" b="1" spc="30" dirty="0">
                <a:latin typeface="Arial"/>
                <a:cs typeface="Arial"/>
              </a:rPr>
              <a:t>I </a:t>
            </a:r>
            <a:r>
              <a:rPr sz="1000" b="1" spc="35" dirty="0">
                <a:latin typeface="Arial"/>
                <a:cs typeface="Arial"/>
              </a:rPr>
              <a:t> </a:t>
            </a:r>
            <a:r>
              <a:rPr sz="1000" b="1" spc="5" dirty="0">
                <a:latin typeface="Arial"/>
                <a:cs typeface="Arial"/>
              </a:rPr>
              <a:t>Aggregate</a:t>
            </a:r>
            <a:r>
              <a:rPr sz="1000" b="1" spc="10" dirty="0">
                <a:latin typeface="Arial"/>
                <a:cs typeface="Arial"/>
              </a:rPr>
              <a:t> </a:t>
            </a:r>
            <a:r>
              <a:rPr sz="1000" b="1" spc="-10" dirty="0">
                <a:latin typeface="Arial"/>
                <a:cs typeface="Arial"/>
              </a:rPr>
              <a:t>the</a:t>
            </a:r>
            <a:r>
              <a:rPr sz="1000" b="1" spc="-25" dirty="0">
                <a:latin typeface="Arial"/>
                <a:cs typeface="Arial"/>
              </a:rPr>
              <a:t> </a:t>
            </a:r>
            <a:r>
              <a:rPr sz="1000" b="1" spc="-20" dirty="0">
                <a:latin typeface="Arial"/>
                <a:cs typeface="Arial"/>
              </a:rPr>
              <a:t>Data?</a:t>
            </a:r>
            <a:endParaRPr sz="1000">
              <a:latin typeface="Arial"/>
              <a:cs typeface="Arial"/>
            </a:endParaRPr>
          </a:p>
        </p:txBody>
      </p:sp>
      <p:sp>
        <p:nvSpPr>
          <p:cNvPr id="33" name="object 33"/>
          <p:cNvSpPr/>
          <p:nvPr/>
        </p:nvSpPr>
        <p:spPr>
          <a:xfrm>
            <a:off x="6387210" y="1453641"/>
            <a:ext cx="76200" cy="572770"/>
          </a:xfrm>
          <a:custGeom>
            <a:avLst/>
            <a:gdLst/>
            <a:ahLst/>
            <a:cxnLst/>
            <a:rect l="l" t="t" r="r" b="b"/>
            <a:pathLst>
              <a:path w="76200" h="572769">
                <a:moveTo>
                  <a:pt x="31697" y="496337"/>
                </a:moveTo>
                <a:lnTo>
                  <a:pt x="0" y="496443"/>
                </a:lnTo>
                <a:lnTo>
                  <a:pt x="38353" y="572516"/>
                </a:lnTo>
                <a:lnTo>
                  <a:pt x="66691" y="515366"/>
                </a:lnTo>
                <a:lnTo>
                  <a:pt x="34671" y="515366"/>
                </a:lnTo>
                <a:lnTo>
                  <a:pt x="31750" y="512572"/>
                </a:lnTo>
                <a:lnTo>
                  <a:pt x="31697" y="496337"/>
                </a:lnTo>
                <a:close/>
              </a:path>
              <a:path w="76200" h="572769">
                <a:moveTo>
                  <a:pt x="44408" y="496294"/>
                </a:moveTo>
                <a:lnTo>
                  <a:pt x="31697" y="496337"/>
                </a:lnTo>
                <a:lnTo>
                  <a:pt x="31750" y="512572"/>
                </a:lnTo>
                <a:lnTo>
                  <a:pt x="34671" y="515366"/>
                </a:lnTo>
                <a:lnTo>
                  <a:pt x="41655" y="515366"/>
                </a:lnTo>
                <a:lnTo>
                  <a:pt x="44450" y="512572"/>
                </a:lnTo>
                <a:lnTo>
                  <a:pt x="44408" y="496294"/>
                </a:lnTo>
                <a:close/>
              </a:path>
              <a:path w="76200" h="572769">
                <a:moveTo>
                  <a:pt x="76200" y="496188"/>
                </a:moveTo>
                <a:lnTo>
                  <a:pt x="44408" y="496294"/>
                </a:lnTo>
                <a:lnTo>
                  <a:pt x="44450" y="512572"/>
                </a:lnTo>
                <a:lnTo>
                  <a:pt x="41655" y="515366"/>
                </a:lnTo>
                <a:lnTo>
                  <a:pt x="66691" y="515366"/>
                </a:lnTo>
                <a:lnTo>
                  <a:pt x="76200" y="496188"/>
                </a:lnTo>
                <a:close/>
              </a:path>
              <a:path w="76200" h="572769">
                <a:moveTo>
                  <a:pt x="39877" y="0"/>
                </a:moveTo>
                <a:lnTo>
                  <a:pt x="32892" y="0"/>
                </a:lnTo>
                <a:lnTo>
                  <a:pt x="30220" y="2794"/>
                </a:lnTo>
                <a:lnTo>
                  <a:pt x="30099" y="6350"/>
                </a:lnTo>
                <a:lnTo>
                  <a:pt x="31697" y="496337"/>
                </a:lnTo>
                <a:lnTo>
                  <a:pt x="44408" y="496294"/>
                </a:lnTo>
                <a:lnTo>
                  <a:pt x="42799" y="6350"/>
                </a:lnTo>
                <a:lnTo>
                  <a:pt x="42799" y="2794"/>
                </a:lnTo>
                <a:lnTo>
                  <a:pt x="39877" y="0"/>
                </a:lnTo>
                <a:close/>
              </a:path>
            </a:pathLst>
          </a:custGeom>
          <a:solidFill>
            <a:srgbClr val="000000"/>
          </a:solidFill>
        </p:spPr>
        <p:txBody>
          <a:bodyPr wrap="square" lIns="0" tIns="0" rIns="0" bIns="0" rtlCol="0"/>
          <a:lstStyle/>
          <a:p>
            <a:endParaRPr/>
          </a:p>
        </p:txBody>
      </p:sp>
      <p:sp>
        <p:nvSpPr>
          <p:cNvPr id="34" name="object 34"/>
          <p:cNvSpPr txBox="1"/>
          <p:nvPr/>
        </p:nvSpPr>
        <p:spPr>
          <a:xfrm>
            <a:off x="6044565" y="3435858"/>
            <a:ext cx="772795" cy="264160"/>
          </a:xfrm>
          <a:prstGeom prst="rect">
            <a:avLst/>
          </a:prstGeom>
          <a:ln w="19050">
            <a:solidFill>
              <a:srgbClr val="000000"/>
            </a:solidFill>
          </a:ln>
        </p:spPr>
        <p:txBody>
          <a:bodyPr vert="horz" wrap="square" lIns="0" tIns="43815" rIns="0" bIns="0" rtlCol="0">
            <a:spAutoFit/>
          </a:bodyPr>
          <a:lstStyle/>
          <a:p>
            <a:pPr marL="128270">
              <a:lnSpc>
                <a:spcPct val="100000"/>
              </a:lnSpc>
              <a:spcBef>
                <a:spcPts val="345"/>
              </a:spcBef>
            </a:pPr>
            <a:r>
              <a:rPr sz="1100" b="1" spc="-30" dirty="0">
                <a:latin typeface="Arial"/>
                <a:cs typeface="Arial"/>
              </a:rPr>
              <a:t>Position</a:t>
            </a:r>
            <a:endParaRPr sz="1100">
              <a:latin typeface="Arial"/>
              <a:cs typeface="Arial"/>
            </a:endParaRPr>
          </a:p>
        </p:txBody>
      </p:sp>
      <p:sp>
        <p:nvSpPr>
          <p:cNvPr id="35" name="object 35"/>
          <p:cNvSpPr/>
          <p:nvPr/>
        </p:nvSpPr>
        <p:spPr>
          <a:xfrm>
            <a:off x="6394577" y="3041523"/>
            <a:ext cx="76200" cy="407034"/>
          </a:xfrm>
          <a:custGeom>
            <a:avLst/>
            <a:gdLst/>
            <a:ahLst/>
            <a:cxnLst/>
            <a:rect l="l" t="t" r="r" b="b"/>
            <a:pathLst>
              <a:path w="76200" h="407035">
                <a:moveTo>
                  <a:pt x="31712" y="330984"/>
                </a:moveTo>
                <a:lnTo>
                  <a:pt x="0" y="331724"/>
                </a:lnTo>
                <a:lnTo>
                  <a:pt x="39750" y="406907"/>
                </a:lnTo>
                <a:lnTo>
                  <a:pt x="66756" y="349885"/>
                </a:lnTo>
                <a:lnTo>
                  <a:pt x="34925" y="349885"/>
                </a:lnTo>
                <a:lnTo>
                  <a:pt x="32131" y="347090"/>
                </a:lnTo>
                <a:lnTo>
                  <a:pt x="31995" y="343280"/>
                </a:lnTo>
                <a:lnTo>
                  <a:pt x="31712" y="330984"/>
                </a:lnTo>
                <a:close/>
              </a:path>
              <a:path w="76200" h="407035">
                <a:moveTo>
                  <a:pt x="44414" y="330687"/>
                </a:moveTo>
                <a:lnTo>
                  <a:pt x="31712" y="330984"/>
                </a:lnTo>
                <a:lnTo>
                  <a:pt x="31995" y="343280"/>
                </a:lnTo>
                <a:lnTo>
                  <a:pt x="32131" y="347090"/>
                </a:lnTo>
                <a:lnTo>
                  <a:pt x="34925" y="349885"/>
                </a:lnTo>
                <a:lnTo>
                  <a:pt x="38481" y="349885"/>
                </a:lnTo>
                <a:lnTo>
                  <a:pt x="42037" y="349757"/>
                </a:lnTo>
                <a:lnTo>
                  <a:pt x="44831" y="346837"/>
                </a:lnTo>
                <a:lnTo>
                  <a:pt x="44703" y="343280"/>
                </a:lnTo>
                <a:lnTo>
                  <a:pt x="44414" y="330687"/>
                </a:lnTo>
                <a:close/>
              </a:path>
              <a:path w="76200" h="407035">
                <a:moveTo>
                  <a:pt x="76200" y="329946"/>
                </a:moveTo>
                <a:lnTo>
                  <a:pt x="44414" y="330687"/>
                </a:lnTo>
                <a:lnTo>
                  <a:pt x="44717" y="343662"/>
                </a:lnTo>
                <a:lnTo>
                  <a:pt x="44831" y="346837"/>
                </a:lnTo>
                <a:lnTo>
                  <a:pt x="42037" y="349757"/>
                </a:lnTo>
                <a:lnTo>
                  <a:pt x="38481" y="349885"/>
                </a:lnTo>
                <a:lnTo>
                  <a:pt x="66756" y="349885"/>
                </a:lnTo>
                <a:lnTo>
                  <a:pt x="76200" y="329946"/>
                </a:lnTo>
                <a:close/>
              </a:path>
              <a:path w="76200" h="407035">
                <a:moveTo>
                  <a:pt x="33909" y="0"/>
                </a:moveTo>
                <a:lnTo>
                  <a:pt x="26924" y="253"/>
                </a:lnTo>
                <a:lnTo>
                  <a:pt x="24130" y="3175"/>
                </a:lnTo>
                <a:lnTo>
                  <a:pt x="24257" y="6603"/>
                </a:lnTo>
                <a:lnTo>
                  <a:pt x="31712" y="330984"/>
                </a:lnTo>
                <a:lnTo>
                  <a:pt x="44414" y="330687"/>
                </a:lnTo>
                <a:lnTo>
                  <a:pt x="36962" y="6603"/>
                </a:lnTo>
                <a:lnTo>
                  <a:pt x="36830" y="2793"/>
                </a:lnTo>
                <a:lnTo>
                  <a:pt x="33909" y="0"/>
                </a:lnTo>
                <a:close/>
              </a:path>
            </a:pathLst>
          </a:custGeom>
          <a:solidFill>
            <a:srgbClr val="000000"/>
          </a:solidFill>
        </p:spPr>
        <p:txBody>
          <a:bodyPr wrap="square" lIns="0" tIns="0" rIns="0" bIns="0" rtlCol="0"/>
          <a:lstStyle/>
          <a:p>
            <a:endParaRPr/>
          </a:p>
        </p:txBody>
      </p:sp>
      <p:sp>
        <p:nvSpPr>
          <p:cNvPr id="36" name="object 36"/>
          <p:cNvSpPr/>
          <p:nvPr/>
        </p:nvSpPr>
        <p:spPr>
          <a:xfrm>
            <a:off x="5523738" y="4034790"/>
            <a:ext cx="1426845" cy="289560"/>
          </a:xfrm>
          <a:custGeom>
            <a:avLst/>
            <a:gdLst/>
            <a:ahLst/>
            <a:cxnLst/>
            <a:rect l="l" t="t" r="r" b="b"/>
            <a:pathLst>
              <a:path w="1426845" h="289560">
                <a:moveTo>
                  <a:pt x="0" y="143256"/>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60" y="143256"/>
                </a:lnTo>
                <a:lnTo>
                  <a:pt x="282183" y="188537"/>
                </a:lnTo>
                <a:lnTo>
                  <a:pt x="261640" y="227862"/>
                </a:lnTo>
                <a:lnTo>
                  <a:pt x="230306" y="258872"/>
                </a:lnTo>
                <a:lnTo>
                  <a:pt x="190560" y="279208"/>
                </a:lnTo>
                <a:lnTo>
                  <a:pt x="144779" y="286512"/>
                </a:lnTo>
                <a:lnTo>
                  <a:pt x="98999" y="279208"/>
                </a:lnTo>
                <a:lnTo>
                  <a:pt x="59253" y="258872"/>
                </a:lnTo>
                <a:lnTo>
                  <a:pt x="27919" y="227862"/>
                </a:lnTo>
                <a:lnTo>
                  <a:pt x="7376" y="188537"/>
                </a:lnTo>
                <a:lnTo>
                  <a:pt x="0" y="143256"/>
                </a:lnTo>
                <a:close/>
              </a:path>
              <a:path w="1426845" h="289560">
                <a:moveTo>
                  <a:pt x="760476" y="146304"/>
                </a:moveTo>
                <a:lnTo>
                  <a:pt x="767852" y="101022"/>
                </a:lnTo>
                <a:lnTo>
                  <a:pt x="788395" y="61697"/>
                </a:lnTo>
                <a:lnTo>
                  <a:pt x="819729" y="30687"/>
                </a:lnTo>
                <a:lnTo>
                  <a:pt x="859475" y="10351"/>
                </a:lnTo>
                <a:lnTo>
                  <a:pt x="905256" y="3048"/>
                </a:lnTo>
                <a:lnTo>
                  <a:pt x="951036" y="10351"/>
                </a:lnTo>
                <a:lnTo>
                  <a:pt x="990782" y="30687"/>
                </a:lnTo>
                <a:lnTo>
                  <a:pt x="1022116" y="61697"/>
                </a:lnTo>
                <a:lnTo>
                  <a:pt x="1042659" y="101022"/>
                </a:lnTo>
                <a:lnTo>
                  <a:pt x="1050036" y="146304"/>
                </a:lnTo>
                <a:lnTo>
                  <a:pt x="1042659" y="191585"/>
                </a:lnTo>
                <a:lnTo>
                  <a:pt x="1022116" y="230910"/>
                </a:lnTo>
                <a:lnTo>
                  <a:pt x="990782" y="261920"/>
                </a:lnTo>
                <a:lnTo>
                  <a:pt x="951036" y="282256"/>
                </a:lnTo>
                <a:lnTo>
                  <a:pt x="905256" y="289560"/>
                </a:lnTo>
                <a:lnTo>
                  <a:pt x="859475" y="282256"/>
                </a:lnTo>
                <a:lnTo>
                  <a:pt x="819729" y="261920"/>
                </a:lnTo>
                <a:lnTo>
                  <a:pt x="788395" y="230910"/>
                </a:lnTo>
                <a:lnTo>
                  <a:pt x="767852" y="191585"/>
                </a:lnTo>
                <a:lnTo>
                  <a:pt x="760476" y="146304"/>
                </a:lnTo>
                <a:close/>
              </a:path>
              <a:path w="1426845" h="289560">
                <a:moveTo>
                  <a:pt x="1136904" y="146304"/>
                </a:moveTo>
                <a:lnTo>
                  <a:pt x="1144280" y="101022"/>
                </a:lnTo>
                <a:lnTo>
                  <a:pt x="1164823" y="61697"/>
                </a:lnTo>
                <a:lnTo>
                  <a:pt x="1196157" y="30687"/>
                </a:lnTo>
                <a:lnTo>
                  <a:pt x="1235903" y="10351"/>
                </a:lnTo>
                <a:lnTo>
                  <a:pt x="1281684" y="3048"/>
                </a:lnTo>
                <a:lnTo>
                  <a:pt x="1327464" y="10351"/>
                </a:lnTo>
                <a:lnTo>
                  <a:pt x="1367210" y="30687"/>
                </a:lnTo>
                <a:lnTo>
                  <a:pt x="1398544" y="61697"/>
                </a:lnTo>
                <a:lnTo>
                  <a:pt x="1419087" y="101022"/>
                </a:lnTo>
                <a:lnTo>
                  <a:pt x="1426464" y="146304"/>
                </a:lnTo>
                <a:lnTo>
                  <a:pt x="1419087" y="191585"/>
                </a:lnTo>
                <a:lnTo>
                  <a:pt x="1398544" y="230910"/>
                </a:lnTo>
                <a:lnTo>
                  <a:pt x="1367210" y="261920"/>
                </a:lnTo>
                <a:lnTo>
                  <a:pt x="1327464" y="282256"/>
                </a:lnTo>
                <a:lnTo>
                  <a:pt x="1281684" y="289560"/>
                </a:lnTo>
                <a:lnTo>
                  <a:pt x="1235903" y="282256"/>
                </a:lnTo>
                <a:lnTo>
                  <a:pt x="1196157" y="261920"/>
                </a:lnTo>
                <a:lnTo>
                  <a:pt x="1164823" y="230910"/>
                </a:lnTo>
                <a:lnTo>
                  <a:pt x="1144280" y="191585"/>
                </a:lnTo>
                <a:lnTo>
                  <a:pt x="1136904" y="146304"/>
                </a:lnTo>
                <a:close/>
              </a:path>
            </a:pathLst>
          </a:custGeom>
          <a:ln w="19050">
            <a:solidFill>
              <a:srgbClr val="000000"/>
            </a:solidFill>
          </a:ln>
        </p:spPr>
        <p:txBody>
          <a:bodyPr wrap="square" lIns="0" tIns="0" rIns="0" bIns="0" rtlCol="0"/>
          <a:lstStyle/>
          <a:p>
            <a:endParaRPr/>
          </a:p>
        </p:txBody>
      </p:sp>
      <p:sp>
        <p:nvSpPr>
          <p:cNvPr id="37" name="object 37"/>
          <p:cNvSpPr txBox="1"/>
          <p:nvPr/>
        </p:nvSpPr>
        <p:spPr>
          <a:xfrm>
            <a:off x="6344539" y="4077461"/>
            <a:ext cx="539750" cy="177800"/>
          </a:xfrm>
          <a:prstGeom prst="rect">
            <a:avLst/>
          </a:prstGeom>
        </p:spPr>
        <p:txBody>
          <a:bodyPr vert="horz" wrap="square" lIns="0" tIns="12065" rIns="0" bIns="0" rtlCol="0">
            <a:spAutoFit/>
          </a:bodyPr>
          <a:lstStyle/>
          <a:p>
            <a:pPr marL="12700">
              <a:lnSpc>
                <a:spcPct val="100000"/>
              </a:lnSpc>
              <a:spcBef>
                <a:spcPts val="95"/>
              </a:spcBef>
              <a:tabLst>
                <a:tab pos="388620" algn="l"/>
              </a:tabLst>
            </a:pPr>
            <a:r>
              <a:rPr sz="1000" b="1" spc="-125" dirty="0">
                <a:latin typeface="Arial"/>
                <a:cs typeface="Arial"/>
              </a:rPr>
              <a:t>S</a:t>
            </a:r>
            <a:r>
              <a:rPr sz="1000" b="1" spc="-110" dirty="0">
                <a:latin typeface="Arial"/>
                <a:cs typeface="Arial"/>
              </a:rPr>
              <a:t>F</a:t>
            </a:r>
            <a:r>
              <a:rPr sz="1000" b="1" dirty="0">
                <a:latin typeface="Arial"/>
                <a:cs typeface="Arial"/>
              </a:rPr>
              <a:t>	</a:t>
            </a:r>
            <a:r>
              <a:rPr sz="1000" b="1" spc="-100" dirty="0">
                <a:latin typeface="Arial"/>
                <a:cs typeface="Arial"/>
              </a:rPr>
              <a:t>PF</a:t>
            </a:r>
            <a:endParaRPr sz="1000">
              <a:latin typeface="Arial"/>
              <a:cs typeface="Arial"/>
            </a:endParaRPr>
          </a:p>
        </p:txBody>
      </p:sp>
      <p:sp>
        <p:nvSpPr>
          <p:cNvPr id="38" name="object 38"/>
          <p:cNvSpPr/>
          <p:nvPr/>
        </p:nvSpPr>
        <p:spPr>
          <a:xfrm>
            <a:off x="5904738" y="4037838"/>
            <a:ext cx="289560" cy="287020"/>
          </a:xfrm>
          <a:custGeom>
            <a:avLst/>
            <a:gdLst/>
            <a:ahLst/>
            <a:cxnLst/>
            <a:rect l="l" t="t" r="r" b="b"/>
            <a:pathLst>
              <a:path w="289560" h="287020">
                <a:moveTo>
                  <a:pt x="0" y="143256"/>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60" y="143256"/>
                </a:lnTo>
                <a:lnTo>
                  <a:pt x="282183" y="188537"/>
                </a:lnTo>
                <a:lnTo>
                  <a:pt x="261640" y="227862"/>
                </a:lnTo>
                <a:lnTo>
                  <a:pt x="230306" y="258872"/>
                </a:lnTo>
                <a:lnTo>
                  <a:pt x="190560" y="279208"/>
                </a:lnTo>
                <a:lnTo>
                  <a:pt x="144779" y="286512"/>
                </a:lnTo>
                <a:lnTo>
                  <a:pt x="98999" y="279208"/>
                </a:lnTo>
                <a:lnTo>
                  <a:pt x="59253" y="258872"/>
                </a:lnTo>
                <a:lnTo>
                  <a:pt x="27919" y="227862"/>
                </a:lnTo>
                <a:lnTo>
                  <a:pt x="7376" y="188537"/>
                </a:lnTo>
                <a:lnTo>
                  <a:pt x="0" y="143256"/>
                </a:lnTo>
                <a:close/>
              </a:path>
            </a:pathLst>
          </a:custGeom>
          <a:ln w="19049">
            <a:solidFill>
              <a:srgbClr val="000000"/>
            </a:solidFill>
          </a:ln>
        </p:spPr>
        <p:txBody>
          <a:bodyPr wrap="square" lIns="0" tIns="0" rIns="0" bIns="0" rtlCol="0"/>
          <a:lstStyle/>
          <a:p>
            <a:endParaRPr/>
          </a:p>
        </p:txBody>
      </p:sp>
      <p:sp>
        <p:nvSpPr>
          <p:cNvPr id="39" name="object 39"/>
          <p:cNvSpPr txBox="1"/>
          <p:nvPr/>
        </p:nvSpPr>
        <p:spPr>
          <a:xfrm>
            <a:off x="5584063" y="4077080"/>
            <a:ext cx="553085" cy="177800"/>
          </a:xfrm>
          <a:prstGeom prst="rect">
            <a:avLst/>
          </a:prstGeom>
        </p:spPr>
        <p:txBody>
          <a:bodyPr vert="horz" wrap="square" lIns="0" tIns="12065" rIns="0" bIns="0" rtlCol="0">
            <a:spAutoFit/>
          </a:bodyPr>
          <a:lstStyle/>
          <a:p>
            <a:pPr marL="12700">
              <a:lnSpc>
                <a:spcPct val="100000"/>
              </a:lnSpc>
              <a:spcBef>
                <a:spcPts val="95"/>
              </a:spcBef>
              <a:tabLst>
                <a:tab pos="370205" algn="l"/>
              </a:tabLst>
            </a:pPr>
            <a:r>
              <a:rPr sz="1000" b="1" spc="-40" dirty="0">
                <a:latin typeface="Arial"/>
                <a:cs typeface="Arial"/>
              </a:rPr>
              <a:t>PG	</a:t>
            </a:r>
            <a:r>
              <a:rPr sz="1000" b="1" spc="-60" dirty="0">
                <a:latin typeface="Arial"/>
                <a:cs typeface="Arial"/>
              </a:rPr>
              <a:t>SG</a:t>
            </a:r>
            <a:endParaRPr sz="1000">
              <a:latin typeface="Arial"/>
              <a:cs typeface="Arial"/>
            </a:endParaRPr>
          </a:p>
        </p:txBody>
      </p:sp>
      <p:sp>
        <p:nvSpPr>
          <p:cNvPr id="40" name="object 40"/>
          <p:cNvSpPr/>
          <p:nvPr/>
        </p:nvSpPr>
        <p:spPr>
          <a:xfrm>
            <a:off x="7055357" y="4034790"/>
            <a:ext cx="289560" cy="287020"/>
          </a:xfrm>
          <a:custGeom>
            <a:avLst/>
            <a:gdLst/>
            <a:ahLst/>
            <a:cxnLst/>
            <a:rect l="l" t="t" r="r" b="b"/>
            <a:pathLst>
              <a:path w="289559" h="287020">
                <a:moveTo>
                  <a:pt x="0" y="143256"/>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6"/>
                </a:lnTo>
                <a:lnTo>
                  <a:pt x="282183" y="188537"/>
                </a:lnTo>
                <a:lnTo>
                  <a:pt x="261640" y="227862"/>
                </a:lnTo>
                <a:lnTo>
                  <a:pt x="230306" y="258872"/>
                </a:lnTo>
                <a:lnTo>
                  <a:pt x="190560" y="279208"/>
                </a:lnTo>
                <a:lnTo>
                  <a:pt x="144780" y="286512"/>
                </a:lnTo>
                <a:lnTo>
                  <a:pt x="98999" y="279208"/>
                </a:lnTo>
                <a:lnTo>
                  <a:pt x="59253" y="258872"/>
                </a:lnTo>
                <a:lnTo>
                  <a:pt x="27919" y="227862"/>
                </a:lnTo>
                <a:lnTo>
                  <a:pt x="7376" y="188537"/>
                </a:lnTo>
                <a:lnTo>
                  <a:pt x="0" y="143256"/>
                </a:lnTo>
                <a:close/>
              </a:path>
            </a:pathLst>
          </a:custGeom>
          <a:ln w="19050">
            <a:solidFill>
              <a:srgbClr val="000000"/>
            </a:solidFill>
          </a:ln>
        </p:spPr>
        <p:txBody>
          <a:bodyPr wrap="square" lIns="0" tIns="0" rIns="0" bIns="0" rtlCol="0"/>
          <a:lstStyle/>
          <a:p>
            <a:endParaRPr/>
          </a:p>
        </p:txBody>
      </p:sp>
      <p:sp>
        <p:nvSpPr>
          <p:cNvPr id="41" name="object 41"/>
          <p:cNvSpPr txBox="1"/>
          <p:nvPr/>
        </p:nvSpPr>
        <p:spPr>
          <a:xfrm>
            <a:off x="7134859" y="4074033"/>
            <a:ext cx="100330" cy="177800"/>
          </a:xfrm>
          <a:prstGeom prst="rect">
            <a:avLst/>
          </a:prstGeom>
        </p:spPr>
        <p:txBody>
          <a:bodyPr vert="horz" wrap="square" lIns="0" tIns="12065" rIns="0" bIns="0" rtlCol="0">
            <a:spAutoFit/>
          </a:bodyPr>
          <a:lstStyle/>
          <a:p>
            <a:pPr marL="12700">
              <a:lnSpc>
                <a:spcPct val="100000"/>
              </a:lnSpc>
              <a:spcBef>
                <a:spcPts val="95"/>
              </a:spcBef>
            </a:pPr>
            <a:r>
              <a:rPr sz="1000" b="1" spc="-135" dirty="0">
                <a:latin typeface="Arial"/>
                <a:cs typeface="Arial"/>
              </a:rPr>
              <a:t>C</a:t>
            </a:r>
            <a:endParaRPr sz="1000">
              <a:latin typeface="Arial"/>
              <a:cs typeface="Arial"/>
            </a:endParaRPr>
          </a:p>
        </p:txBody>
      </p:sp>
      <p:grpSp>
        <p:nvGrpSpPr>
          <p:cNvPr id="42" name="object 42"/>
          <p:cNvGrpSpPr/>
          <p:nvPr/>
        </p:nvGrpSpPr>
        <p:grpSpPr>
          <a:xfrm>
            <a:off x="5661405" y="3703065"/>
            <a:ext cx="1545590" cy="337185"/>
            <a:chOff x="5661405" y="3703065"/>
            <a:chExt cx="1545590" cy="337185"/>
          </a:xfrm>
        </p:grpSpPr>
        <p:sp>
          <p:nvSpPr>
            <p:cNvPr id="43" name="object 43"/>
            <p:cNvSpPr/>
            <p:nvPr/>
          </p:nvSpPr>
          <p:spPr>
            <a:xfrm>
              <a:off x="5667755" y="3709415"/>
              <a:ext cx="1532890" cy="324485"/>
            </a:xfrm>
            <a:custGeom>
              <a:avLst/>
              <a:gdLst/>
              <a:ahLst/>
              <a:cxnLst/>
              <a:rect l="l" t="t" r="r" b="b"/>
              <a:pathLst>
                <a:path w="1532890" h="324485">
                  <a:moveTo>
                    <a:pt x="0" y="324230"/>
                  </a:moveTo>
                  <a:lnTo>
                    <a:pt x="0" y="162051"/>
                  </a:lnTo>
                  <a:lnTo>
                    <a:pt x="766064" y="162051"/>
                  </a:lnTo>
                  <a:lnTo>
                    <a:pt x="766064" y="0"/>
                  </a:lnTo>
                </a:path>
                <a:path w="1532890" h="324485">
                  <a:moveTo>
                    <a:pt x="1532509" y="324484"/>
                  </a:moveTo>
                  <a:lnTo>
                    <a:pt x="1532509" y="167639"/>
                  </a:lnTo>
                  <a:lnTo>
                    <a:pt x="755904" y="167639"/>
                  </a:lnTo>
                </a:path>
              </a:pathLst>
            </a:custGeom>
            <a:ln w="12700">
              <a:solidFill>
                <a:srgbClr val="000000"/>
              </a:solidFill>
            </a:ln>
          </p:spPr>
          <p:txBody>
            <a:bodyPr wrap="square" lIns="0" tIns="0" rIns="0" bIns="0" rtlCol="0"/>
            <a:lstStyle/>
            <a:p>
              <a:endParaRPr/>
            </a:p>
          </p:txBody>
        </p:sp>
        <p:sp>
          <p:nvSpPr>
            <p:cNvPr id="44" name="object 44"/>
            <p:cNvSpPr/>
            <p:nvPr/>
          </p:nvSpPr>
          <p:spPr>
            <a:xfrm>
              <a:off x="6048755" y="3874007"/>
              <a:ext cx="753110" cy="163195"/>
            </a:xfrm>
            <a:custGeom>
              <a:avLst/>
              <a:gdLst/>
              <a:ahLst/>
              <a:cxnLst/>
              <a:rect l="l" t="t" r="r" b="b"/>
              <a:pathLst>
                <a:path w="753109" h="163195">
                  <a:moveTo>
                    <a:pt x="0" y="163195"/>
                  </a:moveTo>
                  <a:lnTo>
                    <a:pt x="0" y="3048"/>
                  </a:lnTo>
                </a:path>
                <a:path w="753109" h="163195">
                  <a:moveTo>
                    <a:pt x="374904" y="163195"/>
                  </a:moveTo>
                  <a:lnTo>
                    <a:pt x="374904" y="3048"/>
                  </a:lnTo>
                </a:path>
                <a:path w="753109" h="163195">
                  <a:moveTo>
                    <a:pt x="752855" y="160147"/>
                  </a:moveTo>
                  <a:lnTo>
                    <a:pt x="752855" y="0"/>
                  </a:lnTo>
                </a:path>
              </a:pathLst>
            </a:custGeom>
            <a:ln w="12700">
              <a:solidFill>
                <a:srgbClr val="000000"/>
              </a:solidFill>
            </a:ln>
          </p:spPr>
          <p:txBody>
            <a:bodyPr wrap="square" lIns="0" tIns="0" rIns="0" bIns="0" rtlCol="0"/>
            <a:lstStyle/>
            <a:p>
              <a:endParaRPr/>
            </a:p>
          </p:txBody>
        </p:sp>
      </p:grpSp>
      <p:sp>
        <p:nvSpPr>
          <p:cNvPr id="45" name="object 45"/>
          <p:cNvSpPr/>
          <p:nvPr/>
        </p:nvSpPr>
        <p:spPr>
          <a:xfrm>
            <a:off x="7029957" y="1243583"/>
            <a:ext cx="725170" cy="76200"/>
          </a:xfrm>
          <a:custGeom>
            <a:avLst/>
            <a:gdLst/>
            <a:ahLst/>
            <a:cxnLst/>
            <a:rect l="l" t="t" r="r" b="b"/>
            <a:pathLst>
              <a:path w="725170" h="76200">
                <a:moveTo>
                  <a:pt x="648589" y="0"/>
                </a:moveTo>
                <a:lnTo>
                  <a:pt x="648589" y="76200"/>
                </a:lnTo>
                <a:lnTo>
                  <a:pt x="712089" y="44450"/>
                </a:lnTo>
                <a:lnTo>
                  <a:pt x="664718" y="44450"/>
                </a:lnTo>
                <a:lnTo>
                  <a:pt x="667639" y="41655"/>
                </a:lnTo>
                <a:lnTo>
                  <a:pt x="667639" y="34543"/>
                </a:lnTo>
                <a:lnTo>
                  <a:pt x="664718" y="31750"/>
                </a:lnTo>
                <a:lnTo>
                  <a:pt x="712089" y="31750"/>
                </a:lnTo>
                <a:lnTo>
                  <a:pt x="648589" y="0"/>
                </a:lnTo>
                <a:close/>
              </a:path>
              <a:path w="725170" h="76200">
                <a:moveTo>
                  <a:pt x="648589" y="31750"/>
                </a:moveTo>
                <a:lnTo>
                  <a:pt x="2794" y="31750"/>
                </a:lnTo>
                <a:lnTo>
                  <a:pt x="0" y="34543"/>
                </a:lnTo>
                <a:lnTo>
                  <a:pt x="0" y="41655"/>
                </a:lnTo>
                <a:lnTo>
                  <a:pt x="2794" y="44450"/>
                </a:lnTo>
                <a:lnTo>
                  <a:pt x="648589" y="44450"/>
                </a:lnTo>
                <a:lnTo>
                  <a:pt x="648589" y="31750"/>
                </a:lnTo>
                <a:close/>
              </a:path>
              <a:path w="725170" h="76200">
                <a:moveTo>
                  <a:pt x="712089" y="31750"/>
                </a:moveTo>
                <a:lnTo>
                  <a:pt x="664718" y="31750"/>
                </a:lnTo>
                <a:lnTo>
                  <a:pt x="667639" y="34543"/>
                </a:lnTo>
                <a:lnTo>
                  <a:pt x="667639" y="41655"/>
                </a:lnTo>
                <a:lnTo>
                  <a:pt x="664718" y="44450"/>
                </a:lnTo>
                <a:lnTo>
                  <a:pt x="712089" y="44450"/>
                </a:lnTo>
                <a:lnTo>
                  <a:pt x="724789" y="38100"/>
                </a:lnTo>
                <a:lnTo>
                  <a:pt x="712089" y="31750"/>
                </a:lnTo>
                <a:close/>
              </a:path>
            </a:pathLst>
          </a:custGeom>
          <a:solidFill>
            <a:srgbClr val="000000"/>
          </a:solidFill>
        </p:spPr>
        <p:txBody>
          <a:bodyPr wrap="square" lIns="0" tIns="0" rIns="0" bIns="0" rtlCol="0"/>
          <a:lstStyle/>
          <a:p>
            <a:endParaRPr/>
          </a:p>
        </p:txBody>
      </p:sp>
      <p:sp>
        <p:nvSpPr>
          <p:cNvPr id="46" name="object 46"/>
          <p:cNvSpPr/>
          <p:nvPr/>
        </p:nvSpPr>
        <p:spPr>
          <a:xfrm>
            <a:off x="5983985" y="4450841"/>
            <a:ext cx="909955" cy="658495"/>
          </a:xfrm>
          <a:custGeom>
            <a:avLst/>
            <a:gdLst/>
            <a:ahLst/>
            <a:cxnLst/>
            <a:rect l="l" t="t" r="r" b="b"/>
            <a:pathLst>
              <a:path w="909954" h="658495">
                <a:moveTo>
                  <a:pt x="0" y="329183"/>
                </a:moveTo>
                <a:lnTo>
                  <a:pt x="227456" y="329183"/>
                </a:lnTo>
                <a:lnTo>
                  <a:pt x="227456" y="0"/>
                </a:lnTo>
                <a:lnTo>
                  <a:pt x="682370" y="0"/>
                </a:lnTo>
                <a:lnTo>
                  <a:pt x="682370" y="329183"/>
                </a:lnTo>
                <a:lnTo>
                  <a:pt x="909828" y="329183"/>
                </a:lnTo>
                <a:lnTo>
                  <a:pt x="454913" y="658367"/>
                </a:lnTo>
                <a:lnTo>
                  <a:pt x="0" y="329183"/>
                </a:lnTo>
                <a:close/>
              </a:path>
            </a:pathLst>
          </a:custGeom>
          <a:ln w="19050">
            <a:solidFill>
              <a:srgbClr val="000000"/>
            </a:solidFill>
          </a:ln>
        </p:spPr>
        <p:txBody>
          <a:bodyPr wrap="square" lIns="0" tIns="0" rIns="0" bIns="0" rtlCol="0"/>
          <a:lstStyle/>
          <a:p>
            <a:endParaRPr/>
          </a:p>
        </p:txBody>
      </p:sp>
      <p:sp>
        <p:nvSpPr>
          <p:cNvPr id="47" name="object 47"/>
          <p:cNvSpPr txBox="1"/>
          <p:nvPr/>
        </p:nvSpPr>
        <p:spPr>
          <a:xfrm>
            <a:off x="6258305" y="4499864"/>
            <a:ext cx="341630" cy="391795"/>
          </a:xfrm>
          <a:prstGeom prst="rect">
            <a:avLst/>
          </a:prstGeom>
        </p:spPr>
        <p:txBody>
          <a:bodyPr vert="horz" wrap="square" lIns="0" tIns="12700" rIns="0" bIns="0" rtlCol="0">
            <a:spAutoFit/>
          </a:bodyPr>
          <a:lstStyle/>
          <a:p>
            <a:pPr marL="85725" marR="78105" indent="1270" algn="ctr">
              <a:lnSpc>
                <a:spcPct val="100000"/>
              </a:lnSpc>
              <a:spcBef>
                <a:spcPts val="100"/>
              </a:spcBef>
            </a:pPr>
            <a:r>
              <a:rPr sz="800" b="1" spc="5" dirty="0">
                <a:latin typeface="Trebuchet MS"/>
                <a:cs typeface="Trebuchet MS"/>
              </a:rPr>
              <a:t>If </a:t>
            </a:r>
            <a:r>
              <a:rPr sz="800" b="1" spc="10" dirty="0">
                <a:latin typeface="Trebuchet MS"/>
                <a:cs typeface="Trebuchet MS"/>
              </a:rPr>
              <a:t> </a:t>
            </a:r>
            <a:r>
              <a:rPr sz="800" b="1" spc="20" dirty="0">
                <a:latin typeface="Trebuchet MS"/>
                <a:cs typeface="Trebuchet MS"/>
              </a:rPr>
              <a:t>P</a:t>
            </a:r>
            <a:r>
              <a:rPr sz="800" b="1" spc="15" dirty="0">
                <a:latin typeface="Trebuchet MS"/>
                <a:cs typeface="Trebuchet MS"/>
              </a:rPr>
              <a:t>os</a:t>
            </a:r>
            <a:endParaRPr sz="800">
              <a:latin typeface="Trebuchet MS"/>
              <a:cs typeface="Trebuchet MS"/>
            </a:endParaRPr>
          </a:p>
          <a:p>
            <a:pPr algn="ctr">
              <a:lnSpc>
                <a:spcPct val="100000"/>
              </a:lnSpc>
            </a:pPr>
            <a:r>
              <a:rPr sz="800" b="1" dirty="0">
                <a:latin typeface="Trebuchet MS"/>
                <a:cs typeface="Trebuchet MS"/>
              </a:rPr>
              <a:t>Switch</a:t>
            </a:r>
            <a:endParaRPr sz="800">
              <a:latin typeface="Trebuchet MS"/>
              <a:cs typeface="Trebuchet MS"/>
            </a:endParaRPr>
          </a:p>
        </p:txBody>
      </p:sp>
      <p:sp>
        <p:nvSpPr>
          <p:cNvPr id="48" name="object 48"/>
          <p:cNvSpPr/>
          <p:nvPr/>
        </p:nvSpPr>
        <p:spPr>
          <a:xfrm>
            <a:off x="5983985" y="5235702"/>
            <a:ext cx="966469" cy="226060"/>
          </a:xfrm>
          <a:custGeom>
            <a:avLst/>
            <a:gdLst/>
            <a:ahLst/>
            <a:cxnLst/>
            <a:rect l="l" t="t" r="r" b="b"/>
            <a:pathLst>
              <a:path w="966470" h="226060">
                <a:moveTo>
                  <a:pt x="0" y="37592"/>
                </a:moveTo>
                <a:lnTo>
                  <a:pt x="2962" y="22985"/>
                </a:lnTo>
                <a:lnTo>
                  <a:pt x="11033" y="11033"/>
                </a:lnTo>
                <a:lnTo>
                  <a:pt x="22985" y="2962"/>
                </a:lnTo>
                <a:lnTo>
                  <a:pt x="37591" y="0"/>
                </a:lnTo>
                <a:lnTo>
                  <a:pt x="928623" y="0"/>
                </a:lnTo>
                <a:lnTo>
                  <a:pt x="943230" y="2962"/>
                </a:lnTo>
                <a:lnTo>
                  <a:pt x="955182" y="11033"/>
                </a:lnTo>
                <a:lnTo>
                  <a:pt x="963253" y="22985"/>
                </a:lnTo>
                <a:lnTo>
                  <a:pt x="966215" y="37592"/>
                </a:lnTo>
                <a:lnTo>
                  <a:pt x="966215" y="187960"/>
                </a:lnTo>
                <a:lnTo>
                  <a:pt x="963253" y="202566"/>
                </a:lnTo>
                <a:lnTo>
                  <a:pt x="955182" y="214518"/>
                </a:lnTo>
                <a:lnTo>
                  <a:pt x="943230" y="222589"/>
                </a:lnTo>
                <a:lnTo>
                  <a:pt x="928623" y="225552"/>
                </a:lnTo>
                <a:lnTo>
                  <a:pt x="37591" y="225552"/>
                </a:lnTo>
                <a:lnTo>
                  <a:pt x="22985" y="222589"/>
                </a:lnTo>
                <a:lnTo>
                  <a:pt x="11033" y="214518"/>
                </a:lnTo>
                <a:lnTo>
                  <a:pt x="2962" y="202566"/>
                </a:lnTo>
                <a:lnTo>
                  <a:pt x="0" y="187960"/>
                </a:lnTo>
                <a:lnTo>
                  <a:pt x="0" y="37592"/>
                </a:lnTo>
                <a:close/>
              </a:path>
            </a:pathLst>
          </a:custGeom>
          <a:ln w="19050">
            <a:solidFill>
              <a:srgbClr val="000000"/>
            </a:solidFill>
          </a:ln>
        </p:spPr>
        <p:txBody>
          <a:bodyPr wrap="square" lIns="0" tIns="0" rIns="0" bIns="0" rtlCol="0"/>
          <a:lstStyle/>
          <a:p>
            <a:endParaRPr/>
          </a:p>
        </p:txBody>
      </p:sp>
      <p:sp>
        <p:nvSpPr>
          <p:cNvPr id="49" name="object 49"/>
          <p:cNvSpPr txBox="1"/>
          <p:nvPr/>
        </p:nvSpPr>
        <p:spPr>
          <a:xfrm>
            <a:off x="6090284" y="5256021"/>
            <a:ext cx="766445" cy="177800"/>
          </a:xfrm>
          <a:prstGeom prst="rect">
            <a:avLst/>
          </a:prstGeom>
        </p:spPr>
        <p:txBody>
          <a:bodyPr vert="horz" wrap="square" lIns="0" tIns="12065" rIns="0" bIns="0" rtlCol="0">
            <a:spAutoFit/>
          </a:bodyPr>
          <a:lstStyle/>
          <a:p>
            <a:pPr marL="12700">
              <a:lnSpc>
                <a:spcPct val="100000"/>
              </a:lnSpc>
              <a:spcBef>
                <a:spcPts val="95"/>
              </a:spcBef>
            </a:pPr>
            <a:r>
              <a:rPr sz="1000" b="1" spc="-10" dirty="0">
                <a:latin typeface="Arial"/>
                <a:cs typeface="Arial"/>
              </a:rPr>
              <a:t>Most</a:t>
            </a:r>
            <a:r>
              <a:rPr sz="1000" b="1" spc="-60" dirty="0">
                <a:latin typeface="Arial"/>
                <a:cs typeface="Arial"/>
              </a:rPr>
              <a:t> </a:t>
            </a:r>
            <a:r>
              <a:rPr sz="1000" b="1" dirty="0">
                <a:latin typeface="Arial"/>
                <a:cs typeface="Arial"/>
              </a:rPr>
              <a:t>Played</a:t>
            </a:r>
            <a:endParaRPr sz="1000">
              <a:latin typeface="Arial"/>
              <a:cs typeface="Arial"/>
            </a:endParaRPr>
          </a:p>
        </p:txBody>
      </p:sp>
      <p:sp>
        <p:nvSpPr>
          <p:cNvPr id="50" name="object 50"/>
          <p:cNvSpPr/>
          <p:nvPr/>
        </p:nvSpPr>
        <p:spPr>
          <a:xfrm>
            <a:off x="4033265" y="4603241"/>
            <a:ext cx="909955" cy="906780"/>
          </a:xfrm>
          <a:custGeom>
            <a:avLst/>
            <a:gdLst/>
            <a:ahLst/>
            <a:cxnLst/>
            <a:rect l="l" t="t" r="r" b="b"/>
            <a:pathLst>
              <a:path w="909954" h="906779">
                <a:moveTo>
                  <a:pt x="0" y="453389"/>
                </a:moveTo>
                <a:lnTo>
                  <a:pt x="454913" y="0"/>
                </a:lnTo>
                <a:lnTo>
                  <a:pt x="909828" y="453389"/>
                </a:lnTo>
                <a:lnTo>
                  <a:pt x="454913" y="906779"/>
                </a:lnTo>
                <a:lnTo>
                  <a:pt x="0" y="453389"/>
                </a:lnTo>
                <a:close/>
              </a:path>
            </a:pathLst>
          </a:custGeom>
          <a:ln w="19049">
            <a:solidFill>
              <a:srgbClr val="000000"/>
            </a:solidFill>
          </a:ln>
        </p:spPr>
        <p:txBody>
          <a:bodyPr wrap="square" lIns="0" tIns="0" rIns="0" bIns="0" rtlCol="0"/>
          <a:lstStyle/>
          <a:p>
            <a:endParaRPr/>
          </a:p>
        </p:txBody>
      </p:sp>
      <p:sp>
        <p:nvSpPr>
          <p:cNvPr id="51" name="object 51"/>
          <p:cNvSpPr txBox="1"/>
          <p:nvPr/>
        </p:nvSpPr>
        <p:spPr>
          <a:xfrm>
            <a:off x="4186173" y="4832730"/>
            <a:ext cx="584200" cy="330200"/>
          </a:xfrm>
          <a:prstGeom prst="rect">
            <a:avLst/>
          </a:prstGeom>
        </p:spPr>
        <p:txBody>
          <a:bodyPr vert="horz" wrap="square" lIns="0" tIns="12065" rIns="0" bIns="0" rtlCol="0">
            <a:spAutoFit/>
          </a:bodyPr>
          <a:lstStyle/>
          <a:p>
            <a:pPr marL="12700" marR="5080" indent="153670">
              <a:lnSpc>
                <a:spcPct val="100000"/>
              </a:lnSpc>
              <a:spcBef>
                <a:spcPts val="95"/>
              </a:spcBef>
            </a:pPr>
            <a:r>
              <a:rPr sz="1000" b="1" spc="-25" dirty="0">
                <a:latin typeface="Trebuchet MS"/>
                <a:cs typeface="Trebuchet MS"/>
              </a:rPr>
              <a:t>Late </a:t>
            </a:r>
            <a:r>
              <a:rPr sz="1000" b="1" spc="-20" dirty="0">
                <a:latin typeface="Trebuchet MS"/>
                <a:cs typeface="Trebuchet MS"/>
              </a:rPr>
              <a:t> </a:t>
            </a:r>
            <a:r>
              <a:rPr sz="1000" b="1" spc="15" dirty="0">
                <a:latin typeface="Trebuchet MS"/>
                <a:cs typeface="Trebuchet MS"/>
              </a:rPr>
              <a:t>B</a:t>
            </a:r>
            <a:r>
              <a:rPr sz="1000" b="1" spc="-35" dirty="0">
                <a:latin typeface="Trebuchet MS"/>
                <a:cs typeface="Trebuchet MS"/>
              </a:rPr>
              <a:t>l</a:t>
            </a:r>
            <a:r>
              <a:rPr sz="1000" b="1" spc="45" dirty="0">
                <a:latin typeface="Trebuchet MS"/>
                <a:cs typeface="Trebuchet MS"/>
              </a:rPr>
              <a:t>oo</a:t>
            </a:r>
            <a:r>
              <a:rPr sz="1000" b="1" spc="10" dirty="0">
                <a:latin typeface="Trebuchet MS"/>
                <a:cs typeface="Trebuchet MS"/>
              </a:rPr>
              <a:t>m</a:t>
            </a:r>
            <a:r>
              <a:rPr sz="1000" b="1" spc="-15" dirty="0">
                <a:latin typeface="Trebuchet MS"/>
                <a:cs typeface="Trebuchet MS"/>
              </a:rPr>
              <a:t>e</a:t>
            </a:r>
            <a:r>
              <a:rPr sz="1000" b="1" spc="-5" dirty="0">
                <a:latin typeface="Trebuchet MS"/>
                <a:cs typeface="Trebuchet MS"/>
              </a:rPr>
              <a:t>rs</a:t>
            </a:r>
            <a:endParaRPr sz="1000">
              <a:latin typeface="Trebuchet MS"/>
              <a:cs typeface="Trebuchet MS"/>
            </a:endParaRPr>
          </a:p>
        </p:txBody>
      </p:sp>
      <p:sp>
        <p:nvSpPr>
          <p:cNvPr id="52" name="object 52"/>
          <p:cNvSpPr txBox="1"/>
          <p:nvPr/>
        </p:nvSpPr>
        <p:spPr>
          <a:xfrm>
            <a:off x="7748778" y="1102613"/>
            <a:ext cx="1202690" cy="358140"/>
          </a:xfrm>
          <a:prstGeom prst="rect">
            <a:avLst/>
          </a:prstGeom>
          <a:ln w="19050">
            <a:solidFill>
              <a:srgbClr val="000000"/>
            </a:solidFill>
          </a:ln>
        </p:spPr>
        <p:txBody>
          <a:bodyPr vert="horz" wrap="square" lIns="0" tIns="50800" rIns="0" bIns="0" rtlCol="0">
            <a:spAutoFit/>
          </a:bodyPr>
          <a:lstStyle/>
          <a:p>
            <a:pPr marL="139700">
              <a:lnSpc>
                <a:spcPct val="100000"/>
              </a:lnSpc>
              <a:spcBef>
                <a:spcPts val="400"/>
              </a:spcBef>
            </a:pPr>
            <a:r>
              <a:rPr sz="1400" b="1" spc="-60" dirty="0">
                <a:latin typeface="Arial"/>
                <a:cs typeface="Arial"/>
              </a:rPr>
              <a:t>Ti</a:t>
            </a:r>
            <a:r>
              <a:rPr sz="1400" b="1" spc="-105" dirty="0">
                <a:latin typeface="Arial"/>
                <a:cs typeface="Arial"/>
              </a:rPr>
              <a:t>m</a:t>
            </a:r>
            <a:r>
              <a:rPr sz="1400" b="1" spc="20" dirty="0">
                <a:latin typeface="Arial"/>
                <a:cs typeface="Arial"/>
              </a:rPr>
              <a:t>e</a:t>
            </a:r>
            <a:r>
              <a:rPr sz="1400" b="1" spc="-30" dirty="0">
                <a:latin typeface="Arial"/>
                <a:cs typeface="Arial"/>
              </a:rPr>
              <a:t> Ser</a:t>
            </a:r>
            <a:r>
              <a:rPr sz="1400" b="1" spc="-10" dirty="0">
                <a:latin typeface="Arial"/>
                <a:cs typeface="Arial"/>
              </a:rPr>
              <a:t>i</a:t>
            </a:r>
            <a:r>
              <a:rPr sz="1400" b="1" spc="-70" dirty="0">
                <a:latin typeface="Arial"/>
                <a:cs typeface="Arial"/>
              </a:rPr>
              <a:t>es</a:t>
            </a:r>
            <a:endParaRPr sz="1400">
              <a:latin typeface="Arial"/>
              <a:cs typeface="Arial"/>
            </a:endParaRPr>
          </a:p>
        </p:txBody>
      </p:sp>
      <p:grpSp>
        <p:nvGrpSpPr>
          <p:cNvPr id="53" name="object 53"/>
          <p:cNvGrpSpPr/>
          <p:nvPr/>
        </p:nvGrpSpPr>
        <p:grpSpPr>
          <a:xfrm>
            <a:off x="7516748" y="1453641"/>
            <a:ext cx="1675764" cy="2249805"/>
            <a:chOff x="7516748" y="1453641"/>
            <a:chExt cx="1675764" cy="2249805"/>
          </a:xfrm>
        </p:grpSpPr>
        <p:sp>
          <p:nvSpPr>
            <p:cNvPr id="54" name="object 54"/>
            <p:cNvSpPr/>
            <p:nvPr/>
          </p:nvSpPr>
          <p:spPr>
            <a:xfrm>
              <a:off x="8316467" y="1453641"/>
              <a:ext cx="76200" cy="559435"/>
            </a:xfrm>
            <a:custGeom>
              <a:avLst/>
              <a:gdLst/>
              <a:ahLst/>
              <a:cxnLst/>
              <a:rect l="l" t="t" r="r" b="b"/>
              <a:pathLst>
                <a:path w="76200" h="559435">
                  <a:moveTo>
                    <a:pt x="31755" y="483171"/>
                  </a:moveTo>
                  <a:lnTo>
                    <a:pt x="0" y="483488"/>
                  </a:lnTo>
                  <a:lnTo>
                    <a:pt x="38861" y="559308"/>
                  </a:lnTo>
                  <a:lnTo>
                    <a:pt x="66726" y="502158"/>
                  </a:lnTo>
                  <a:lnTo>
                    <a:pt x="34798" y="502158"/>
                  </a:lnTo>
                  <a:lnTo>
                    <a:pt x="32003" y="499363"/>
                  </a:lnTo>
                  <a:lnTo>
                    <a:pt x="31876" y="495808"/>
                  </a:lnTo>
                  <a:lnTo>
                    <a:pt x="31755" y="483171"/>
                  </a:lnTo>
                  <a:close/>
                </a:path>
                <a:path w="76200" h="559435">
                  <a:moveTo>
                    <a:pt x="44455" y="483044"/>
                  </a:moveTo>
                  <a:lnTo>
                    <a:pt x="31755" y="483171"/>
                  </a:lnTo>
                  <a:lnTo>
                    <a:pt x="31876" y="495808"/>
                  </a:lnTo>
                  <a:lnTo>
                    <a:pt x="32003" y="499363"/>
                  </a:lnTo>
                  <a:lnTo>
                    <a:pt x="34798" y="502158"/>
                  </a:lnTo>
                  <a:lnTo>
                    <a:pt x="41782" y="502158"/>
                  </a:lnTo>
                  <a:lnTo>
                    <a:pt x="44576" y="499363"/>
                  </a:lnTo>
                  <a:lnTo>
                    <a:pt x="44455" y="483044"/>
                  </a:lnTo>
                  <a:close/>
                </a:path>
                <a:path w="76200" h="559435">
                  <a:moveTo>
                    <a:pt x="76200" y="482727"/>
                  </a:moveTo>
                  <a:lnTo>
                    <a:pt x="44455" y="483044"/>
                  </a:lnTo>
                  <a:lnTo>
                    <a:pt x="44576" y="499363"/>
                  </a:lnTo>
                  <a:lnTo>
                    <a:pt x="41782" y="502158"/>
                  </a:lnTo>
                  <a:lnTo>
                    <a:pt x="66726" y="502158"/>
                  </a:lnTo>
                  <a:lnTo>
                    <a:pt x="76200" y="482727"/>
                  </a:lnTo>
                  <a:close/>
                </a:path>
                <a:path w="76200" h="559435">
                  <a:moveTo>
                    <a:pt x="36956" y="0"/>
                  </a:moveTo>
                  <a:lnTo>
                    <a:pt x="29972" y="0"/>
                  </a:lnTo>
                  <a:lnTo>
                    <a:pt x="27299" y="2794"/>
                  </a:lnTo>
                  <a:lnTo>
                    <a:pt x="27177" y="6350"/>
                  </a:lnTo>
                  <a:lnTo>
                    <a:pt x="31755" y="483171"/>
                  </a:lnTo>
                  <a:lnTo>
                    <a:pt x="44455" y="483044"/>
                  </a:lnTo>
                  <a:lnTo>
                    <a:pt x="39877" y="6350"/>
                  </a:lnTo>
                  <a:lnTo>
                    <a:pt x="39877" y="2794"/>
                  </a:lnTo>
                  <a:lnTo>
                    <a:pt x="36956" y="0"/>
                  </a:lnTo>
                  <a:close/>
                </a:path>
              </a:pathLst>
            </a:custGeom>
            <a:solidFill>
              <a:srgbClr val="000000"/>
            </a:solidFill>
          </p:spPr>
          <p:txBody>
            <a:bodyPr wrap="square" lIns="0" tIns="0" rIns="0" bIns="0" rtlCol="0"/>
            <a:lstStyle/>
            <a:p>
              <a:endParaRPr/>
            </a:p>
          </p:txBody>
        </p:sp>
        <p:sp>
          <p:nvSpPr>
            <p:cNvPr id="55" name="object 55"/>
            <p:cNvSpPr/>
            <p:nvPr/>
          </p:nvSpPr>
          <p:spPr>
            <a:xfrm>
              <a:off x="7526273" y="2030729"/>
              <a:ext cx="1656714" cy="1663064"/>
            </a:xfrm>
            <a:custGeom>
              <a:avLst/>
              <a:gdLst/>
              <a:ahLst/>
              <a:cxnLst/>
              <a:rect l="l" t="t" r="r" b="b"/>
              <a:pathLst>
                <a:path w="1656715" h="1663064">
                  <a:moveTo>
                    <a:pt x="1380490" y="0"/>
                  </a:moveTo>
                  <a:lnTo>
                    <a:pt x="276098" y="0"/>
                  </a:lnTo>
                  <a:lnTo>
                    <a:pt x="226457" y="4446"/>
                  </a:lnTo>
                  <a:lnTo>
                    <a:pt x="179741" y="17268"/>
                  </a:lnTo>
                  <a:lnTo>
                    <a:pt x="136727" y="37686"/>
                  </a:lnTo>
                  <a:lnTo>
                    <a:pt x="98194" y="64920"/>
                  </a:lnTo>
                  <a:lnTo>
                    <a:pt x="64920" y="98194"/>
                  </a:lnTo>
                  <a:lnTo>
                    <a:pt x="37686" y="136727"/>
                  </a:lnTo>
                  <a:lnTo>
                    <a:pt x="17268" y="179741"/>
                  </a:lnTo>
                  <a:lnTo>
                    <a:pt x="4446" y="226457"/>
                  </a:lnTo>
                  <a:lnTo>
                    <a:pt x="0" y="276098"/>
                  </a:lnTo>
                  <a:lnTo>
                    <a:pt x="0" y="1386586"/>
                  </a:lnTo>
                  <a:lnTo>
                    <a:pt x="4446" y="1436226"/>
                  </a:lnTo>
                  <a:lnTo>
                    <a:pt x="17268" y="1482942"/>
                  </a:lnTo>
                  <a:lnTo>
                    <a:pt x="37686" y="1525956"/>
                  </a:lnTo>
                  <a:lnTo>
                    <a:pt x="64920" y="1564489"/>
                  </a:lnTo>
                  <a:lnTo>
                    <a:pt x="98194" y="1597763"/>
                  </a:lnTo>
                  <a:lnTo>
                    <a:pt x="136727" y="1624997"/>
                  </a:lnTo>
                  <a:lnTo>
                    <a:pt x="179741" y="1645415"/>
                  </a:lnTo>
                  <a:lnTo>
                    <a:pt x="226457" y="1658237"/>
                  </a:lnTo>
                  <a:lnTo>
                    <a:pt x="276098" y="1662684"/>
                  </a:lnTo>
                  <a:lnTo>
                    <a:pt x="1380490" y="1662684"/>
                  </a:lnTo>
                  <a:lnTo>
                    <a:pt x="1430130" y="1658237"/>
                  </a:lnTo>
                  <a:lnTo>
                    <a:pt x="1476846" y="1645415"/>
                  </a:lnTo>
                  <a:lnTo>
                    <a:pt x="1519860" y="1624997"/>
                  </a:lnTo>
                  <a:lnTo>
                    <a:pt x="1558393" y="1597763"/>
                  </a:lnTo>
                  <a:lnTo>
                    <a:pt x="1591667" y="1564489"/>
                  </a:lnTo>
                  <a:lnTo>
                    <a:pt x="1618901" y="1525956"/>
                  </a:lnTo>
                  <a:lnTo>
                    <a:pt x="1639319" y="1482942"/>
                  </a:lnTo>
                  <a:lnTo>
                    <a:pt x="1652141" y="1436226"/>
                  </a:lnTo>
                  <a:lnTo>
                    <a:pt x="1656587" y="1386586"/>
                  </a:lnTo>
                  <a:lnTo>
                    <a:pt x="1656587" y="276098"/>
                  </a:lnTo>
                  <a:lnTo>
                    <a:pt x="1652141" y="226457"/>
                  </a:lnTo>
                  <a:lnTo>
                    <a:pt x="1639319" y="179741"/>
                  </a:lnTo>
                  <a:lnTo>
                    <a:pt x="1618901" y="136727"/>
                  </a:lnTo>
                  <a:lnTo>
                    <a:pt x="1591667" y="98194"/>
                  </a:lnTo>
                  <a:lnTo>
                    <a:pt x="1558393" y="64920"/>
                  </a:lnTo>
                  <a:lnTo>
                    <a:pt x="1519860" y="37686"/>
                  </a:lnTo>
                  <a:lnTo>
                    <a:pt x="1476846" y="17268"/>
                  </a:lnTo>
                  <a:lnTo>
                    <a:pt x="1430130" y="4446"/>
                  </a:lnTo>
                  <a:lnTo>
                    <a:pt x="1380490" y="0"/>
                  </a:lnTo>
                  <a:close/>
                </a:path>
              </a:pathLst>
            </a:custGeom>
            <a:solidFill>
              <a:srgbClr val="FFFFFF"/>
            </a:solidFill>
          </p:spPr>
          <p:txBody>
            <a:bodyPr wrap="square" lIns="0" tIns="0" rIns="0" bIns="0" rtlCol="0"/>
            <a:lstStyle/>
            <a:p>
              <a:endParaRPr/>
            </a:p>
          </p:txBody>
        </p:sp>
        <p:sp>
          <p:nvSpPr>
            <p:cNvPr id="56" name="object 56"/>
            <p:cNvSpPr/>
            <p:nvPr/>
          </p:nvSpPr>
          <p:spPr>
            <a:xfrm>
              <a:off x="7526273" y="2030729"/>
              <a:ext cx="1656714" cy="1663064"/>
            </a:xfrm>
            <a:custGeom>
              <a:avLst/>
              <a:gdLst/>
              <a:ahLst/>
              <a:cxnLst/>
              <a:rect l="l" t="t" r="r" b="b"/>
              <a:pathLst>
                <a:path w="1656715" h="1663064">
                  <a:moveTo>
                    <a:pt x="0" y="276098"/>
                  </a:moveTo>
                  <a:lnTo>
                    <a:pt x="4446" y="226457"/>
                  </a:lnTo>
                  <a:lnTo>
                    <a:pt x="17268" y="179741"/>
                  </a:lnTo>
                  <a:lnTo>
                    <a:pt x="37686" y="136727"/>
                  </a:lnTo>
                  <a:lnTo>
                    <a:pt x="64920" y="98194"/>
                  </a:lnTo>
                  <a:lnTo>
                    <a:pt x="98194" y="64920"/>
                  </a:lnTo>
                  <a:lnTo>
                    <a:pt x="136727" y="37686"/>
                  </a:lnTo>
                  <a:lnTo>
                    <a:pt x="179741" y="17268"/>
                  </a:lnTo>
                  <a:lnTo>
                    <a:pt x="226457" y="4446"/>
                  </a:lnTo>
                  <a:lnTo>
                    <a:pt x="276098" y="0"/>
                  </a:lnTo>
                  <a:lnTo>
                    <a:pt x="1380490" y="0"/>
                  </a:lnTo>
                  <a:lnTo>
                    <a:pt x="1430130" y="4446"/>
                  </a:lnTo>
                  <a:lnTo>
                    <a:pt x="1476846" y="17268"/>
                  </a:lnTo>
                  <a:lnTo>
                    <a:pt x="1519860" y="37686"/>
                  </a:lnTo>
                  <a:lnTo>
                    <a:pt x="1558393" y="64920"/>
                  </a:lnTo>
                  <a:lnTo>
                    <a:pt x="1591667" y="98194"/>
                  </a:lnTo>
                  <a:lnTo>
                    <a:pt x="1618901" y="136727"/>
                  </a:lnTo>
                  <a:lnTo>
                    <a:pt x="1639319" y="179741"/>
                  </a:lnTo>
                  <a:lnTo>
                    <a:pt x="1652141" y="226457"/>
                  </a:lnTo>
                  <a:lnTo>
                    <a:pt x="1656587" y="276098"/>
                  </a:lnTo>
                  <a:lnTo>
                    <a:pt x="1656587" y="1386586"/>
                  </a:lnTo>
                  <a:lnTo>
                    <a:pt x="1652141" y="1436226"/>
                  </a:lnTo>
                  <a:lnTo>
                    <a:pt x="1639319" y="1482942"/>
                  </a:lnTo>
                  <a:lnTo>
                    <a:pt x="1618901" y="1525956"/>
                  </a:lnTo>
                  <a:lnTo>
                    <a:pt x="1591667" y="1564489"/>
                  </a:lnTo>
                  <a:lnTo>
                    <a:pt x="1558393" y="1597763"/>
                  </a:lnTo>
                  <a:lnTo>
                    <a:pt x="1519860" y="1624997"/>
                  </a:lnTo>
                  <a:lnTo>
                    <a:pt x="1476846" y="1645415"/>
                  </a:lnTo>
                  <a:lnTo>
                    <a:pt x="1430130" y="1658237"/>
                  </a:lnTo>
                  <a:lnTo>
                    <a:pt x="1380490" y="1662684"/>
                  </a:lnTo>
                  <a:lnTo>
                    <a:pt x="276098" y="1662684"/>
                  </a:lnTo>
                  <a:lnTo>
                    <a:pt x="226457" y="1658237"/>
                  </a:lnTo>
                  <a:lnTo>
                    <a:pt x="179741" y="1645415"/>
                  </a:lnTo>
                  <a:lnTo>
                    <a:pt x="136727" y="1624997"/>
                  </a:lnTo>
                  <a:lnTo>
                    <a:pt x="98194" y="1597763"/>
                  </a:lnTo>
                  <a:lnTo>
                    <a:pt x="64920" y="1564489"/>
                  </a:lnTo>
                  <a:lnTo>
                    <a:pt x="37686" y="1525956"/>
                  </a:lnTo>
                  <a:lnTo>
                    <a:pt x="17268" y="1482942"/>
                  </a:lnTo>
                  <a:lnTo>
                    <a:pt x="4446" y="1436226"/>
                  </a:lnTo>
                  <a:lnTo>
                    <a:pt x="0" y="1386586"/>
                  </a:lnTo>
                  <a:lnTo>
                    <a:pt x="0" y="276098"/>
                  </a:lnTo>
                  <a:close/>
                </a:path>
              </a:pathLst>
            </a:custGeom>
            <a:ln w="19050">
              <a:solidFill>
                <a:srgbClr val="000000"/>
              </a:solidFill>
            </a:ln>
          </p:spPr>
          <p:txBody>
            <a:bodyPr wrap="square" lIns="0" tIns="0" rIns="0" bIns="0" rtlCol="0"/>
            <a:lstStyle/>
            <a:p>
              <a:endParaRPr/>
            </a:p>
          </p:txBody>
        </p:sp>
      </p:grpSp>
      <p:sp>
        <p:nvSpPr>
          <p:cNvPr id="57" name="object 57"/>
          <p:cNvSpPr txBox="1"/>
          <p:nvPr/>
        </p:nvSpPr>
        <p:spPr>
          <a:xfrm>
            <a:off x="7674356" y="2088032"/>
            <a:ext cx="1336675" cy="1397635"/>
          </a:xfrm>
          <a:prstGeom prst="rect">
            <a:avLst/>
          </a:prstGeom>
        </p:spPr>
        <p:txBody>
          <a:bodyPr vert="horz" wrap="square" lIns="0" tIns="12700" rIns="0" bIns="0" rtlCol="0">
            <a:spAutoFit/>
          </a:bodyPr>
          <a:lstStyle/>
          <a:p>
            <a:pPr marL="184785" marR="5080" indent="-172720">
              <a:lnSpc>
                <a:spcPct val="150000"/>
              </a:lnSpc>
              <a:spcBef>
                <a:spcPts val="100"/>
              </a:spcBef>
              <a:buChar char="-"/>
              <a:tabLst>
                <a:tab pos="184785" algn="l"/>
                <a:tab pos="185420" algn="l"/>
              </a:tabLst>
            </a:pPr>
            <a:r>
              <a:rPr sz="1000" b="1" spc="-30" dirty="0">
                <a:latin typeface="Arial"/>
                <a:cs typeface="Arial"/>
              </a:rPr>
              <a:t>Declining</a:t>
            </a:r>
            <a:r>
              <a:rPr sz="1000" b="1" spc="15" dirty="0">
                <a:latin typeface="Arial"/>
                <a:cs typeface="Arial"/>
              </a:rPr>
              <a:t> </a:t>
            </a:r>
            <a:r>
              <a:rPr sz="1000" b="1" spc="-15" dirty="0">
                <a:latin typeface="Arial"/>
                <a:cs typeface="Arial"/>
              </a:rPr>
              <a:t>based</a:t>
            </a:r>
            <a:r>
              <a:rPr sz="1000" b="1" spc="25" dirty="0">
                <a:latin typeface="Arial"/>
                <a:cs typeface="Arial"/>
              </a:rPr>
              <a:t> </a:t>
            </a:r>
            <a:r>
              <a:rPr sz="1000" b="1" spc="-15" dirty="0">
                <a:latin typeface="Arial"/>
                <a:cs typeface="Arial"/>
              </a:rPr>
              <a:t>on </a:t>
            </a:r>
            <a:r>
              <a:rPr sz="1000" b="1" spc="-265" dirty="0">
                <a:latin typeface="Arial"/>
                <a:cs typeface="Arial"/>
              </a:rPr>
              <a:t> </a:t>
            </a:r>
            <a:r>
              <a:rPr sz="1000" b="1" spc="20" dirty="0">
                <a:latin typeface="Arial"/>
                <a:cs typeface="Arial"/>
              </a:rPr>
              <a:t>age</a:t>
            </a:r>
            <a:endParaRPr sz="1000">
              <a:latin typeface="Arial"/>
              <a:cs typeface="Arial"/>
            </a:endParaRPr>
          </a:p>
          <a:p>
            <a:pPr marL="184785" marR="5080" indent="-172720">
              <a:lnSpc>
                <a:spcPct val="150000"/>
              </a:lnSpc>
              <a:buChar char="-"/>
              <a:tabLst>
                <a:tab pos="184785" algn="l"/>
                <a:tab pos="185420" algn="l"/>
              </a:tabLst>
            </a:pPr>
            <a:r>
              <a:rPr sz="1000" b="1" spc="-30" dirty="0">
                <a:latin typeface="Arial"/>
                <a:cs typeface="Arial"/>
              </a:rPr>
              <a:t>Declining</a:t>
            </a:r>
            <a:r>
              <a:rPr sz="1000" b="1" spc="15" dirty="0">
                <a:latin typeface="Arial"/>
                <a:cs typeface="Arial"/>
              </a:rPr>
              <a:t> </a:t>
            </a:r>
            <a:r>
              <a:rPr sz="1000" b="1" spc="-15" dirty="0">
                <a:latin typeface="Arial"/>
                <a:cs typeface="Arial"/>
              </a:rPr>
              <a:t>based</a:t>
            </a:r>
            <a:r>
              <a:rPr sz="1000" b="1" spc="25" dirty="0">
                <a:latin typeface="Arial"/>
                <a:cs typeface="Arial"/>
              </a:rPr>
              <a:t> </a:t>
            </a:r>
            <a:r>
              <a:rPr sz="1000" b="1" spc="-15" dirty="0">
                <a:latin typeface="Arial"/>
                <a:cs typeface="Arial"/>
              </a:rPr>
              <a:t>on </a:t>
            </a:r>
            <a:r>
              <a:rPr sz="1000" b="1" spc="-265" dirty="0">
                <a:latin typeface="Arial"/>
                <a:cs typeface="Arial"/>
              </a:rPr>
              <a:t> </a:t>
            </a:r>
            <a:r>
              <a:rPr sz="1000" b="1" spc="-15" dirty="0">
                <a:latin typeface="Arial"/>
                <a:cs typeface="Arial"/>
              </a:rPr>
              <a:t>similar</a:t>
            </a:r>
            <a:r>
              <a:rPr sz="1000" b="1" spc="30" dirty="0">
                <a:latin typeface="Arial"/>
                <a:cs typeface="Arial"/>
              </a:rPr>
              <a:t> </a:t>
            </a:r>
            <a:r>
              <a:rPr sz="1000" b="1" spc="-10" dirty="0">
                <a:latin typeface="Arial"/>
                <a:cs typeface="Arial"/>
              </a:rPr>
              <a:t>career</a:t>
            </a:r>
            <a:r>
              <a:rPr sz="1000" b="1" spc="15" dirty="0">
                <a:latin typeface="Arial"/>
                <a:cs typeface="Arial"/>
              </a:rPr>
              <a:t> </a:t>
            </a:r>
            <a:r>
              <a:rPr sz="1000" b="1" dirty="0">
                <a:latin typeface="Arial"/>
                <a:cs typeface="Arial"/>
              </a:rPr>
              <a:t>path</a:t>
            </a:r>
            <a:endParaRPr sz="1000">
              <a:latin typeface="Arial"/>
              <a:cs typeface="Arial"/>
            </a:endParaRPr>
          </a:p>
          <a:p>
            <a:pPr marL="184785" indent="-172720">
              <a:lnSpc>
                <a:spcPct val="100000"/>
              </a:lnSpc>
              <a:spcBef>
                <a:spcPts val="600"/>
              </a:spcBef>
              <a:buChar char="-"/>
              <a:tabLst>
                <a:tab pos="184785" algn="l"/>
                <a:tab pos="185420" algn="l"/>
              </a:tabLst>
            </a:pPr>
            <a:r>
              <a:rPr sz="1000" b="1" spc="-15" dirty="0">
                <a:latin typeface="Arial"/>
                <a:cs typeface="Arial"/>
              </a:rPr>
              <a:t>Players</a:t>
            </a:r>
            <a:r>
              <a:rPr sz="1000" b="1" spc="20" dirty="0">
                <a:latin typeface="Arial"/>
                <a:cs typeface="Arial"/>
              </a:rPr>
              <a:t> </a:t>
            </a:r>
            <a:r>
              <a:rPr sz="1000" b="1" spc="-10" dirty="0">
                <a:latin typeface="Arial"/>
                <a:cs typeface="Arial"/>
              </a:rPr>
              <a:t>entering</a:t>
            </a:r>
            <a:endParaRPr sz="1000">
              <a:latin typeface="Arial"/>
              <a:cs typeface="Arial"/>
            </a:endParaRPr>
          </a:p>
          <a:p>
            <a:pPr marL="184785">
              <a:lnSpc>
                <a:spcPct val="100000"/>
              </a:lnSpc>
              <a:spcBef>
                <a:spcPts val="600"/>
              </a:spcBef>
            </a:pPr>
            <a:r>
              <a:rPr sz="1000" b="1" spc="-10" dirty="0">
                <a:latin typeface="Arial"/>
                <a:cs typeface="Arial"/>
              </a:rPr>
              <a:t>their</a:t>
            </a:r>
            <a:r>
              <a:rPr sz="1000" b="1" spc="-15" dirty="0">
                <a:latin typeface="Arial"/>
                <a:cs typeface="Arial"/>
              </a:rPr>
              <a:t> </a:t>
            </a:r>
            <a:r>
              <a:rPr sz="1000" b="1" spc="-25" dirty="0">
                <a:latin typeface="Arial"/>
                <a:cs typeface="Arial"/>
              </a:rPr>
              <a:t>primes</a:t>
            </a:r>
            <a:endParaRPr sz="1000">
              <a:latin typeface="Arial"/>
              <a:cs typeface="Arial"/>
            </a:endParaRPr>
          </a:p>
        </p:txBody>
      </p:sp>
      <p:grpSp>
        <p:nvGrpSpPr>
          <p:cNvPr id="58" name="object 58"/>
          <p:cNvGrpSpPr/>
          <p:nvPr/>
        </p:nvGrpSpPr>
        <p:grpSpPr>
          <a:xfrm>
            <a:off x="7791068" y="3854577"/>
            <a:ext cx="1169670" cy="400050"/>
            <a:chOff x="7791068" y="3854577"/>
            <a:chExt cx="1169670" cy="400050"/>
          </a:xfrm>
        </p:grpSpPr>
        <p:sp>
          <p:nvSpPr>
            <p:cNvPr id="59" name="object 59"/>
            <p:cNvSpPr/>
            <p:nvPr/>
          </p:nvSpPr>
          <p:spPr>
            <a:xfrm>
              <a:off x="7800593" y="3864102"/>
              <a:ext cx="1150620" cy="381000"/>
            </a:xfrm>
            <a:custGeom>
              <a:avLst/>
              <a:gdLst/>
              <a:ahLst/>
              <a:cxnLst/>
              <a:rect l="l" t="t" r="r" b="b"/>
              <a:pathLst>
                <a:path w="1150620" h="381000">
                  <a:moveTo>
                    <a:pt x="1087120" y="0"/>
                  </a:moveTo>
                  <a:lnTo>
                    <a:pt x="63500" y="0"/>
                  </a:lnTo>
                  <a:lnTo>
                    <a:pt x="58507" y="24709"/>
                  </a:lnTo>
                  <a:lnTo>
                    <a:pt x="44894" y="44894"/>
                  </a:lnTo>
                  <a:lnTo>
                    <a:pt x="24709" y="58507"/>
                  </a:lnTo>
                  <a:lnTo>
                    <a:pt x="0" y="63500"/>
                  </a:lnTo>
                  <a:lnTo>
                    <a:pt x="0" y="317500"/>
                  </a:lnTo>
                  <a:lnTo>
                    <a:pt x="24709" y="322492"/>
                  </a:lnTo>
                  <a:lnTo>
                    <a:pt x="44894" y="336105"/>
                  </a:lnTo>
                  <a:lnTo>
                    <a:pt x="58507" y="356290"/>
                  </a:lnTo>
                  <a:lnTo>
                    <a:pt x="63500" y="381000"/>
                  </a:lnTo>
                  <a:lnTo>
                    <a:pt x="1087120" y="381000"/>
                  </a:lnTo>
                  <a:lnTo>
                    <a:pt x="1092112" y="356290"/>
                  </a:lnTo>
                  <a:lnTo>
                    <a:pt x="1105725" y="336105"/>
                  </a:lnTo>
                  <a:lnTo>
                    <a:pt x="1125910" y="322492"/>
                  </a:lnTo>
                  <a:lnTo>
                    <a:pt x="1150620" y="317500"/>
                  </a:lnTo>
                  <a:lnTo>
                    <a:pt x="1150620" y="63500"/>
                  </a:lnTo>
                  <a:lnTo>
                    <a:pt x="1125910" y="58507"/>
                  </a:lnTo>
                  <a:lnTo>
                    <a:pt x="1105725" y="44894"/>
                  </a:lnTo>
                  <a:lnTo>
                    <a:pt x="1092112" y="24709"/>
                  </a:lnTo>
                  <a:lnTo>
                    <a:pt x="1087120" y="0"/>
                  </a:lnTo>
                  <a:close/>
                </a:path>
              </a:pathLst>
            </a:custGeom>
            <a:solidFill>
              <a:srgbClr val="FFFFFF"/>
            </a:solidFill>
          </p:spPr>
          <p:txBody>
            <a:bodyPr wrap="square" lIns="0" tIns="0" rIns="0" bIns="0" rtlCol="0"/>
            <a:lstStyle/>
            <a:p>
              <a:endParaRPr/>
            </a:p>
          </p:txBody>
        </p:sp>
        <p:sp>
          <p:nvSpPr>
            <p:cNvPr id="60" name="object 60"/>
            <p:cNvSpPr/>
            <p:nvPr/>
          </p:nvSpPr>
          <p:spPr>
            <a:xfrm>
              <a:off x="7800593" y="3864102"/>
              <a:ext cx="1150620" cy="381000"/>
            </a:xfrm>
            <a:custGeom>
              <a:avLst/>
              <a:gdLst/>
              <a:ahLst/>
              <a:cxnLst/>
              <a:rect l="l" t="t" r="r" b="b"/>
              <a:pathLst>
                <a:path w="1150620" h="381000">
                  <a:moveTo>
                    <a:pt x="0" y="63500"/>
                  </a:moveTo>
                  <a:lnTo>
                    <a:pt x="24709" y="58507"/>
                  </a:lnTo>
                  <a:lnTo>
                    <a:pt x="44894" y="44894"/>
                  </a:lnTo>
                  <a:lnTo>
                    <a:pt x="58507" y="24709"/>
                  </a:lnTo>
                  <a:lnTo>
                    <a:pt x="63500" y="0"/>
                  </a:lnTo>
                  <a:lnTo>
                    <a:pt x="1087120" y="0"/>
                  </a:lnTo>
                  <a:lnTo>
                    <a:pt x="1092112" y="24709"/>
                  </a:lnTo>
                  <a:lnTo>
                    <a:pt x="1105725" y="44894"/>
                  </a:lnTo>
                  <a:lnTo>
                    <a:pt x="1125910" y="58507"/>
                  </a:lnTo>
                  <a:lnTo>
                    <a:pt x="1150620" y="63500"/>
                  </a:lnTo>
                  <a:lnTo>
                    <a:pt x="1150620" y="317500"/>
                  </a:lnTo>
                  <a:lnTo>
                    <a:pt x="1125910" y="322492"/>
                  </a:lnTo>
                  <a:lnTo>
                    <a:pt x="1105725" y="336105"/>
                  </a:lnTo>
                  <a:lnTo>
                    <a:pt x="1092112" y="356290"/>
                  </a:lnTo>
                  <a:lnTo>
                    <a:pt x="1087120" y="381000"/>
                  </a:lnTo>
                  <a:lnTo>
                    <a:pt x="63500" y="381000"/>
                  </a:lnTo>
                  <a:lnTo>
                    <a:pt x="58507" y="356290"/>
                  </a:lnTo>
                  <a:lnTo>
                    <a:pt x="44894" y="336105"/>
                  </a:lnTo>
                  <a:lnTo>
                    <a:pt x="24709" y="322492"/>
                  </a:lnTo>
                  <a:lnTo>
                    <a:pt x="0" y="317500"/>
                  </a:lnTo>
                  <a:lnTo>
                    <a:pt x="0" y="63500"/>
                  </a:lnTo>
                  <a:close/>
                </a:path>
              </a:pathLst>
            </a:custGeom>
            <a:ln w="19050">
              <a:solidFill>
                <a:srgbClr val="000000"/>
              </a:solidFill>
            </a:ln>
          </p:spPr>
          <p:txBody>
            <a:bodyPr wrap="square" lIns="0" tIns="0" rIns="0" bIns="0" rtlCol="0"/>
            <a:lstStyle/>
            <a:p>
              <a:endParaRPr/>
            </a:p>
          </p:txBody>
        </p:sp>
      </p:grpSp>
      <p:sp>
        <p:nvSpPr>
          <p:cNvPr id="61" name="object 61"/>
          <p:cNvSpPr txBox="1"/>
          <p:nvPr/>
        </p:nvSpPr>
        <p:spPr>
          <a:xfrm>
            <a:off x="7977631" y="3942334"/>
            <a:ext cx="755015" cy="193675"/>
          </a:xfrm>
          <a:prstGeom prst="rect">
            <a:avLst/>
          </a:prstGeom>
        </p:spPr>
        <p:txBody>
          <a:bodyPr vert="horz" wrap="square" lIns="0" tIns="12700" rIns="0" bIns="0" rtlCol="0">
            <a:spAutoFit/>
          </a:bodyPr>
          <a:lstStyle/>
          <a:p>
            <a:pPr marL="12700">
              <a:lnSpc>
                <a:spcPct val="100000"/>
              </a:lnSpc>
              <a:spcBef>
                <a:spcPts val="100"/>
              </a:spcBef>
            </a:pPr>
            <a:r>
              <a:rPr sz="1100" b="1" spc="-30" dirty="0">
                <a:latin typeface="Arial"/>
                <a:cs typeface="Arial"/>
              </a:rPr>
              <a:t>Confidence</a:t>
            </a:r>
            <a:endParaRPr sz="1100">
              <a:latin typeface="Arial"/>
              <a:cs typeface="Arial"/>
            </a:endParaRPr>
          </a:p>
        </p:txBody>
      </p:sp>
      <p:sp>
        <p:nvSpPr>
          <p:cNvPr id="62" name="object 62"/>
          <p:cNvSpPr/>
          <p:nvPr/>
        </p:nvSpPr>
        <p:spPr>
          <a:xfrm>
            <a:off x="8951721" y="1222247"/>
            <a:ext cx="725170" cy="76200"/>
          </a:xfrm>
          <a:custGeom>
            <a:avLst/>
            <a:gdLst/>
            <a:ahLst/>
            <a:cxnLst/>
            <a:rect l="l" t="t" r="r" b="b"/>
            <a:pathLst>
              <a:path w="725170" h="76200">
                <a:moveTo>
                  <a:pt x="648588" y="0"/>
                </a:moveTo>
                <a:lnTo>
                  <a:pt x="648588" y="76200"/>
                </a:lnTo>
                <a:lnTo>
                  <a:pt x="712088" y="44450"/>
                </a:lnTo>
                <a:lnTo>
                  <a:pt x="664718" y="44450"/>
                </a:lnTo>
                <a:lnTo>
                  <a:pt x="667638" y="41655"/>
                </a:lnTo>
                <a:lnTo>
                  <a:pt x="667638" y="34543"/>
                </a:lnTo>
                <a:lnTo>
                  <a:pt x="664718" y="31750"/>
                </a:lnTo>
                <a:lnTo>
                  <a:pt x="712088" y="31750"/>
                </a:lnTo>
                <a:lnTo>
                  <a:pt x="648588" y="0"/>
                </a:lnTo>
                <a:close/>
              </a:path>
              <a:path w="725170" h="76200">
                <a:moveTo>
                  <a:pt x="648588" y="31750"/>
                </a:moveTo>
                <a:lnTo>
                  <a:pt x="2794" y="31750"/>
                </a:lnTo>
                <a:lnTo>
                  <a:pt x="0" y="34543"/>
                </a:lnTo>
                <a:lnTo>
                  <a:pt x="0" y="41655"/>
                </a:lnTo>
                <a:lnTo>
                  <a:pt x="2794" y="44450"/>
                </a:lnTo>
                <a:lnTo>
                  <a:pt x="648588" y="44450"/>
                </a:lnTo>
                <a:lnTo>
                  <a:pt x="648588" y="31750"/>
                </a:lnTo>
                <a:close/>
              </a:path>
              <a:path w="725170" h="76200">
                <a:moveTo>
                  <a:pt x="712088" y="31750"/>
                </a:moveTo>
                <a:lnTo>
                  <a:pt x="664718" y="31750"/>
                </a:lnTo>
                <a:lnTo>
                  <a:pt x="667638" y="34543"/>
                </a:lnTo>
                <a:lnTo>
                  <a:pt x="667638" y="41655"/>
                </a:lnTo>
                <a:lnTo>
                  <a:pt x="664718" y="44450"/>
                </a:lnTo>
                <a:lnTo>
                  <a:pt x="712088" y="44450"/>
                </a:lnTo>
                <a:lnTo>
                  <a:pt x="724788" y="38100"/>
                </a:lnTo>
                <a:lnTo>
                  <a:pt x="712088" y="31750"/>
                </a:lnTo>
                <a:close/>
              </a:path>
            </a:pathLst>
          </a:custGeom>
          <a:solidFill>
            <a:srgbClr val="000000"/>
          </a:solidFill>
        </p:spPr>
        <p:txBody>
          <a:bodyPr wrap="square" lIns="0" tIns="0" rIns="0" bIns="0" rtlCol="0"/>
          <a:lstStyle/>
          <a:p>
            <a:endParaRPr/>
          </a:p>
        </p:txBody>
      </p:sp>
      <p:sp>
        <p:nvSpPr>
          <p:cNvPr id="63" name="object 63"/>
          <p:cNvSpPr txBox="1"/>
          <p:nvPr/>
        </p:nvSpPr>
        <p:spPr>
          <a:xfrm>
            <a:off x="9672066" y="1082802"/>
            <a:ext cx="1201420" cy="356870"/>
          </a:xfrm>
          <a:prstGeom prst="rect">
            <a:avLst/>
          </a:prstGeom>
          <a:solidFill>
            <a:srgbClr val="FFFFFF"/>
          </a:solidFill>
          <a:ln w="19050">
            <a:solidFill>
              <a:srgbClr val="000000"/>
            </a:solidFill>
          </a:ln>
        </p:spPr>
        <p:txBody>
          <a:bodyPr vert="horz" wrap="square" lIns="0" tIns="50165" rIns="0" bIns="0" rtlCol="0">
            <a:spAutoFit/>
          </a:bodyPr>
          <a:lstStyle/>
          <a:p>
            <a:pPr marL="260985">
              <a:lnSpc>
                <a:spcPct val="100000"/>
              </a:lnSpc>
              <a:spcBef>
                <a:spcPts val="395"/>
              </a:spcBef>
            </a:pPr>
            <a:r>
              <a:rPr sz="1400" b="1" spc="-30" dirty="0">
                <a:latin typeface="Arial"/>
                <a:cs typeface="Arial"/>
              </a:rPr>
              <a:t>Analysis</a:t>
            </a:r>
            <a:endParaRPr sz="1400">
              <a:latin typeface="Arial"/>
              <a:cs typeface="Arial"/>
            </a:endParaRPr>
          </a:p>
        </p:txBody>
      </p:sp>
      <p:grpSp>
        <p:nvGrpSpPr>
          <p:cNvPr id="64" name="object 64"/>
          <p:cNvGrpSpPr/>
          <p:nvPr/>
        </p:nvGrpSpPr>
        <p:grpSpPr>
          <a:xfrm>
            <a:off x="9741789" y="1444497"/>
            <a:ext cx="1121410" cy="1068705"/>
            <a:chOff x="9741789" y="1444497"/>
            <a:chExt cx="1121410" cy="1068705"/>
          </a:xfrm>
        </p:grpSpPr>
        <p:sp>
          <p:nvSpPr>
            <p:cNvPr id="65" name="object 65"/>
            <p:cNvSpPr/>
            <p:nvPr/>
          </p:nvSpPr>
          <p:spPr>
            <a:xfrm>
              <a:off x="10247376" y="1444497"/>
              <a:ext cx="76200" cy="559435"/>
            </a:xfrm>
            <a:custGeom>
              <a:avLst/>
              <a:gdLst/>
              <a:ahLst/>
              <a:cxnLst/>
              <a:rect l="l" t="t" r="r" b="b"/>
              <a:pathLst>
                <a:path w="76200" h="559435">
                  <a:moveTo>
                    <a:pt x="31755" y="483171"/>
                  </a:moveTo>
                  <a:lnTo>
                    <a:pt x="0" y="483488"/>
                  </a:lnTo>
                  <a:lnTo>
                    <a:pt x="38862" y="559307"/>
                  </a:lnTo>
                  <a:lnTo>
                    <a:pt x="66726" y="502157"/>
                  </a:lnTo>
                  <a:lnTo>
                    <a:pt x="34798" y="502157"/>
                  </a:lnTo>
                  <a:lnTo>
                    <a:pt x="32003" y="499363"/>
                  </a:lnTo>
                  <a:lnTo>
                    <a:pt x="31876" y="495807"/>
                  </a:lnTo>
                  <a:lnTo>
                    <a:pt x="31755" y="483171"/>
                  </a:lnTo>
                  <a:close/>
                </a:path>
                <a:path w="76200" h="559435">
                  <a:moveTo>
                    <a:pt x="44455" y="483044"/>
                  </a:moveTo>
                  <a:lnTo>
                    <a:pt x="31755" y="483171"/>
                  </a:lnTo>
                  <a:lnTo>
                    <a:pt x="31876" y="495807"/>
                  </a:lnTo>
                  <a:lnTo>
                    <a:pt x="32003" y="499363"/>
                  </a:lnTo>
                  <a:lnTo>
                    <a:pt x="34798" y="502157"/>
                  </a:lnTo>
                  <a:lnTo>
                    <a:pt x="41782" y="502157"/>
                  </a:lnTo>
                  <a:lnTo>
                    <a:pt x="44576" y="499363"/>
                  </a:lnTo>
                  <a:lnTo>
                    <a:pt x="44455" y="483044"/>
                  </a:lnTo>
                  <a:close/>
                </a:path>
                <a:path w="76200" h="559435">
                  <a:moveTo>
                    <a:pt x="76200" y="482726"/>
                  </a:moveTo>
                  <a:lnTo>
                    <a:pt x="44455" y="483044"/>
                  </a:lnTo>
                  <a:lnTo>
                    <a:pt x="44576" y="499363"/>
                  </a:lnTo>
                  <a:lnTo>
                    <a:pt x="41782" y="502157"/>
                  </a:lnTo>
                  <a:lnTo>
                    <a:pt x="66726" y="502157"/>
                  </a:lnTo>
                  <a:lnTo>
                    <a:pt x="76200" y="482726"/>
                  </a:lnTo>
                  <a:close/>
                </a:path>
                <a:path w="76200" h="559435">
                  <a:moveTo>
                    <a:pt x="36956" y="0"/>
                  </a:moveTo>
                  <a:lnTo>
                    <a:pt x="29972" y="0"/>
                  </a:lnTo>
                  <a:lnTo>
                    <a:pt x="27299" y="2793"/>
                  </a:lnTo>
                  <a:lnTo>
                    <a:pt x="27177" y="6350"/>
                  </a:lnTo>
                  <a:lnTo>
                    <a:pt x="31755" y="483171"/>
                  </a:lnTo>
                  <a:lnTo>
                    <a:pt x="44455" y="483044"/>
                  </a:lnTo>
                  <a:lnTo>
                    <a:pt x="39877" y="6350"/>
                  </a:lnTo>
                  <a:lnTo>
                    <a:pt x="39877" y="2793"/>
                  </a:lnTo>
                  <a:lnTo>
                    <a:pt x="36956" y="0"/>
                  </a:lnTo>
                  <a:close/>
                </a:path>
              </a:pathLst>
            </a:custGeom>
            <a:solidFill>
              <a:srgbClr val="000000"/>
            </a:solidFill>
          </p:spPr>
          <p:txBody>
            <a:bodyPr wrap="square" lIns="0" tIns="0" rIns="0" bIns="0" rtlCol="0"/>
            <a:lstStyle/>
            <a:p>
              <a:endParaRPr/>
            </a:p>
          </p:txBody>
        </p:sp>
        <p:sp>
          <p:nvSpPr>
            <p:cNvPr id="66" name="object 66"/>
            <p:cNvSpPr/>
            <p:nvPr/>
          </p:nvSpPr>
          <p:spPr>
            <a:xfrm>
              <a:off x="9751314" y="2021585"/>
              <a:ext cx="1102360" cy="481965"/>
            </a:xfrm>
            <a:custGeom>
              <a:avLst/>
              <a:gdLst/>
              <a:ahLst/>
              <a:cxnLst/>
              <a:rect l="l" t="t" r="r" b="b"/>
              <a:pathLst>
                <a:path w="1102359" h="481964">
                  <a:moveTo>
                    <a:pt x="1021587" y="0"/>
                  </a:moveTo>
                  <a:lnTo>
                    <a:pt x="80263" y="0"/>
                  </a:lnTo>
                  <a:lnTo>
                    <a:pt x="49023" y="6308"/>
                  </a:lnTo>
                  <a:lnTo>
                    <a:pt x="23510" y="23510"/>
                  </a:lnTo>
                  <a:lnTo>
                    <a:pt x="6308" y="49023"/>
                  </a:lnTo>
                  <a:lnTo>
                    <a:pt x="0" y="80263"/>
                  </a:lnTo>
                  <a:lnTo>
                    <a:pt x="0" y="401319"/>
                  </a:lnTo>
                  <a:lnTo>
                    <a:pt x="6308" y="432560"/>
                  </a:lnTo>
                  <a:lnTo>
                    <a:pt x="23510" y="458073"/>
                  </a:lnTo>
                  <a:lnTo>
                    <a:pt x="49023" y="475275"/>
                  </a:lnTo>
                  <a:lnTo>
                    <a:pt x="80263" y="481584"/>
                  </a:lnTo>
                  <a:lnTo>
                    <a:pt x="1021587" y="481584"/>
                  </a:lnTo>
                  <a:lnTo>
                    <a:pt x="1052828" y="475275"/>
                  </a:lnTo>
                  <a:lnTo>
                    <a:pt x="1078341" y="458073"/>
                  </a:lnTo>
                  <a:lnTo>
                    <a:pt x="1095543" y="432560"/>
                  </a:lnTo>
                  <a:lnTo>
                    <a:pt x="1101852" y="401319"/>
                  </a:lnTo>
                  <a:lnTo>
                    <a:pt x="1101852" y="80263"/>
                  </a:lnTo>
                  <a:lnTo>
                    <a:pt x="1095543" y="49023"/>
                  </a:lnTo>
                  <a:lnTo>
                    <a:pt x="1078341" y="23510"/>
                  </a:lnTo>
                  <a:lnTo>
                    <a:pt x="1052828" y="6308"/>
                  </a:lnTo>
                  <a:lnTo>
                    <a:pt x="1021587" y="0"/>
                  </a:lnTo>
                  <a:close/>
                </a:path>
              </a:pathLst>
            </a:custGeom>
            <a:solidFill>
              <a:srgbClr val="FFFFFF"/>
            </a:solidFill>
          </p:spPr>
          <p:txBody>
            <a:bodyPr wrap="square" lIns="0" tIns="0" rIns="0" bIns="0" rtlCol="0"/>
            <a:lstStyle/>
            <a:p>
              <a:endParaRPr/>
            </a:p>
          </p:txBody>
        </p:sp>
        <p:sp>
          <p:nvSpPr>
            <p:cNvPr id="67" name="object 67"/>
            <p:cNvSpPr/>
            <p:nvPr/>
          </p:nvSpPr>
          <p:spPr>
            <a:xfrm>
              <a:off x="9751314" y="2021585"/>
              <a:ext cx="1102360" cy="481965"/>
            </a:xfrm>
            <a:custGeom>
              <a:avLst/>
              <a:gdLst/>
              <a:ahLst/>
              <a:cxnLst/>
              <a:rect l="l" t="t" r="r" b="b"/>
              <a:pathLst>
                <a:path w="1102359" h="481964">
                  <a:moveTo>
                    <a:pt x="0" y="80263"/>
                  </a:moveTo>
                  <a:lnTo>
                    <a:pt x="6308" y="49023"/>
                  </a:lnTo>
                  <a:lnTo>
                    <a:pt x="23510" y="23510"/>
                  </a:lnTo>
                  <a:lnTo>
                    <a:pt x="49023" y="6308"/>
                  </a:lnTo>
                  <a:lnTo>
                    <a:pt x="80263" y="0"/>
                  </a:lnTo>
                  <a:lnTo>
                    <a:pt x="1021587" y="0"/>
                  </a:lnTo>
                  <a:lnTo>
                    <a:pt x="1052828" y="6308"/>
                  </a:lnTo>
                  <a:lnTo>
                    <a:pt x="1078341" y="23510"/>
                  </a:lnTo>
                  <a:lnTo>
                    <a:pt x="1095543" y="49023"/>
                  </a:lnTo>
                  <a:lnTo>
                    <a:pt x="1101852" y="80263"/>
                  </a:lnTo>
                  <a:lnTo>
                    <a:pt x="1101852" y="401319"/>
                  </a:lnTo>
                  <a:lnTo>
                    <a:pt x="1095543" y="432560"/>
                  </a:lnTo>
                  <a:lnTo>
                    <a:pt x="1078341" y="458073"/>
                  </a:lnTo>
                  <a:lnTo>
                    <a:pt x="1052828" y="475275"/>
                  </a:lnTo>
                  <a:lnTo>
                    <a:pt x="1021587" y="481584"/>
                  </a:lnTo>
                  <a:lnTo>
                    <a:pt x="80263" y="481584"/>
                  </a:lnTo>
                  <a:lnTo>
                    <a:pt x="49023" y="475275"/>
                  </a:lnTo>
                  <a:lnTo>
                    <a:pt x="23510" y="458073"/>
                  </a:lnTo>
                  <a:lnTo>
                    <a:pt x="6308" y="432560"/>
                  </a:lnTo>
                  <a:lnTo>
                    <a:pt x="0" y="401319"/>
                  </a:lnTo>
                  <a:lnTo>
                    <a:pt x="0" y="80263"/>
                  </a:lnTo>
                  <a:close/>
                </a:path>
              </a:pathLst>
            </a:custGeom>
            <a:ln w="19050">
              <a:solidFill>
                <a:srgbClr val="000000"/>
              </a:solidFill>
            </a:ln>
          </p:spPr>
          <p:txBody>
            <a:bodyPr wrap="square" lIns="0" tIns="0" rIns="0" bIns="0" rtlCol="0"/>
            <a:lstStyle/>
            <a:p>
              <a:endParaRPr/>
            </a:p>
          </p:txBody>
        </p:sp>
      </p:grpSp>
      <p:sp>
        <p:nvSpPr>
          <p:cNvPr id="68" name="object 68"/>
          <p:cNvSpPr txBox="1"/>
          <p:nvPr/>
        </p:nvSpPr>
        <p:spPr>
          <a:xfrm>
            <a:off x="10005821" y="2118105"/>
            <a:ext cx="55245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Injuri</a:t>
            </a:r>
            <a:r>
              <a:rPr sz="1200" b="1" spc="-10" dirty="0">
                <a:latin typeface="Arial"/>
                <a:cs typeface="Arial"/>
              </a:rPr>
              <a:t>e</a:t>
            </a:r>
            <a:r>
              <a:rPr sz="1200" b="1" spc="-130" dirty="0">
                <a:latin typeface="Arial"/>
                <a:cs typeface="Arial"/>
              </a:rPr>
              <a:t>s</a:t>
            </a:r>
            <a:endParaRPr sz="1200">
              <a:latin typeface="Arial"/>
              <a:cs typeface="Arial"/>
            </a:endParaRPr>
          </a:p>
        </p:txBody>
      </p:sp>
      <p:grpSp>
        <p:nvGrpSpPr>
          <p:cNvPr id="69" name="object 69"/>
          <p:cNvGrpSpPr/>
          <p:nvPr/>
        </p:nvGrpSpPr>
        <p:grpSpPr>
          <a:xfrm>
            <a:off x="9741789" y="2621660"/>
            <a:ext cx="1121410" cy="499109"/>
            <a:chOff x="9741789" y="2621660"/>
            <a:chExt cx="1121410" cy="499109"/>
          </a:xfrm>
        </p:grpSpPr>
        <p:sp>
          <p:nvSpPr>
            <p:cNvPr id="70" name="object 70"/>
            <p:cNvSpPr/>
            <p:nvPr/>
          </p:nvSpPr>
          <p:spPr>
            <a:xfrm>
              <a:off x="9751314" y="2631185"/>
              <a:ext cx="1102360" cy="480059"/>
            </a:xfrm>
            <a:custGeom>
              <a:avLst/>
              <a:gdLst/>
              <a:ahLst/>
              <a:cxnLst/>
              <a:rect l="l" t="t" r="r" b="b"/>
              <a:pathLst>
                <a:path w="1102359" h="480060">
                  <a:moveTo>
                    <a:pt x="1021841" y="0"/>
                  </a:moveTo>
                  <a:lnTo>
                    <a:pt x="80009" y="0"/>
                  </a:lnTo>
                  <a:lnTo>
                    <a:pt x="48863" y="6286"/>
                  </a:lnTo>
                  <a:lnTo>
                    <a:pt x="23431" y="23431"/>
                  </a:lnTo>
                  <a:lnTo>
                    <a:pt x="6286" y="48863"/>
                  </a:lnTo>
                  <a:lnTo>
                    <a:pt x="0" y="80010"/>
                  </a:lnTo>
                  <a:lnTo>
                    <a:pt x="0" y="400050"/>
                  </a:lnTo>
                  <a:lnTo>
                    <a:pt x="6286" y="431196"/>
                  </a:lnTo>
                  <a:lnTo>
                    <a:pt x="23431" y="456628"/>
                  </a:lnTo>
                  <a:lnTo>
                    <a:pt x="48863" y="473773"/>
                  </a:lnTo>
                  <a:lnTo>
                    <a:pt x="80009" y="480060"/>
                  </a:lnTo>
                  <a:lnTo>
                    <a:pt x="1021841" y="480060"/>
                  </a:lnTo>
                  <a:lnTo>
                    <a:pt x="1052988" y="473773"/>
                  </a:lnTo>
                  <a:lnTo>
                    <a:pt x="1078420" y="456628"/>
                  </a:lnTo>
                  <a:lnTo>
                    <a:pt x="1095565" y="431196"/>
                  </a:lnTo>
                  <a:lnTo>
                    <a:pt x="1101852" y="400050"/>
                  </a:lnTo>
                  <a:lnTo>
                    <a:pt x="1101852" y="80010"/>
                  </a:lnTo>
                  <a:lnTo>
                    <a:pt x="1095565" y="48863"/>
                  </a:lnTo>
                  <a:lnTo>
                    <a:pt x="1078420" y="23431"/>
                  </a:lnTo>
                  <a:lnTo>
                    <a:pt x="1052988" y="6286"/>
                  </a:lnTo>
                  <a:lnTo>
                    <a:pt x="1021841" y="0"/>
                  </a:lnTo>
                  <a:close/>
                </a:path>
              </a:pathLst>
            </a:custGeom>
            <a:solidFill>
              <a:srgbClr val="FFFFFF"/>
            </a:solidFill>
          </p:spPr>
          <p:txBody>
            <a:bodyPr wrap="square" lIns="0" tIns="0" rIns="0" bIns="0" rtlCol="0"/>
            <a:lstStyle/>
            <a:p>
              <a:endParaRPr/>
            </a:p>
          </p:txBody>
        </p:sp>
        <p:sp>
          <p:nvSpPr>
            <p:cNvPr id="71" name="object 71"/>
            <p:cNvSpPr/>
            <p:nvPr/>
          </p:nvSpPr>
          <p:spPr>
            <a:xfrm>
              <a:off x="9751314" y="2631185"/>
              <a:ext cx="1102360" cy="480059"/>
            </a:xfrm>
            <a:custGeom>
              <a:avLst/>
              <a:gdLst/>
              <a:ahLst/>
              <a:cxnLst/>
              <a:rect l="l" t="t" r="r" b="b"/>
              <a:pathLst>
                <a:path w="1102359" h="480060">
                  <a:moveTo>
                    <a:pt x="0" y="80010"/>
                  </a:moveTo>
                  <a:lnTo>
                    <a:pt x="6286" y="48863"/>
                  </a:lnTo>
                  <a:lnTo>
                    <a:pt x="23431" y="23431"/>
                  </a:lnTo>
                  <a:lnTo>
                    <a:pt x="48863" y="6286"/>
                  </a:lnTo>
                  <a:lnTo>
                    <a:pt x="80009" y="0"/>
                  </a:lnTo>
                  <a:lnTo>
                    <a:pt x="1021841" y="0"/>
                  </a:lnTo>
                  <a:lnTo>
                    <a:pt x="1052988" y="6286"/>
                  </a:lnTo>
                  <a:lnTo>
                    <a:pt x="1078420" y="23431"/>
                  </a:lnTo>
                  <a:lnTo>
                    <a:pt x="1095565" y="48863"/>
                  </a:lnTo>
                  <a:lnTo>
                    <a:pt x="1101852" y="80010"/>
                  </a:lnTo>
                  <a:lnTo>
                    <a:pt x="1101852" y="400050"/>
                  </a:lnTo>
                  <a:lnTo>
                    <a:pt x="1095565" y="431196"/>
                  </a:lnTo>
                  <a:lnTo>
                    <a:pt x="1078420" y="456628"/>
                  </a:lnTo>
                  <a:lnTo>
                    <a:pt x="1052988" y="473773"/>
                  </a:lnTo>
                  <a:lnTo>
                    <a:pt x="1021841" y="480060"/>
                  </a:lnTo>
                  <a:lnTo>
                    <a:pt x="80009" y="480060"/>
                  </a:lnTo>
                  <a:lnTo>
                    <a:pt x="48863" y="473773"/>
                  </a:lnTo>
                  <a:lnTo>
                    <a:pt x="23431" y="456628"/>
                  </a:lnTo>
                  <a:lnTo>
                    <a:pt x="6286" y="431196"/>
                  </a:lnTo>
                  <a:lnTo>
                    <a:pt x="0" y="400050"/>
                  </a:lnTo>
                  <a:lnTo>
                    <a:pt x="0" y="80010"/>
                  </a:lnTo>
                  <a:close/>
                </a:path>
              </a:pathLst>
            </a:custGeom>
            <a:ln w="19050">
              <a:solidFill>
                <a:srgbClr val="000000"/>
              </a:solidFill>
            </a:ln>
          </p:spPr>
          <p:txBody>
            <a:bodyPr wrap="square" lIns="0" tIns="0" rIns="0" bIns="0" rtlCol="0"/>
            <a:lstStyle/>
            <a:p>
              <a:endParaRPr/>
            </a:p>
          </p:txBody>
        </p:sp>
      </p:grpSp>
      <p:sp>
        <p:nvSpPr>
          <p:cNvPr id="72" name="object 72"/>
          <p:cNvSpPr txBox="1"/>
          <p:nvPr/>
        </p:nvSpPr>
        <p:spPr>
          <a:xfrm>
            <a:off x="9833609" y="2726816"/>
            <a:ext cx="937894" cy="208279"/>
          </a:xfrm>
          <a:prstGeom prst="rect">
            <a:avLst/>
          </a:prstGeom>
        </p:spPr>
        <p:txBody>
          <a:bodyPr vert="horz" wrap="square" lIns="0" tIns="12700" rIns="0" bIns="0" rtlCol="0">
            <a:spAutoFit/>
          </a:bodyPr>
          <a:lstStyle/>
          <a:p>
            <a:pPr marL="12700">
              <a:lnSpc>
                <a:spcPct val="100000"/>
              </a:lnSpc>
              <a:spcBef>
                <a:spcPts val="100"/>
              </a:spcBef>
            </a:pPr>
            <a:r>
              <a:rPr sz="1200" b="1" spc="15" dirty="0">
                <a:latin typeface="Arial"/>
                <a:cs typeface="Arial"/>
              </a:rPr>
              <a:t>Hall</a:t>
            </a:r>
            <a:r>
              <a:rPr sz="1200" b="1" spc="-30" dirty="0">
                <a:latin typeface="Arial"/>
                <a:cs typeface="Arial"/>
              </a:rPr>
              <a:t> </a:t>
            </a:r>
            <a:r>
              <a:rPr sz="1200" b="1" spc="10" dirty="0">
                <a:latin typeface="Arial"/>
                <a:cs typeface="Arial"/>
              </a:rPr>
              <a:t>of</a:t>
            </a:r>
            <a:r>
              <a:rPr sz="1200" b="1" spc="-40" dirty="0">
                <a:latin typeface="Arial"/>
                <a:cs typeface="Arial"/>
              </a:rPr>
              <a:t> </a:t>
            </a:r>
            <a:r>
              <a:rPr sz="1200" b="1" spc="-20" dirty="0">
                <a:latin typeface="Arial"/>
                <a:cs typeface="Arial"/>
              </a:rPr>
              <a:t>Fame</a:t>
            </a:r>
            <a:endParaRPr sz="1200">
              <a:latin typeface="Arial"/>
              <a:cs typeface="Arial"/>
            </a:endParaRPr>
          </a:p>
        </p:txBody>
      </p:sp>
      <p:grpSp>
        <p:nvGrpSpPr>
          <p:cNvPr id="73" name="object 73"/>
          <p:cNvGrpSpPr/>
          <p:nvPr/>
        </p:nvGrpSpPr>
        <p:grpSpPr>
          <a:xfrm>
            <a:off x="9741789" y="3229736"/>
            <a:ext cx="1121410" cy="501015"/>
            <a:chOff x="9741789" y="3229736"/>
            <a:chExt cx="1121410" cy="501015"/>
          </a:xfrm>
        </p:grpSpPr>
        <p:sp>
          <p:nvSpPr>
            <p:cNvPr id="74" name="object 74"/>
            <p:cNvSpPr/>
            <p:nvPr/>
          </p:nvSpPr>
          <p:spPr>
            <a:xfrm>
              <a:off x="9751314" y="3239261"/>
              <a:ext cx="1102360" cy="481965"/>
            </a:xfrm>
            <a:custGeom>
              <a:avLst/>
              <a:gdLst/>
              <a:ahLst/>
              <a:cxnLst/>
              <a:rect l="l" t="t" r="r" b="b"/>
              <a:pathLst>
                <a:path w="1102359" h="481964">
                  <a:moveTo>
                    <a:pt x="1021587" y="0"/>
                  </a:moveTo>
                  <a:lnTo>
                    <a:pt x="80263" y="0"/>
                  </a:lnTo>
                  <a:lnTo>
                    <a:pt x="49023" y="6308"/>
                  </a:lnTo>
                  <a:lnTo>
                    <a:pt x="23510" y="23510"/>
                  </a:lnTo>
                  <a:lnTo>
                    <a:pt x="6308" y="49023"/>
                  </a:lnTo>
                  <a:lnTo>
                    <a:pt x="0" y="80263"/>
                  </a:lnTo>
                  <a:lnTo>
                    <a:pt x="0" y="401319"/>
                  </a:lnTo>
                  <a:lnTo>
                    <a:pt x="6308" y="432560"/>
                  </a:lnTo>
                  <a:lnTo>
                    <a:pt x="23510" y="458073"/>
                  </a:lnTo>
                  <a:lnTo>
                    <a:pt x="49023" y="475275"/>
                  </a:lnTo>
                  <a:lnTo>
                    <a:pt x="80263" y="481583"/>
                  </a:lnTo>
                  <a:lnTo>
                    <a:pt x="1021587" y="481583"/>
                  </a:lnTo>
                  <a:lnTo>
                    <a:pt x="1052828" y="475275"/>
                  </a:lnTo>
                  <a:lnTo>
                    <a:pt x="1078341" y="458073"/>
                  </a:lnTo>
                  <a:lnTo>
                    <a:pt x="1095543" y="432560"/>
                  </a:lnTo>
                  <a:lnTo>
                    <a:pt x="1101852" y="401319"/>
                  </a:lnTo>
                  <a:lnTo>
                    <a:pt x="1101852" y="80263"/>
                  </a:lnTo>
                  <a:lnTo>
                    <a:pt x="1095543" y="49023"/>
                  </a:lnTo>
                  <a:lnTo>
                    <a:pt x="1078341" y="23510"/>
                  </a:lnTo>
                  <a:lnTo>
                    <a:pt x="1052828" y="6308"/>
                  </a:lnTo>
                  <a:lnTo>
                    <a:pt x="1021587" y="0"/>
                  </a:lnTo>
                  <a:close/>
                </a:path>
              </a:pathLst>
            </a:custGeom>
            <a:solidFill>
              <a:srgbClr val="FFFFFF"/>
            </a:solidFill>
          </p:spPr>
          <p:txBody>
            <a:bodyPr wrap="square" lIns="0" tIns="0" rIns="0" bIns="0" rtlCol="0"/>
            <a:lstStyle/>
            <a:p>
              <a:endParaRPr/>
            </a:p>
          </p:txBody>
        </p:sp>
        <p:sp>
          <p:nvSpPr>
            <p:cNvPr id="75" name="object 75"/>
            <p:cNvSpPr/>
            <p:nvPr/>
          </p:nvSpPr>
          <p:spPr>
            <a:xfrm>
              <a:off x="9751314" y="3239261"/>
              <a:ext cx="1102360" cy="481965"/>
            </a:xfrm>
            <a:custGeom>
              <a:avLst/>
              <a:gdLst/>
              <a:ahLst/>
              <a:cxnLst/>
              <a:rect l="l" t="t" r="r" b="b"/>
              <a:pathLst>
                <a:path w="1102359" h="481964">
                  <a:moveTo>
                    <a:pt x="0" y="80263"/>
                  </a:moveTo>
                  <a:lnTo>
                    <a:pt x="6308" y="49023"/>
                  </a:lnTo>
                  <a:lnTo>
                    <a:pt x="23510" y="23510"/>
                  </a:lnTo>
                  <a:lnTo>
                    <a:pt x="49023" y="6308"/>
                  </a:lnTo>
                  <a:lnTo>
                    <a:pt x="80263" y="0"/>
                  </a:lnTo>
                  <a:lnTo>
                    <a:pt x="1021587" y="0"/>
                  </a:lnTo>
                  <a:lnTo>
                    <a:pt x="1052828" y="6308"/>
                  </a:lnTo>
                  <a:lnTo>
                    <a:pt x="1078341" y="23510"/>
                  </a:lnTo>
                  <a:lnTo>
                    <a:pt x="1095543" y="49023"/>
                  </a:lnTo>
                  <a:lnTo>
                    <a:pt x="1101852" y="80263"/>
                  </a:lnTo>
                  <a:lnTo>
                    <a:pt x="1101852" y="401319"/>
                  </a:lnTo>
                  <a:lnTo>
                    <a:pt x="1095543" y="432560"/>
                  </a:lnTo>
                  <a:lnTo>
                    <a:pt x="1078341" y="458073"/>
                  </a:lnTo>
                  <a:lnTo>
                    <a:pt x="1052828" y="475275"/>
                  </a:lnTo>
                  <a:lnTo>
                    <a:pt x="1021587" y="481583"/>
                  </a:lnTo>
                  <a:lnTo>
                    <a:pt x="80263" y="481583"/>
                  </a:lnTo>
                  <a:lnTo>
                    <a:pt x="49023" y="475275"/>
                  </a:lnTo>
                  <a:lnTo>
                    <a:pt x="23510" y="458073"/>
                  </a:lnTo>
                  <a:lnTo>
                    <a:pt x="6308" y="432560"/>
                  </a:lnTo>
                  <a:lnTo>
                    <a:pt x="0" y="401319"/>
                  </a:lnTo>
                  <a:lnTo>
                    <a:pt x="0" y="80263"/>
                  </a:lnTo>
                  <a:close/>
                </a:path>
              </a:pathLst>
            </a:custGeom>
            <a:ln w="19050">
              <a:solidFill>
                <a:srgbClr val="000000"/>
              </a:solidFill>
            </a:ln>
          </p:spPr>
          <p:txBody>
            <a:bodyPr wrap="square" lIns="0" tIns="0" rIns="0" bIns="0" rtlCol="0"/>
            <a:lstStyle/>
            <a:p>
              <a:endParaRPr/>
            </a:p>
          </p:txBody>
        </p:sp>
      </p:grpSp>
      <p:sp>
        <p:nvSpPr>
          <p:cNvPr id="76" name="object 76"/>
          <p:cNvSpPr txBox="1"/>
          <p:nvPr/>
        </p:nvSpPr>
        <p:spPr>
          <a:xfrm>
            <a:off x="9877806" y="3335782"/>
            <a:ext cx="810260" cy="208279"/>
          </a:xfrm>
          <a:prstGeom prst="rect">
            <a:avLst/>
          </a:prstGeom>
        </p:spPr>
        <p:txBody>
          <a:bodyPr vert="horz" wrap="square" lIns="0" tIns="12700" rIns="0" bIns="0" rtlCol="0">
            <a:spAutoFit/>
          </a:bodyPr>
          <a:lstStyle/>
          <a:p>
            <a:pPr marL="12700">
              <a:lnSpc>
                <a:spcPct val="100000"/>
              </a:lnSpc>
              <a:spcBef>
                <a:spcPts val="100"/>
              </a:spcBef>
            </a:pPr>
            <a:r>
              <a:rPr sz="1200" b="1" spc="-15" dirty="0">
                <a:latin typeface="Arial"/>
                <a:cs typeface="Arial"/>
              </a:rPr>
              <a:t>Retirement</a:t>
            </a:r>
            <a:endParaRPr sz="1200">
              <a:latin typeface="Arial"/>
              <a:cs typeface="Arial"/>
            </a:endParaRPr>
          </a:p>
        </p:txBody>
      </p:sp>
      <p:sp>
        <p:nvSpPr>
          <p:cNvPr id="77" name="object 77"/>
          <p:cNvSpPr txBox="1">
            <a:spLocks noGrp="1"/>
          </p:cNvSpPr>
          <p:nvPr>
            <p:ph type="title"/>
          </p:nvPr>
        </p:nvSpPr>
        <p:spPr>
          <a:xfrm>
            <a:off x="1752600" y="231775"/>
            <a:ext cx="7391400" cy="566822"/>
          </a:xfrm>
          <a:prstGeom prst="rect">
            <a:avLst/>
          </a:prstGeom>
        </p:spPr>
        <p:txBody>
          <a:bodyPr vert="horz" wrap="square" lIns="0" tIns="12700" rIns="0" bIns="0" rtlCol="0">
            <a:spAutoFit/>
          </a:bodyPr>
          <a:lstStyle/>
          <a:p>
            <a:pPr marL="390525">
              <a:lnSpc>
                <a:spcPct val="100000"/>
              </a:lnSpc>
              <a:spcBef>
                <a:spcPts val="100"/>
              </a:spcBef>
            </a:pPr>
            <a:r>
              <a:rPr spc="-85" dirty="0"/>
              <a:t>Project</a:t>
            </a:r>
            <a:r>
              <a:rPr spc="-20" dirty="0"/>
              <a:t> </a:t>
            </a:r>
            <a:r>
              <a:rPr spc="-15" dirty="0"/>
              <a:t>Milestone</a:t>
            </a:r>
            <a:r>
              <a:rPr spc="-20" dirty="0"/>
              <a:t> </a:t>
            </a:r>
            <a:r>
              <a:rPr spc="-30" dirty="0"/>
              <a:t>Path</a:t>
            </a:r>
            <a:r>
              <a:rPr lang="en-US" spc="-30" dirty="0"/>
              <a:t> (Original)</a:t>
            </a:r>
            <a:endParaRPr spc="-30" dirty="0"/>
          </a:p>
        </p:txBody>
      </p:sp>
      <p:grpSp>
        <p:nvGrpSpPr>
          <p:cNvPr id="78" name="object 78"/>
          <p:cNvGrpSpPr/>
          <p:nvPr/>
        </p:nvGrpSpPr>
        <p:grpSpPr>
          <a:xfrm>
            <a:off x="9741789" y="3850004"/>
            <a:ext cx="1121410" cy="501015"/>
            <a:chOff x="9741789" y="3850004"/>
            <a:chExt cx="1121410" cy="501015"/>
          </a:xfrm>
        </p:grpSpPr>
        <p:sp>
          <p:nvSpPr>
            <p:cNvPr id="79" name="object 79"/>
            <p:cNvSpPr/>
            <p:nvPr/>
          </p:nvSpPr>
          <p:spPr>
            <a:xfrm>
              <a:off x="9751314" y="3859529"/>
              <a:ext cx="1102360" cy="481965"/>
            </a:xfrm>
            <a:custGeom>
              <a:avLst/>
              <a:gdLst/>
              <a:ahLst/>
              <a:cxnLst/>
              <a:rect l="l" t="t" r="r" b="b"/>
              <a:pathLst>
                <a:path w="1102359" h="481964">
                  <a:moveTo>
                    <a:pt x="1021587" y="0"/>
                  </a:moveTo>
                  <a:lnTo>
                    <a:pt x="80263" y="0"/>
                  </a:lnTo>
                  <a:lnTo>
                    <a:pt x="49023" y="6308"/>
                  </a:lnTo>
                  <a:lnTo>
                    <a:pt x="23510" y="23510"/>
                  </a:lnTo>
                  <a:lnTo>
                    <a:pt x="6308" y="49023"/>
                  </a:lnTo>
                  <a:lnTo>
                    <a:pt x="0" y="80264"/>
                  </a:lnTo>
                  <a:lnTo>
                    <a:pt x="0" y="401320"/>
                  </a:lnTo>
                  <a:lnTo>
                    <a:pt x="6308" y="432560"/>
                  </a:lnTo>
                  <a:lnTo>
                    <a:pt x="23510" y="458073"/>
                  </a:lnTo>
                  <a:lnTo>
                    <a:pt x="49023" y="475275"/>
                  </a:lnTo>
                  <a:lnTo>
                    <a:pt x="80263" y="481584"/>
                  </a:lnTo>
                  <a:lnTo>
                    <a:pt x="1021587" y="481584"/>
                  </a:lnTo>
                  <a:lnTo>
                    <a:pt x="1052828" y="475275"/>
                  </a:lnTo>
                  <a:lnTo>
                    <a:pt x="1078341" y="458073"/>
                  </a:lnTo>
                  <a:lnTo>
                    <a:pt x="1095543" y="432560"/>
                  </a:lnTo>
                  <a:lnTo>
                    <a:pt x="1101852" y="401320"/>
                  </a:lnTo>
                  <a:lnTo>
                    <a:pt x="1101852" y="80264"/>
                  </a:lnTo>
                  <a:lnTo>
                    <a:pt x="1095543" y="49023"/>
                  </a:lnTo>
                  <a:lnTo>
                    <a:pt x="1078341" y="23510"/>
                  </a:lnTo>
                  <a:lnTo>
                    <a:pt x="1052828" y="6308"/>
                  </a:lnTo>
                  <a:lnTo>
                    <a:pt x="1021587" y="0"/>
                  </a:lnTo>
                  <a:close/>
                </a:path>
              </a:pathLst>
            </a:custGeom>
            <a:solidFill>
              <a:srgbClr val="FFFFFF"/>
            </a:solidFill>
          </p:spPr>
          <p:txBody>
            <a:bodyPr wrap="square" lIns="0" tIns="0" rIns="0" bIns="0" rtlCol="0"/>
            <a:lstStyle/>
            <a:p>
              <a:endParaRPr/>
            </a:p>
          </p:txBody>
        </p:sp>
        <p:sp>
          <p:nvSpPr>
            <p:cNvPr id="80" name="object 80"/>
            <p:cNvSpPr/>
            <p:nvPr/>
          </p:nvSpPr>
          <p:spPr>
            <a:xfrm>
              <a:off x="9751314" y="3859529"/>
              <a:ext cx="1102360" cy="481965"/>
            </a:xfrm>
            <a:custGeom>
              <a:avLst/>
              <a:gdLst/>
              <a:ahLst/>
              <a:cxnLst/>
              <a:rect l="l" t="t" r="r" b="b"/>
              <a:pathLst>
                <a:path w="1102359" h="481964">
                  <a:moveTo>
                    <a:pt x="0" y="80264"/>
                  </a:moveTo>
                  <a:lnTo>
                    <a:pt x="6308" y="49023"/>
                  </a:lnTo>
                  <a:lnTo>
                    <a:pt x="23510" y="23510"/>
                  </a:lnTo>
                  <a:lnTo>
                    <a:pt x="49023" y="6308"/>
                  </a:lnTo>
                  <a:lnTo>
                    <a:pt x="80263" y="0"/>
                  </a:lnTo>
                  <a:lnTo>
                    <a:pt x="1021587" y="0"/>
                  </a:lnTo>
                  <a:lnTo>
                    <a:pt x="1052828" y="6308"/>
                  </a:lnTo>
                  <a:lnTo>
                    <a:pt x="1078341" y="23510"/>
                  </a:lnTo>
                  <a:lnTo>
                    <a:pt x="1095543" y="49023"/>
                  </a:lnTo>
                  <a:lnTo>
                    <a:pt x="1101852" y="80264"/>
                  </a:lnTo>
                  <a:lnTo>
                    <a:pt x="1101852" y="401320"/>
                  </a:lnTo>
                  <a:lnTo>
                    <a:pt x="1095543" y="432560"/>
                  </a:lnTo>
                  <a:lnTo>
                    <a:pt x="1078341" y="458073"/>
                  </a:lnTo>
                  <a:lnTo>
                    <a:pt x="1052828" y="475275"/>
                  </a:lnTo>
                  <a:lnTo>
                    <a:pt x="1021587" y="481584"/>
                  </a:lnTo>
                  <a:lnTo>
                    <a:pt x="80263" y="481584"/>
                  </a:lnTo>
                  <a:lnTo>
                    <a:pt x="49023" y="475275"/>
                  </a:lnTo>
                  <a:lnTo>
                    <a:pt x="23510" y="458073"/>
                  </a:lnTo>
                  <a:lnTo>
                    <a:pt x="6308" y="432560"/>
                  </a:lnTo>
                  <a:lnTo>
                    <a:pt x="0" y="401320"/>
                  </a:lnTo>
                  <a:lnTo>
                    <a:pt x="0" y="80264"/>
                  </a:lnTo>
                  <a:close/>
                </a:path>
              </a:pathLst>
            </a:custGeom>
            <a:ln w="19050">
              <a:solidFill>
                <a:srgbClr val="000000"/>
              </a:solidFill>
            </a:ln>
          </p:spPr>
          <p:txBody>
            <a:bodyPr wrap="square" lIns="0" tIns="0" rIns="0" bIns="0" rtlCol="0"/>
            <a:lstStyle/>
            <a:p>
              <a:endParaRPr/>
            </a:p>
          </p:txBody>
        </p:sp>
      </p:grpSp>
      <p:sp>
        <p:nvSpPr>
          <p:cNvPr id="81" name="object 81"/>
          <p:cNvSpPr txBox="1"/>
          <p:nvPr/>
        </p:nvSpPr>
        <p:spPr>
          <a:xfrm>
            <a:off x="9847326" y="3956050"/>
            <a:ext cx="869315" cy="208279"/>
          </a:xfrm>
          <a:prstGeom prst="rect">
            <a:avLst/>
          </a:prstGeom>
        </p:spPr>
        <p:txBody>
          <a:bodyPr vert="horz" wrap="square" lIns="0" tIns="12700" rIns="0" bIns="0" rtlCol="0">
            <a:spAutoFit/>
          </a:bodyPr>
          <a:lstStyle/>
          <a:p>
            <a:pPr marL="12700">
              <a:lnSpc>
                <a:spcPct val="100000"/>
              </a:lnSpc>
              <a:spcBef>
                <a:spcPts val="100"/>
              </a:spcBef>
            </a:pPr>
            <a:r>
              <a:rPr sz="1200" b="1" spc="-15" dirty="0">
                <a:latin typeface="Arial"/>
                <a:cs typeface="Arial"/>
              </a:rPr>
              <a:t>Trade</a:t>
            </a:r>
            <a:r>
              <a:rPr sz="1200" b="1" spc="-45" dirty="0">
                <a:latin typeface="Arial"/>
                <a:cs typeface="Arial"/>
              </a:rPr>
              <a:t> Block</a:t>
            </a:r>
            <a:endParaRPr sz="1200">
              <a:latin typeface="Arial"/>
              <a:cs typeface="Arial"/>
            </a:endParaRPr>
          </a:p>
        </p:txBody>
      </p:sp>
      <p:grpSp>
        <p:nvGrpSpPr>
          <p:cNvPr id="82" name="object 82"/>
          <p:cNvGrpSpPr/>
          <p:nvPr/>
        </p:nvGrpSpPr>
        <p:grpSpPr>
          <a:xfrm>
            <a:off x="7807832" y="4395596"/>
            <a:ext cx="1136650" cy="543560"/>
            <a:chOff x="7807832" y="4395596"/>
            <a:chExt cx="1136650" cy="543560"/>
          </a:xfrm>
        </p:grpSpPr>
        <p:sp>
          <p:nvSpPr>
            <p:cNvPr id="83" name="object 83"/>
            <p:cNvSpPr/>
            <p:nvPr/>
          </p:nvSpPr>
          <p:spPr>
            <a:xfrm>
              <a:off x="7817357" y="4405121"/>
              <a:ext cx="1117600" cy="524510"/>
            </a:xfrm>
            <a:custGeom>
              <a:avLst/>
              <a:gdLst/>
              <a:ahLst/>
              <a:cxnLst/>
              <a:rect l="l" t="t" r="r" b="b"/>
              <a:pathLst>
                <a:path w="1117600" h="524510">
                  <a:moveTo>
                    <a:pt x="558546" y="0"/>
                  </a:moveTo>
                  <a:lnTo>
                    <a:pt x="493406" y="1763"/>
                  </a:lnTo>
                  <a:lnTo>
                    <a:pt x="430474" y="6922"/>
                  </a:lnTo>
                  <a:lnTo>
                    <a:pt x="370168" y="15280"/>
                  </a:lnTo>
                  <a:lnTo>
                    <a:pt x="312908" y="26641"/>
                  </a:lnTo>
                  <a:lnTo>
                    <a:pt x="259113" y="40807"/>
                  </a:lnTo>
                  <a:lnTo>
                    <a:pt x="209201" y="57583"/>
                  </a:lnTo>
                  <a:lnTo>
                    <a:pt x="163591" y="76771"/>
                  </a:lnTo>
                  <a:lnTo>
                    <a:pt x="122704" y="98175"/>
                  </a:lnTo>
                  <a:lnTo>
                    <a:pt x="86957" y="121599"/>
                  </a:lnTo>
                  <a:lnTo>
                    <a:pt x="56770" y="146846"/>
                  </a:lnTo>
                  <a:lnTo>
                    <a:pt x="14751" y="202021"/>
                  </a:lnTo>
                  <a:lnTo>
                    <a:pt x="0" y="262127"/>
                  </a:lnTo>
                  <a:lnTo>
                    <a:pt x="3757" y="292699"/>
                  </a:lnTo>
                  <a:lnTo>
                    <a:pt x="32561" y="350537"/>
                  </a:lnTo>
                  <a:lnTo>
                    <a:pt x="86957" y="402656"/>
                  </a:lnTo>
                  <a:lnTo>
                    <a:pt x="122704" y="426080"/>
                  </a:lnTo>
                  <a:lnTo>
                    <a:pt x="163591" y="447484"/>
                  </a:lnTo>
                  <a:lnTo>
                    <a:pt x="209201" y="466672"/>
                  </a:lnTo>
                  <a:lnTo>
                    <a:pt x="259113" y="483448"/>
                  </a:lnTo>
                  <a:lnTo>
                    <a:pt x="312908" y="497614"/>
                  </a:lnTo>
                  <a:lnTo>
                    <a:pt x="370168" y="508975"/>
                  </a:lnTo>
                  <a:lnTo>
                    <a:pt x="430474" y="517333"/>
                  </a:lnTo>
                  <a:lnTo>
                    <a:pt x="493406" y="522492"/>
                  </a:lnTo>
                  <a:lnTo>
                    <a:pt x="558546" y="524255"/>
                  </a:lnTo>
                  <a:lnTo>
                    <a:pt x="623685" y="522492"/>
                  </a:lnTo>
                  <a:lnTo>
                    <a:pt x="686617" y="517333"/>
                  </a:lnTo>
                  <a:lnTo>
                    <a:pt x="746923" y="508975"/>
                  </a:lnTo>
                  <a:lnTo>
                    <a:pt x="804183" y="497614"/>
                  </a:lnTo>
                  <a:lnTo>
                    <a:pt x="857978" y="483448"/>
                  </a:lnTo>
                  <a:lnTo>
                    <a:pt x="907890" y="466672"/>
                  </a:lnTo>
                  <a:lnTo>
                    <a:pt x="953500" y="447484"/>
                  </a:lnTo>
                  <a:lnTo>
                    <a:pt x="994387" y="426080"/>
                  </a:lnTo>
                  <a:lnTo>
                    <a:pt x="1030134" y="402656"/>
                  </a:lnTo>
                  <a:lnTo>
                    <a:pt x="1060321" y="377409"/>
                  </a:lnTo>
                  <a:lnTo>
                    <a:pt x="1102340" y="322234"/>
                  </a:lnTo>
                  <a:lnTo>
                    <a:pt x="1117092" y="262127"/>
                  </a:lnTo>
                  <a:lnTo>
                    <a:pt x="1113334" y="231556"/>
                  </a:lnTo>
                  <a:lnTo>
                    <a:pt x="1084530" y="173718"/>
                  </a:lnTo>
                  <a:lnTo>
                    <a:pt x="1030134" y="121599"/>
                  </a:lnTo>
                  <a:lnTo>
                    <a:pt x="994387" y="98175"/>
                  </a:lnTo>
                  <a:lnTo>
                    <a:pt x="953500" y="76771"/>
                  </a:lnTo>
                  <a:lnTo>
                    <a:pt x="907890" y="57583"/>
                  </a:lnTo>
                  <a:lnTo>
                    <a:pt x="857978" y="40807"/>
                  </a:lnTo>
                  <a:lnTo>
                    <a:pt x="804183" y="26641"/>
                  </a:lnTo>
                  <a:lnTo>
                    <a:pt x="746923" y="15280"/>
                  </a:lnTo>
                  <a:lnTo>
                    <a:pt x="686617" y="6922"/>
                  </a:lnTo>
                  <a:lnTo>
                    <a:pt x="623685" y="1763"/>
                  </a:lnTo>
                  <a:lnTo>
                    <a:pt x="558546" y="0"/>
                  </a:lnTo>
                  <a:close/>
                </a:path>
              </a:pathLst>
            </a:custGeom>
            <a:solidFill>
              <a:srgbClr val="FFFFFF"/>
            </a:solidFill>
          </p:spPr>
          <p:txBody>
            <a:bodyPr wrap="square" lIns="0" tIns="0" rIns="0" bIns="0" rtlCol="0"/>
            <a:lstStyle/>
            <a:p>
              <a:endParaRPr/>
            </a:p>
          </p:txBody>
        </p:sp>
        <p:sp>
          <p:nvSpPr>
            <p:cNvPr id="84" name="object 84"/>
            <p:cNvSpPr/>
            <p:nvPr/>
          </p:nvSpPr>
          <p:spPr>
            <a:xfrm>
              <a:off x="7817357" y="4405121"/>
              <a:ext cx="1117600" cy="524510"/>
            </a:xfrm>
            <a:custGeom>
              <a:avLst/>
              <a:gdLst/>
              <a:ahLst/>
              <a:cxnLst/>
              <a:rect l="l" t="t" r="r" b="b"/>
              <a:pathLst>
                <a:path w="1117600" h="524510">
                  <a:moveTo>
                    <a:pt x="0" y="262127"/>
                  </a:moveTo>
                  <a:lnTo>
                    <a:pt x="14751" y="202021"/>
                  </a:lnTo>
                  <a:lnTo>
                    <a:pt x="56770" y="146846"/>
                  </a:lnTo>
                  <a:lnTo>
                    <a:pt x="86957" y="121599"/>
                  </a:lnTo>
                  <a:lnTo>
                    <a:pt x="122704" y="98175"/>
                  </a:lnTo>
                  <a:lnTo>
                    <a:pt x="163591" y="76771"/>
                  </a:lnTo>
                  <a:lnTo>
                    <a:pt x="209201" y="57583"/>
                  </a:lnTo>
                  <a:lnTo>
                    <a:pt x="259113" y="40807"/>
                  </a:lnTo>
                  <a:lnTo>
                    <a:pt x="312908" y="26641"/>
                  </a:lnTo>
                  <a:lnTo>
                    <a:pt x="370168" y="15280"/>
                  </a:lnTo>
                  <a:lnTo>
                    <a:pt x="430474" y="6922"/>
                  </a:lnTo>
                  <a:lnTo>
                    <a:pt x="493406" y="1763"/>
                  </a:lnTo>
                  <a:lnTo>
                    <a:pt x="558546" y="0"/>
                  </a:lnTo>
                  <a:lnTo>
                    <a:pt x="623685" y="1763"/>
                  </a:lnTo>
                  <a:lnTo>
                    <a:pt x="686617" y="6922"/>
                  </a:lnTo>
                  <a:lnTo>
                    <a:pt x="746923" y="15280"/>
                  </a:lnTo>
                  <a:lnTo>
                    <a:pt x="804183" y="26641"/>
                  </a:lnTo>
                  <a:lnTo>
                    <a:pt x="857978" y="40807"/>
                  </a:lnTo>
                  <a:lnTo>
                    <a:pt x="907890" y="57583"/>
                  </a:lnTo>
                  <a:lnTo>
                    <a:pt x="953500" y="76771"/>
                  </a:lnTo>
                  <a:lnTo>
                    <a:pt x="994387" y="98175"/>
                  </a:lnTo>
                  <a:lnTo>
                    <a:pt x="1030134" y="121599"/>
                  </a:lnTo>
                  <a:lnTo>
                    <a:pt x="1060321" y="146846"/>
                  </a:lnTo>
                  <a:lnTo>
                    <a:pt x="1102340" y="202021"/>
                  </a:lnTo>
                  <a:lnTo>
                    <a:pt x="1117092" y="262127"/>
                  </a:lnTo>
                  <a:lnTo>
                    <a:pt x="1113334" y="292699"/>
                  </a:lnTo>
                  <a:lnTo>
                    <a:pt x="1084530" y="350537"/>
                  </a:lnTo>
                  <a:lnTo>
                    <a:pt x="1030134" y="402656"/>
                  </a:lnTo>
                  <a:lnTo>
                    <a:pt x="994387" y="426080"/>
                  </a:lnTo>
                  <a:lnTo>
                    <a:pt x="953500" y="447484"/>
                  </a:lnTo>
                  <a:lnTo>
                    <a:pt x="907890" y="466672"/>
                  </a:lnTo>
                  <a:lnTo>
                    <a:pt x="857978" y="483448"/>
                  </a:lnTo>
                  <a:lnTo>
                    <a:pt x="804183" y="497614"/>
                  </a:lnTo>
                  <a:lnTo>
                    <a:pt x="746923" y="508975"/>
                  </a:lnTo>
                  <a:lnTo>
                    <a:pt x="686617" y="517333"/>
                  </a:lnTo>
                  <a:lnTo>
                    <a:pt x="623685" y="522492"/>
                  </a:lnTo>
                  <a:lnTo>
                    <a:pt x="558546" y="524255"/>
                  </a:lnTo>
                  <a:lnTo>
                    <a:pt x="493406" y="522492"/>
                  </a:lnTo>
                  <a:lnTo>
                    <a:pt x="430474" y="517333"/>
                  </a:lnTo>
                  <a:lnTo>
                    <a:pt x="370168" y="508975"/>
                  </a:lnTo>
                  <a:lnTo>
                    <a:pt x="312908" y="497614"/>
                  </a:lnTo>
                  <a:lnTo>
                    <a:pt x="259113" y="483448"/>
                  </a:lnTo>
                  <a:lnTo>
                    <a:pt x="209201" y="466672"/>
                  </a:lnTo>
                  <a:lnTo>
                    <a:pt x="163591" y="447484"/>
                  </a:lnTo>
                  <a:lnTo>
                    <a:pt x="122704" y="426080"/>
                  </a:lnTo>
                  <a:lnTo>
                    <a:pt x="86957" y="402656"/>
                  </a:lnTo>
                  <a:lnTo>
                    <a:pt x="56770" y="377409"/>
                  </a:lnTo>
                  <a:lnTo>
                    <a:pt x="14751" y="322234"/>
                  </a:lnTo>
                  <a:lnTo>
                    <a:pt x="0" y="262127"/>
                  </a:lnTo>
                  <a:close/>
                </a:path>
              </a:pathLst>
            </a:custGeom>
            <a:ln w="19050">
              <a:solidFill>
                <a:srgbClr val="000000"/>
              </a:solidFill>
            </a:ln>
          </p:spPr>
          <p:txBody>
            <a:bodyPr wrap="square" lIns="0" tIns="0" rIns="0" bIns="0" rtlCol="0"/>
            <a:lstStyle/>
            <a:p>
              <a:endParaRPr/>
            </a:p>
          </p:txBody>
        </p:sp>
      </p:grpSp>
      <p:sp>
        <p:nvSpPr>
          <p:cNvPr id="85" name="object 85"/>
          <p:cNvSpPr txBox="1"/>
          <p:nvPr/>
        </p:nvSpPr>
        <p:spPr>
          <a:xfrm>
            <a:off x="8055356" y="4553458"/>
            <a:ext cx="618490" cy="177800"/>
          </a:xfrm>
          <a:prstGeom prst="rect">
            <a:avLst/>
          </a:prstGeom>
        </p:spPr>
        <p:txBody>
          <a:bodyPr vert="horz" wrap="square" lIns="0" tIns="12065" rIns="0" bIns="0" rtlCol="0">
            <a:spAutoFit/>
          </a:bodyPr>
          <a:lstStyle/>
          <a:p>
            <a:pPr marL="12700">
              <a:lnSpc>
                <a:spcPct val="100000"/>
              </a:lnSpc>
              <a:spcBef>
                <a:spcPts val="95"/>
              </a:spcBef>
            </a:pPr>
            <a:r>
              <a:rPr sz="1000" b="1" spc="-45" dirty="0">
                <a:latin typeface="Arial"/>
                <a:cs typeface="Arial"/>
              </a:rPr>
              <a:t>Re-Cluster</a:t>
            </a:r>
            <a:endParaRPr sz="10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843280" cy="5666740"/>
          </a:xfrm>
          <a:custGeom>
            <a:avLst/>
            <a:gdLst/>
            <a:ahLst/>
            <a:cxnLst/>
            <a:rect l="l" t="t" r="r" b="b"/>
            <a:pathLst>
              <a:path w="843280" h="5666740">
                <a:moveTo>
                  <a:pt x="842772" y="0"/>
                </a:moveTo>
                <a:lnTo>
                  <a:pt x="0" y="0"/>
                </a:lnTo>
                <a:lnTo>
                  <a:pt x="0" y="5666232"/>
                </a:lnTo>
                <a:lnTo>
                  <a:pt x="842772" y="0"/>
                </a:lnTo>
                <a:close/>
              </a:path>
            </a:pathLst>
          </a:custGeom>
          <a:solidFill>
            <a:srgbClr val="90C225">
              <a:alpha val="85096"/>
            </a:srgbClr>
          </a:solidFill>
        </p:spPr>
        <p:txBody>
          <a:bodyPr wrap="square" lIns="0" tIns="0" rIns="0" bIns="0" rtlCol="0"/>
          <a:lstStyle/>
          <a:p>
            <a:endParaRPr/>
          </a:p>
        </p:txBody>
      </p:sp>
      <p:grpSp>
        <p:nvGrpSpPr>
          <p:cNvPr id="3" name="object 3"/>
          <p:cNvGrpSpPr/>
          <p:nvPr/>
        </p:nvGrpSpPr>
        <p:grpSpPr>
          <a:xfrm>
            <a:off x="2181351" y="2508250"/>
            <a:ext cx="914243" cy="887460"/>
            <a:chOff x="2181351" y="2508250"/>
            <a:chExt cx="928369" cy="930910"/>
          </a:xfrm>
        </p:grpSpPr>
        <p:sp>
          <p:nvSpPr>
            <p:cNvPr id="4" name="object 4"/>
            <p:cNvSpPr/>
            <p:nvPr/>
          </p:nvSpPr>
          <p:spPr>
            <a:xfrm>
              <a:off x="2187701" y="2514600"/>
              <a:ext cx="570230" cy="675640"/>
            </a:xfrm>
            <a:custGeom>
              <a:avLst/>
              <a:gdLst/>
              <a:ahLst/>
              <a:cxnLst/>
              <a:rect l="l" t="t" r="r" b="b"/>
              <a:pathLst>
                <a:path w="570230" h="675639">
                  <a:moveTo>
                    <a:pt x="0" y="0"/>
                  </a:moveTo>
                  <a:lnTo>
                    <a:pt x="65011" y="7313"/>
                  </a:lnTo>
                  <a:lnTo>
                    <a:pt x="129075" y="29006"/>
                  </a:lnTo>
                  <a:lnTo>
                    <a:pt x="191879" y="64705"/>
                  </a:lnTo>
                  <a:lnTo>
                    <a:pt x="222711" y="87689"/>
                  </a:lnTo>
                  <a:lnTo>
                    <a:pt x="253109" y="114035"/>
                  </a:lnTo>
                  <a:lnTo>
                    <a:pt x="283036" y="143696"/>
                  </a:lnTo>
                  <a:lnTo>
                    <a:pt x="312451" y="176625"/>
                  </a:lnTo>
                  <a:lnTo>
                    <a:pt x="341316" y="212775"/>
                  </a:lnTo>
                  <a:lnTo>
                    <a:pt x="369591" y="252100"/>
                  </a:lnTo>
                  <a:lnTo>
                    <a:pt x="397237" y="294552"/>
                  </a:lnTo>
                  <a:lnTo>
                    <a:pt x="424214" y="340086"/>
                  </a:lnTo>
                  <a:lnTo>
                    <a:pt x="450484" y="388655"/>
                  </a:lnTo>
                  <a:lnTo>
                    <a:pt x="476008" y="440212"/>
                  </a:lnTo>
                  <a:lnTo>
                    <a:pt x="500745" y="494710"/>
                  </a:lnTo>
                  <a:lnTo>
                    <a:pt x="524657" y="552103"/>
                  </a:lnTo>
                  <a:lnTo>
                    <a:pt x="547705" y="612343"/>
                  </a:lnTo>
                  <a:lnTo>
                    <a:pt x="569849" y="675386"/>
                  </a:lnTo>
                </a:path>
              </a:pathLst>
            </a:custGeom>
            <a:ln w="12699">
              <a:solidFill>
                <a:srgbClr val="000000"/>
              </a:solidFill>
            </a:ln>
          </p:spPr>
          <p:txBody>
            <a:bodyPr wrap="square" lIns="0" tIns="0" rIns="0" bIns="0" rtlCol="0"/>
            <a:lstStyle/>
            <a:p>
              <a:endParaRPr/>
            </a:p>
          </p:txBody>
        </p:sp>
        <p:sp>
          <p:nvSpPr>
            <p:cNvPr id="5" name="object 5"/>
            <p:cNvSpPr/>
            <p:nvPr/>
          </p:nvSpPr>
          <p:spPr>
            <a:xfrm>
              <a:off x="2317241" y="3175254"/>
              <a:ext cx="792480" cy="264160"/>
            </a:xfrm>
            <a:custGeom>
              <a:avLst/>
              <a:gdLst/>
              <a:ahLst/>
              <a:cxnLst/>
              <a:rect l="l" t="t" r="r" b="b"/>
              <a:pathLst>
                <a:path w="792480" h="264160">
                  <a:moveTo>
                    <a:pt x="792480" y="0"/>
                  </a:moveTo>
                  <a:lnTo>
                    <a:pt x="0" y="0"/>
                  </a:lnTo>
                  <a:lnTo>
                    <a:pt x="0" y="263651"/>
                  </a:lnTo>
                  <a:lnTo>
                    <a:pt x="792480" y="263651"/>
                  </a:lnTo>
                  <a:lnTo>
                    <a:pt x="792480" y="0"/>
                  </a:lnTo>
                  <a:close/>
                </a:path>
              </a:pathLst>
            </a:custGeom>
            <a:solidFill>
              <a:srgbClr val="FFFFFF"/>
            </a:solidFill>
          </p:spPr>
          <p:txBody>
            <a:bodyPr wrap="square" lIns="0" tIns="0" rIns="0" bIns="0" rtlCol="0"/>
            <a:lstStyle/>
            <a:p>
              <a:endParaRPr/>
            </a:p>
          </p:txBody>
        </p:sp>
      </p:grpSp>
      <p:sp>
        <p:nvSpPr>
          <p:cNvPr id="6" name="object 6"/>
          <p:cNvSpPr txBox="1"/>
          <p:nvPr/>
        </p:nvSpPr>
        <p:spPr>
          <a:xfrm>
            <a:off x="1370838" y="3173729"/>
            <a:ext cx="780422" cy="180178"/>
          </a:xfrm>
          <a:prstGeom prst="rect">
            <a:avLst/>
          </a:prstGeom>
          <a:ln w="19050">
            <a:solidFill>
              <a:srgbClr val="000000"/>
            </a:solidFill>
          </a:ln>
        </p:spPr>
        <p:txBody>
          <a:bodyPr vert="horz" wrap="square" lIns="0" tIns="10795" rIns="0" bIns="0" rtlCol="0">
            <a:spAutoFit/>
          </a:bodyPr>
          <a:lstStyle/>
          <a:p>
            <a:pPr marL="171450">
              <a:lnSpc>
                <a:spcPct val="100000"/>
              </a:lnSpc>
              <a:spcBef>
                <a:spcPts val="85"/>
              </a:spcBef>
            </a:pPr>
            <a:r>
              <a:rPr sz="1100" b="1" dirty="0">
                <a:latin typeface="Arial"/>
                <a:cs typeface="Arial"/>
              </a:rPr>
              <a:t>Career</a:t>
            </a:r>
            <a:endParaRPr sz="1100">
              <a:latin typeface="Arial"/>
              <a:cs typeface="Arial"/>
            </a:endParaRPr>
          </a:p>
        </p:txBody>
      </p:sp>
      <p:sp>
        <p:nvSpPr>
          <p:cNvPr id="7" name="object 7"/>
          <p:cNvSpPr txBox="1"/>
          <p:nvPr/>
        </p:nvSpPr>
        <p:spPr>
          <a:xfrm>
            <a:off x="2317242" y="3175254"/>
            <a:ext cx="780422" cy="191078"/>
          </a:xfrm>
          <a:prstGeom prst="rect">
            <a:avLst/>
          </a:prstGeom>
          <a:ln w="19050">
            <a:solidFill>
              <a:srgbClr val="000000"/>
            </a:solidFill>
          </a:ln>
        </p:spPr>
        <p:txBody>
          <a:bodyPr vert="horz" wrap="square" lIns="0" tIns="21590" rIns="0" bIns="0" rtlCol="0">
            <a:spAutoFit/>
          </a:bodyPr>
          <a:lstStyle/>
          <a:p>
            <a:pPr marL="144780">
              <a:lnSpc>
                <a:spcPct val="100000"/>
              </a:lnSpc>
              <a:spcBef>
                <a:spcPts val="170"/>
              </a:spcBef>
            </a:pPr>
            <a:r>
              <a:rPr sz="1100" b="1" spc="-30" dirty="0">
                <a:latin typeface="Arial"/>
                <a:cs typeface="Arial"/>
              </a:rPr>
              <a:t>Season</a:t>
            </a:r>
            <a:endParaRPr sz="1100">
              <a:latin typeface="Arial"/>
              <a:cs typeface="Arial"/>
            </a:endParaRPr>
          </a:p>
        </p:txBody>
      </p:sp>
      <p:grpSp>
        <p:nvGrpSpPr>
          <p:cNvPr id="8" name="object 8"/>
          <p:cNvGrpSpPr/>
          <p:nvPr/>
        </p:nvGrpSpPr>
        <p:grpSpPr>
          <a:xfrm>
            <a:off x="983597" y="2514305"/>
            <a:ext cx="2389542" cy="2947458"/>
            <a:chOff x="983741" y="2514600"/>
            <a:chExt cx="2426463" cy="3091766"/>
          </a:xfrm>
        </p:grpSpPr>
        <p:sp>
          <p:nvSpPr>
            <p:cNvPr id="9" name="object 9"/>
            <p:cNvSpPr/>
            <p:nvPr/>
          </p:nvSpPr>
          <p:spPr>
            <a:xfrm>
              <a:off x="1624456" y="2514600"/>
              <a:ext cx="564515" cy="656590"/>
            </a:xfrm>
            <a:custGeom>
              <a:avLst/>
              <a:gdLst/>
              <a:ahLst/>
              <a:cxnLst/>
              <a:rect l="l" t="t" r="r" b="b"/>
              <a:pathLst>
                <a:path w="564514" h="656589">
                  <a:moveTo>
                    <a:pt x="564007" y="0"/>
                  </a:moveTo>
                  <a:lnTo>
                    <a:pt x="496577" y="7855"/>
                  </a:lnTo>
                  <a:lnTo>
                    <a:pt x="430159" y="31149"/>
                  </a:lnTo>
                  <a:lnTo>
                    <a:pt x="365108" y="69471"/>
                  </a:lnTo>
                  <a:lnTo>
                    <a:pt x="333205" y="94140"/>
                  </a:lnTo>
                  <a:lnTo>
                    <a:pt x="301776" y="122412"/>
                  </a:lnTo>
                  <a:lnTo>
                    <a:pt x="270866" y="154237"/>
                  </a:lnTo>
                  <a:lnTo>
                    <a:pt x="240518" y="189563"/>
                  </a:lnTo>
                  <a:lnTo>
                    <a:pt x="210777" y="228338"/>
                  </a:lnTo>
                  <a:lnTo>
                    <a:pt x="181687" y="270512"/>
                  </a:lnTo>
                  <a:lnTo>
                    <a:pt x="153292" y="316033"/>
                  </a:lnTo>
                  <a:lnTo>
                    <a:pt x="125637" y="364851"/>
                  </a:lnTo>
                  <a:lnTo>
                    <a:pt x="98765" y="416914"/>
                  </a:lnTo>
                  <a:lnTo>
                    <a:pt x="72721" y="472170"/>
                  </a:lnTo>
                  <a:lnTo>
                    <a:pt x="47550" y="530569"/>
                  </a:lnTo>
                  <a:lnTo>
                    <a:pt x="23294" y="592059"/>
                  </a:lnTo>
                  <a:lnTo>
                    <a:pt x="0" y="656589"/>
                  </a:lnTo>
                </a:path>
              </a:pathLst>
            </a:custGeom>
            <a:ln w="12700">
              <a:solidFill>
                <a:srgbClr val="000000"/>
              </a:solidFill>
            </a:ln>
          </p:spPr>
          <p:txBody>
            <a:bodyPr wrap="square" lIns="0" tIns="0" rIns="0" bIns="0" rtlCol="0"/>
            <a:lstStyle/>
            <a:p>
              <a:endParaRPr/>
            </a:p>
          </p:txBody>
        </p:sp>
        <p:sp>
          <p:nvSpPr>
            <p:cNvPr id="10" name="object 10"/>
            <p:cNvSpPr/>
            <p:nvPr/>
          </p:nvSpPr>
          <p:spPr>
            <a:xfrm>
              <a:off x="2827909" y="3430142"/>
              <a:ext cx="76200" cy="269875"/>
            </a:xfrm>
            <a:custGeom>
              <a:avLst/>
              <a:gdLst/>
              <a:ahLst/>
              <a:cxnLst/>
              <a:rect l="l" t="t" r="r" b="b"/>
              <a:pathLst>
                <a:path w="76200" h="269875">
                  <a:moveTo>
                    <a:pt x="0" y="191516"/>
                  </a:moveTo>
                  <a:lnTo>
                    <a:pt x="34163" y="269494"/>
                  </a:lnTo>
                  <a:lnTo>
                    <a:pt x="66313" y="212598"/>
                  </a:lnTo>
                  <a:lnTo>
                    <a:pt x="40513" y="212598"/>
                  </a:lnTo>
                  <a:lnTo>
                    <a:pt x="37084" y="212471"/>
                  </a:lnTo>
                  <a:lnTo>
                    <a:pt x="33528" y="212217"/>
                  </a:lnTo>
                  <a:lnTo>
                    <a:pt x="30861" y="209296"/>
                  </a:lnTo>
                  <a:lnTo>
                    <a:pt x="30988" y="205740"/>
                  </a:lnTo>
                  <a:lnTo>
                    <a:pt x="31639" y="193100"/>
                  </a:lnTo>
                  <a:lnTo>
                    <a:pt x="0" y="191516"/>
                  </a:lnTo>
                  <a:close/>
                </a:path>
                <a:path w="76200" h="269875">
                  <a:moveTo>
                    <a:pt x="31639" y="193100"/>
                  </a:moveTo>
                  <a:lnTo>
                    <a:pt x="30965" y="206375"/>
                  </a:lnTo>
                  <a:lnTo>
                    <a:pt x="30861" y="209296"/>
                  </a:lnTo>
                  <a:lnTo>
                    <a:pt x="33528" y="212217"/>
                  </a:lnTo>
                  <a:lnTo>
                    <a:pt x="37084" y="212471"/>
                  </a:lnTo>
                  <a:lnTo>
                    <a:pt x="40513" y="212598"/>
                  </a:lnTo>
                  <a:lnTo>
                    <a:pt x="43561" y="209931"/>
                  </a:lnTo>
                  <a:lnTo>
                    <a:pt x="43720" y="205740"/>
                  </a:lnTo>
                  <a:lnTo>
                    <a:pt x="44331" y="193736"/>
                  </a:lnTo>
                  <a:lnTo>
                    <a:pt x="31639" y="193100"/>
                  </a:lnTo>
                  <a:close/>
                </a:path>
                <a:path w="76200" h="269875">
                  <a:moveTo>
                    <a:pt x="44331" y="193736"/>
                  </a:moveTo>
                  <a:lnTo>
                    <a:pt x="43688" y="206375"/>
                  </a:lnTo>
                  <a:lnTo>
                    <a:pt x="43561" y="209931"/>
                  </a:lnTo>
                  <a:lnTo>
                    <a:pt x="40513" y="212598"/>
                  </a:lnTo>
                  <a:lnTo>
                    <a:pt x="66313" y="212598"/>
                  </a:lnTo>
                  <a:lnTo>
                    <a:pt x="76073" y="195326"/>
                  </a:lnTo>
                  <a:lnTo>
                    <a:pt x="44331" y="193736"/>
                  </a:lnTo>
                  <a:close/>
                </a:path>
                <a:path w="76200" h="269875">
                  <a:moveTo>
                    <a:pt x="44323" y="0"/>
                  </a:moveTo>
                  <a:lnTo>
                    <a:pt x="41402" y="2667"/>
                  </a:lnTo>
                  <a:lnTo>
                    <a:pt x="41235" y="6858"/>
                  </a:lnTo>
                  <a:lnTo>
                    <a:pt x="31639" y="193100"/>
                  </a:lnTo>
                  <a:lnTo>
                    <a:pt x="44331" y="193736"/>
                  </a:lnTo>
                  <a:lnTo>
                    <a:pt x="53848" y="6858"/>
                  </a:lnTo>
                  <a:lnTo>
                    <a:pt x="54102" y="3302"/>
                  </a:lnTo>
                  <a:lnTo>
                    <a:pt x="51435" y="254"/>
                  </a:lnTo>
                  <a:lnTo>
                    <a:pt x="44323" y="0"/>
                  </a:lnTo>
                  <a:close/>
                </a:path>
              </a:pathLst>
            </a:custGeom>
            <a:solidFill>
              <a:srgbClr val="000000"/>
            </a:solidFill>
          </p:spPr>
          <p:txBody>
            <a:bodyPr wrap="square" lIns="0" tIns="0" rIns="0" bIns="0" rtlCol="0"/>
            <a:lstStyle/>
            <a:p>
              <a:endParaRPr/>
            </a:p>
          </p:txBody>
        </p:sp>
        <p:sp>
          <p:nvSpPr>
            <p:cNvPr id="11" name="object 11"/>
            <p:cNvSpPr/>
            <p:nvPr/>
          </p:nvSpPr>
          <p:spPr>
            <a:xfrm>
              <a:off x="2314194" y="3699509"/>
              <a:ext cx="1096010" cy="1906855"/>
            </a:xfrm>
            <a:custGeom>
              <a:avLst/>
              <a:gdLst/>
              <a:ahLst/>
              <a:cxnLst/>
              <a:rect l="l" t="t" r="r" b="b"/>
              <a:pathLst>
                <a:path w="1096010" h="2322829">
                  <a:moveTo>
                    <a:pt x="0" y="1161288"/>
                  </a:moveTo>
                  <a:lnTo>
                    <a:pt x="810" y="1097572"/>
                  </a:lnTo>
                  <a:lnTo>
                    <a:pt x="3214" y="1034754"/>
                  </a:lnTo>
                  <a:lnTo>
                    <a:pt x="7169" y="972923"/>
                  </a:lnTo>
                  <a:lnTo>
                    <a:pt x="12634" y="912167"/>
                  </a:lnTo>
                  <a:lnTo>
                    <a:pt x="19566" y="852575"/>
                  </a:lnTo>
                  <a:lnTo>
                    <a:pt x="27925" y="794235"/>
                  </a:lnTo>
                  <a:lnTo>
                    <a:pt x="37669" y="737236"/>
                  </a:lnTo>
                  <a:lnTo>
                    <a:pt x="48755" y="681666"/>
                  </a:lnTo>
                  <a:lnTo>
                    <a:pt x="61142" y="627614"/>
                  </a:lnTo>
                  <a:lnTo>
                    <a:pt x="74788" y="575168"/>
                  </a:lnTo>
                  <a:lnTo>
                    <a:pt x="89652" y="524418"/>
                  </a:lnTo>
                  <a:lnTo>
                    <a:pt x="105692" y="475451"/>
                  </a:lnTo>
                  <a:lnTo>
                    <a:pt x="122866" y="428356"/>
                  </a:lnTo>
                  <a:lnTo>
                    <a:pt x="141132" y="383222"/>
                  </a:lnTo>
                  <a:lnTo>
                    <a:pt x="160448" y="340137"/>
                  </a:lnTo>
                  <a:lnTo>
                    <a:pt x="180773" y="299190"/>
                  </a:lnTo>
                  <a:lnTo>
                    <a:pt x="202066" y="260470"/>
                  </a:lnTo>
                  <a:lnTo>
                    <a:pt x="224284" y="224064"/>
                  </a:lnTo>
                  <a:lnTo>
                    <a:pt x="247385" y="190062"/>
                  </a:lnTo>
                  <a:lnTo>
                    <a:pt x="271328" y="158552"/>
                  </a:lnTo>
                  <a:lnTo>
                    <a:pt x="321573" y="103362"/>
                  </a:lnTo>
                  <a:lnTo>
                    <a:pt x="374684" y="59204"/>
                  </a:lnTo>
                  <a:lnTo>
                    <a:pt x="430328" y="26785"/>
                  </a:lnTo>
                  <a:lnTo>
                    <a:pt x="488170" y="6814"/>
                  </a:lnTo>
                  <a:lnTo>
                    <a:pt x="547878" y="0"/>
                  </a:lnTo>
                  <a:lnTo>
                    <a:pt x="577943" y="1718"/>
                  </a:lnTo>
                  <a:lnTo>
                    <a:pt x="636760" y="15199"/>
                  </a:lnTo>
                  <a:lnTo>
                    <a:pt x="693545" y="41483"/>
                  </a:lnTo>
                  <a:lnTo>
                    <a:pt x="747964" y="79860"/>
                  </a:lnTo>
                  <a:lnTo>
                    <a:pt x="799684" y="129623"/>
                  </a:lnTo>
                  <a:lnTo>
                    <a:pt x="848370" y="190062"/>
                  </a:lnTo>
                  <a:lnTo>
                    <a:pt x="871471" y="224064"/>
                  </a:lnTo>
                  <a:lnTo>
                    <a:pt x="893689" y="260470"/>
                  </a:lnTo>
                  <a:lnTo>
                    <a:pt x="914982" y="299190"/>
                  </a:lnTo>
                  <a:lnTo>
                    <a:pt x="935307" y="340137"/>
                  </a:lnTo>
                  <a:lnTo>
                    <a:pt x="954623" y="383222"/>
                  </a:lnTo>
                  <a:lnTo>
                    <a:pt x="972889" y="428356"/>
                  </a:lnTo>
                  <a:lnTo>
                    <a:pt x="990063" y="475451"/>
                  </a:lnTo>
                  <a:lnTo>
                    <a:pt x="1006103" y="524418"/>
                  </a:lnTo>
                  <a:lnTo>
                    <a:pt x="1020967" y="575168"/>
                  </a:lnTo>
                  <a:lnTo>
                    <a:pt x="1034613" y="627614"/>
                  </a:lnTo>
                  <a:lnTo>
                    <a:pt x="1047000" y="681666"/>
                  </a:lnTo>
                  <a:lnTo>
                    <a:pt x="1058086" y="737236"/>
                  </a:lnTo>
                  <a:lnTo>
                    <a:pt x="1067830" y="794235"/>
                  </a:lnTo>
                  <a:lnTo>
                    <a:pt x="1076189" y="852575"/>
                  </a:lnTo>
                  <a:lnTo>
                    <a:pt x="1083121" y="912167"/>
                  </a:lnTo>
                  <a:lnTo>
                    <a:pt x="1088586" y="972923"/>
                  </a:lnTo>
                  <a:lnTo>
                    <a:pt x="1092541" y="1034754"/>
                  </a:lnTo>
                  <a:lnTo>
                    <a:pt x="1094945" y="1097572"/>
                  </a:lnTo>
                  <a:lnTo>
                    <a:pt x="1095756" y="1161288"/>
                  </a:lnTo>
                  <a:lnTo>
                    <a:pt x="1094945" y="1225003"/>
                  </a:lnTo>
                  <a:lnTo>
                    <a:pt x="1092541" y="1287821"/>
                  </a:lnTo>
                  <a:lnTo>
                    <a:pt x="1088586" y="1349652"/>
                  </a:lnTo>
                  <a:lnTo>
                    <a:pt x="1083121" y="1410408"/>
                  </a:lnTo>
                  <a:lnTo>
                    <a:pt x="1076189" y="1470000"/>
                  </a:lnTo>
                  <a:lnTo>
                    <a:pt x="1067830" y="1528340"/>
                  </a:lnTo>
                  <a:lnTo>
                    <a:pt x="1058086" y="1585339"/>
                  </a:lnTo>
                  <a:lnTo>
                    <a:pt x="1047000" y="1640909"/>
                  </a:lnTo>
                  <a:lnTo>
                    <a:pt x="1034613" y="1694961"/>
                  </a:lnTo>
                  <a:lnTo>
                    <a:pt x="1020967" y="1747407"/>
                  </a:lnTo>
                  <a:lnTo>
                    <a:pt x="1006103" y="1798157"/>
                  </a:lnTo>
                  <a:lnTo>
                    <a:pt x="990063" y="1847124"/>
                  </a:lnTo>
                  <a:lnTo>
                    <a:pt x="972889" y="1894219"/>
                  </a:lnTo>
                  <a:lnTo>
                    <a:pt x="954623" y="1939353"/>
                  </a:lnTo>
                  <a:lnTo>
                    <a:pt x="935307" y="1982438"/>
                  </a:lnTo>
                  <a:lnTo>
                    <a:pt x="914982" y="2023385"/>
                  </a:lnTo>
                  <a:lnTo>
                    <a:pt x="893689" y="2062105"/>
                  </a:lnTo>
                  <a:lnTo>
                    <a:pt x="871471" y="2098511"/>
                  </a:lnTo>
                  <a:lnTo>
                    <a:pt x="848370" y="2132513"/>
                  </a:lnTo>
                  <a:lnTo>
                    <a:pt x="824427" y="2164023"/>
                  </a:lnTo>
                  <a:lnTo>
                    <a:pt x="774182" y="2219213"/>
                  </a:lnTo>
                  <a:lnTo>
                    <a:pt x="721071" y="2263371"/>
                  </a:lnTo>
                  <a:lnTo>
                    <a:pt x="665427" y="2295790"/>
                  </a:lnTo>
                  <a:lnTo>
                    <a:pt x="607585" y="2315761"/>
                  </a:lnTo>
                  <a:lnTo>
                    <a:pt x="547878" y="2322576"/>
                  </a:lnTo>
                  <a:lnTo>
                    <a:pt x="517812" y="2320857"/>
                  </a:lnTo>
                  <a:lnTo>
                    <a:pt x="458995" y="2307376"/>
                  </a:lnTo>
                  <a:lnTo>
                    <a:pt x="402210" y="2281092"/>
                  </a:lnTo>
                  <a:lnTo>
                    <a:pt x="347791" y="2242715"/>
                  </a:lnTo>
                  <a:lnTo>
                    <a:pt x="296071" y="2192952"/>
                  </a:lnTo>
                  <a:lnTo>
                    <a:pt x="247385" y="2132513"/>
                  </a:lnTo>
                  <a:lnTo>
                    <a:pt x="224284" y="2098511"/>
                  </a:lnTo>
                  <a:lnTo>
                    <a:pt x="202066" y="2062105"/>
                  </a:lnTo>
                  <a:lnTo>
                    <a:pt x="180773" y="2023385"/>
                  </a:lnTo>
                  <a:lnTo>
                    <a:pt x="160448" y="1982438"/>
                  </a:lnTo>
                  <a:lnTo>
                    <a:pt x="141132" y="1939353"/>
                  </a:lnTo>
                  <a:lnTo>
                    <a:pt x="122866" y="1894219"/>
                  </a:lnTo>
                  <a:lnTo>
                    <a:pt x="105692" y="1847124"/>
                  </a:lnTo>
                  <a:lnTo>
                    <a:pt x="89652" y="1798157"/>
                  </a:lnTo>
                  <a:lnTo>
                    <a:pt x="74788" y="1747407"/>
                  </a:lnTo>
                  <a:lnTo>
                    <a:pt x="61142" y="1694961"/>
                  </a:lnTo>
                  <a:lnTo>
                    <a:pt x="48755" y="1640909"/>
                  </a:lnTo>
                  <a:lnTo>
                    <a:pt x="37669" y="1585339"/>
                  </a:lnTo>
                  <a:lnTo>
                    <a:pt x="27925" y="1528340"/>
                  </a:lnTo>
                  <a:lnTo>
                    <a:pt x="19566" y="1470000"/>
                  </a:lnTo>
                  <a:lnTo>
                    <a:pt x="12634" y="1410408"/>
                  </a:lnTo>
                  <a:lnTo>
                    <a:pt x="7169" y="1349652"/>
                  </a:lnTo>
                  <a:lnTo>
                    <a:pt x="3214" y="1287821"/>
                  </a:lnTo>
                  <a:lnTo>
                    <a:pt x="810" y="1225003"/>
                  </a:lnTo>
                  <a:lnTo>
                    <a:pt x="0" y="1161288"/>
                  </a:lnTo>
                  <a:close/>
                </a:path>
              </a:pathLst>
            </a:custGeom>
            <a:ln w="19050">
              <a:solidFill>
                <a:srgbClr val="000000"/>
              </a:solidFill>
            </a:ln>
          </p:spPr>
          <p:txBody>
            <a:bodyPr wrap="square" lIns="0" tIns="0" rIns="0" bIns="0" rtlCol="0"/>
            <a:lstStyle/>
            <a:p>
              <a:endParaRPr/>
            </a:p>
          </p:txBody>
        </p:sp>
        <p:sp>
          <p:nvSpPr>
            <p:cNvPr id="12" name="object 12"/>
            <p:cNvSpPr/>
            <p:nvPr/>
          </p:nvSpPr>
          <p:spPr>
            <a:xfrm>
              <a:off x="1554479" y="3427222"/>
              <a:ext cx="76200" cy="257175"/>
            </a:xfrm>
            <a:custGeom>
              <a:avLst/>
              <a:gdLst/>
              <a:ahLst/>
              <a:cxnLst/>
              <a:rect l="l" t="t" r="r" b="b"/>
              <a:pathLst>
                <a:path w="76200" h="257175">
                  <a:moveTo>
                    <a:pt x="31750" y="180975"/>
                  </a:moveTo>
                  <a:lnTo>
                    <a:pt x="0" y="180975"/>
                  </a:lnTo>
                  <a:lnTo>
                    <a:pt x="38100" y="257175"/>
                  </a:lnTo>
                  <a:lnTo>
                    <a:pt x="66675" y="200025"/>
                  </a:lnTo>
                  <a:lnTo>
                    <a:pt x="34543" y="200025"/>
                  </a:lnTo>
                  <a:lnTo>
                    <a:pt x="31750" y="197230"/>
                  </a:lnTo>
                  <a:lnTo>
                    <a:pt x="31750" y="180975"/>
                  </a:lnTo>
                  <a:close/>
                </a:path>
                <a:path w="76200" h="257175">
                  <a:moveTo>
                    <a:pt x="41656" y="0"/>
                  </a:moveTo>
                  <a:lnTo>
                    <a:pt x="34543" y="0"/>
                  </a:lnTo>
                  <a:lnTo>
                    <a:pt x="31750" y="2793"/>
                  </a:lnTo>
                  <a:lnTo>
                    <a:pt x="31750" y="197230"/>
                  </a:lnTo>
                  <a:lnTo>
                    <a:pt x="34543" y="200025"/>
                  </a:lnTo>
                  <a:lnTo>
                    <a:pt x="41656" y="200025"/>
                  </a:lnTo>
                  <a:lnTo>
                    <a:pt x="44450" y="197230"/>
                  </a:lnTo>
                  <a:lnTo>
                    <a:pt x="44450" y="2793"/>
                  </a:lnTo>
                  <a:lnTo>
                    <a:pt x="41656" y="0"/>
                  </a:lnTo>
                  <a:close/>
                </a:path>
                <a:path w="76200" h="257175">
                  <a:moveTo>
                    <a:pt x="76200" y="180975"/>
                  </a:moveTo>
                  <a:lnTo>
                    <a:pt x="44450" y="180975"/>
                  </a:lnTo>
                  <a:lnTo>
                    <a:pt x="44450" y="197230"/>
                  </a:lnTo>
                  <a:lnTo>
                    <a:pt x="41656" y="200025"/>
                  </a:lnTo>
                  <a:lnTo>
                    <a:pt x="66675" y="200025"/>
                  </a:lnTo>
                  <a:lnTo>
                    <a:pt x="76200" y="180975"/>
                  </a:lnTo>
                  <a:close/>
                </a:path>
              </a:pathLst>
            </a:custGeom>
            <a:solidFill>
              <a:srgbClr val="000000"/>
            </a:solidFill>
          </p:spPr>
          <p:txBody>
            <a:bodyPr wrap="square" lIns="0" tIns="0" rIns="0" bIns="0" rtlCol="0"/>
            <a:lstStyle/>
            <a:p>
              <a:endParaRPr/>
            </a:p>
          </p:txBody>
        </p:sp>
        <p:sp>
          <p:nvSpPr>
            <p:cNvPr id="13" name="object 13"/>
            <p:cNvSpPr/>
            <p:nvPr/>
          </p:nvSpPr>
          <p:spPr>
            <a:xfrm>
              <a:off x="983741" y="3684269"/>
              <a:ext cx="1217930" cy="1922097"/>
            </a:xfrm>
            <a:custGeom>
              <a:avLst/>
              <a:gdLst/>
              <a:ahLst/>
              <a:cxnLst/>
              <a:rect l="l" t="t" r="r" b="b"/>
              <a:pathLst>
                <a:path w="1217930" h="2322829">
                  <a:moveTo>
                    <a:pt x="1217676" y="1161287"/>
                  </a:moveTo>
                  <a:lnTo>
                    <a:pt x="1216832" y="1099614"/>
                  </a:lnTo>
                  <a:lnTo>
                    <a:pt x="1214328" y="1038778"/>
                  </a:lnTo>
                  <a:lnTo>
                    <a:pt x="1210207" y="978861"/>
                  </a:lnTo>
                  <a:lnTo>
                    <a:pt x="1204511" y="919943"/>
                  </a:lnTo>
                  <a:lnTo>
                    <a:pt x="1197281" y="862104"/>
                  </a:lnTo>
                  <a:lnTo>
                    <a:pt x="1188560" y="805425"/>
                  </a:lnTo>
                  <a:lnTo>
                    <a:pt x="1178390" y="749985"/>
                  </a:lnTo>
                  <a:lnTo>
                    <a:pt x="1166812" y="695865"/>
                  </a:lnTo>
                  <a:lnTo>
                    <a:pt x="1153869" y="643145"/>
                  </a:lnTo>
                  <a:lnTo>
                    <a:pt x="1139603" y="591905"/>
                  </a:lnTo>
                  <a:lnTo>
                    <a:pt x="1124056" y="542227"/>
                  </a:lnTo>
                  <a:lnTo>
                    <a:pt x="1107270" y="494189"/>
                  </a:lnTo>
                  <a:lnTo>
                    <a:pt x="1089287" y="447872"/>
                  </a:lnTo>
                  <a:lnTo>
                    <a:pt x="1070148" y="403357"/>
                  </a:lnTo>
                  <a:lnTo>
                    <a:pt x="1049897" y="360723"/>
                  </a:lnTo>
                  <a:lnTo>
                    <a:pt x="1028575" y="320052"/>
                  </a:lnTo>
                  <a:lnTo>
                    <a:pt x="1006225" y="281423"/>
                  </a:lnTo>
                  <a:lnTo>
                    <a:pt x="982887" y="244916"/>
                  </a:lnTo>
                  <a:lnTo>
                    <a:pt x="958605" y="210612"/>
                  </a:lnTo>
                  <a:lnTo>
                    <a:pt x="933420" y="178591"/>
                  </a:lnTo>
                  <a:lnTo>
                    <a:pt x="907374" y="148934"/>
                  </a:lnTo>
                  <a:lnTo>
                    <a:pt x="880510" y="121720"/>
                  </a:lnTo>
                  <a:lnTo>
                    <a:pt x="824495" y="74944"/>
                  </a:lnTo>
                  <a:lnTo>
                    <a:pt x="765710" y="38905"/>
                  </a:lnTo>
                  <a:lnTo>
                    <a:pt x="704491" y="14246"/>
                  </a:lnTo>
                  <a:lnTo>
                    <a:pt x="641176" y="1609"/>
                  </a:lnTo>
                  <a:lnTo>
                    <a:pt x="608838" y="0"/>
                  </a:lnTo>
                  <a:lnTo>
                    <a:pt x="576502" y="1609"/>
                  </a:lnTo>
                  <a:lnTo>
                    <a:pt x="513193" y="14246"/>
                  </a:lnTo>
                  <a:lnTo>
                    <a:pt x="451978" y="38905"/>
                  </a:lnTo>
                  <a:lnTo>
                    <a:pt x="393196" y="74944"/>
                  </a:lnTo>
                  <a:lnTo>
                    <a:pt x="337181" y="121720"/>
                  </a:lnTo>
                  <a:lnTo>
                    <a:pt x="310317" y="148934"/>
                  </a:lnTo>
                  <a:lnTo>
                    <a:pt x="284272" y="178591"/>
                  </a:lnTo>
                  <a:lnTo>
                    <a:pt x="259087" y="210612"/>
                  </a:lnTo>
                  <a:lnTo>
                    <a:pt x="234804" y="244916"/>
                  </a:lnTo>
                  <a:lnTo>
                    <a:pt x="211466" y="281423"/>
                  </a:lnTo>
                  <a:lnTo>
                    <a:pt x="189114" y="320052"/>
                  </a:lnTo>
                  <a:lnTo>
                    <a:pt x="167792" y="360723"/>
                  </a:lnTo>
                  <a:lnTo>
                    <a:pt x="147539" y="403357"/>
                  </a:lnTo>
                  <a:lnTo>
                    <a:pt x="128400" y="447872"/>
                  </a:lnTo>
                  <a:lnTo>
                    <a:pt x="110416" y="494189"/>
                  </a:lnTo>
                  <a:lnTo>
                    <a:pt x="93628" y="542227"/>
                  </a:lnTo>
                  <a:lnTo>
                    <a:pt x="78080" y="591905"/>
                  </a:lnTo>
                  <a:lnTo>
                    <a:pt x="63813" y="643145"/>
                  </a:lnTo>
                  <a:lnTo>
                    <a:pt x="50869" y="695865"/>
                  </a:lnTo>
                  <a:lnTo>
                    <a:pt x="39290" y="749985"/>
                  </a:lnTo>
                  <a:lnTo>
                    <a:pt x="29118" y="805425"/>
                  </a:lnTo>
                  <a:lnTo>
                    <a:pt x="20396" y="862104"/>
                  </a:lnTo>
                  <a:lnTo>
                    <a:pt x="13166" y="919943"/>
                  </a:lnTo>
                  <a:lnTo>
                    <a:pt x="7469" y="978861"/>
                  </a:lnTo>
                  <a:lnTo>
                    <a:pt x="3347" y="1038778"/>
                  </a:lnTo>
                  <a:lnTo>
                    <a:pt x="843" y="1099614"/>
                  </a:lnTo>
                  <a:lnTo>
                    <a:pt x="0" y="1161287"/>
                  </a:lnTo>
                  <a:lnTo>
                    <a:pt x="843" y="1222961"/>
                  </a:lnTo>
                  <a:lnTo>
                    <a:pt x="3347" y="1283797"/>
                  </a:lnTo>
                  <a:lnTo>
                    <a:pt x="7469" y="1343714"/>
                  </a:lnTo>
                  <a:lnTo>
                    <a:pt x="13166" y="1402632"/>
                  </a:lnTo>
                  <a:lnTo>
                    <a:pt x="20396" y="1460471"/>
                  </a:lnTo>
                  <a:lnTo>
                    <a:pt x="29118" y="1517150"/>
                  </a:lnTo>
                  <a:lnTo>
                    <a:pt x="39290" y="1572590"/>
                  </a:lnTo>
                  <a:lnTo>
                    <a:pt x="50869" y="1626710"/>
                  </a:lnTo>
                  <a:lnTo>
                    <a:pt x="63813" y="1679430"/>
                  </a:lnTo>
                  <a:lnTo>
                    <a:pt x="78080" y="1730670"/>
                  </a:lnTo>
                  <a:lnTo>
                    <a:pt x="93628" y="1780348"/>
                  </a:lnTo>
                  <a:lnTo>
                    <a:pt x="110416" y="1828386"/>
                  </a:lnTo>
                  <a:lnTo>
                    <a:pt x="128400" y="1874703"/>
                  </a:lnTo>
                  <a:lnTo>
                    <a:pt x="147539" y="1919218"/>
                  </a:lnTo>
                  <a:lnTo>
                    <a:pt x="167792" y="1961852"/>
                  </a:lnTo>
                  <a:lnTo>
                    <a:pt x="189114" y="2002523"/>
                  </a:lnTo>
                  <a:lnTo>
                    <a:pt x="211466" y="2041152"/>
                  </a:lnTo>
                  <a:lnTo>
                    <a:pt x="234804" y="2077659"/>
                  </a:lnTo>
                  <a:lnTo>
                    <a:pt x="259087" y="2111963"/>
                  </a:lnTo>
                  <a:lnTo>
                    <a:pt x="284272" y="2143984"/>
                  </a:lnTo>
                  <a:lnTo>
                    <a:pt x="310317" y="2173641"/>
                  </a:lnTo>
                  <a:lnTo>
                    <a:pt x="337181" y="2200855"/>
                  </a:lnTo>
                  <a:lnTo>
                    <a:pt x="393196" y="2247631"/>
                  </a:lnTo>
                  <a:lnTo>
                    <a:pt x="451978" y="2283670"/>
                  </a:lnTo>
                  <a:lnTo>
                    <a:pt x="513193" y="2308329"/>
                  </a:lnTo>
                  <a:lnTo>
                    <a:pt x="576502" y="2320966"/>
                  </a:lnTo>
                  <a:lnTo>
                    <a:pt x="608838" y="2322576"/>
                  </a:lnTo>
                  <a:lnTo>
                    <a:pt x="641176" y="2320966"/>
                  </a:lnTo>
                  <a:lnTo>
                    <a:pt x="704491" y="2308329"/>
                  </a:lnTo>
                  <a:lnTo>
                    <a:pt x="765710" y="2283670"/>
                  </a:lnTo>
                  <a:lnTo>
                    <a:pt x="824495" y="2247631"/>
                  </a:lnTo>
                  <a:lnTo>
                    <a:pt x="880510" y="2200855"/>
                  </a:lnTo>
                  <a:lnTo>
                    <a:pt x="907374" y="2173641"/>
                  </a:lnTo>
                  <a:lnTo>
                    <a:pt x="933420" y="2143984"/>
                  </a:lnTo>
                  <a:lnTo>
                    <a:pt x="958605" y="2111963"/>
                  </a:lnTo>
                  <a:lnTo>
                    <a:pt x="982887" y="2077659"/>
                  </a:lnTo>
                  <a:lnTo>
                    <a:pt x="1006225" y="2041152"/>
                  </a:lnTo>
                  <a:lnTo>
                    <a:pt x="1028575" y="2002523"/>
                  </a:lnTo>
                  <a:lnTo>
                    <a:pt x="1049897" y="1961852"/>
                  </a:lnTo>
                  <a:lnTo>
                    <a:pt x="1070148" y="1919218"/>
                  </a:lnTo>
                  <a:lnTo>
                    <a:pt x="1089287" y="1874703"/>
                  </a:lnTo>
                  <a:lnTo>
                    <a:pt x="1107270" y="1828386"/>
                  </a:lnTo>
                  <a:lnTo>
                    <a:pt x="1124056" y="1780348"/>
                  </a:lnTo>
                  <a:lnTo>
                    <a:pt x="1139603" y="1730670"/>
                  </a:lnTo>
                  <a:lnTo>
                    <a:pt x="1153869" y="1679430"/>
                  </a:lnTo>
                  <a:lnTo>
                    <a:pt x="1166812" y="1626710"/>
                  </a:lnTo>
                  <a:lnTo>
                    <a:pt x="1178390" y="1572590"/>
                  </a:lnTo>
                  <a:lnTo>
                    <a:pt x="1188560" y="1517150"/>
                  </a:lnTo>
                  <a:lnTo>
                    <a:pt x="1197281" y="1460471"/>
                  </a:lnTo>
                  <a:lnTo>
                    <a:pt x="1204511" y="1402632"/>
                  </a:lnTo>
                  <a:lnTo>
                    <a:pt x="1210207" y="1343714"/>
                  </a:lnTo>
                  <a:lnTo>
                    <a:pt x="1214328" y="1283797"/>
                  </a:lnTo>
                  <a:lnTo>
                    <a:pt x="1216832" y="1222961"/>
                  </a:lnTo>
                  <a:lnTo>
                    <a:pt x="1217676" y="1161287"/>
                  </a:lnTo>
                  <a:close/>
                </a:path>
              </a:pathLst>
            </a:custGeom>
            <a:ln w="19050">
              <a:solidFill>
                <a:srgbClr val="000000"/>
              </a:solidFill>
            </a:ln>
          </p:spPr>
          <p:txBody>
            <a:bodyPr wrap="square" lIns="0" tIns="0" rIns="0" bIns="0" rtlCol="0"/>
            <a:lstStyle/>
            <a:p>
              <a:endParaRPr/>
            </a:p>
          </p:txBody>
        </p:sp>
      </p:grpSp>
      <p:sp>
        <p:nvSpPr>
          <p:cNvPr id="14" name="object 14"/>
          <p:cNvSpPr txBox="1"/>
          <p:nvPr/>
        </p:nvSpPr>
        <p:spPr>
          <a:xfrm>
            <a:off x="2635163" y="3718587"/>
            <a:ext cx="395839" cy="1397177"/>
          </a:xfrm>
          <a:prstGeom prst="rect">
            <a:avLst/>
          </a:prstGeom>
        </p:spPr>
        <p:txBody>
          <a:bodyPr vert="horz" wrap="square" lIns="0" tIns="12065" rIns="0" bIns="0" rtlCol="0">
            <a:spAutoFit/>
          </a:bodyPr>
          <a:lstStyle/>
          <a:p>
            <a:pPr marL="67310" marR="61594" indent="1270" algn="ctr">
              <a:lnSpc>
                <a:spcPct val="100000"/>
              </a:lnSpc>
              <a:spcBef>
                <a:spcPts val="95"/>
              </a:spcBef>
            </a:pPr>
            <a:r>
              <a:rPr sz="1000" b="1" spc="-65" dirty="0">
                <a:latin typeface="Arial"/>
                <a:cs typeface="Arial"/>
              </a:rPr>
              <a:t>Pts </a:t>
            </a:r>
            <a:r>
              <a:rPr sz="1000" b="1" spc="-60" dirty="0">
                <a:latin typeface="Arial"/>
                <a:cs typeface="Arial"/>
              </a:rPr>
              <a:t> </a:t>
            </a:r>
            <a:r>
              <a:rPr sz="1000" b="1" spc="-30" dirty="0">
                <a:latin typeface="Arial"/>
                <a:cs typeface="Arial"/>
              </a:rPr>
              <a:t>Reb </a:t>
            </a:r>
            <a:r>
              <a:rPr sz="1000" b="1" spc="-265" dirty="0">
                <a:latin typeface="Arial"/>
                <a:cs typeface="Arial"/>
              </a:rPr>
              <a:t> </a:t>
            </a:r>
            <a:r>
              <a:rPr sz="1000" b="1" spc="-45" dirty="0">
                <a:latin typeface="Arial"/>
                <a:cs typeface="Arial"/>
              </a:rPr>
              <a:t>Ast </a:t>
            </a:r>
            <a:r>
              <a:rPr sz="1000" b="1" spc="-40" dirty="0">
                <a:latin typeface="Arial"/>
                <a:cs typeface="Arial"/>
              </a:rPr>
              <a:t> </a:t>
            </a:r>
            <a:r>
              <a:rPr sz="1000" b="1" spc="-45" dirty="0">
                <a:latin typeface="Arial"/>
                <a:cs typeface="Arial"/>
              </a:rPr>
              <a:t>Stl </a:t>
            </a:r>
            <a:r>
              <a:rPr sz="1000" b="1" spc="-40" dirty="0">
                <a:latin typeface="Arial"/>
                <a:cs typeface="Arial"/>
              </a:rPr>
              <a:t> </a:t>
            </a:r>
            <a:r>
              <a:rPr sz="1000" b="1" spc="-50" dirty="0">
                <a:latin typeface="Arial"/>
                <a:cs typeface="Arial"/>
              </a:rPr>
              <a:t>Blks </a:t>
            </a:r>
            <a:r>
              <a:rPr sz="1000" b="1" spc="-265" dirty="0">
                <a:latin typeface="Arial"/>
                <a:cs typeface="Arial"/>
              </a:rPr>
              <a:t> </a:t>
            </a:r>
            <a:r>
              <a:rPr sz="1000" b="1" spc="-25" dirty="0">
                <a:latin typeface="Arial"/>
                <a:cs typeface="Arial"/>
              </a:rPr>
              <a:t>TO</a:t>
            </a:r>
            <a:r>
              <a:rPr sz="1000" b="1" spc="-10" dirty="0">
                <a:latin typeface="Arial"/>
                <a:cs typeface="Arial"/>
              </a:rPr>
              <a:t>’</a:t>
            </a:r>
            <a:r>
              <a:rPr sz="1000" b="1" spc="-110" dirty="0">
                <a:latin typeface="Arial"/>
                <a:cs typeface="Arial"/>
              </a:rPr>
              <a:t>s</a:t>
            </a:r>
            <a:endParaRPr sz="1000" dirty="0">
              <a:latin typeface="Arial"/>
              <a:cs typeface="Arial"/>
            </a:endParaRPr>
          </a:p>
          <a:p>
            <a:pPr marL="12700" marR="5080" indent="-1270" algn="ctr">
              <a:lnSpc>
                <a:spcPct val="100000"/>
              </a:lnSpc>
            </a:pPr>
            <a:r>
              <a:rPr sz="1000" b="1" spc="-60" dirty="0">
                <a:latin typeface="Arial"/>
                <a:cs typeface="Arial"/>
              </a:rPr>
              <a:t>Pos </a:t>
            </a:r>
            <a:r>
              <a:rPr sz="1000" b="1" spc="-135" dirty="0">
                <a:latin typeface="Arial"/>
                <a:cs typeface="Arial"/>
              </a:rPr>
              <a:t>FG%</a:t>
            </a:r>
            <a:endParaRPr sz="1000" dirty="0">
              <a:latin typeface="Arial"/>
              <a:cs typeface="Arial"/>
            </a:endParaRPr>
          </a:p>
          <a:p>
            <a:pPr algn="ctr">
              <a:lnSpc>
                <a:spcPct val="100000"/>
              </a:lnSpc>
            </a:pPr>
            <a:r>
              <a:rPr sz="1000" b="1" spc="60" dirty="0">
                <a:latin typeface="Trebuchet MS"/>
                <a:cs typeface="Trebuchet MS"/>
              </a:rPr>
              <a:t>Age</a:t>
            </a:r>
            <a:endParaRPr sz="1000" dirty="0">
              <a:latin typeface="Trebuchet MS"/>
              <a:cs typeface="Trebuchet MS"/>
            </a:endParaRPr>
          </a:p>
        </p:txBody>
      </p:sp>
      <p:sp>
        <p:nvSpPr>
          <p:cNvPr id="15" name="object 15"/>
          <p:cNvSpPr txBox="1"/>
          <p:nvPr/>
        </p:nvSpPr>
        <p:spPr>
          <a:xfrm>
            <a:off x="1304037" y="3809168"/>
            <a:ext cx="572184" cy="1551066"/>
          </a:xfrm>
          <a:prstGeom prst="rect">
            <a:avLst/>
          </a:prstGeom>
        </p:spPr>
        <p:txBody>
          <a:bodyPr vert="horz" wrap="square" lIns="0" tIns="12065" rIns="0" bIns="0" rtlCol="0">
            <a:spAutoFit/>
          </a:bodyPr>
          <a:lstStyle/>
          <a:p>
            <a:pPr marL="70485" marR="62865" indent="-1905" algn="ctr">
              <a:lnSpc>
                <a:spcPct val="100000"/>
              </a:lnSpc>
              <a:spcBef>
                <a:spcPts val="95"/>
              </a:spcBef>
            </a:pPr>
            <a:r>
              <a:rPr sz="1000" b="1" spc="15" dirty="0">
                <a:latin typeface="Arial"/>
                <a:cs typeface="Arial"/>
              </a:rPr>
              <a:t>Off </a:t>
            </a:r>
            <a:r>
              <a:rPr sz="1000" b="1" spc="-20" dirty="0">
                <a:latin typeface="Arial"/>
                <a:cs typeface="Arial"/>
              </a:rPr>
              <a:t>Rat </a:t>
            </a:r>
            <a:r>
              <a:rPr sz="1000" b="1" spc="-265" dirty="0">
                <a:latin typeface="Arial"/>
                <a:cs typeface="Arial"/>
              </a:rPr>
              <a:t> </a:t>
            </a:r>
            <a:r>
              <a:rPr sz="1000" b="1" spc="-35" dirty="0">
                <a:latin typeface="Arial"/>
                <a:cs typeface="Arial"/>
              </a:rPr>
              <a:t>D</a:t>
            </a:r>
            <a:r>
              <a:rPr sz="1000" b="1" dirty="0">
                <a:latin typeface="Arial"/>
                <a:cs typeface="Arial"/>
              </a:rPr>
              <a:t>e</a:t>
            </a:r>
            <a:r>
              <a:rPr sz="1000" b="1" spc="10" dirty="0">
                <a:latin typeface="Arial"/>
                <a:cs typeface="Arial"/>
              </a:rPr>
              <a:t>f </a:t>
            </a:r>
            <a:r>
              <a:rPr sz="1000" b="1" spc="-25" dirty="0">
                <a:latin typeface="Arial"/>
                <a:cs typeface="Arial"/>
              </a:rPr>
              <a:t>R</a:t>
            </a:r>
            <a:r>
              <a:rPr sz="1000" b="1" spc="-30" dirty="0">
                <a:latin typeface="Arial"/>
                <a:cs typeface="Arial"/>
              </a:rPr>
              <a:t>a</a:t>
            </a:r>
            <a:r>
              <a:rPr sz="1000" b="1" spc="-5" dirty="0">
                <a:latin typeface="Arial"/>
                <a:cs typeface="Arial"/>
              </a:rPr>
              <a:t>t  </a:t>
            </a:r>
            <a:r>
              <a:rPr sz="1000" b="1" spc="-135" dirty="0">
                <a:latin typeface="Arial"/>
                <a:cs typeface="Arial"/>
              </a:rPr>
              <a:t>FG%</a:t>
            </a:r>
            <a:endParaRPr sz="1000" dirty="0">
              <a:latin typeface="Arial"/>
              <a:cs typeface="Arial"/>
            </a:endParaRPr>
          </a:p>
          <a:p>
            <a:pPr marL="12700" marR="5080" indent="-1905" algn="ctr">
              <a:lnSpc>
                <a:spcPct val="100000"/>
              </a:lnSpc>
            </a:pPr>
            <a:r>
              <a:rPr sz="1000" b="1" strike="sngStrike" spc="-35" dirty="0">
                <a:latin typeface="Arial"/>
                <a:cs typeface="Arial"/>
              </a:rPr>
              <a:t>Title’s </a:t>
            </a:r>
            <a:r>
              <a:rPr sz="1000" b="1" spc="-30" dirty="0">
                <a:latin typeface="Arial"/>
                <a:cs typeface="Arial"/>
              </a:rPr>
              <a:t> </a:t>
            </a:r>
            <a:r>
              <a:rPr sz="1000" b="1" spc="10" dirty="0">
                <a:latin typeface="Arial"/>
                <a:cs typeface="Arial"/>
              </a:rPr>
              <a:t>Awards </a:t>
            </a:r>
            <a:r>
              <a:rPr sz="1000" b="1" spc="15" dirty="0">
                <a:latin typeface="Arial"/>
                <a:cs typeface="Arial"/>
              </a:rPr>
              <a:t> </a:t>
            </a:r>
            <a:r>
              <a:rPr sz="1000" b="1" spc="5" dirty="0">
                <a:latin typeface="Arial"/>
                <a:cs typeface="Arial"/>
              </a:rPr>
              <a:t>Win </a:t>
            </a:r>
            <a:r>
              <a:rPr sz="1000" b="1" spc="10" dirty="0">
                <a:latin typeface="Arial"/>
                <a:cs typeface="Arial"/>
              </a:rPr>
              <a:t> </a:t>
            </a:r>
            <a:r>
              <a:rPr sz="1000" b="1" spc="-30" dirty="0">
                <a:latin typeface="Arial"/>
                <a:cs typeface="Arial"/>
              </a:rPr>
              <a:t>Shares </a:t>
            </a:r>
            <a:r>
              <a:rPr sz="1000" b="1" spc="-25" dirty="0">
                <a:latin typeface="Arial"/>
                <a:cs typeface="Arial"/>
              </a:rPr>
              <a:t> </a:t>
            </a:r>
            <a:r>
              <a:rPr sz="1000" b="1" spc="-15" dirty="0">
                <a:latin typeface="Arial"/>
                <a:cs typeface="Arial"/>
              </a:rPr>
              <a:t>Usage </a:t>
            </a:r>
            <a:r>
              <a:rPr sz="1000" b="1" spc="-10" dirty="0">
                <a:latin typeface="Arial"/>
                <a:cs typeface="Arial"/>
              </a:rPr>
              <a:t> </a:t>
            </a:r>
            <a:r>
              <a:rPr sz="1000" b="1" strike="sngStrike" spc="-60" dirty="0">
                <a:latin typeface="Arial"/>
                <a:cs typeface="Arial"/>
              </a:rPr>
              <a:t>Clutch </a:t>
            </a:r>
            <a:r>
              <a:rPr sz="1000" b="1" strike="sngStrike" spc="-55" dirty="0">
                <a:latin typeface="Arial"/>
                <a:cs typeface="Arial"/>
              </a:rPr>
              <a:t> </a:t>
            </a:r>
            <a:r>
              <a:rPr sz="1000" b="1" strike="sngStrike" spc="-35" dirty="0">
                <a:latin typeface="Arial"/>
                <a:cs typeface="Arial"/>
              </a:rPr>
              <a:t>(</a:t>
            </a:r>
            <a:r>
              <a:rPr sz="1000" b="1" strike="sngStrike" spc="-150" dirty="0">
                <a:latin typeface="Arial"/>
                <a:cs typeface="Arial"/>
              </a:rPr>
              <a:t>4</a:t>
            </a:r>
            <a:r>
              <a:rPr sz="1000" b="1" strike="sngStrike" dirty="0">
                <a:latin typeface="Arial"/>
                <a:cs typeface="Arial"/>
              </a:rPr>
              <a:t>Q)</a:t>
            </a:r>
            <a:r>
              <a:rPr sz="1000" b="1" strike="sngStrike" spc="-5" dirty="0">
                <a:latin typeface="Arial"/>
                <a:cs typeface="Arial"/>
              </a:rPr>
              <a:t> </a:t>
            </a:r>
            <a:r>
              <a:rPr sz="1000" b="1" strike="sngStrike" spc="-110" dirty="0">
                <a:latin typeface="Arial"/>
                <a:cs typeface="Arial"/>
              </a:rPr>
              <a:t>S</a:t>
            </a:r>
            <a:r>
              <a:rPr sz="1000" b="1" strike="sngStrike" spc="-10" dirty="0">
                <a:latin typeface="Arial"/>
                <a:cs typeface="Arial"/>
              </a:rPr>
              <a:t>t</a:t>
            </a:r>
            <a:r>
              <a:rPr sz="1000" b="1" strike="sngStrike" spc="50" dirty="0">
                <a:latin typeface="Arial"/>
                <a:cs typeface="Arial"/>
              </a:rPr>
              <a:t>a</a:t>
            </a:r>
            <a:r>
              <a:rPr sz="1000" b="1" strike="sngStrike" spc="-10" dirty="0">
                <a:latin typeface="Arial"/>
                <a:cs typeface="Arial"/>
              </a:rPr>
              <a:t>t</a:t>
            </a:r>
            <a:r>
              <a:rPr sz="1000" b="1" strike="sngStrike" spc="-110" dirty="0">
                <a:latin typeface="Arial"/>
                <a:cs typeface="Arial"/>
              </a:rPr>
              <a:t>s</a:t>
            </a:r>
            <a:endParaRPr sz="1000" strike="sngStrike" dirty="0">
              <a:latin typeface="Arial"/>
              <a:cs typeface="Arial"/>
            </a:endParaRPr>
          </a:p>
        </p:txBody>
      </p:sp>
      <p:sp>
        <p:nvSpPr>
          <p:cNvPr id="16" name="object 16"/>
          <p:cNvSpPr/>
          <p:nvPr/>
        </p:nvSpPr>
        <p:spPr>
          <a:xfrm>
            <a:off x="2802382" y="1243583"/>
            <a:ext cx="1106170" cy="76200"/>
          </a:xfrm>
          <a:custGeom>
            <a:avLst/>
            <a:gdLst/>
            <a:ahLst/>
            <a:cxnLst/>
            <a:rect l="l" t="t" r="r" b="b"/>
            <a:pathLst>
              <a:path w="1106170" h="76200">
                <a:moveTo>
                  <a:pt x="1029716" y="0"/>
                </a:moveTo>
                <a:lnTo>
                  <a:pt x="1029716" y="76200"/>
                </a:lnTo>
                <a:lnTo>
                  <a:pt x="1093216" y="44450"/>
                </a:lnTo>
                <a:lnTo>
                  <a:pt x="1045844" y="44450"/>
                </a:lnTo>
                <a:lnTo>
                  <a:pt x="1048766" y="41655"/>
                </a:lnTo>
                <a:lnTo>
                  <a:pt x="1048766" y="34543"/>
                </a:lnTo>
                <a:lnTo>
                  <a:pt x="1045844" y="31750"/>
                </a:lnTo>
                <a:lnTo>
                  <a:pt x="1093216" y="31750"/>
                </a:lnTo>
                <a:lnTo>
                  <a:pt x="1029716" y="0"/>
                </a:lnTo>
                <a:close/>
              </a:path>
              <a:path w="1106170" h="76200">
                <a:moveTo>
                  <a:pt x="1029716" y="31750"/>
                </a:moveTo>
                <a:lnTo>
                  <a:pt x="2793" y="31750"/>
                </a:lnTo>
                <a:lnTo>
                  <a:pt x="0" y="34543"/>
                </a:lnTo>
                <a:lnTo>
                  <a:pt x="0" y="41655"/>
                </a:lnTo>
                <a:lnTo>
                  <a:pt x="2793" y="44450"/>
                </a:lnTo>
                <a:lnTo>
                  <a:pt x="1029716" y="44450"/>
                </a:lnTo>
                <a:lnTo>
                  <a:pt x="1029716" y="31750"/>
                </a:lnTo>
                <a:close/>
              </a:path>
              <a:path w="1106170" h="76200">
                <a:moveTo>
                  <a:pt x="1093216" y="31750"/>
                </a:moveTo>
                <a:lnTo>
                  <a:pt x="1045844" y="31750"/>
                </a:lnTo>
                <a:lnTo>
                  <a:pt x="1048766" y="34543"/>
                </a:lnTo>
                <a:lnTo>
                  <a:pt x="1048766" y="41655"/>
                </a:lnTo>
                <a:lnTo>
                  <a:pt x="1045844" y="44450"/>
                </a:lnTo>
                <a:lnTo>
                  <a:pt x="1093216" y="44450"/>
                </a:lnTo>
                <a:lnTo>
                  <a:pt x="1105916" y="38100"/>
                </a:lnTo>
                <a:lnTo>
                  <a:pt x="1093216" y="31750"/>
                </a:lnTo>
                <a:close/>
              </a:path>
            </a:pathLst>
          </a:custGeom>
          <a:solidFill>
            <a:srgbClr val="000000"/>
          </a:solidFill>
        </p:spPr>
        <p:txBody>
          <a:bodyPr wrap="square" lIns="0" tIns="0" rIns="0" bIns="0" rtlCol="0"/>
          <a:lstStyle/>
          <a:p>
            <a:endParaRPr/>
          </a:p>
        </p:txBody>
      </p:sp>
      <p:graphicFrame>
        <p:nvGraphicFramePr>
          <p:cNvPr id="17" name="object 17"/>
          <p:cNvGraphicFramePr>
            <a:graphicFrameLocks noGrp="1"/>
          </p:cNvGraphicFramePr>
          <p:nvPr>
            <p:extLst>
              <p:ext uri="{D42A27DB-BD31-4B8C-83A1-F6EECF244321}">
                <p14:modId xmlns:p14="http://schemas.microsoft.com/office/powerpoint/2010/main" val="973069940"/>
              </p:ext>
            </p:extLst>
          </p:nvPr>
        </p:nvGraphicFramePr>
        <p:xfrm>
          <a:off x="1597533" y="1093088"/>
          <a:ext cx="1202055" cy="1397000"/>
        </p:xfrm>
        <a:graphic>
          <a:graphicData uri="http://schemas.openxmlformats.org/drawingml/2006/table">
            <a:tbl>
              <a:tblPr firstRow="1" bandRow="1">
                <a:tableStyleId>{2D5ABB26-0587-4C30-8999-92F81FD0307C}</a:tableStyleId>
              </a:tblPr>
              <a:tblGrid>
                <a:gridCol w="601980">
                  <a:extLst>
                    <a:ext uri="{9D8B030D-6E8A-4147-A177-3AD203B41FA5}">
                      <a16:colId xmlns:a16="http://schemas.microsoft.com/office/drawing/2014/main" val="20000"/>
                    </a:ext>
                  </a:extLst>
                </a:gridCol>
                <a:gridCol w="600075">
                  <a:extLst>
                    <a:ext uri="{9D8B030D-6E8A-4147-A177-3AD203B41FA5}">
                      <a16:colId xmlns:a16="http://schemas.microsoft.com/office/drawing/2014/main" val="20001"/>
                    </a:ext>
                  </a:extLst>
                </a:gridCol>
              </a:tblGrid>
              <a:tr h="357505">
                <a:tc gridSpan="2">
                  <a:txBody>
                    <a:bodyPr/>
                    <a:lstStyle/>
                    <a:p>
                      <a:pPr marL="245110">
                        <a:lnSpc>
                          <a:spcPct val="100000"/>
                        </a:lnSpc>
                        <a:spcBef>
                          <a:spcPts val="400"/>
                        </a:spcBef>
                      </a:pPr>
                      <a:r>
                        <a:rPr sz="1400" b="1" strike="sngStrike" spc="-20" dirty="0">
                          <a:latin typeface="Arial"/>
                          <a:cs typeface="Arial"/>
                        </a:rPr>
                        <a:t>NBA</a:t>
                      </a:r>
                      <a:r>
                        <a:rPr sz="1400" b="1" strike="sngStrike" spc="-50" dirty="0">
                          <a:latin typeface="Arial"/>
                          <a:cs typeface="Arial"/>
                        </a:rPr>
                        <a:t> </a:t>
                      </a:r>
                      <a:r>
                        <a:rPr sz="1400" b="1" strike="sngStrike" spc="-20" dirty="0">
                          <a:latin typeface="Arial"/>
                          <a:cs typeface="Arial"/>
                        </a:rPr>
                        <a:t>API</a:t>
                      </a:r>
                      <a:endParaRPr sz="1400" strike="sngStrike" dirty="0">
                        <a:latin typeface="Arial"/>
                        <a:cs typeface="Arial"/>
                      </a:endParaRPr>
                    </a:p>
                  </a:txBody>
                  <a:tcPr marL="0" marR="0" marT="5080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164465">
                <a:tc>
                  <a:txBody>
                    <a:bodyPr/>
                    <a:lstStyle/>
                    <a:p>
                      <a:pPr>
                        <a:lnSpc>
                          <a:spcPct val="100000"/>
                        </a:lnSpc>
                      </a:pPr>
                      <a:endParaRPr sz="900">
                        <a:latin typeface="Times New Roman"/>
                        <a:cs typeface="Times New Roman"/>
                      </a:endParaRPr>
                    </a:p>
                  </a:txBody>
                  <a:tcPr marL="0" marR="0" marT="0" marB="0">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19050">
                      <a:solidFill>
                        <a:srgbClr val="000000"/>
                      </a:solidFill>
                      <a:prstDash val="solid"/>
                    </a:lnL>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57505">
                <a:tc gridSpan="2">
                  <a:txBody>
                    <a:bodyPr/>
                    <a:lstStyle/>
                    <a:p>
                      <a:pPr marL="307975" marR="275590" indent="-18415">
                        <a:lnSpc>
                          <a:spcPct val="100000"/>
                        </a:lnSpc>
                        <a:spcBef>
                          <a:spcPts val="165"/>
                        </a:spcBef>
                      </a:pPr>
                      <a:r>
                        <a:rPr sz="1000" b="1" spc="-5" dirty="0">
                          <a:latin typeface="Arial"/>
                          <a:cs typeface="Arial"/>
                        </a:rPr>
                        <a:t>B</a:t>
                      </a:r>
                      <a:r>
                        <a:rPr sz="1000" b="1" spc="-10" dirty="0">
                          <a:latin typeface="Arial"/>
                          <a:cs typeface="Arial"/>
                        </a:rPr>
                        <a:t>a</a:t>
                      </a:r>
                      <a:r>
                        <a:rPr sz="1000" b="1" spc="-5" dirty="0">
                          <a:latin typeface="Arial"/>
                          <a:cs typeface="Arial"/>
                        </a:rPr>
                        <a:t>sk</a:t>
                      </a:r>
                      <a:r>
                        <a:rPr sz="1000" b="1" spc="-10" dirty="0">
                          <a:latin typeface="Arial"/>
                          <a:cs typeface="Arial"/>
                        </a:rPr>
                        <a:t>e</a:t>
                      </a:r>
                      <a:r>
                        <a:rPr sz="1000" b="1" spc="-5" dirty="0">
                          <a:latin typeface="Arial"/>
                          <a:cs typeface="Arial"/>
                        </a:rPr>
                        <a:t>t</a:t>
                      </a:r>
                      <a:r>
                        <a:rPr sz="1000" b="1" spc="-10" dirty="0">
                          <a:latin typeface="Arial"/>
                          <a:cs typeface="Arial"/>
                        </a:rPr>
                        <a:t>b</a:t>
                      </a:r>
                      <a:r>
                        <a:rPr sz="1000" b="1" spc="5" dirty="0">
                          <a:latin typeface="Arial"/>
                          <a:cs typeface="Arial"/>
                        </a:rPr>
                        <a:t>al</a:t>
                      </a:r>
                      <a:r>
                        <a:rPr sz="1000" b="1" dirty="0">
                          <a:latin typeface="Arial"/>
                          <a:cs typeface="Arial"/>
                        </a:rPr>
                        <a:t>l  </a:t>
                      </a:r>
                      <a:r>
                        <a:rPr sz="1000" b="1" spc="-25" dirty="0">
                          <a:latin typeface="Arial"/>
                          <a:cs typeface="Arial"/>
                        </a:rPr>
                        <a:t>Reference</a:t>
                      </a:r>
                      <a:endParaRPr sz="1000">
                        <a:latin typeface="Arial"/>
                        <a:cs typeface="Arial"/>
                      </a:endParaRPr>
                    </a:p>
                  </a:txBody>
                  <a:tcPr marL="0" marR="0" marT="2095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160020">
                <a:tc>
                  <a:txBody>
                    <a:bodyPr/>
                    <a:lstStyle/>
                    <a:p>
                      <a:pPr>
                        <a:lnSpc>
                          <a:spcPct val="100000"/>
                        </a:lnSpc>
                      </a:pPr>
                      <a:endParaRPr sz="900">
                        <a:latin typeface="Times New Roman"/>
                        <a:cs typeface="Times New Roman"/>
                      </a:endParaRPr>
                    </a:p>
                  </a:txBody>
                  <a:tcPr marL="0" marR="0" marT="0" marB="0">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19050">
                      <a:solidFill>
                        <a:srgbClr val="000000"/>
                      </a:solidFill>
                      <a:prstDash val="solid"/>
                    </a:lnL>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357505">
                <a:tc gridSpan="2">
                  <a:txBody>
                    <a:bodyPr/>
                    <a:lstStyle/>
                    <a:p>
                      <a:pPr marL="546100" marR="219075" indent="-312420">
                        <a:lnSpc>
                          <a:spcPct val="100000"/>
                        </a:lnSpc>
                        <a:spcBef>
                          <a:spcPts val="145"/>
                        </a:spcBef>
                      </a:pPr>
                      <a:r>
                        <a:rPr sz="1050" b="1" strike="sngStrike" spc="-5" dirty="0">
                          <a:latin typeface="Arial"/>
                          <a:cs typeface="Arial"/>
                        </a:rPr>
                        <a:t>Sport</a:t>
                      </a:r>
                      <a:r>
                        <a:rPr sz="1050" b="1" strike="sngStrike" dirty="0">
                          <a:latin typeface="Arial"/>
                          <a:cs typeface="Arial"/>
                        </a:rPr>
                        <a:t>s</a:t>
                      </a:r>
                      <a:r>
                        <a:rPr sz="1050" b="1" strike="sngStrike" spc="-15" dirty="0">
                          <a:latin typeface="Arial"/>
                          <a:cs typeface="Arial"/>
                        </a:rPr>
                        <a:t> </a:t>
                      </a:r>
                      <a:r>
                        <a:rPr sz="1050" b="1" strike="sngStrike" dirty="0">
                          <a:latin typeface="Arial"/>
                          <a:cs typeface="Arial"/>
                        </a:rPr>
                        <a:t>Data  io</a:t>
                      </a:r>
                      <a:endParaRPr sz="1050" strike="sngStrike" dirty="0">
                        <a:latin typeface="Arial"/>
                        <a:cs typeface="Arial"/>
                      </a:endParaRPr>
                    </a:p>
                  </a:txBody>
                  <a:tcPr marL="0" marR="0" marT="184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bl>
          </a:graphicData>
        </a:graphic>
      </p:graphicFrame>
      <p:sp>
        <p:nvSpPr>
          <p:cNvPr id="18" name="object 18"/>
          <p:cNvSpPr txBox="1"/>
          <p:nvPr/>
        </p:nvSpPr>
        <p:spPr>
          <a:xfrm>
            <a:off x="3909821" y="1102613"/>
            <a:ext cx="1201420" cy="358140"/>
          </a:xfrm>
          <a:prstGeom prst="rect">
            <a:avLst/>
          </a:prstGeom>
          <a:ln w="19050">
            <a:solidFill>
              <a:srgbClr val="000000"/>
            </a:solidFill>
          </a:ln>
        </p:spPr>
        <p:txBody>
          <a:bodyPr vert="horz" wrap="square" lIns="0" tIns="53340" rIns="0" bIns="0" rtlCol="0">
            <a:spAutoFit/>
          </a:bodyPr>
          <a:lstStyle/>
          <a:p>
            <a:pPr marL="167640">
              <a:lnSpc>
                <a:spcPct val="100000"/>
              </a:lnSpc>
              <a:spcBef>
                <a:spcPts val="420"/>
              </a:spcBef>
            </a:pPr>
            <a:r>
              <a:rPr sz="1200" b="1" spc="5" dirty="0">
                <a:latin typeface="Arial"/>
                <a:cs typeface="Arial"/>
              </a:rPr>
              <a:t>Adv</a:t>
            </a:r>
            <a:r>
              <a:rPr sz="1200" b="1" spc="-35" dirty="0">
                <a:latin typeface="Arial"/>
                <a:cs typeface="Arial"/>
              </a:rPr>
              <a:t> </a:t>
            </a:r>
            <a:r>
              <a:rPr sz="1200" b="1" spc="-25" dirty="0">
                <a:latin typeface="Arial"/>
                <a:cs typeface="Arial"/>
              </a:rPr>
              <a:t>Metrics</a:t>
            </a:r>
            <a:endParaRPr sz="1200">
              <a:latin typeface="Arial"/>
              <a:cs typeface="Arial"/>
            </a:endParaRPr>
          </a:p>
        </p:txBody>
      </p:sp>
      <p:sp>
        <p:nvSpPr>
          <p:cNvPr id="19" name="object 19"/>
          <p:cNvSpPr/>
          <p:nvPr/>
        </p:nvSpPr>
        <p:spPr>
          <a:xfrm>
            <a:off x="4509960" y="1453641"/>
            <a:ext cx="0" cy="481330"/>
          </a:xfrm>
          <a:custGeom>
            <a:avLst/>
            <a:gdLst/>
            <a:ahLst/>
            <a:cxnLst/>
            <a:rect l="l" t="t" r="r" b="b"/>
            <a:pathLst>
              <a:path h="481330">
                <a:moveTo>
                  <a:pt x="0" y="0"/>
                </a:moveTo>
                <a:lnTo>
                  <a:pt x="0" y="481076"/>
                </a:lnTo>
              </a:path>
            </a:pathLst>
          </a:custGeom>
          <a:ln w="13588">
            <a:solidFill>
              <a:srgbClr val="000000"/>
            </a:solidFill>
          </a:ln>
        </p:spPr>
        <p:txBody>
          <a:bodyPr wrap="square" lIns="0" tIns="0" rIns="0" bIns="0" rtlCol="0"/>
          <a:lstStyle/>
          <a:p>
            <a:endParaRPr/>
          </a:p>
        </p:txBody>
      </p:sp>
      <p:sp>
        <p:nvSpPr>
          <p:cNvPr id="20" name="object 20"/>
          <p:cNvSpPr txBox="1"/>
          <p:nvPr/>
        </p:nvSpPr>
        <p:spPr>
          <a:xfrm>
            <a:off x="4114038" y="1934717"/>
            <a:ext cx="792480" cy="264160"/>
          </a:xfrm>
          <a:prstGeom prst="rect">
            <a:avLst/>
          </a:prstGeom>
          <a:ln w="19050">
            <a:solidFill>
              <a:srgbClr val="000000"/>
            </a:solidFill>
          </a:ln>
        </p:spPr>
        <p:txBody>
          <a:bodyPr vert="horz" wrap="square" lIns="0" tIns="33020" rIns="0" bIns="0" rtlCol="0">
            <a:spAutoFit/>
          </a:bodyPr>
          <a:lstStyle/>
          <a:p>
            <a:pPr marL="163830">
              <a:lnSpc>
                <a:spcPct val="100000"/>
              </a:lnSpc>
              <a:spcBef>
                <a:spcPts val="260"/>
              </a:spcBef>
            </a:pPr>
            <a:r>
              <a:rPr sz="1100" b="1" spc="-30" dirty="0">
                <a:latin typeface="Arial"/>
                <a:cs typeface="Arial"/>
              </a:rPr>
              <a:t>Season</a:t>
            </a:r>
            <a:endParaRPr sz="1100">
              <a:latin typeface="Arial"/>
              <a:cs typeface="Arial"/>
            </a:endParaRPr>
          </a:p>
        </p:txBody>
      </p:sp>
      <p:sp>
        <p:nvSpPr>
          <p:cNvPr id="21" name="object 21"/>
          <p:cNvSpPr/>
          <p:nvPr/>
        </p:nvSpPr>
        <p:spPr>
          <a:xfrm>
            <a:off x="3952494" y="2494026"/>
            <a:ext cx="1115695" cy="525780"/>
          </a:xfrm>
          <a:custGeom>
            <a:avLst/>
            <a:gdLst/>
            <a:ahLst/>
            <a:cxnLst/>
            <a:rect l="l" t="t" r="r" b="b"/>
            <a:pathLst>
              <a:path w="1115695" h="525780">
                <a:moveTo>
                  <a:pt x="0" y="262889"/>
                </a:moveTo>
                <a:lnTo>
                  <a:pt x="14729" y="202620"/>
                </a:lnTo>
                <a:lnTo>
                  <a:pt x="56685" y="147290"/>
                </a:lnTo>
                <a:lnTo>
                  <a:pt x="86828" y="121970"/>
                </a:lnTo>
                <a:lnTo>
                  <a:pt x="122524" y="98477"/>
                </a:lnTo>
                <a:lnTo>
                  <a:pt x="163353" y="77009"/>
                </a:lnTo>
                <a:lnTo>
                  <a:pt x="208899" y="57763"/>
                </a:lnTo>
                <a:lnTo>
                  <a:pt x="258742" y="40935"/>
                </a:lnTo>
                <a:lnTo>
                  <a:pt x="312464" y="26725"/>
                </a:lnTo>
                <a:lnTo>
                  <a:pt x="369648" y="15329"/>
                </a:lnTo>
                <a:lnTo>
                  <a:pt x="429874" y="6944"/>
                </a:lnTo>
                <a:lnTo>
                  <a:pt x="492726" y="1769"/>
                </a:lnTo>
                <a:lnTo>
                  <a:pt x="557783" y="0"/>
                </a:lnTo>
                <a:lnTo>
                  <a:pt x="622841" y="1769"/>
                </a:lnTo>
                <a:lnTo>
                  <a:pt x="685693" y="6944"/>
                </a:lnTo>
                <a:lnTo>
                  <a:pt x="745919" y="15329"/>
                </a:lnTo>
                <a:lnTo>
                  <a:pt x="803103" y="26725"/>
                </a:lnTo>
                <a:lnTo>
                  <a:pt x="856825" y="40935"/>
                </a:lnTo>
                <a:lnTo>
                  <a:pt x="906668" y="57763"/>
                </a:lnTo>
                <a:lnTo>
                  <a:pt x="952214" y="77009"/>
                </a:lnTo>
                <a:lnTo>
                  <a:pt x="993043" y="98477"/>
                </a:lnTo>
                <a:lnTo>
                  <a:pt x="1028739" y="121970"/>
                </a:lnTo>
                <a:lnTo>
                  <a:pt x="1058882" y="147290"/>
                </a:lnTo>
                <a:lnTo>
                  <a:pt x="1100838" y="202620"/>
                </a:lnTo>
                <a:lnTo>
                  <a:pt x="1115567" y="262889"/>
                </a:lnTo>
                <a:lnTo>
                  <a:pt x="1111816" y="293543"/>
                </a:lnTo>
                <a:lnTo>
                  <a:pt x="1083054" y="351540"/>
                </a:lnTo>
                <a:lnTo>
                  <a:pt x="1028739" y="403809"/>
                </a:lnTo>
                <a:lnTo>
                  <a:pt x="993043" y="427302"/>
                </a:lnTo>
                <a:lnTo>
                  <a:pt x="952214" y="448770"/>
                </a:lnTo>
                <a:lnTo>
                  <a:pt x="906668" y="468016"/>
                </a:lnTo>
                <a:lnTo>
                  <a:pt x="856825" y="484844"/>
                </a:lnTo>
                <a:lnTo>
                  <a:pt x="803103" y="499054"/>
                </a:lnTo>
                <a:lnTo>
                  <a:pt x="745919" y="510450"/>
                </a:lnTo>
                <a:lnTo>
                  <a:pt x="685693" y="518835"/>
                </a:lnTo>
                <a:lnTo>
                  <a:pt x="622841" y="524010"/>
                </a:lnTo>
                <a:lnTo>
                  <a:pt x="557783" y="525779"/>
                </a:lnTo>
                <a:lnTo>
                  <a:pt x="492726" y="524010"/>
                </a:lnTo>
                <a:lnTo>
                  <a:pt x="429874" y="518835"/>
                </a:lnTo>
                <a:lnTo>
                  <a:pt x="369648" y="510450"/>
                </a:lnTo>
                <a:lnTo>
                  <a:pt x="312464" y="499054"/>
                </a:lnTo>
                <a:lnTo>
                  <a:pt x="258742" y="484844"/>
                </a:lnTo>
                <a:lnTo>
                  <a:pt x="208899" y="468016"/>
                </a:lnTo>
                <a:lnTo>
                  <a:pt x="163353" y="448770"/>
                </a:lnTo>
                <a:lnTo>
                  <a:pt x="122524" y="427302"/>
                </a:lnTo>
                <a:lnTo>
                  <a:pt x="86828" y="403809"/>
                </a:lnTo>
                <a:lnTo>
                  <a:pt x="56685" y="378489"/>
                </a:lnTo>
                <a:lnTo>
                  <a:pt x="14729" y="323159"/>
                </a:lnTo>
                <a:lnTo>
                  <a:pt x="0" y="262889"/>
                </a:lnTo>
                <a:close/>
              </a:path>
            </a:pathLst>
          </a:custGeom>
          <a:ln w="19050">
            <a:solidFill>
              <a:srgbClr val="000000"/>
            </a:solidFill>
          </a:ln>
        </p:spPr>
        <p:txBody>
          <a:bodyPr wrap="square" lIns="0" tIns="0" rIns="0" bIns="0" rtlCol="0"/>
          <a:lstStyle/>
          <a:p>
            <a:endParaRPr/>
          </a:p>
        </p:txBody>
      </p:sp>
      <p:sp>
        <p:nvSpPr>
          <p:cNvPr id="22" name="object 22"/>
          <p:cNvSpPr txBox="1"/>
          <p:nvPr/>
        </p:nvSpPr>
        <p:spPr>
          <a:xfrm>
            <a:off x="4164329" y="2513456"/>
            <a:ext cx="691515" cy="482600"/>
          </a:xfrm>
          <a:prstGeom prst="rect">
            <a:avLst/>
          </a:prstGeom>
        </p:spPr>
        <p:txBody>
          <a:bodyPr vert="horz" wrap="square" lIns="0" tIns="12065" rIns="0" bIns="0" rtlCol="0">
            <a:spAutoFit/>
          </a:bodyPr>
          <a:lstStyle/>
          <a:p>
            <a:pPr marL="12700" marR="5080" indent="168910">
              <a:lnSpc>
                <a:spcPct val="100000"/>
              </a:lnSpc>
              <a:spcBef>
                <a:spcPts val="95"/>
              </a:spcBef>
            </a:pPr>
            <a:r>
              <a:rPr sz="1000" b="1" spc="-35" dirty="0">
                <a:latin typeface="Arial"/>
                <a:cs typeface="Arial"/>
              </a:rPr>
              <a:t>Filter: </a:t>
            </a:r>
            <a:r>
              <a:rPr sz="1000" b="1" spc="-30" dirty="0">
                <a:latin typeface="Arial"/>
                <a:cs typeface="Arial"/>
              </a:rPr>
              <a:t> </a:t>
            </a:r>
            <a:r>
              <a:rPr sz="1000" b="1" spc="-135" dirty="0">
                <a:latin typeface="Arial"/>
                <a:cs typeface="Arial"/>
              </a:rPr>
              <a:t>F</a:t>
            </a:r>
            <a:r>
              <a:rPr sz="1000" b="1" spc="-15" dirty="0">
                <a:latin typeface="Arial"/>
                <a:cs typeface="Arial"/>
              </a:rPr>
              <a:t>i</a:t>
            </a:r>
            <a:r>
              <a:rPr sz="1000" b="1" spc="-45" dirty="0">
                <a:latin typeface="Arial"/>
                <a:cs typeface="Arial"/>
              </a:rPr>
              <a:t>r</a:t>
            </a:r>
            <a:r>
              <a:rPr sz="1000" b="1" spc="-65" dirty="0">
                <a:latin typeface="Arial"/>
                <a:cs typeface="Arial"/>
              </a:rPr>
              <a:t>s</a:t>
            </a:r>
            <a:r>
              <a:rPr sz="1000" b="1" spc="-5" dirty="0">
                <a:latin typeface="Arial"/>
                <a:cs typeface="Arial"/>
              </a:rPr>
              <a:t>t</a:t>
            </a:r>
            <a:r>
              <a:rPr sz="1000" b="1" spc="15" dirty="0">
                <a:latin typeface="Arial"/>
                <a:cs typeface="Arial"/>
              </a:rPr>
              <a:t> </a:t>
            </a:r>
            <a:r>
              <a:rPr sz="1000" b="1" spc="-145" dirty="0">
                <a:latin typeface="Arial"/>
                <a:cs typeface="Arial"/>
              </a:rPr>
              <a:t>5</a:t>
            </a:r>
            <a:r>
              <a:rPr sz="1000" b="1" dirty="0">
                <a:latin typeface="Arial"/>
                <a:cs typeface="Arial"/>
              </a:rPr>
              <a:t> </a:t>
            </a:r>
            <a:r>
              <a:rPr sz="1000" b="1" spc="-75" dirty="0">
                <a:latin typeface="Arial"/>
                <a:cs typeface="Arial"/>
              </a:rPr>
              <a:t>C</a:t>
            </a:r>
            <a:r>
              <a:rPr sz="1000" b="1" spc="-65" dirty="0">
                <a:latin typeface="Arial"/>
                <a:cs typeface="Arial"/>
              </a:rPr>
              <a:t>o</a:t>
            </a:r>
            <a:r>
              <a:rPr sz="1000" b="1" spc="-30" dirty="0">
                <a:latin typeface="Arial"/>
                <a:cs typeface="Arial"/>
              </a:rPr>
              <a:t>n</a:t>
            </a:r>
            <a:r>
              <a:rPr sz="1000" b="1" spc="-10" dirty="0">
                <a:latin typeface="Arial"/>
                <a:cs typeface="Arial"/>
              </a:rPr>
              <a:t>t</a:t>
            </a:r>
            <a:r>
              <a:rPr sz="1000" b="1" spc="-60" dirty="0">
                <a:latin typeface="Arial"/>
                <a:cs typeface="Arial"/>
              </a:rPr>
              <a:t>.</a:t>
            </a:r>
            <a:endParaRPr sz="1000">
              <a:latin typeface="Arial"/>
              <a:cs typeface="Arial"/>
            </a:endParaRPr>
          </a:p>
          <a:p>
            <a:pPr marL="102235">
              <a:lnSpc>
                <a:spcPct val="100000"/>
              </a:lnSpc>
            </a:pPr>
            <a:r>
              <a:rPr sz="1000" b="1" spc="-45" dirty="0">
                <a:latin typeface="Arial"/>
                <a:cs typeface="Arial"/>
              </a:rPr>
              <a:t>Seasons</a:t>
            </a:r>
            <a:endParaRPr sz="1000">
              <a:latin typeface="Arial"/>
              <a:cs typeface="Arial"/>
            </a:endParaRPr>
          </a:p>
        </p:txBody>
      </p:sp>
      <p:grpSp>
        <p:nvGrpSpPr>
          <p:cNvPr id="23" name="object 23"/>
          <p:cNvGrpSpPr/>
          <p:nvPr/>
        </p:nvGrpSpPr>
        <p:grpSpPr>
          <a:xfrm>
            <a:off x="3889628" y="2191257"/>
            <a:ext cx="1244600" cy="2350135"/>
            <a:chOff x="3889628" y="2191257"/>
            <a:chExt cx="1244600" cy="2350135"/>
          </a:xfrm>
        </p:grpSpPr>
        <p:sp>
          <p:nvSpPr>
            <p:cNvPr id="24" name="object 24"/>
            <p:cNvSpPr/>
            <p:nvPr/>
          </p:nvSpPr>
          <p:spPr>
            <a:xfrm>
              <a:off x="4471416" y="2191257"/>
              <a:ext cx="76200" cy="1173480"/>
            </a:xfrm>
            <a:custGeom>
              <a:avLst/>
              <a:gdLst/>
              <a:ahLst/>
              <a:cxnLst/>
              <a:rect l="l" t="t" r="r" b="b"/>
              <a:pathLst>
                <a:path w="76200" h="1173479">
                  <a:moveTo>
                    <a:pt x="76200" y="1097026"/>
                  </a:moveTo>
                  <a:lnTo>
                    <a:pt x="44450" y="1097026"/>
                  </a:lnTo>
                  <a:lnTo>
                    <a:pt x="44450" y="824230"/>
                  </a:lnTo>
                  <a:lnTo>
                    <a:pt x="41656" y="821436"/>
                  </a:lnTo>
                  <a:lnTo>
                    <a:pt x="34544" y="821436"/>
                  </a:lnTo>
                  <a:lnTo>
                    <a:pt x="31750" y="824230"/>
                  </a:lnTo>
                  <a:lnTo>
                    <a:pt x="31750" y="1097026"/>
                  </a:lnTo>
                  <a:lnTo>
                    <a:pt x="0" y="1097026"/>
                  </a:lnTo>
                  <a:lnTo>
                    <a:pt x="38100" y="1173226"/>
                  </a:lnTo>
                  <a:lnTo>
                    <a:pt x="66675" y="1116076"/>
                  </a:lnTo>
                  <a:lnTo>
                    <a:pt x="76200" y="1097026"/>
                  </a:lnTo>
                  <a:close/>
                </a:path>
                <a:path w="76200" h="1173479">
                  <a:moveTo>
                    <a:pt x="76200" y="225933"/>
                  </a:moveTo>
                  <a:lnTo>
                    <a:pt x="44450" y="225933"/>
                  </a:lnTo>
                  <a:lnTo>
                    <a:pt x="44450" y="2794"/>
                  </a:lnTo>
                  <a:lnTo>
                    <a:pt x="41656" y="0"/>
                  </a:lnTo>
                  <a:lnTo>
                    <a:pt x="34544" y="0"/>
                  </a:lnTo>
                  <a:lnTo>
                    <a:pt x="31750" y="2794"/>
                  </a:lnTo>
                  <a:lnTo>
                    <a:pt x="31750" y="225933"/>
                  </a:lnTo>
                  <a:lnTo>
                    <a:pt x="0" y="225933"/>
                  </a:lnTo>
                  <a:lnTo>
                    <a:pt x="38100" y="302133"/>
                  </a:lnTo>
                  <a:lnTo>
                    <a:pt x="66675" y="244983"/>
                  </a:lnTo>
                  <a:lnTo>
                    <a:pt x="76200" y="225933"/>
                  </a:lnTo>
                  <a:close/>
                </a:path>
              </a:pathLst>
            </a:custGeom>
            <a:solidFill>
              <a:srgbClr val="000000"/>
            </a:solidFill>
          </p:spPr>
          <p:txBody>
            <a:bodyPr wrap="square" lIns="0" tIns="0" rIns="0" bIns="0" rtlCol="0"/>
            <a:lstStyle/>
            <a:p>
              <a:endParaRPr/>
            </a:p>
          </p:txBody>
        </p:sp>
        <p:sp>
          <p:nvSpPr>
            <p:cNvPr id="25" name="object 25"/>
            <p:cNvSpPr/>
            <p:nvPr/>
          </p:nvSpPr>
          <p:spPr>
            <a:xfrm>
              <a:off x="3899153" y="3364229"/>
              <a:ext cx="1225550" cy="1167765"/>
            </a:xfrm>
            <a:custGeom>
              <a:avLst/>
              <a:gdLst/>
              <a:ahLst/>
              <a:cxnLst/>
              <a:rect l="l" t="t" r="r" b="b"/>
              <a:pathLst>
                <a:path w="1225550" h="1167764">
                  <a:moveTo>
                    <a:pt x="0" y="194564"/>
                  </a:moveTo>
                  <a:lnTo>
                    <a:pt x="5139" y="149956"/>
                  </a:lnTo>
                  <a:lnTo>
                    <a:pt x="19777" y="109005"/>
                  </a:lnTo>
                  <a:lnTo>
                    <a:pt x="42747" y="72879"/>
                  </a:lnTo>
                  <a:lnTo>
                    <a:pt x="72879" y="42747"/>
                  </a:lnTo>
                  <a:lnTo>
                    <a:pt x="109005" y="19777"/>
                  </a:lnTo>
                  <a:lnTo>
                    <a:pt x="149956" y="5139"/>
                  </a:lnTo>
                  <a:lnTo>
                    <a:pt x="194563" y="0"/>
                  </a:lnTo>
                  <a:lnTo>
                    <a:pt x="1030732" y="0"/>
                  </a:lnTo>
                  <a:lnTo>
                    <a:pt x="1075339" y="5139"/>
                  </a:lnTo>
                  <a:lnTo>
                    <a:pt x="1116290" y="19777"/>
                  </a:lnTo>
                  <a:lnTo>
                    <a:pt x="1152416" y="42747"/>
                  </a:lnTo>
                  <a:lnTo>
                    <a:pt x="1182548" y="72879"/>
                  </a:lnTo>
                  <a:lnTo>
                    <a:pt x="1205518" y="109005"/>
                  </a:lnTo>
                  <a:lnTo>
                    <a:pt x="1220156" y="149956"/>
                  </a:lnTo>
                  <a:lnTo>
                    <a:pt x="1225296" y="194564"/>
                  </a:lnTo>
                  <a:lnTo>
                    <a:pt x="1225296" y="972820"/>
                  </a:lnTo>
                  <a:lnTo>
                    <a:pt x="1220156" y="1017427"/>
                  </a:lnTo>
                  <a:lnTo>
                    <a:pt x="1205518" y="1058378"/>
                  </a:lnTo>
                  <a:lnTo>
                    <a:pt x="1182548" y="1094504"/>
                  </a:lnTo>
                  <a:lnTo>
                    <a:pt x="1152416" y="1124636"/>
                  </a:lnTo>
                  <a:lnTo>
                    <a:pt x="1116290" y="1147606"/>
                  </a:lnTo>
                  <a:lnTo>
                    <a:pt x="1075339" y="1162244"/>
                  </a:lnTo>
                  <a:lnTo>
                    <a:pt x="1030732" y="1167384"/>
                  </a:lnTo>
                  <a:lnTo>
                    <a:pt x="194563" y="1167384"/>
                  </a:lnTo>
                  <a:lnTo>
                    <a:pt x="149956" y="1162244"/>
                  </a:lnTo>
                  <a:lnTo>
                    <a:pt x="109005" y="1147606"/>
                  </a:lnTo>
                  <a:lnTo>
                    <a:pt x="72879" y="1124636"/>
                  </a:lnTo>
                  <a:lnTo>
                    <a:pt x="42747" y="1094504"/>
                  </a:lnTo>
                  <a:lnTo>
                    <a:pt x="19777" y="1058378"/>
                  </a:lnTo>
                  <a:lnTo>
                    <a:pt x="5139" y="1017427"/>
                  </a:lnTo>
                  <a:lnTo>
                    <a:pt x="0" y="972820"/>
                  </a:lnTo>
                  <a:lnTo>
                    <a:pt x="0" y="194564"/>
                  </a:lnTo>
                  <a:close/>
                </a:path>
              </a:pathLst>
            </a:custGeom>
            <a:ln w="19050">
              <a:solidFill>
                <a:srgbClr val="000000"/>
              </a:solidFill>
            </a:ln>
          </p:spPr>
          <p:txBody>
            <a:bodyPr wrap="square" lIns="0" tIns="0" rIns="0" bIns="0" rtlCol="0"/>
            <a:lstStyle/>
            <a:p>
              <a:endParaRPr/>
            </a:p>
          </p:txBody>
        </p:sp>
      </p:grpSp>
      <p:sp>
        <p:nvSpPr>
          <p:cNvPr id="26" name="object 26"/>
          <p:cNvSpPr txBox="1"/>
          <p:nvPr/>
        </p:nvSpPr>
        <p:spPr>
          <a:xfrm>
            <a:off x="3989959" y="3472942"/>
            <a:ext cx="818515" cy="208279"/>
          </a:xfrm>
          <a:prstGeom prst="rect">
            <a:avLst/>
          </a:prstGeom>
        </p:spPr>
        <p:txBody>
          <a:bodyPr vert="horz" wrap="square" lIns="0" tIns="12700" rIns="0" bIns="0" rtlCol="0">
            <a:spAutoFit/>
          </a:bodyPr>
          <a:lstStyle/>
          <a:p>
            <a:pPr marL="12700">
              <a:lnSpc>
                <a:spcPct val="100000"/>
              </a:lnSpc>
              <a:spcBef>
                <a:spcPts val="100"/>
              </a:spcBef>
              <a:tabLst>
                <a:tab pos="240665" algn="l"/>
              </a:tabLst>
            </a:pPr>
            <a:r>
              <a:rPr sz="1200" b="1" spc="-120" dirty="0">
                <a:latin typeface="Arial"/>
                <a:cs typeface="Arial"/>
              </a:rPr>
              <a:t>1.	</a:t>
            </a:r>
            <a:r>
              <a:rPr sz="1200" b="1" spc="-10" dirty="0">
                <a:latin typeface="Arial"/>
                <a:cs typeface="Arial"/>
              </a:rPr>
              <a:t>Offense</a:t>
            </a:r>
            <a:endParaRPr sz="1200">
              <a:latin typeface="Arial"/>
              <a:cs typeface="Arial"/>
            </a:endParaRPr>
          </a:p>
        </p:txBody>
      </p:sp>
      <p:sp>
        <p:nvSpPr>
          <p:cNvPr id="27" name="object 27"/>
          <p:cNvSpPr txBox="1"/>
          <p:nvPr/>
        </p:nvSpPr>
        <p:spPr>
          <a:xfrm>
            <a:off x="3989959" y="3838702"/>
            <a:ext cx="833119" cy="208279"/>
          </a:xfrm>
          <a:prstGeom prst="rect">
            <a:avLst/>
          </a:prstGeom>
        </p:spPr>
        <p:txBody>
          <a:bodyPr vert="horz" wrap="square" lIns="0" tIns="12700" rIns="0" bIns="0" rtlCol="0">
            <a:spAutoFit/>
          </a:bodyPr>
          <a:lstStyle/>
          <a:p>
            <a:pPr marL="12700">
              <a:lnSpc>
                <a:spcPct val="100000"/>
              </a:lnSpc>
              <a:spcBef>
                <a:spcPts val="100"/>
              </a:spcBef>
              <a:tabLst>
                <a:tab pos="240665" algn="l"/>
              </a:tabLst>
            </a:pPr>
            <a:r>
              <a:rPr sz="1200" b="1" spc="-155" dirty="0">
                <a:latin typeface="Arial"/>
                <a:cs typeface="Arial"/>
              </a:rPr>
              <a:t>2</a:t>
            </a:r>
            <a:r>
              <a:rPr sz="1200" b="1" spc="-80" dirty="0">
                <a:latin typeface="Arial"/>
                <a:cs typeface="Arial"/>
              </a:rPr>
              <a:t>.</a:t>
            </a:r>
            <a:r>
              <a:rPr sz="1200" b="1" dirty="0">
                <a:latin typeface="Arial"/>
                <a:cs typeface="Arial"/>
              </a:rPr>
              <a:t>	</a:t>
            </a:r>
            <a:r>
              <a:rPr sz="1200" b="1" spc="-40" dirty="0">
                <a:latin typeface="Arial"/>
                <a:cs typeface="Arial"/>
              </a:rPr>
              <a:t>D</a:t>
            </a:r>
            <a:r>
              <a:rPr sz="1200" b="1" spc="15" dirty="0">
                <a:latin typeface="Arial"/>
                <a:cs typeface="Arial"/>
              </a:rPr>
              <a:t>e</a:t>
            </a:r>
            <a:r>
              <a:rPr sz="1200" b="1" spc="10" dirty="0">
                <a:latin typeface="Arial"/>
                <a:cs typeface="Arial"/>
              </a:rPr>
              <a:t>f</a:t>
            </a:r>
            <a:r>
              <a:rPr sz="1200" b="1" spc="-10" dirty="0">
                <a:latin typeface="Arial"/>
                <a:cs typeface="Arial"/>
              </a:rPr>
              <a:t>e</a:t>
            </a:r>
            <a:r>
              <a:rPr sz="1200" b="1" spc="-5" dirty="0">
                <a:latin typeface="Arial"/>
                <a:cs typeface="Arial"/>
              </a:rPr>
              <a:t>n</a:t>
            </a:r>
            <a:r>
              <a:rPr sz="1200" b="1" spc="-60" dirty="0">
                <a:latin typeface="Arial"/>
                <a:cs typeface="Arial"/>
              </a:rPr>
              <a:t>se</a:t>
            </a:r>
            <a:endParaRPr sz="1200">
              <a:latin typeface="Arial"/>
              <a:cs typeface="Arial"/>
            </a:endParaRPr>
          </a:p>
        </p:txBody>
      </p:sp>
      <p:sp>
        <p:nvSpPr>
          <p:cNvPr id="28" name="object 28"/>
          <p:cNvSpPr txBox="1"/>
          <p:nvPr/>
        </p:nvSpPr>
        <p:spPr>
          <a:xfrm>
            <a:off x="3989959" y="4204157"/>
            <a:ext cx="1073150" cy="208915"/>
          </a:xfrm>
          <a:prstGeom prst="rect">
            <a:avLst/>
          </a:prstGeom>
        </p:spPr>
        <p:txBody>
          <a:bodyPr vert="horz" wrap="square" lIns="0" tIns="12700" rIns="0" bIns="0" rtlCol="0">
            <a:spAutoFit/>
          </a:bodyPr>
          <a:lstStyle/>
          <a:p>
            <a:pPr marL="12700">
              <a:lnSpc>
                <a:spcPct val="100000"/>
              </a:lnSpc>
              <a:spcBef>
                <a:spcPts val="100"/>
              </a:spcBef>
              <a:tabLst>
                <a:tab pos="240665" algn="l"/>
              </a:tabLst>
            </a:pPr>
            <a:r>
              <a:rPr sz="1200" b="1" spc="-120" dirty="0">
                <a:latin typeface="Arial"/>
                <a:cs typeface="Arial"/>
              </a:rPr>
              <a:t>3.	</a:t>
            </a:r>
            <a:r>
              <a:rPr sz="1200" b="1" spc="15" dirty="0">
                <a:latin typeface="Arial"/>
                <a:cs typeface="Arial"/>
              </a:rPr>
              <a:t>Win</a:t>
            </a:r>
            <a:r>
              <a:rPr sz="1200" b="1" spc="-60" dirty="0">
                <a:latin typeface="Arial"/>
                <a:cs typeface="Arial"/>
              </a:rPr>
              <a:t> </a:t>
            </a:r>
            <a:r>
              <a:rPr sz="1200" b="1" spc="-30" dirty="0">
                <a:latin typeface="Arial"/>
                <a:cs typeface="Arial"/>
              </a:rPr>
              <a:t>Shares</a:t>
            </a:r>
            <a:endParaRPr sz="1200">
              <a:latin typeface="Arial"/>
              <a:cs typeface="Arial"/>
            </a:endParaRPr>
          </a:p>
        </p:txBody>
      </p:sp>
      <p:sp>
        <p:nvSpPr>
          <p:cNvPr id="29" name="object 29"/>
          <p:cNvSpPr/>
          <p:nvPr/>
        </p:nvSpPr>
        <p:spPr>
          <a:xfrm>
            <a:off x="5103621" y="1243583"/>
            <a:ext cx="725170" cy="76200"/>
          </a:xfrm>
          <a:custGeom>
            <a:avLst/>
            <a:gdLst/>
            <a:ahLst/>
            <a:cxnLst/>
            <a:rect l="l" t="t" r="r" b="b"/>
            <a:pathLst>
              <a:path w="725170" h="76200">
                <a:moveTo>
                  <a:pt x="648588" y="0"/>
                </a:moveTo>
                <a:lnTo>
                  <a:pt x="648588" y="76200"/>
                </a:lnTo>
                <a:lnTo>
                  <a:pt x="712088" y="44450"/>
                </a:lnTo>
                <a:lnTo>
                  <a:pt x="664717" y="44450"/>
                </a:lnTo>
                <a:lnTo>
                  <a:pt x="667638" y="41655"/>
                </a:lnTo>
                <a:lnTo>
                  <a:pt x="667638" y="34543"/>
                </a:lnTo>
                <a:lnTo>
                  <a:pt x="664717" y="31750"/>
                </a:lnTo>
                <a:lnTo>
                  <a:pt x="712088" y="31750"/>
                </a:lnTo>
                <a:lnTo>
                  <a:pt x="648588" y="0"/>
                </a:lnTo>
                <a:close/>
              </a:path>
              <a:path w="725170" h="76200">
                <a:moveTo>
                  <a:pt x="648588" y="31750"/>
                </a:moveTo>
                <a:lnTo>
                  <a:pt x="2793" y="31750"/>
                </a:lnTo>
                <a:lnTo>
                  <a:pt x="0" y="34543"/>
                </a:lnTo>
                <a:lnTo>
                  <a:pt x="0" y="41655"/>
                </a:lnTo>
                <a:lnTo>
                  <a:pt x="2793" y="44450"/>
                </a:lnTo>
                <a:lnTo>
                  <a:pt x="648588" y="44450"/>
                </a:lnTo>
                <a:lnTo>
                  <a:pt x="648588" y="31750"/>
                </a:lnTo>
                <a:close/>
              </a:path>
              <a:path w="725170" h="76200">
                <a:moveTo>
                  <a:pt x="712088" y="31750"/>
                </a:moveTo>
                <a:lnTo>
                  <a:pt x="664717" y="31750"/>
                </a:lnTo>
                <a:lnTo>
                  <a:pt x="667638" y="34543"/>
                </a:lnTo>
                <a:lnTo>
                  <a:pt x="667638" y="41655"/>
                </a:lnTo>
                <a:lnTo>
                  <a:pt x="664717" y="44450"/>
                </a:lnTo>
                <a:lnTo>
                  <a:pt x="712088" y="44450"/>
                </a:lnTo>
                <a:lnTo>
                  <a:pt x="724788" y="38100"/>
                </a:lnTo>
                <a:lnTo>
                  <a:pt x="712088" y="31750"/>
                </a:lnTo>
                <a:close/>
              </a:path>
            </a:pathLst>
          </a:custGeom>
          <a:solidFill>
            <a:srgbClr val="000000"/>
          </a:solidFill>
        </p:spPr>
        <p:txBody>
          <a:bodyPr wrap="square" lIns="0" tIns="0" rIns="0" bIns="0" rtlCol="0"/>
          <a:lstStyle/>
          <a:p>
            <a:endParaRPr/>
          </a:p>
        </p:txBody>
      </p:sp>
      <p:sp>
        <p:nvSpPr>
          <p:cNvPr id="30" name="object 30"/>
          <p:cNvSpPr txBox="1"/>
          <p:nvPr/>
        </p:nvSpPr>
        <p:spPr>
          <a:xfrm>
            <a:off x="5823965" y="1102613"/>
            <a:ext cx="1201420" cy="358140"/>
          </a:xfrm>
          <a:prstGeom prst="rect">
            <a:avLst/>
          </a:prstGeom>
          <a:ln w="19050">
            <a:solidFill>
              <a:srgbClr val="000000"/>
            </a:solidFill>
          </a:ln>
        </p:spPr>
        <p:txBody>
          <a:bodyPr vert="horz" wrap="square" lIns="0" tIns="50800" rIns="0" bIns="0" rtlCol="0">
            <a:spAutoFit/>
          </a:bodyPr>
          <a:lstStyle/>
          <a:p>
            <a:pPr marL="179705">
              <a:lnSpc>
                <a:spcPct val="100000"/>
              </a:lnSpc>
              <a:spcBef>
                <a:spcPts val="400"/>
              </a:spcBef>
            </a:pPr>
            <a:r>
              <a:rPr sz="1400" b="1" spc="-40" dirty="0">
                <a:latin typeface="Arial"/>
                <a:cs typeface="Arial"/>
              </a:rPr>
              <a:t>Clustering</a:t>
            </a:r>
            <a:endParaRPr sz="1400">
              <a:latin typeface="Arial"/>
              <a:cs typeface="Arial"/>
            </a:endParaRPr>
          </a:p>
        </p:txBody>
      </p:sp>
      <p:sp>
        <p:nvSpPr>
          <p:cNvPr id="31" name="object 31"/>
          <p:cNvSpPr/>
          <p:nvPr/>
        </p:nvSpPr>
        <p:spPr>
          <a:xfrm>
            <a:off x="5609082" y="2027682"/>
            <a:ext cx="1632585" cy="1021080"/>
          </a:xfrm>
          <a:custGeom>
            <a:avLst/>
            <a:gdLst/>
            <a:ahLst/>
            <a:cxnLst/>
            <a:rect l="l" t="t" r="r" b="b"/>
            <a:pathLst>
              <a:path w="1632584" h="1021080">
                <a:moveTo>
                  <a:pt x="0" y="170179"/>
                </a:moveTo>
                <a:lnTo>
                  <a:pt x="6079" y="124942"/>
                </a:lnTo>
                <a:lnTo>
                  <a:pt x="23236" y="84290"/>
                </a:lnTo>
                <a:lnTo>
                  <a:pt x="49847" y="49847"/>
                </a:lnTo>
                <a:lnTo>
                  <a:pt x="84290" y="23236"/>
                </a:lnTo>
                <a:lnTo>
                  <a:pt x="124942" y="6079"/>
                </a:lnTo>
                <a:lnTo>
                  <a:pt x="170179" y="0"/>
                </a:lnTo>
                <a:lnTo>
                  <a:pt x="1462023" y="0"/>
                </a:lnTo>
                <a:lnTo>
                  <a:pt x="1507261" y="6079"/>
                </a:lnTo>
                <a:lnTo>
                  <a:pt x="1547913" y="23236"/>
                </a:lnTo>
                <a:lnTo>
                  <a:pt x="1582356" y="49847"/>
                </a:lnTo>
                <a:lnTo>
                  <a:pt x="1608967" y="84290"/>
                </a:lnTo>
                <a:lnTo>
                  <a:pt x="1626124" y="124942"/>
                </a:lnTo>
                <a:lnTo>
                  <a:pt x="1632203" y="170179"/>
                </a:lnTo>
                <a:lnTo>
                  <a:pt x="1632203" y="850900"/>
                </a:lnTo>
                <a:lnTo>
                  <a:pt x="1626124" y="896137"/>
                </a:lnTo>
                <a:lnTo>
                  <a:pt x="1608967" y="936789"/>
                </a:lnTo>
                <a:lnTo>
                  <a:pt x="1582356" y="971232"/>
                </a:lnTo>
                <a:lnTo>
                  <a:pt x="1547913" y="997843"/>
                </a:lnTo>
                <a:lnTo>
                  <a:pt x="1507261" y="1015000"/>
                </a:lnTo>
                <a:lnTo>
                  <a:pt x="1462023" y="1021079"/>
                </a:lnTo>
                <a:lnTo>
                  <a:pt x="170179" y="1021079"/>
                </a:lnTo>
                <a:lnTo>
                  <a:pt x="124942" y="1015000"/>
                </a:lnTo>
                <a:lnTo>
                  <a:pt x="84290" y="997843"/>
                </a:lnTo>
                <a:lnTo>
                  <a:pt x="49847" y="971232"/>
                </a:lnTo>
                <a:lnTo>
                  <a:pt x="23236" y="936789"/>
                </a:lnTo>
                <a:lnTo>
                  <a:pt x="6079" y="896137"/>
                </a:lnTo>
                <a:lnTo>
                  <a:pt x="0" y="850900"/>
                </a:lnTo>
                <a:lnTo>
                  <a:pt x="0" y="170179"/>
                </a:lnTo>
                <a:close/>
              </a:path>
            </a:pathLst>
          </a:custGeom>
          <a:ln w="19050">
            <a:solidFill>
              <a:srgbClr val="000000"/>
            </a:solidFill>
          </a:ln>
        </p:spPr>
        <p:txBody>
          <a:bodyPr wrap="square" lIns="0" tIns="0" rIns="0" bIns="0" rtlCol="0"/>
          <a:lstStyle/>
          <a:p>
            <a:endParaRPr/>
          </a:p>
        </p:txBody>
      </p:sp>
      <p:sp>
        <p:nvSpPr>
          <p:cNvPr id="32" name="object 32"/>
          <p:cNvSpPr txBox="1"/>
          <p:nvPr/>
        </p:nvSpPr>
        <p:spPr>
          <a:xfrm>
            <a:off x="5765672" y="2102256"/>
            <a:ext cx="1290955" cy="711200"/>
          </a:xfrm>
          <a:prstGeom prst="rect">
            <a:avLst/>
          </a:prstGeom>
        </p:spPr>
        <p:txBody>
          <a:bodyPr vert="horz" wrap="square" lIns="0" tIns="88900" rIns="0" bIns="0" rtlCol="0">
            <a:spAutoFit/>
          </a:bodyPr>
          <a:lstStyle/>
          <a:p>
            <a:pPr marL="85725" indent="-73660">
              <a:lnSpc>
                <a:spcPct val="100000"/>
              </a:lnSpc>
              <a:spcBef>
                <a:spcPts val="700"/>
              </a:spcBef>
              <a:buChar char="-"/>
              <a:tabLst>
                <a:tab pos="86360" algn="l"/>
              </a:tabLst>
            </a:pPr>
            <a:r>
              <a:rPr sz="1000" b="1" spc="-35" dirty="0">
                <a:latin typeface="Arial"/>
                <a:cs typeface="Arial"/>
              </a:rPr>
              <a:t>Position</a:t>
            </a:r>
            <a:r>
              <a:rPr sz="1000" b="1" spc="5" dirty="0">
                <a:latin typeface="Arial"/>
                <a:cs typeface="Arial"/>
              </a:rPr>
              <a:t> </a:t>
            </a:r>
            <a:r>
              <a:rPr sz="1000" b="1" spc="-25" dirty="0">
                <a:latin typeface="Arial"/>
                <a:cs typeface="Arial"/>
              </a:rPr>
              <a:t>Distribution</a:t>
            </a:r>
            <a:endParaRPr sz="1000">
              <a:latin typeface="Arial"/>
              <a:cs typeface="Arial"/>
            </a:endParaRPr>
          </a:p>
          <a:p>
            <a:pPr marL="12700" marR="24130">
              <a:lnSpc>
                <a:spcPct val="150000"/>
              </a:lnSpc>
              <a:buChar char="-"/>
              <a:tabLst>
                <a:tab pos="86360" algn="l"/>
              </a:tabLst>
            </a:pPr>
            <a:r>
              <a:rPr sz="1000" b="1" spc="40" dirty="0">
                <a:latin typeface="Arial"/>
                <a:cs typeface="Arial"/>
              </a:rPr>
              <a:t>How </a:t>
            </a:r>
            <a:r>
              <a:rPr sz="1000" b="1" spc="20" dirty="0">
                <a:latin typeface="Arial"/>
                <a:cs typeface="Arial"/>
              </a:rPr>
              <a:t>will </a:t>
            </a:r>
            <a:r>
              <a:rPr sz="1000" b="1" spc="30" dirty="0">
                <a:latin typeface="Arial"/>
                <a:cs typeface="Arial"/>
              </a:rPr>
              <a:t>I </a:t>
            </a:r>
            <a:r>
              <a:rPr sz="1000" b="1" spc="35" dirty="0">
                <a:latin typeface="Arial"/>
                <a:cs typeface="Arial"/>
              </a:rPr>
              <a:t> </a:t>
            </a:r>
            <a:r>
              <a:rPr sz="1000" b="1" spc="5" dirty="0">
                <a:latin typeface="Arial"/>
                <a:cs typeface="Arial"/>
              </a:rPr>
              <a:t>Aggregate</a:t>
            </a:r>
            <a:r>
              <a:rPr sz="1000" b="1" spc="10" dirty="0">
                <a:latin typeface="Arial"/>
                <a:cs typeface="Arial"/>
              </a:rPr>
              <a:t> </a:t>
            </a:r>
            <a:r>
              <a:rPr sz="1000" b="1" spc="-10" dirty="0">
                <a:latin typeface="Arial"/>
                <a:cs typeface="Arial"/>
              </a:rPr>
              <a:t>the</a:t>
            </a:r>
            <a:r>
              <a:rPr sz="1000" b="1" spc="-25" dirty="0">
                <a:latin typeface="Arial"/>
                <a:cs typeface="Arial"/>
              </a:rPr>
              <a:t> </a:t>
            </a:r>
            <a:r>
              <a:rPr sz="1000" b="1" spc="-20" dirty="0">
                <a:latin typeface="Arial"/>
                <a:cs typeface="Arial"/>
              </a:rPr>
              <a:t>Data?</a:t>
            </a:r>
            <a:endParaRPr sz="1000">
              <a:latin typeface="Arial"/>
              <a:cs typeface="Arial"/>
            </a:endParaRPr>
          </a:p>
        </p:txBody>
      </p:sp>
      <p:sp>
        <p:nvSpPr>
          <p:cNvPr id="33" name="object 33"/>
          <p:cNvSpPr/>
          <p:nvPr/>
        </p:nvSpPr>
        <p:spPr>
          <a:xfrm>
            <a:off x="6387210" y="1453641"/>
            <a:ext cx="76200" cy="572770"/>
          </a:xfrm>
          <a:custGeom>
            <a:avLst/>
            <a:gdLst/>
            <a:ahLst/>
            <a:cxnLst/>
            <a:rect l="l" t="t" r="r" b="b"/>
            <a:pathLst>
              <a:path w="76200" h="572769">
                <a:moveTo>
                  <a:pt x="31697" y="496337"/>
                </a:moveTo>
                <a:lnTo>
                  <a:pt x="0" y="496443"/>
                </a:lnTo>
                <a:lnTo>
                  <a:pt x="38353" y="572516"/>
                </a:lnTo>
                <a:lnTo>
                  <a:pt x="66691" y="515366"/>
                </a:lnTo>
                <a:lnTo>
                  <a:pt x="34671" y="515366"/>
                </a:lnTo>
                <a:lnTo>
                  <a:pt x="31750" y="512572"/>
                </a:lnTo>
                <a:lnTo>
                  <a:pt x="31697" y="496337"/>
                </a:lnTo>
                <a:close/>
              </a:path>
              <a:path w="76200" h="572769">
                <a:moveTo>
                  <a:pt x="44408" y="496294"/>
                </a:moveTo>
                <a:lnTo>
                  <a:pt x="31697" y="496337"/>
                </a:lnTo>
                <a:lnTo>
                  <a:pt x="31750" y="512572"/>
                </a:lnTo>
                <a:lnTo>
                  <a:pt x="34671" y="515366"/>
                </a:lnTo>
                <a:lnTo>
                  <a:pt x="41655" y="515366"/>
                </a:lnTo>
                <a:lnTo>
                  <a:pt x="44450" y="512572"/>
                </a:lnTo>
                <a:lnTo>
                  <a:pt x="44408" y="496294"/>
                </a:lnTo>
                <a:close/>
              </a:path>
              <a:path w="76200" h="572769">
                <a:moveTo>
                  <a:pt x="76200" y="496188"/>
                </a:moveTo>
                <a:lnTo>
                  <a:pt x="44408" y="496294"/>
                </a:lnTo>
                <a:lnTo>
                  <a:pt x="44450" y="512572"/>
                </a:lnTo>
                <a:lnTo>
                  <a:pt x="41655" y="515366"/>
                </a:lnTo>
                <a:lnTo>
                  <a:pt x="66691" y="515366"/>
                </a:lnTo>
                <a:lnTo>
                  <a:pt x="76200" y="496188"/>
                </a:lnTo>
                <a:close/>
              </a:path>
              <a:path w="76200" h="572769">
                <a:moveTo>
                  <a:pt x="39877" y="0"/>
                </a:moveTo>
                <a:lnTo>
                  <a:pt x="32892" y="0"/>
                </a:lnTo>
                <a:lnTo>
                  <a:pt x="30220" y="2794"/>
                </a:lnTo>
                <a:lnTo>
                  <a:pt x="30099" y="6350"/>
                </a:lnTo>
                <a:lnTo>
                  <a:pt x="31697" y="496337"/>
                </a:lnTo>
                <a:lnTo>
                  <a:pt x="44408" y="496294"/>
                </a:lnTo>
                <a:lnTo>
                  <a:pt x="42799" y="6350"/>
                </a:lnTo>
                <a:lnTo>
                  <a:pt x="42799" y="2794"/>
                </a:lnTo>
                <a:lnTo>
                  <a:pt x="39877" y="0"/>
                </a:lnTo>
                <a:close/>
              </a:path>
            </a:pathLst>
          </a:custGeom>
          <a:solidFill>
            <a:srgbClr val="000000"/>
          </a:solidFill>
        </p:spPr>
        <p:txBody>
          <a:bodyPr wrap="square" lIns="0" tIns="0" rIns="0" bIns="0" rtlCol="0"/>
          <a:lstStyle/>
          <a:p>
            <a:endParaRPr/>
          </a:p>
        </p:txBody>
      </p:sp>
      <p:sp>
        <p:nvSpPr>
          <p:cNvPr id="34" name="object 34"/>
          <p:cNvSpPr txBox="1"/>
          <p:nvPr/>
        </p:nvSpPr>
        <p:spPr>
          <a:xfrm>
            <a:off x="6044565" y="3435858"/>
            <a:ext cx="772795" cy="264160"/>
          </a:xfrm>
          <a:prstGeom prst="rect">
            <a:avLst/>
          </a:prstGeom>
          <a:ln w="19050">
            <a:solidFill>
              <a:srgbClr val="000000"/>
            </a:solidFill>
          </a:ln>
        </p:spPr>
        <p:txBody>
          <a:bodyPr vert="horz" wrap="square" lIns="0" tIns="43815" rIns="0" bIns="0" rtlCol="0">
            <a:spAutoFit/>
          </a:bodyPr>
          <a:lstStyle/>
          <a:p>
            <a:pPr marL="128270">
              <a:lnSpc>
                <a:spcPct val="100000"/>
              </a:lnSpc>
              <a:spcBef>
                <a:spcPts val="345"/>
              </a:spcBef>
            </a:pPr>
            <a:r>
              <a:rPr sz="1100" b="1" spc="-30" dirty="0">
                <a:latin typeface="Arial"/>
                <a:cs typeface="Arial"/>
              </a:rPr>
              <a:t>Position</a:t>
            </a:r>
            <a:endParaRPr sz="1100">
              <a:latin typeface="Arial"/>
              <a:cs typeface="Arial"/>
            </a:endParaRPr>
          </a:p>
        </p:txBody>
      </p:sp>
      <p:sp>
        <p:nvSpPr>
          <p:cNvPr id="35" name="object 35"/>
          <p:cNvSpPr/>
          <p:nvPr/>
        </p:nvSpPr>
        <p:spPr>
          <a:xfrm>
            <a:off x="6394577" y="3041523"/>
            <a:ext cx="76200" cy="407034"/>
          </a:xfrm>
          <a:custGeom>
            <a:avLst/>
            <a:gdLst/>
            <a:ahLst/>
            <a:cxnLst/>
            <a:rect l="l" t="t" r="r" b="b"/>
            <a:pathLst>
              <a:path w="76200" h="407035">
                <a:moveTo>
                  <a:pt x="31712" y="330984"/>
                </a:moveTo>
                <a:lnTo>
                  <a:pt x="0" y="331724"/>
                </a:lnTo>
                <a:lnTo>
                  <a:pt x="39750" y="406907"/>
                </a:lnTo>
                <a:lnTo>
                  <a:pt x="66756" y="349885"/>
                </a:lnTo>
                <a:lnTo>
                  <a:pt x="34925" y="349885"/>
                </a:lnTo>
                <a:lnTo>
                  <a:pt x="32131" y="347090"/>
                </a:lnTo>
                <a:lnTo>
                  <a:pt x="31995" y="343280"/>
                </a:lnTo>
                <a:lnTo>
                  <a:pt x="31712" y="330984"/>
                </a:lnTo>
                <a:close/>
              </a:path>
              <a:path w="76200" h="407035">
                <a:moveTo>
                  <a:pt x="44414" y="330687"/>
                </a:moveTo>
                <a:lnTo>
                  <a:pt x="31712" y="330984"/>
                </a:lnTo>
                <a:lnTo>
                  <a:pt x="31995" y="343280"/>
                </a:lnTo>
                <a:lnTo>
                  <a:pt x="32131" y="347090"/>
                </a:lnTo>
                <a:lnTo>
                  <a:pt x="34925" y="349885"/>
                </a:lnTo>
                <a:lnTo>
                  <a:pt x="38481" y="349885"/>
                </a:lnTo>
                <a:lnTo>
                  <a:pt x="42037" y="349757"/>
                </a:lnTo>
                <a:lnTo>
                  <a:pt x="44831" y="346837"/>
                </a:lnTo>
                <a:lnTo>
                  <a:pt x="44703" y="343280"/>
                </a:lnTo>
                <a:lnTo>
                  <a:pt x="44414" y="330687"/>
                </a:lnTo>
                <a:close/>
              </a:path>
              <a:path w="76200" h="407035">
                <a:moveTo>
                  <a:pt x="76200" y="329946"/>
                </a:moveTo>
                <a:lnTo>
                  <a:pt x="44414" y="330687"/>
                </a:lnTo>
                <a:lnTo>
                  <a:pt x="44717" y="343662"/>
                </a:lnTo>
                <a:lnTo>
                  <a:pt x="44831" y="346837"/>
                </a:lnTo>
                <a:lnTo>
                  <a:pt x="42037" y="349757"/>
                </a:lnTo>
                <a:lnTo>
                  <a:pt x="38481" y="349885"/>
                </a:lnTo>
                <a:lnTo>
                  <a:pt x="66756" y="349885"/>
                </a:lnTo>
                <a:lnTo>
                  <a:pt x="76200" y="329946"/>
                </a:lnTo>
                <a:close/>
              </a:path>
              <a:path w="76200" h="407035">
                <a:moveTo>
                  <a:pt x="33909" y="0"/>
                </a:moveTo>
                <a:lnTo>
                  <a:pt x="26924" y="253"/>
                </a:lnTo>
                <a:lnTo>
                  <a:pt x="24130" y="3175"/>
                </a:lnTo>
                <a:lnTo>
                  <a:pt x="24257" y="6603"/>
                </a:lnTo>
                <a:lnTo>
                  <a:pt x="31712" y="330984"/>
                </a:lnTo>
                <a:lnTo>
                  <a:pt x="44414" y="330687"/>
                </a:lnTo>
                <a:lnTo>
                  <a:pt x="36962" y="6603"/>
                </a:lnTo>
                <a:lnTo>
                  <a:pt x="36830" y="2793"/>
                </a:lnTo>
                <a:lnTo>
                  <a:pt x="33909" y="0"/>
                </a:lnTo>
                <a:close/>
              </a:path>
            </a:pathLst>
          </a:custGeom>
          <a:solidFill>
            <a:srgbClr val="000000"/>
          </a:solidFill>
        </p:spPr>
        <p:txBody>
          <a:bodyPr wrap="square" lIns="0" tIns="0" rIns="0" bIns="0" rtlCol="0"/>
          <a:lstStyle/>
          <a:p>
            <a:endParaRPr/>
          </a:p>
        </p:txBody>
      </p:sp>
      <p:sp>
        <p:nvSpPr>
          <p:cNvPr id="36" name="object 36"/>
          <p:cNvSpPr/>
          <p:nvPr/>
        </p:nvSpPr>
        <p:spPr>
          <a:xfrm>
            <a:off x="5523738" y="4034790"/>
            <a:ext cx="1426845" cy="289560"/>
          </a:xfrm>
          <a:custGeom>
            <a:avLst/>
            <a:gdLst/>
            <a:ahLst/>
            <a:cxnLst/>
            <a:rect l="l" t="t" r="r" b="b"/>
            <a:pathLst>
              <a:path w="1426845" h="289560">
                <a:moveTo>
                  <a:pt x="0" y="143256"/>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60" y="143256"/>
                </a:lnTo>
                <a:lnTo>
                  <a:pt x="282183" y="188537"/>
                </a:lnTo>
                <a:lnTo>
                  <a:pt x="261640" y="227862"/>
                </a:lnTo>
                <a:lnTo>
                  <a:pt x="230306" y="258872"/>
                </a:lnTo>
                <a:lnTo>
                  <a:pt x="190560" y="279208"/>
                </a:lnTo>
                <a:lnTo>
                  <a:pt x="144779" y="286512"/>
                </a:lnTo>
                <a:lnTo>
                  <a:pt x="98999" y="279208"/>
                </a:lnTo>
                <a:lnTo>
                  <a:pt x="59253" y="258872"/>
                </a:lnTo>
                <a:lnTo>
                  <a:pt x="27919" y="227862"/>
                </a:lnTo>
                <a:lnTo>
                  <a:pt x="7376" y="188537"/>
                </a:lnTo>
                <a:lnTo>
                  <a:pt x="0" y="143256"/>
                </a:lnTo>
                <a:close/>
              </a:path>
              <a:path w="1426845" h="289560">
                <a:moveTo>
                  <a:pt x="760476" y="146304"/>
                </a:moveTo>
                <a:lnTo>
                  <a:pt x="767852" y="101022"/>
                </a:lnTo>
                <a:lnTo>
                  <a:pt x="788395" y="61697"/>
                </a:lnTo>
                <a:lnTo>
                  <a:pt x="819729" y="30687"/>
                </a:lnTo>
                <a:lnTo>
                  <a:pt x="859475" y="10351"/>
                </a:lnTo>
                <a:lnTo>
                  <a:pt x="905256" y="3048"/>
                </a:lnTo>
                <a:lnTo>
                  <a:pt x="951036" y="10351"/>
                </a:lnTo>
                <a:lnTo>
                  <a:pt x="990782" y="30687"/>
                </a:lnTo>
                <a:lnTo>
                  <a:pt x="1022116" y="61697"/>
                </a:lnTo>
                <a:lnTo>
                  <a:pt x="1042659" y="101022"/>
                </a:lnTo>
                <a:lnTo>
                  <a:pt x="1050036" y="146304"/>
                </a:lnTo>
                <a:lnTo>
                  <a:pt x="1042659" y="191585"/>
                </a:lnTo>
                <a:lnTo>
                  <a:pt x="1022116" y="230910"/>
                </a:lnTo>
                <a:lnTo>
                  <a:pt x="990782" y="261920"/>
                </a:lnTo>
                <a:lnTo>
                  <a:pt x="951036" y="282256"/>
                </a:lnTo>
                <a:lnTo>
                  <a:pt x="905256" y="289560"/>
                </a:lnTo>
                <a:lnTo>
                  <a:pt x="859475" y="282256"/>
                </a:lnTo>
                <a:lnTo>
                  <a:pt x="819729" y="261920"/>
                </a:lnTo>
                <a:lnTo>
                  <a:pt x="788395" y="230910"/>
                </a:lnTo>
                <a:lnTo>
                  <a:pt x="767852" y="191585"/>
                </a:lnTo>
                <a:lnTo>
                  <a:pt x="760476" y="146304"/>
                </a:lnTo>
                <a:close/>
              </a:path>
              <a:path w="1426845" h="289560">
                <a:moveTo>
                  <a:pt x="1136904" y="146304"/>
                </a:moveTo>
                <a:lnTo>
                  <a:pt x="1144280" y="101022"/>
                </a:lnTo>
                <a:lnTo>
                  <a:pt x="1164823" y="61697"/>
                </a:lnTo>
                <a:lnTo>
                  <a:pt x="1196157" y="30687"/>
                </a:lnTo>
                <a:lnTo>
                  <a:pt x="1235903" y="10351"/>
                </a:lnTo>
                <a:lnTo>
                  <a:pt x="1281684" y="3048"/>
                </a:lnTo>
                <a:lnTo>
                  <a:pt x="1327464" y="10351"/>
                </a:lnTo>
                <a:lnTo>
                  <a:pt x="1367210" y="30687"/>
                </a:lnTo>
                <a:lnTo>
                  <a:pt x="1398544" y="61697"/>
                </a:lnTo>
                <a:lnTo>
                  <a:pt x="1419087" y="101022"/>
                </a:lnTo>
                <a:lnTo>
                  <a:pt x="1426464" y="146304"/>
                </a:lnTo>
                <a:lnTo>
                  <a:pt x="1419087" y="191585"/>
                </a:lnTo>
                <a:lnTo>
                  <a:pt x="1398544" y="230910"/>
                </a:lnTo>
                <a:lnTo>
                  <a:pt x="1367210" y="261920"/>
                </a:lnTo>
                <a:lnTo>
                  <a:pt x="1327464" y="282256"/>
                </a:lnTo>
                <a:lnTo>
                  <a:pt x="1281684" y="289560"/>
                </a:lnTo>
                <a:lnTo>
                  <a:pt x="1235903" y="282256"/>
                </a:lnTo>
                <a:lnTo>
                  <a:pt x="1196157" y="261920"/>
                </a:lnTo>
                <a:lnTo>
                  <a:pt x="1164823" y="230910"/>
                </a:lnTo>
                <a:lnTo>
                  <a:pt x="1144280" y="191585"/>
                </a:lnTo>
                <a:lnTo>
                  <a:pt x="1136904" y="146304"/>
                </a:lnTo>
                <a:close/>
              </a:path>
            </a:pathLst>
          </a:custGeom>
          <a:ln w="19050">
            <a:solidFill>
              <a:srgbClr val="000000"/>
            </a:solidFill>
          </a:ln>
        </p:spPr>
        <p:txBody>
          <a:bodyPr wrap="square" lIns="0" tIns="0" rIns="0" bIns="0" rtlCol="0"/>
          <a:lstStyle/>
          <a:p>
            <a:endParaRPr/>
          </a:p>
        </p:txBody>
      </p:sp>
      <p:sp>
        <p:nvSpPr>
          <p:cNvPr id="37" name="object 37"/>
          <p:cNvSpPr txBox="1"/>
          <p:nvPr/>
        </p:nvSpPr>
        <p:spPr>
          <a:xfrm>
            <a:off x="6344539" y="4077461"/>
            <a:ext cx="539750" cy="177800"/>
          </a:xfrm>
          <a:prstGeom prst="rect">
            <a:avLst/>
          </a:prstGeom>
        </p:spPr>
        <p:txBody>
          <a:bodyPr vert="horz" wrap="square" lIns="0" tIns="12065" rIns="0" bIns="0" rtlCol="0">
            <a:spAutoFit/>
          </a:bodyPr>
          <a:lstStyle/>
          <a:p>
            <a:pPr marL="12700">
              <a:lnSpc>
                <a:spcPct val="100000"/>
              </a:lnSpc>
              <a:spcBef>
                <a:spcPts val="95"/>
              </a:spcBef>
              <a:tabLst>
                <a:tab pos="388620" algn="l"/>
              </a:tabLst>
            </a:pPr>
            <a:r>
              <a:rPr sz="1000" b="1" spc="-125" dirty="0">
                <a:latin typeface="Arial"/>
                <a:cs typeface="Arial"/>
              </a:rPr>
              <a:t>S</a:t>
            </a:r>
            <a:r>
              <a:rPr sz="1000" b="1" spc="-110" dirty="0">
                <a:latin typeface="Arial"/>
                <a:cs typeface="Arial"/>
              </a:rPr>
              <a:t>F</a:t>
            </a:r>
            <a:r>
              <a:rPr sz="1000" b="1" dirty="0">
                <a:latin typeface="Arial"/>
                <a:cs typeface="Arial"/>
              </a:rPr>
              <a:t>	</a:t>
            </a:r>
            <a:r>
              <a:rPr sz="1000" b="1" spc="-100" dirty="0">
                <a:latin typeface="Arial"/>
                <a:cs typeface="Arial"/>
              </a:rPr>
              <a:t>PF</a:t>
            </a:r>
            <a:endParaRPr sz="1000">
              <a:latin typeface="Arial"/>
              <a:cs typeface="Arial"/>
            </a:endParaRPr>
          </a:p>
        </p:txBody>
      </p:sp>
      <p:sp>
        <p:nvSpPr>
          <p:cNvPr id="38" name="object 38"/>
          <p:cNvSpPr/>
          <p:nvPr/>
        </p:nvSpPr>
        <p:spPr>
          <a:xfrm>
            <a:off x="5904738" y="4037838"/>
            <a:ext cx="289560" cy="287020"/>
          </a:xfrm>
          <a:custGeom>
            <a:avLst/>
            <a:gdLst/>
            <a:ahLst/>
            <a:cxnLst/>
            <a:rect l="l" t="t" r="r" b="b"/>
            <a:pathLst>
              <a:path w="289560" h="287020">
                <a:moveTo>
                  <a:pt x="0" y="143256"/>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60" y="143256"/>
                </a:lnTo>
                <a:lnTo>
                  <a:pt x="282183" y="188537"/>
                </a:lnTo>
                <a:lnTo>
                  <a:pt x="261640" y="227862"/>
                </a:lnTo>
                <a:lnTo>
                  <a:pt x="230306" y="258872"/>
                </a:lnTo>
                <a:lnTo>
                  <a:pt x="190560" y="279208"/>
                </a:lnTo>
                <a:lnTo>
                  <a:pt x="144779" y="286512"/>
                </a:lnTo>
                <a:lnTo>
                  <a:pt x="98999" y="279208"/>
                </a:lnTo>
                <a:lnTo>
                  <a:pt x="59253" y="258872"/>
                </a:lnTo>
                <a:lnTo>
                  <a:pt x="27919" y="227862"/>
                </a:lnTo>
                <a:lnTo>
                  <a:pt x="7376" y="188537"/>
                </a:lnTo>
                <a:lnTo>
                  <a:pt x="0" y="143256"/>
                </a:lnTo>
                <a:close/>
              </a:path>
            </a:pathLst>
          </a:custGeom>
          <a:ln w="19049">
            <a:solidFill>
              <a:srgbClr val="000000"/>
            </a:solidFill>
          </a:ln>
        </p:spPr>
        <p:txBody>
          <a:bodyPr wrap="square" lIns="0" tIns="0" rIns="0" bIns="0" rtlCol="0"/>
          <a:lstStyle/>
          <a:p>
            <a:endParaRPr/>
          </a:p>
        </p:txBody>
      </p:sp>
      <p:sp>
        <p:nvSpPr>
          <p:cNvPr id="39" name="object 39"/>
          <p:cNvSpPr txBox="1"/>
          <p:nvPr/>
        </p:nvSpPr>
        <p:spPr>
          <a:xfrm>
            <a:off x="5584063" y="4077080"/>
            <a:ext cx="553085" cy="177800"/>
          </a:xfrm>
          <a:prstGeom prst="rect">
            <a:avLst/>
          </a:prstGeom>
        </p:spPr>
        <p:txBody>
          <a:bodyPr vert="horz" wrap="square" lIns="0" tIns="12065" rIns="0" bIns="0" rtlCol="0">
            <a:spAutoFit/>
          </a:bodyPr>
          <a:lstStyle/>
          <a:p>
            <a:pPr marL="12700">
              <a:lnSpc>
                <a:spcPct val="100000"/>
              </a:lnSpc>
              <a:spcBef>
                <a:spcPts val="95"/>
              </a:spcBef>
              <a:tabLst>
                <a:tab pos="370205" algn="l"/>
              </a:tabLst>
            </a:pPr>
            <a:r>
              <a:rPr sz="1000" b="1" spc="-40" dirty="0">
                <a:latin typeface="Arial"/>
                <a:cs typeface="Arial"/>
              </a:rPr>
              <a:t>PG	</a:t>
            </a:r>
            <a:r>
              <a:rPr sz="1000" b="1" spc="-60" dirty="0">
                <a:latin typeface="Arial"/>
                <a:cs typeface="Arial"/>
              </a:rPr>
              <a:t>SG</a:t>
            </a:r>
            <a:endParaRPr sz="1000">
              <a:latin typeface="Arial"/>
              <a:cs typeface="Arial"/>
            </a:endParaRPr>
          </a:p>
        </p:txBody>
      </p:sp>
      <p:sp>
        <p:nvSpPr>
          <p:cNvPr id="40" name="object 40"/>
          <p:cNvSpPr/>
          <p:nvPr/>
        </p:nvSpPr>
        <p:spPr>
          <a:xfrm>
            <a:off x="7055357" y="4034790"/>
            <a:ext cx="289560" cy="287020"/>
          </a:xfrm>
          <a:custGeom>
            <a:avLst/>
            <a:gdLst/>
            <a:ahLst/>
            <a:cxnLst/>
            <a:rect l="l" t="t" r="r" b="b"/>
            <a:pathLst>
              <a:path w="289559" h="287020">
                <a:moveTo>
                  <a:pt x="0" y="143256"/>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6"/>
                </a:lnTo>
                <a:lnTo>
                  <a:pt x="282183" y="188537"/>
                </a:lnTo>
                <a:lnTo>
                  <a:pt x="261640" y="227862"/>
                </a:lnTo>
                <a:lnTo>
                  <a:pt x="230306" y="258872"/>
                </a:lnTo>
                <a:lnTo>
                  <a:pt x="190560" y="279208"/>
                </a:lnTo>
                <a:lnTo>
                  <a:pt x="144780" y="286512"/>
                </a:lnTo>
                <a:lnTo>
                  <a:pt x="98999" y="279208"/>
                </a:lnTo>
                <a:lnTo>
                  <a:pt x="59253" y="258872"/>
                </a:lnTo>
                <a:lnTo>
                  <a:pt x="27919" y="227862"/>
                </a:lnTo>
                <a:lnTo>
                  <a:pt x="7376" y="188537"/>
                </a:lnTo>
                <a:lnTo>
                  <a:pt x="0" y="143256"/>
                </a:lnTo>
                <a:close/>
              </a:path>
            </a:pathLst>
          </a:custGeom>
          <a:ln w="19050">
            <a:solidFill>
              <a:srgbClr val="000000"/>
            </a:solidFill>
          </a:ln>
        </p:spPr>
        <p:txBody>
          <a:bodyPr wrap="square" lIns="0" tIns="0" rIns="0" bIns="0" rtlCol="0"/>
          <a:lstStyle/>
          <a:p>
            <a:endParaRPr/>
          </a:p>
        </p:txBody>
      </p:sp>
      <p:sp>
        <p:nvSpPr>
          <p:cNvPr id="41" name="object 41"/>
          <p:cNvSpPr txBox="1"/>
          <p:nvPr/>
        </p:nvSpPr>
        <p:spPr>
          <a:xfrm>
            <a:off x="7134859" y="4074033"/>
            <a:ext cx="100330" cy="177800"/>
          </a:xfrm>
          <a:prstGeom prst="rect">
            <a:avLst/>
          </a:prstGeom>
        </p:spPr>
        <p:txBody>
          <a:bodyPr vert="horz" wrap="square" lIns="0" tIns="12065" rIns="0" bIns="0" rtlCol="0">
            <a:spAutoFit/>
          </a:bodyPr>
          <a:lstStyle/>
          <a:p>
            <a:pPr marL="12700">
              <a:lnSpc>
                <a:spcPct val="100000"/>
              </a:lnSpc>
              <a:spcBef>
                <a:spcPts val="95"/>
              </a:spcBef>
            </a:pPr>
            <a:r>
              <a:rPr sz="1000" b="1" spc="-135" dirty="0">
                <a:latin typeface="Arial"/>
                <a:cs typeface="Arial"/>
              </a:rPr>
              <a:t>C</a:t>
            </a:r>
            <a:endParaRPr sz="1000">
              <a:latin typeface="Arial"/>
              <a:cs typeface="Arial"/>
            </a:endParaRPr>
          </a:p>
        </p:txBody>
      </p:sp>
      <p:grpSp>
        <p:nvGrpSpPr>
          <p:cNvPr id="42" name="object 42"/>
          <p:cNvGrpSpPr/>
          <p:nvPr/>
        </p:nvGrpSpPr>
        <p:grpSpPr>
          <a:xfrm>
            <a:off x="5661405" y="3703065"/>
            <a:ext cx="1545590" cy="337185"/>
            <a:chOff x="5661405" y="3703065"/>
            <a:chExt cx="1545590" cy="337185"/>
          </a:xfrm>
        </p:grpSpPr>
        <p:sp>
          <p:nvSpPr>
            <p:cNvPr id="43" name="object 43"/>
            <p:cNvSpPr/>
            <p:nvPr/>
          </p:nvSpPr>
          <p:spPr>
            <a:xfrm>
              <a:off x="5667755" y="3709415"/>
              <a:ext cx="1532890" cy="324485"/>
            </a:xfrm>
            <a:custGeom>
              <a:avLst/>
              <a:gdLst/>
              <a:ahLst/>
              <a:cxnLst/>
              <a:rect l="l" t="t" r="r" b="b"/>
              <a:pathLst>
                <a:path w="1532890" h="324485">
                  <a:moveTo>
                    <a:pt x="0" y="324230"/>
                  </a:moveTo>
                  <a:lnTo>
                    <a:pt x="0" y="162051"/>
                  </a:lnTo>
                  <a:lnTo>
                    <a:pt x="766064" y="162051"/>
                  </a:lnTo>
                  <a:lnTo>
                    <a:pt x="766064" y="0"/>
                  </a:lnTo>
                </a:path>
                <a:path w="1532890" h="324485">
                  <a:moveTo>
                    <a:pt x="1532509" y="324484"/>
                  </a:moveTo>
                  <a:lnTo>
                    <a:pt x="1532509" y="167639"/>
                  </a:lnTo>
                  <a:lnTo>
                    <a:pt x="755904" y="167639"/>
                  </a:lnTo>
                </a:path>
              </a:pathLst>
            </a:custGeom>
            <a:ln w="12700">
              <a:solidFill>
                <a:srgbClr val="000000"/>
              </a:solidFill>
            </a:ln>
          </p:spPr>
          <p:txBody>
            <a:bodyPr wrap="square" lIns="0" tIns="0" rIns="0" bIns="0" rtlCol="0"/>
            <a:lstStyle/>
            <a:p>
              <a:endParaRPr/>
            </a:p>
          </p:txBody>
        </p:sp>
        <p:sp>
          <p:nvSpPr>
            <p:cNvPr id="44" name="object 44"/>
            <p:cNvSpPr/>
            <p:nvPr/>
          </p:nvSpPr>
          <p:spPr>
            <a:xfrm>
              <a:off x="6048755" y="3874007"/>
              <a:ext cx="753110" cy="163195"/>
            </a:xfrm>
            <a:custGeom>
              <a:avLst/>
              <a:gdLst/>
              <a:ahLst/>
              <a:cxnLst/>
              <a:rect l="l" t="t" r="r" b="b"/>
              <a:pathLst>
                <a:path w="753109" h="163195">
                  <a:moveTo>
                    <a:pt x="0" y="163195"/>
                  </a:moveTo>
                  <a:lnTo>
                    <a:pt x="0" y="3048"/>
                  </a:lnTo>
                </a:path>
                <a:path w="753109" h="163195">
                  <a:moveTo>
                    <a:pt x="374904" y="163195"/>
                  </a:moveTo>
                  <a:lnTo>
                    <a:pt x="374904" y="3048"/>
                  </a:lnTo>
                </a:path>
                <a:path w="753109" h="163195">
                  <a:moveTo>
                    <a:pt x="752855" y="160147"/>
                  </a:moveTo>
                  <a:lnTo>
                    <a:pt x="752855" y="0"/>
                  </a:lnTo>
                </a:path>
              </a:pathLst>
            </a:custGeom>
            <a:ln w="12700">
              <a:solidFill>
                <a:srgbClr val="000000"/>
              </a:solidFill>
            </a:ln>
          </p:spPr>
          <p:txBody>
            <a:bodyPr wrap="square" lIns="0" tIns="0" rIns="0" bIns="0" rtlCol="0"/>
            <a:lstStyle/>
            <a:p>
              <a:endParaRPr/>
            </a:p>
          </p:txBody>
        </p:sp>
      </p:grpSp>
      <p:sp>
        <p:nvSpPr>
          <p:cNvPr id="45" name="object 45"/>
          <p:cNvSpPr/>
          <p:nvPr/>
        </p:nvSpPr>
        <p:spPr>
          <a:xfrm>
            <a:off x="7029957" y="1243583"/>
            <a:ext cx="725170" cy="76200"/>
          </a:xfrm>
          <a:custGeom>
            <a:avLst/>
            <a:gdLst/>
            <a:ahLst/>
            <a:cxnLst/>
            <a:rect l="l" t="t" r="r" b="b"/>
            <a:pathLst>
              <a:path w="725170" h="76200">
                <a:moveTo>
                  <a:pt x="648589" y="0"/>
                </a:moveTo>
                <a:lnTo>
                  <a:pt x="648589" y="76200"/>
                </a:lnTo>
                <a:lnTo>
                  <a:pt x="712089" y="44450"/>
                </a:lnTo>
                <a:lnTo>
                  <a:pt x="664718" y="44450"/>
                </a:lnTo>
                <a:lnTo>
                  <a:pt x="667639" y="41655"/>
                </a:lnTo>
                <a:lnTo>
                  <a:pt x="667639" y="34543"/>
                </a:lnTo>
                <a:lnTo>
                  <a:pt x="664718" y="31750"/>
                </a:lnTo>
                <a:lnTo>
                  <a:pt x="712089" y="31750"/>
                </a:lnTo>
                <a:lnTo>
                  <a:pt x="648589" y="0"/>
                </a:lnTo>
                <a:close/>
              </a:path>
              <a:path w="725170" h="76200">
                <a:moveTo>
                  <a:pt x="648589" y="31750"/>
                </a:moveTo>
                <a:lnTo>
                  <a:pt x="2794" y="31750"/>
                </a:lnTo>
                <a:lnTo>
                  <a:pt x="0" y="34543"/>
                </a:lnTo>
                <a:lnTo>
                  <a:pt x="0" y="41655"/>
                </a:lnTo>
                <a:lnTo>
                  <a:pt x="2794" y="44450"/>
                </a:lnTo>
                <a:lnTo>
                  <a:pt x="648589" y="44450"/>
                </a:lnTo>
                <a:lnTo>
                  <a:pt x="648589" y="31750"/>
                </a:lnTo>
                <a:close/>
              </a:path>
              <a:path w="725170" h="76200">
                <a:moveTo>
                  <a:pt x="712089" y="31750"/>
                </a:moveTo>
                <a:lnTo>
                  <a:pt x="664718" y="31750"/>
                </a:lnTo>
                <a:lnTo>
                  <a:pt x="667639" y="34543"/>
                </a:lnTo>
                <a:lnTo>
                  <a:pt x="667639" y="41655"/>
                </a:lnTo>
                <a:lnTo>
                  <a:pt x="664718" y="44450"/>
                </a:lnTo>
                <a:lnTo>
                  <a:pt x="712089" y="44450"/>
                </a:lnTo>
                <a:lnTo>
                  <a:pt x="724789" y="38100"/>
                </a:lnTo>
                <a:lnTo>
                  <a:pt x="712089" y="31750"/>
                </a:lnTo>
                <a:close/>
              </a:path>
            </a:pathLst>
          </a:custGeom>
          <a:solidFill>
            <a:srgbClr val="000000"/>
          </a:solidFill>
        </p:spPr>
        <p:txBody>
          <a:bodyPr wrap="square" lIns="0" tIns="0" rIns="0" bIns="0" rtlCol="0"/>
          <a:lstStyle/>
          <a:p>
            <a:endParaRPr/>
          </a:p>
        </p:txBody>
      </p:sp>
      <p:sp>
        <p:nvSpPr>
          <p:cNvPr id="46" name="object 46"/>
          <p:cNvSpPr/>
          <p:nvPr/>
        </p:nvSpPr>
        <p:spPr>
          <a:xfrm>
            <a:off x="5983985" y="4450841"/>
            <a:ext cx="909955" cy="658495"/>
          </a:xfrm>
          <a:custGeom>
            <a:avLst/>
            <a:gdLst/>
            <a:ahLst/>
            <a:cxnLst/>
            <a:rect l="l" t="t" r="r" b="b"/>
            <a:pathLst>
              <a:path w="909954" h="658495">
                <a:moveTo>
                  <a:pt x="0" y="329183"/>
                </a:moveTo>
                <a:lnTo>
                  <a:pt x="227456" y="329183"/>
                </a:lnTo>
                <a:lnTo>
                  <a:pt x="227456" y="0"/>
                </a:lnTo>
                <a:lnTo>
                  <a:pt x="682370" y="0"/>
                </a:lnTo>
                <a:lnTo>
                  <a:pt x="682370" y="329183"/>
                </a:lnTo>
                <a:lnTo>
                  <a:pt x="909828" y="329183"/>
                </a:lnTo>
                <a:lnTo>
                  <a:pt x="454913" y="658367"/>
                </a:lnTo>
                <a:lnTo>
                  <a:pt x="0" y="329183"/>
                </a:lnTo>
                <a:close/>
              </a:path>
            </a:pathLst>
          </a:custGeom>
          <a:ln w="19050">
            <a:solidFill>
              <a:srgbClr val="000000"/>
            </a:solidFill>
          </a:ln>
        </p:spPr>
        <p:txBody>
          <a:bodyPr wrap="square" lIns="0" tIns="0" rIns="0" bIns="0" rtlCol="0"/>
          <a:lstStyle/>
          <a:p>
            <a:endParaRPr/>
          </a:p>
        </p:txBody>
      </p:sp>
      <p:sp>
        <p:nvSpPr>
          <p:cNvPr id="47" name="object 47"/>
          <p:cNvSpPr txBox="1"/>
          <p:nvPr/>
        </p:nvSpPr>
        <p:spPr>
          <a:xfrm>
            <a:off x="6258305" y="4499864"/>
            <a:ext cx="341630" cy="391795"/>
          </a:xfrm>
          <a:prstGeom prst="rect">
            <a:avLst/>
          </a:prstGeom>
        </p:spPr>
        <p:txBody>
          <a:bodyPr vert="horz" wrap="square" lIns="0" tIns="12700" rIns="0" bIns="0" rtlCol="0">
            <a:spAutoFit/>
          </a:bodyPr>
          <a:lstStyle/>
          <a:p>
            <a:pPr marL="85725" marR="78105" indent="1270" algn="ctr">
              <a:lnSpc>
                <a:spcPct val="100000"/>
              </a:lnSpc>
              <a:spcBef>
                <a:spcPts val="100"/>
              </a:spcBef>
            </a:pPr>
            <a:r>
              <a:rPr sz="800" b="1" spc="5" dirty="0">
                <a:latin typeface="Trebuchet MS"/>
                <a:cs typeface="Trebuchet MS"/>
              </a:rPr>
              <a:t>If </a:t>
            </a:r>
            <a:r>
              <a:rPr sz="800" b="1" spc="10" dirty="0">
                <a:latin typeface="Trebuchet MS"/>
                <a:cs typeface="Trebuchet MS"/>
              </a:rPr>
              <a:t> </a:t>
            </a:r>
            <a:r>
              <a:rPr sz="800" b="1" spc="20" dirty="0">
                <a:latin typeface="Trebuchet MS"/>
                <a:cs typeface="Trebuchet MS"/>
              </a:rPr>
              <a:t>P</a:t>
            </a:r>
            <a:r>
              <a:rPr sz="800" b="1" spc="15" dirty="0">
                <a:latin typeface="Trebuchet MS"/>
                <a:cs typeface="Trebuchet MS"/>
              </a:rPr>
              <a:t>os</a:t>
            </a:r>
            <a:endParaRPr sz="800">
              <a:latin typeface="Trebuchet MS"/>
              <a:cs typeface="Trebuchet MS"/>
            </a:endParaRPr>
          </a:p>
          <a:p>
            <a:pPr algn="ctr">
              <a:lnSpc>
                <a:spcPct val="100000"/>
              </a:lnSpc>
            </a:pPr>
            <a:r>
              <a:rPr sz="800" b="1" dirty="0">
                <a:latin typeface="Trebuchet MS"/>
                <a:cs typeface="Trebuchet MS"/>
              </a:rPr>
              <a:t>Switch</a:t>
            </a:r>
            <a:endParaRPr sz="800">
              <a:latin typeface="Trebuchet MS"/>
              <a:cs typeface="Trebuchet MS"/>
            </a:endParaRPr>
          </a:p>
        </p:txBody>
      </p:sp>
      <p:sp>
        <p:nvSpPr>
          <p:cNvPr id="48" name="object 48"/>
          <p:cNvSpPr/>
          <p:nvPr/>
        </p:nvSpPr>
        <p:spPr>
          <a:xfrm>
            <a:off x="5983985" y="5235702"/>
            <a:ext cx="966469" cy="226060"/>
          </a:xfrm>
          <a:custGeom>
            <a:avLst/>
            <a:gdLst/>
            <a:ahLst/>
            <a:cxnLst/>
            <a:rect l="l" t="t" r="r" b="b"/>
            <a:pathLst>
              <a:path w="966470" h="226060">
                <a:moveTo>
                  <a:pt x="0" y="37592"/>
                </a:moveTo>
                <a:lnTo>
                  <a:pt x="2962" y="22985"/>
                </a:lnTo>
                <a:lnTo>
                  <a:pt x="11033" y="11033"/>
                </a:lnTo>
                <a:lnTo>
                  <a:pt x="22985" y="2962"/>
                </a:lnTo>
                <a:lnTo>
                  <a:pt x="37591" y="0"/>
                </a:lnTo>
                <a:lnTo>
                  <a:pt x="928623" y="0"/>
                </a:lnTo>
                <a:lnTo>
                  <a:pt x="943230" y="2962"/>
                </a:lnTo>
                <a:lnTo>
                  <a:pt x="955182" y="11033"/>
                </a:lnTo>
                <a:lnTo>
                  <a:pt x="963253" y="22985"/>
                </a:lnTo>
                <a:lnTo>
                  <a:pt x="966215" y="37592"/>
                </a:lnTo>
                <a:lnTo>
                  <a:pt x="966215" y="187960"/>
                </a:lnTo>
                <a:lnTo>
                  <a:pt x="963253" y="202566"/>
                </a:lnTo>
                <a:lnTo>
                  <a:pt x="955182" y="214518"/>
                </a:lnTo>
                <a:lnTo>
                  <a:pt x="943230" y="222589"/>
                </a:lnTo>
                <a:lnTo>
                  <a:pt x="928623" y="225552"/>
                </a:lnTo>
                <a:lnTo>
                  <a:pt x="37591" y="225552"/>
                </a:lnTo>
                <a:lnTo>
                  <a:pt x="22985" y="222589"/>
                </a:lnTo>
                <a:lnTo>
                  <a:pt x="11033" y="214518"/>
                </a:lnTo>
                <a:lnTo>
                  <a:pt x="2962" y="202566"/>
                </a:lnTo>
                <a:lnTo>
                  <a:pt x="0" y="187960"/>
                </a:lnTo>
                <a:lnTo>
                  <a:pt x="0" y="37592"/>
                </a:lnTo>
                <a:close/>
              </a:path>
            </a:pathLst>
          </a:custGeom>
          <a:ln w="19050">
            <a:solidFill>
              <a:srgbClr val="000000"/>
            </a:solidFill>
          </a:ln>
        </p:spPr>
        <p:txBody>
          <a:bodyPr wrap="square" lIns="0" tIns="0" rIns="0" bIns="0" rtlCol="0"/>
          <a:lstStyle/>
          <a:p>
            <a:endParaRPr/>
          </a:p>
        </p:txBody>
      </p:sp>
      <p:sp>
        <p:nvSpPr>
          <p:cNvPr id="49" name="object 49"/>
          <p:cNvSpPr txBox="1"/>
          <p:nvPr/>
        </p:nvSpPr>
        <p:spPr>
          <a:xfrm>
            <a:off x="6090284" y="5256021"/>
            <a:ext cx="766445" cy="177800"/>
          </a:xfrm>
          <a:prstGeom prst="rect">
            <a:avLst/>
          </a:prstGeom>
        </p:spPr>
        <p:txBody>
          <a:bodyPr vert="horz" wrap="square" lIns="0" tIns="12065" rIns="0" bIns="0" rtlCol="0">
            <a:spAutoFit/>
          </a:bodyPr>
          <a:lstStyle/>
          <a:p>
            <a:pPr marL="12700">
              <a:lnSpc>
                <a:spcPct val="100000"/>
              </a:lnSpc>
              <a:spcBef>
                <a:spcPts val="95"/>
              </a:spcBef>
            </a:pPr>
            <a:r>
              <a:rPr sz="1000" b="1" spc="-10" dirty="0">
                <a:latin typeface="Arial"/>
                <a:cs typeface="Arial"/>
              </a:rPr>
              <a:t>Most</a:t>
            </a:r>
            <a:r>
              <a:rPr sz="1000" b="1" spc="-60" dirty="0">
                <a:latin typeface="Arial"/>
                <a:cs typeface="Arial"/>
              </a:rPr>
              <a:t> </a:t>
            </a:r>
            <a:r>
              <a:rPr sz="1000" b="1" dirty="0">
                <a:latin typeface="Arial"/>
                <a:cs typeface="Arial"/>
              </a:rPr>
              <a:t>Played</a:t>
            </a:r>
            <a:endParaRPr sz="1000">
              <a:latin typeface="Arial"/>
              <a:cs typeface="Arial"/>
            </a:endParaRPr>
          </a:p>
        </p:txBody>
      </p:sp>
      <p:sp>
        <p:nvSpPr>
          <p:cNvPr id="50" name="object 50"/>
          <p:cNvSpPr/>
          <p:nvPr/>
        </p:nvSpPr>
        <p:spPr>
          <a:xfrm>
            <a:off x="4033265" y="4603241"/>
            <a:ext cx="909955" cy="906780"/>
          </a:xfrm>
          <a:custGeom>
            <a:avLst/>
            <a:gdLst/>
            <a:ahLst/>
            <a:cxnLst/>
            <a:rect l="l" t="t" r="r" b="b"/>
            <a:pathLst>
              <a:path w="909954" h="906779">
                <a:moveTo>
                  <a:pt x="0" y="453389"/>
                </a:moveTo>
                <a:lnTo>
                  <a:pt x="454913" y="0"/>
                </a:lnTo>
                <a:lnTo>
                  <a:pt x="909828" y="453389"/>
                </a:lnTo>
                <a:lnTo>
                  <a:pt x="454913" y="906779"/>
                </a:lnTo>
                <a:lnTo>
                  <a:pt x="0" y="453389"/>
                </a:lnTo>
                <a:close/>
              </a:path>
            </a:pathLst>
          </a:custGeom>
          <a:ln w="19049">
            <a:solidFill>
              <a:srgbClr val="000000"/>
            </a:solidFill>
          </a:ln>
        </p:spPr>
        <p:txBody>
          <a:bodyPr wrap="square" lIns="0" tIns="0" rIns="0" bIns="0" rtlCol="0"/>
          <a:lstStyle/>
          <a:p>
            <a:endParaRPr/>
          </a:p>
        </p:txBody>
      </p:sp>
      <p:sp>
        <p:nvSpPr>
          <p:cNvPr id="51" name="object 51"/>
          <p:cNvSpPr txBox="1"/>
          <p:nvPr/>
        </p:nvSpPr>
        <p:spPr>
          <a:xfrm>
            <a:off x="4186173" y="4832730"/>
            <a:ext cx="584200" cy="330200"/>
          </a:xfrm>
          <a:prstGeom prst="rect">
            <a:avLst/>
          </a:prstGeom>
        </p:spPr>
        <p:txBody>
          <a:bodyPr vert="horz" wrap="square" lIns="0" tIns="12065" rIns="0" bIns="0" rtlCol="0">
            <a:spAutoFit/>
          </a:bodyPr>
          <a:lstStyle/>
          <a:p>
            <a:pPr marL="12700" marR="5080" indent="153670">
              <a:lnSpc>
                <a:spcPct val="100000"/>
              </a:lnSpc>
              <a:spcBef>
                <a:spcPts val="95"/>
              </a:spcBef>
            </a:pPr>
            <a:r>
              <a:rPr sz="1000" b="1" spc="-25" dirty="0">
                <a:latin typeface="Trebuchet MS"/>
                <a:cs typeface="Trebuchet MS"/>
              </a:rPr>
              <a:t>Late </a:t>
            </a:r>
            <a:r>
              <a:rPr sz="1000" b="1" spc="-20" dirty="0">
                <a:latin typeface="Trebuchet MS"/>
                <a:cs typeface="Trebuchet MS"/>
              </a:rPr>
              <a:t> </a:t>
            </a:r>
            <a:r>
              <a:rPr sz="1000" b="1" spc="15" dirty="0">
                <a:latin typeface="Trebuchet MS"/>
                <a:cs typeface="Trebuchet MS"/>
              </a:rPr>
              <a:t>B</a:t>
            </a:r>
            <a:r>
              <a:rPr sz="1000" b="1" spc="-35" dirty="0">
                <a:latin typeface="Trebuchet MS"/>
                <a:cs typeface="Trebuchet MS"/>
              </a:rPr>
              <a:t>l</a:t>
            </a:r>
            <a:r>
              <a:rPr sz="1000" b="1" spc="45" dirty="0">
                <a:latin typeface="Trebuchet MS"/>
                <a:cs typeface="Trebuchet MS"/>
              </a:rPr>
              <a:t>oo</a:t>
            </a:r>
            <a:r>
              <a:rPr sz="1000" b="1" spc="10" dirty="0">
                <a:latin typeface="Trebuchet MS"/>
                <a:cs typeface="Trebuchet MS"/>
              </a:rPr>
              <a:t>m</a:t>
            </a:r>
            <a:r>
              <a:rPr sz="1000" b="1" spc="-15" dirty="0">
                <a:latin typeface="Trebuchet MS"/>
                <a:cs typeface="Trebuchet MS"/>
              </a:rPr>
              <a:t>e</a:t>
            </a:r>
            <a:r>
              <a:rPr sz="1000" b="1" spc="-5" dirty="0">
                <a:latin typeface="Trebuchet MS"/>
                <a:cs typeface="Trebuchet MS"/>
              </a:rPr>
              <a:t>rs</a:t>
            </a:r>
            <a:endParaRPr sz="1000">
              <a:latin typeface="Trebuchet MS"/>
              <a:cs typeface="Trebuchet MS"/>
            </a:endParaRPr>
          </a:p>
        </p:txBody>
      </p:sp>
      <p:sp>
        <p:nvSpPr>
          <p:cNvPr id="52" name="object 52"/>
          <p:cNvSpPr txBox="1"/>
          <p:nvPr/>
        </p:nvSpPr>
        <p:spPr>
          <a:xfrm>
            <a:off x="7748778" y="1102613"/>
            <a:ext cx="1202690" cy="358140"/>
          </a:xfrm>
          <a:prstGeom prst="rect">
            <a:avLst/>
          </a:prstGeom>
          <a:ln w="19050">
            <a:solidFill>
              <a:srgbClr val="000000"/>
            </a:solidFill>
          </a:ln>
        </p:spPr>
        <p:txBody>
          <a:bodyPr vert="horz" wrap="square" lIns="0" tIns="50800" rIns="0" bIns="0" rtlCol="0">
            <a:spAutoFit/>
          </a:bodyPr>
          <a:lstStyle/>
          <a:p>
            <a:pPr marL="139700">
              <a:lnSpc>
                <a:spcPct val="100000"/>
              </a:lnSpc>
              <a:spcBef>
                <a:spcPts val="400"/>
              </a:spcBef>
            </a:pPr>
            <a:r>
              <a:rPr sz="1400" b="1" spc="-60" dirty="0">
                <a:latin typeface="Arial"/>
                <a:cs typeface="Arial"/>
              </a:rPr>
              <a:t>Ti</a:t>
            </a:r>
            <a:r>
              <a:rPr sz="1400" b="1" spc="-105" dirty="0">
                <a:latin typeface="Arial"/>
                <a:cs typeface="Arial"/>
              </a:rPr>
              <a:t>m</a:t>
            </a:r>
            <a:r>
              <a:rPr sz="1400" b="1" spc="20" dirty="0">
                <a:latin typeface="Arial"/>
                <a:cs typeface="Arial"/>
              </a:rPr>
              <a:t>e</a:t>
            </a:r>
            <a:r>
              <a:rPr sz="1400" b="1" spc="-30" dirty="0">
                <a:latin typeface="Arial"/>
                <a:cs typeface="Arial"/>
              </a:rPr>
              <a:t> Ser</a:t>
            </a:r>
            <a:r>
              <a:rPr sz="1400" b="1" spc="-10" dirty="0">
                <a:latin typeface="Arial"/>
                <a:cs typeface="Arial"/>
              </a:rPr>
              <a:t>i</a:t>
            </a:r>
            <a:r>
              <a:rPr sz="1400" b="1" spc="-70" dirty="0">
                <a:latin typeface="Arial"/>
                <a:cs typeface="Arial"/>
              </a:rPr>
              <a:t>es</a:t>
            </a:r>
            <a:endParaRPr sz="1400">
              <a:latin typeface="Arial"/>
              <a:cs typeface="Arial"/>
            </a:endParaRPr>
          </a:p>
        </p:txBody>
      </p:sp>
      <p:grpSp>
        <p:nvGrpSpPr>
          <p:cNvPr id="53" name="object 53"/>
          <p:cNvGrpSpPr/>
          <p:nvPr/>
        </p:nvGrpSpPr>
        <p:grpSpPr>
          <a:xfrm>
            <a:off x="7516748" y="1453641"/>
            <a:ext cx="1675764" cy="2249805"/>
            <a:chOff x="7516748" y="1453641"/>
            <a:chExt cx="1675764" cy="2249805"/>
          </a:xfrm>
        </p:grpSpPr>
        <p:sp>
          <p:nvSpPr>
            <p:cNvPr id="54" name="object 54"/>
            <p:cNvSpPr/>
            <p:nvPr/>
          </p:nvSpPr>
          <p:spPr>
            <a:xfrm>
              <a:off x="8316467" y="1453641"/>
              <a:ext cx="76200" cy="559435"/>
            </a:xfrm>
            <a:custGeom>
              <a:avLst/>
              <a:gdLst/>
              <a:ahLst/>
              <a:cxnLst/>
              <a:rect l="l" t="t" r="r" b="b"/>
              <a:pathLst>
                <a:path w="76200" h="559435">
                  <a:moveTo>
                    <a:pt x="31755" y="483171"/>
                  </a:moveTo>
                  <a:lnTo>
                    <a:pt x="0" y="483488"/>
                  </a:lnTo>
                  <a:lnTo>
                    <a:pt x="38861" y="559308"/>
                  </a:lnTo>
                  <a:lnTo>
                    <a:pt x="66726" y="502158"/>
                  </a:lnTo>
                  <a:lnTo>
                    <a:pt x="34798" y="502158"/>
                  </a:lnTo>
                  <a:lnTo>
                    <a:pt x="32003" y="499363"/>
                  </a:lnTo>
                  <a:lnTo>
                    <a:pt x="31876" y="495808"/>
                  </a:lnTo>
                  <a:lnTo>
                    <a:pt x="31755" y="483171"/>
                  </a:lnTo>
                  <a:close/>
                </a:path>
                <a:path w="76200" h="559435">
                  <a:moveTo>
                    <a:pt x="44455" y="483044"/>
                  </a:moveTo>
                  <a:lnTo>
                    <a:pt x="31755" y="483171"/>
                  </a:lnTo>
                  <a:lnTo>
                    <a:pt x="31876" y="495808"/>
                  </a:lnTo>
                  <a:lnTo>
                    <a:pt x="32003" y="499363"/>
                  </a:lnTo>
                  <a:lnTo>
                    <a:pt x="34798" y="502158"/>
                  </a:lnTo>
                  <a:lnTo>
                    <a:pt x="41782" y="502158"/>
                  </a:lnTo>
                  <a:lnTo>
                    <a:pt x="44576" y="499363"/>
                  </a:lnTo>
                  <a:lnTo>
                    <a:pt x="44455" y="483044"/>
                  </a:lnTo>
                  <a:close/>
                </a:path>
                <a:path w="76200" h="559435">
                  <a:moveTo>
                    <a:pt x="76200" y="482727"/>
                  </a:moveTo>
                  <a:lnTo>
                    <a:pt x="44455" y="483044"/>
                  </a:lnTo>
                  <a:lnTo>
                    <a:pt x="44576" y="499363"/>
                  </a:lnTo>
                  <a:lnTo>
                    <a:pt x="41782" y="502158"/>
                  </a:lnTo>
                  <a:lnTo>
                    <a:pt x="66726" y="502158"/>
                  </a:lnTo>
                  <a:lnTo>
                    <a:pt x="76200" y="482727"/>
                  </a:lnTo>
                  <a:close/>
                </a:path>
                <a:path w="76200" h="559435">
                  <a:moveTo>
                    <a:pt x="36956" y="0"/>
                  </a:moveTo>
                  <a:lnTo>
                    <a:pt x="29972" y="0"/>
                  </a:lnTo>
                  <a:lnTo>
                    <a:pt x="27299" y="2794"/>
                  </a:lnTo>
                  <a:lnTo>
                    <a:pt x="27177" y="6350"/>
                  </a:lnTo>
                  <a:lnTo>
                    <a:pt x="31755" y="483171"/>
                  </a:lnTo>
                  <a:lnTo>
                    <a:pt x="44455" y="483044"/>
                  </a:lnTo>
                  <a:lnTo>
                    <a:pt x="39877" y="6350"/>
                  </a:lnTo>
                  <a:lnTo>
                    <a:pt x="39877" y="2794"/>
                  </a:lnTo>
                  <a:lnTo>
                    <a:pt x="36956" y="0"/>
                  </a:lnTo>
                  <a:close/>
                </a:path>
              </a:pathLst>
            </a:custGeom>
            <a:solidFill>
              <a:srgbClr val="000000"/>
            </a:solidFill>
          </p:spPr>
          <p:txBody>
            <a:bodyPr wrap="square" lIns="0" tIns="0" rIns="0" bIns="0" rtlCol="0"/>
            <a:lstStyle/>
            <a:p>
              <a:endParaRPr/>
            </a:p>
          </p:txBody>
        </p:sp>
        <p:sp>
          <p:nvSpPr>
            <p:cNvPr id="55" name="object 55"/>
            <p:cNvSpPr/>
            <p:nvPr/>
          </p:nvSpPr>
          <p:spPr>
            <a:xfrm>
              <a:off x="7526273" y="2030729"/>
              <a:ext cx="1656714" cy="1663064"/>
            </a:xfrm>
            <a:custGeom>
              <a:avLst/>
              <a:gdLst/>
              <a:ahLst/>
              <a:cxnLst/>
              <a:rect l="l" t="t" r="r" b="b"/>
              <a:pathLst>
                <a:path w="1656715" h="1663064">
                  <a:moveTo>
                    <a:pt x="1380490" y="0"/>
                  </a:moveTo>
                  <a:lnTo>
                    <a:pt x="276098" y="0"/>
                  </a:lnTo>
                  <a:lnTo>
                    <a:pt x="226457" y="4446"/>
                  </a:lnTo>
                  <a:lnTo>
                    <a:pt x="179741" y="17268"/>
                  </a:lnTo>
                  <a:lnTo>
                    <a:pt x="136727" y="37686"/>
                  </a:lnTo>
                  <a:lnTo>
                    <a:pt x="98194" y="64920"/>
                  </a:lnTo>
                  <a:lnTo>
                    <a:pt x="64920" y="98194"/>
                  </a:lnTo>
                  <a:lnTo>
                    <a:pt x="37686" y="136727"/>
                  </a:lnTo>
                  <a:lnTo>
                    <a:pt x="17268" y="179741"/>
                  </a:lnTo>
                  <a:lnTo>
                    <a:pt x="4446" y="226457"/>
                  </a:lnTo>
                  <a:lnTo>
                    <a:pt x="0" y="276098"/>
                  </a:lnTo>
                  <a:lnTo>
                    <a:pt x="0" y="1386586"/>
                  </a:lnTo>
                  <a:lnTo>
                    <a:pt x="4446" y="1436226"/>
                  </a:lnTo>
                  <a:lnTo>
                    <a:pt x="17268" y="1482942"/>
                  </a:lnTo>
                  <a:lnTo>
                    <a:pt x="37686" y="1525956"/>
                  </a:lnTo>
                  <a:lnTo>
                    <a:pt x="64920" y="1564489"/>
                  </a:lnTo>
                  <a:lnTo>
                    <a:pt x="98194" y="1597763"/>
                  </a:lnTo>
                  <a:lnTo>
                    <a:pt x="136727" y="1624997"/>
                  </a:lnTo>
                  <a:lnTo>
                    <a:pt x="179741" y="1645415"/>
                  </a:lnTo>
                  <a:lnTo>
                    <a:pt x="226457" y="1658237"/>
                  </a:lnTo>
                  <a:lnTo>
                    <a:pt x="276098" y="1662684"/>
                  </a:lnTo>
                  <a:lnTo>
                    <a:pt x="1380490" y="1662684"/>
                  </a:lnTo>
                  <a:lnTo>
                    <a:pt x="1430130" y="1658237"/>
                  </a:lnTo>
                  <a:lnTo>
                    <a:pt x="1476846" y="1645415"/>
                  </a:lnTo>
                  <a:lnTo>
                    <a:pt x="1519860" y="1624997"/>
                  </a:lnTo>
                  <a:lnTo>
                    <a:pt x="1558393" y="1597763"/>
                  </a:lnTo>
                  <a:lnTo>
                    <a:pt x="1591667" y="1564489"/>
                  </a:lnTo>
                  <a:lnTo>
                    <a:pt x="1618901" y="1525956"/>
                  </a:lnTo>
                  <a:lnTo>
                    <a:pt x="1639319" y="1482942"/>
                  </a:lnTo>
                  <a:lnTo>
                    <a:pt x="1652141" y="1436226"/>
                  </a:lnTo>
                  <a:lnTo>
                    <a:pt x="1656587" y="1386586"/>
                  </a:lnTo>
                  <a:lnTo>
                    <a:pt x="1656587" y="276098"/>
                  </a:lnTo>
                  <a:lnTo>
                    <a:pt x="1652141" y="226457"/>
                  </a:lnTo>
                  <a:lnTo>
                    <a:pt x="1639319" y="179741"/>
                  </a:lnTo>
                  <a:lnTo>
                    <a:pt x="1618901" y="136727"/>
                  </a:lnTo>
                  <a:lnTo>
                    <a:pt x="1591667" y="98194"/>
                  </a:lnTo>
                  <a:lnTo>
                    <a:pt x="1558393" y="64920"/>
                  </a:lnTo>
                  <a:lnTo>
                    <a:pt x="1519860" y="37686"/>
                  </a:lnTo>
                  <a:lnTo>
                    <a:pt x="1476846" y="17268"/>
                  </a:lnTo>
                  <a:lnTo>
                    <a:pt x="1430130" y="4446"/>
                  </a:lnTo>
                  <a:lnTo>
                    <a:pt x="1380490" y="0"/>
                  </a:lnTo>
                  <a:close/>
                </a:path>
              </a:pathLst>
            </a:custGeom>
            <a:solidFill>
              <a:srgbClr val="FFFFFF"/>
            </a:solidFill>
          </p:spPr>
          <p:txBody>
            <a:bodyPr wrap="square" lIns="0" tIns="0" rIns="0" bIns="0" rtlCol="0"/>
            <a:lstStyle/>
            <a:p>
              <a:endParaRPr/>
            </a:p>
          </p:txBody>
        </p:sp>
        <p:sp>
          <p:nvSpPr>
            <p:cNvPr id="56" name="object 56"/>
            <p:cNvSpPr/>
            <p:nvPr/>
          </p:nvSpPr>
          <p:spPr>
            <a:xfrm>
              <a:off x="7526273" y="2030729"/>
              <a:ext cx="1656714" cy="1663064"/>
            </a:xfrm>
            <a:custGeom>
              <a:avLst/>
              <a:gdLst/>
              <a:ahLst/>
              <a:cxnLst/>
              <a:rect l="l" t="t" r="r" b="b"/>
              <a:pathLst>
                <a:path w="1656715" h="1663064">
                  <a:moveTo>
                    <a:pt x="0" y="276098"/>
                  </a:moveTo>
                  <a:lnTo>
                    <a:pt x="4446" y="226457"/>
                  </a:lnTo>
                  <a:lnTo>
                    <a:pt x="17268" y="179741"/>
                  </a:lnTo>
                  <a:lnTo>
                    <a:pt x="37686" y="136727"/>
                  </a:lnTo>
                  <a:lnTo>
                    <a:pt x="64920" y="98194"/>
                  </a:lnTo>
                  <a:lnTo>
                    <a:pt x="98194" y="64920"/>
                  </a:lnTo>
                  <a:lnTo>
                    <a:pt x="136727" y="37686"/>
                  </a:lnTo>
                  <a:lnTo>
                    <a:pt x="179741" y="17268"/>
                  </a:lnTo>
                  <a:lnTo>
                    <a:pt x="226457" y="4446"/>
                  </a:lnTo>
                  <a:lnTo>
                    <a:pt x="276098" y="0"/>
                  </a:lnTo>
                  <a:lnTo>
                    <a:pt x="1380490" y="0"/>
                  </a:lnTo>
                  <a:lnTo>
                    <a:pt x="1430130" y="4446"/>
                  </a:lnTo>
                  <a:lnTo>
                    <a:pt x="1476846" y="17268"/>
                  </a:lnTo>
                  <a:lnTo>
                    <a:pt x="1519860" y="37686"/>
                  </a:lnTo>
                  <a:lnTo>
                    <a:pt x="1558393" y="64920"/>
                  </a:lnTo>
                  <a:lnTo>
                    <a:pt x="1591667" y="98194"/>
                  </a:lnTo>
                  <a:lnTo>
                    <a:pt x="1618901" y="136727"/>
                  </a:lnTo>
                  <a:lnTo>
                    <a:pt x="1639319" y="179741"/>
                  </a:lnTo>
                  <a:lnTo>
                    <a:pt x="1652141" y="226457"/>
                  </a:lnTo>
                  <a:lnTo>
                    <a:pt x="1656587" y="276098"/>
                  </a:lnTo>
                  <a:lnTo>
                    <a:pt x="1656587" y="1386586"/>
                  </a:lnTo>
                  <a:lnTo>
                    <a:pt x="1652141" y="1436226"/>
                  </a:lnTo>
                  <a:lnTo>
                    <a:pt x="1639319" y="1482942"/>
                  </a:lnTo>
                  <a:lnTo>
                    <a:pt x="1618901" y="1525956"/>
                  </a:lnTo>
                  <a:lnTo>
                    <a:pt x="1591667" y="1564489"/>
                  </a:lnTo>
                  <a:lnTo>
                    <a:pt x="1558393" y="1597763"/>
                  </a:lnTo>
                  <a:lnTo>
                    <a:pt x="1519860" y="1624997"/>
                  </a:lnTo>
                  <a:lnTo>
                    <a:pt x="1476846" y="1645415"/>
                  </a:lnTo>
                  <a:lnTo>
                    <a:pt x="1430130" y="1658237"/>
                  </a:lnTo>
                  <a:lnTo>
                    <a:pt x="1380490" y="1662684"/>
                  </a:lnTo>
                  <a:lnTo>
                    <a:pt x="276098" y="1662684"/>
                  </a:lnTo>
                  <a:lnTo>
                    <a:pt x="226457" y="1658237"/>
                  </a:lnTo>
                  <a:lnTo>
                    <a:pt x="179741" y="1645415"/>
                  </a:lnTo>
                  <a:lnTo>
                    <a:pt x="136727" y="1624997"/>
                  </a:lnTo>
                  <a:lnTo>
                    <a:pt x="98194" y="1597763"/>
                  </a:lnTo>
                  <a:lnTo>
                    <a:pt x="64920" y="1564489"/>
                  </a:lnTo>
                  <a:lnTo>
                    <a:pt x="37686" y="1525956"/>
                  </a:lnTo>
                  <a:lnTo>
                    <a:pt x="17268" y="1482942"/>
                  </a:lnTo>
                  <a:lnTo>
                    <a:pt x="4446" y="1436226"/>
                  </a:lnTo>
                  <a:lnTo>
                    <a:pt x="0" y="1386586"/>
                  </a:lnTo>
                  <a:lnTo>
                    <a:pt x="0" y="276098"/>
                  </a:lnTo>
                  <a:close/>
                </a:path>
              </a:pathLst>
            </a:custGeom>
            <a:ln w="19050">
              <a:solidFill>
                <a:srgbClr val="000000"/>
              </a:solidFill>
            </a:ln>
          </p:spPr>
          <p:txBody>
            <a:bodyPr wrap="square" lIns="0" tIns="0" rIns="0" bIns="0" rtlCol="0"/>
            <a:lstStyle/>
            <a:p>
              <a:endParaRPr/>
            </a:p>
          </p:txBody>
        </p:sp>
      </p:grpSp>
      <p:sp>
        <p:nvSpPr>
          <p:cNvPr id="57" name="object 57"/>
          <p:cNvSpPr txBox="1"/>
          <p:nvPr/>
        </p:nvSpPr>
        <p:spPr>
          <a:xfrm>
            <a:off x="7674356" y="2088032"/>
            <a:ext cx="1336675" cy="1397635"/>
          </a:xfrm>
          <a:prstGeom prst="rect">
            <a:avLst/>
          </a:prstGeom>
        </p:spPr>
        <p:txBody>
          <a:bodyPr vert="horz" wrap="square" lIns="0" tIns="12700" rIns="0" bIns="0" rtlCol="0">
            <a:spAutoFit/>
          </a:bodyPr>
          <a:lstStyle/>
          <a:p>
            <a:pPr marL="184785" marR="5080" indent="-172720">
              <a:lnSpc>
                <a:spcPct val="150000"/>
              </a:lnSpc>
              <a:spcBef>
                <a:spcPts val="100"/>
              </a:spcBef>
              <a:buChar char="-"/>
              <a:tabLst>
                <a:tab pos="184785" algn="l"/>
                <a:tab pos="185420" algn="l"/>
              </a:tabLst>
            </a:pPr>
            <a:r>
              <a:rPr sz="1000" b="1" spc="-30" dirty="0">
                <a:latin typeface="Arial"/>
                <a:cs typeface="Arial"/>
              </a:rPr>
              <a:t>Declining</a:t>
            </a:r>
            <a:r>
              <a:rPr sz="1000" b="1" spc="15" dirty="0">
                <a:latin typeface="Arial"/>
                <a:cs typeface="Arial"/>
              </a:rPr>
              <a:t> </a:t>
            </a:r>
            <a:r>
              <a:rPr sz="1000" b="1" spc="-15" dirty="0">
                <a:latin typeface="Arial"/>
                <a:cs typeface="Arial"/>
              </a:rPr>
              <a:t>based</a:t>
            </a:r>
            <a:r>
              <a:rPr sz="1000" b="1" spc="25" dirty="0">
                <a:latin typeface="Arial"/>
                <a:cs typeface="Arial"/>
              </a:rPr>
              <a:t> </a:t>
            </a:r>
            <a:r>
              <a:rPr sz="1000" b="1" spc="-15" dirty="0">
                <a:latin typeface="Arial"/>
                <a:cs typeface="Arial"/>
              </a:rPr>
              <a:t>on </a:t>
            </a:r>
            <a:r>
              <a:rPr sz="1000" b="1" spc="-265" dirty="0">
                <a:latin typeface="Arial"/>
                <a:cs typeface="Arial"/>
              </a:rPr>
              <a:t> </a:t>
            </a:r>
            <a:r>
              <a:rPr sz="1000" b="1" spc="20" dirty="0">
                <a:latin typeface="Arial"/>
                <a:cs typeface="Arial"/>
              </a:rPr>
              <a:t>age</a:t>
            </a:r>
            <a:endParaRPr sz="1000">
              <a:latin typeface="Arial"/>
              <a:cs typeface="Arial"/>
            </a:endParaRPr>
          </a:p>
          <a:p>
            <a:pPr marL="184785" marR="5080" indent="-172720">
              <a:lnSpc>
                <a:spcPct val="150000"/>
              </a:lnSpc>
              <a:buChar char="-"/>
              <a:tabLst>
                <a:tab pos="184785" algn="l"/>
                <a:tab pos="185420" algn="l"/>
              </a:tabLst>
            </a:pPr>
            <a:r>
              <a:rPr sz="1000" b="1" spc="-30" dirty="0">
                <a:latin typeface="Arial"/>
                <a:cs typeface="Arial"/>
              </a:rPr>
              <a:t>Declining</a:t>
            </a:r>
            <a:r>
              <a:rPr sz="1000" b="1" spc="15" dirty="0">
                <a:latin typeface="Arial"/>
                <a:cs typeface="Arial"/>
              </a:rPr>
              <a:t> </a:t>
            </a:r>
            <a:r>
              <a:rPr sz="1000" b="1" spc="-15" dirty="0">
                <a:latin typeface="Arial"/>
                <a:cs typeface="Arial"/>
              </a:rPr>
              <a:t>based</a:t>
            </a:r>
            <a:r>
              <a:rPr sz="1000" b="1" spc="25" dirty="0">
                <a:latin typeface="Arial"/>
                <a:cs typeface="Arial"/>
              </a:rPr>
              <a:t> </a:t>
            </a:r>
            <a:r>
              <a:rPr sz="1000" b="1" spc="-15" dirty="0">
                <a:latin typeface="Arial"/>
                <a:cs typeface="Arial"/>
              </a:rPr>
              <a:t>on </a:t>
            </a:r>
            <a:r>
              <a:rPr sz="1000" b="1" spc="-265" dirty="0">
                <a:latin typeface="Arial"/>
                <a:cs typeface="Arial"/>
              </a:rPr>
              <a:t> </a:t>
            </a:r>
            <a:r>
              <a:rPr sz="1000" b="1" spc="-15" dirty="0">
                <a:latin typeface="Arial"/>
                <a:cs typeface="Arial"/>
              </a:rPr>
              <a:t>similar</a:t>
            </a:r>
            <a:r>
              <a:rPr sz="1000" b="1" spc="30" dirty="0">
                <a:latin typeface="Arial"/>
                <a:cs typeface="Arial"/>
              </a:rPr>
              <a:t> </a:t>
            </a:r>
            <a:r>
              <a:rPr sz="1000" b="1" spc="-10" dirty="0">
                <a:latin typeface="Arial"/>
                <a:cs typeface="Arial"/>
              </a:rPr>
              <a:t>career</a:t>
            </a:r>
            <a:r>
              <a:rPr sz="1000" b="1" spc="15" dirty="0">
                <a:latin typeface="Arial"/>
                <a:cs typeface="Arial"/>
              </a:rPr>
              <a:t> </a:t>
            </a:r>
            <a:r>
              <a:rPr sz="1000" b="1" dirty="0">
                <a:latin typeface="Arial"/>
                <a:cs typeface="Arial"/>
              </a:rPr>
              <a:t>path</a:t>
            </a:r>
            <a:endParaRPr sz="1000">
              <a:latin typeface="Arial"/>
              <a:cs typeface="Arial"/>
            </a:endParaRPr>
          </a:p>
          <a:p>
            <a:pPr marL="184785" indent="-172720">
              <a:lnSpc>
                <a:spcPct val="100000"/>
              </a:lnSpc>
              <a:spcBef>
                <a:spcPts val="600"/>
              </a:spcBef>
              <a:buChar char="-"/>
              <a:tabLst>
                <a:tab pos="184785" algn="l"/>
                <a:tab pos="185420" algn="l"/>
              </a:tabLst>
            </a:pPr>
            <a:r>
              <a:rPr sz="1000" b="1" spc="-15" dirty="0">
                <a:latin typeface="Arial"/>
                <a:cs typeface="Arial"/>
              </a:rPr>
              <a:t>Players</a:t>
            </a:r>
            <a:r>
              <a:rPr sz="1000" b="1" spc="20" dirty="0">
                <a:latin typeface="Arial"/>
                <a:cs typeface="Arial"/>
              </a:rPr>
              <a:t> </a:t>
            </a:r>
            <a:r>
              <a:rPr sz="1000" b="1" spc="-10" dirty="0">
                <a:latin typeface="Arial"/>
                <a:cs typeface="Arial"/>
              </a:rPr>
              <a:t>entering</a:t>
            </a:r>
            <a:endParaRPr sz="1000">
              <a:latin typeface="Arial"/>
              <a:cs typeface="Arial"/>
            </a:endParaRPr>
          </a:p>
          <a:p>
            <a:pPr marL="184785">
              <a:lnSpc>
                <a:spcPct val="100000"/>
              </a:lnSpc>
              <a:spcBef>
                <a:spcPts val="600"/>
              </a:spcBef>
            </a:pPr>
            <a:r>
              <a:rPr sz="1000" b="1" spc="-10" dirty="0">
                <a:latin typeface="Arial"/>
                <a:cs typeface="Arial"/>
              </a:rPr>
              <a:t>their</a:t>
            </a:r>
            <a:r>
              <a:rPr sz="1000" b="1" spc="-15" dirty="0">
                <a:latin typeface="Arial"/>
                <a:cs typeface="Arial"/>
              </a:rPr>
              <a:t> </a:t>
            </a:r>
            <a:r>
              <a:rPr sz="1000" b="1" spc="-25" dirty="0">
                <a:latin typeface="Arial"/>
                <a:cs typeface="Arial"/>
              </a:rPr>
              <a:t>primes</a:t>
            </a:r>
            <a:endParaRPr sz="1000">
              <a:latin typeface="Arial"/>
              <a:cs typeface="Arial"/>
            </a:endParaRPr>
          </a:p>
        </p:txBody>
      </p:sp>
      <p:grpSp>
        <p:nvGrpSpPr>
          <p:cNvPr id="58" name="object 58"/>
          <p:cNvGrpSpPr/>
          <p:nvPr/>
        </p:nvGrpSpPr>
        <p:grpSpPr>
          <a:xfrm>
            <a:off x="7791068" y="3854577"/>
            <a:ext cx="1169670" cy="400050"/>
            <a:chOff x="7791068" y="3854577"/>
            <a:chExt cx="1169670" cy="400050"/>
          </a:xfrm>
        </p:grpSpPr>
        <p:sp>
          <p:nvSpPr>
            <p:cNvPr id="59" name="object 59"/>
            <p:cNvSpPr/>
            <p:nvPr/>
          </p:nvSpPr>
          <p:spPr>
            <a:xfrm>
              <a:off x="7800593" y="3864102"/>
              <a:ext cx="1150620" cy="381000"/>
            </a:xfrm>
            <a:custGeom>
              <a:avLst/>
              <a:gdLst/>
              <a:ahLst/>
              <a:cxnLst/>
              <a:rect l="l" t="t" r="r" b="b"/>
              <a:pathLst>
                <a:path w="1150620" h="381000">
                  <a:moveTo>
                    <a:pt x="1087120" y="0"/>
                  </a:moveTo>
                  <a:lnTo>
                    <a:pt x="63500" y="0"/>
                  </a:lnTo>
                  <a:lnTo>
                    <a:pt x="58507" y="24709"/>
                  </a:lnTo>
                  <a:lnTo>
                    <a:pt x="44894" y="44894"/>
                  </a:lnTo>
                  <a:lnTo>
                    <a:pt x="24709" y="58507"/>
                  </a:lnTo>
                  <a:lnTo>
                    <a:pt x="0" y="63500"/>
                  </a:lnTo>
                  <a:lnTo>
                    <a:pt x="0" y="317500"/>
                  </a:lnTo>
                  <a:lnTo>
                    <a:pt x="24709" y="322492"/>
                  </a:lnTo>
                  <a:lnTo>
                    <a:pt x="44894" y="336105"/>
                  </a:lnTo>
                  <a:lnTo>
                    <a:pt x="58507" y="356290"/>
                  </a:lnTo>
                  <a:lnTo>
                    <a:pt x="63500" y="381000"/>
                  </a:lnTo>
                  <a:lnTo>
                    <a:pt x="1087120" y="381000"/>
                  </a:lnTo>
                  <a:lnTo>
                    <a:pt x="1092112" y="356290"/>
                  </a:lnTo>
                  <a:lnTo>
                    <a:pt x="1105725" y="336105"/>
                  </a:lnTo>
                  <a:lnTo>
                    <a:pt x="1125910" y="322492"/>
                  </a:lnTo>
                  <a:lnTo>
                    <a:pt x="1150620" y="317500"/>
                  </a:lnTo>
                  <a:lnTo>
                    <a:pt x="1150620" y="63500"/>
                  </a:lnTo>
                  <a:lnTo>
                    <a:pt x="1125910" y="58507"/>
                  </a:lnTo>
                  <a:lnTo>
                    <a:pt x="1105725" y="44894"/>
                  </a:lnTo>
                  <a:lnTo>
                    <a:pt x="1092112" y="24709"/>
                  </a:lnTo>
                  <a:lnTo>
                    <a:pt x="1087120" y="0"/>
                  </a:lnTo>
                  <a:close/>
                </a:path>
              </a:pathLst>
            </a:custGeom>
            <a:solidFill>
              <a:srgbClr val="FFFFFF"/>
            </a:solidFill>
          </p:spPr>
          <p:txBody>
            <a:bodyPr wrap="square" lIns="0" tIns="0" rIns="0" bIns="0" rtlCol="0"/>
            <a:lstStyle/>
            <a:p>
              <a:endParaRPr/>
            </a:p>
          </p:txBody>
        </p:sp>
        <p:sp>
          <p:nvSpPr>
            <p:cNvPr id="60" name="object 60"/>
            <p:cNvSpPr/>
            <p:nvPr/>
          </p:nvSpPr>
          <p:spPr>
            <a:xfrm>
              <a:off x="7800593" y="3864102"/>
              <a:ext cx="1150620" cy="381000"/>
            </a:xfrm>
            <a:custGeom>
              <a:avLst/>
              <a:gdLst/>
              <a:ahLst/>
              <a:cxnLst/>
              <a:rect l="l" t="t" r="r" b="b"/>
              <a:pathLst>
                <a:path w="1150620" h="381000">
                  <a:moveTo>
                    <a:pt x="0" y="63500"/>
                  </a:moveTo>
                  <a:lnTo>
                    <a:pt x="24709" y="58507"/>
                  </a:lnTo>
                  <a:lnTo>
                    <a:pt x="44894" y="44894"/>
                  </a:lnTo>
                  <a:lnTo>
                    <a:pt x="58507" y="24709"/>
                  </a:lnTo>
                  <a:lnTo>
                    <a:pt x="63500" y="0"/>
                  </a:lnTo>
                  <a:lnTo>
                    <a:pt x="1087120" y="0"/>
                  </a:lnTo>
                  <a:lnTo>
                    <a:pt x="1092112" y="24709"/>
                  </a:lnTo>
                  <a:lnTo>
                    <a:pt x="1105725" y="44894"/>
                  </a:lnTo>
                  <a:lnTo>
                    <a:pt x="1125910" y="58507"/>
                  </a:lnTo>
                  <a:lnTo>
                    <a:pt x="1150620" y="63500"/>
                  </a:lnTo>
                  <a:lnTo>
                    <a:pt x="1150620" y="317500"/>
                  </a:lnTo>
                  <a:lnTo>
                    <a:pt x="1125910" y="322492"/>
                  </a:lnTo>
                  <a:lnTo>
                    <a:pt x="1105725" y="336105"/>
                  </a:lnTo>
                  <a:lnTo>
                    <a:pt x="1092112" y="356290"/>
                  </a:lnTo>
                  <a:lnTo>
                    <a:pt x="1087120" y="381000"/>
                  </a:lnTo>
                  <a:lnTo>
                    <a:pt x="63500" y="381000"/>
                  </a:lnTo>
                  <a:lnTo>
                    <a:pt x="58507" y="356290"/>
                  </a:lnTo>
                  <a:lnTo>
                    <a:pt x="44894" y="336105"/>
                  </a:lnTo>
                  <a:lnTo>
                    <a:pt x="24709" y="322492"/>
                  </a:lnTo>
                  <a:lnTo>
                    <a:pt x="0" y="317500"/>
                  </a:lnTo>
                  <a:lnTo>
                    <a:pt x="0" y="63500"/>
                  </a:lnTo>
                  <a:close/>
                </a:path>
              </a:pathLst>
            </a:custGeom>
            <a:ln w="19050">
              <a:solidFill>
                <a:srgbClr val="000000"/>
              </a:solidFill>
            </a:ln>
          </p:spPr>
          <p:txBody>
            <a:bodyPr wrap="square" lIns="0" tIns="0" rIns="0" bIns="0" rtlCol="0"/>
            <a:lstStyle/>
            <a:p>
              <a:endParaRPr/>
            </a:p>
          </p:txBody>
        </p:sp>
      </p:grpSp>
      <p:sp>
        <p:nvSpPr>
          <p:cNvPr id="61" name="object 61"/>
          <p:cNvSpPr txBox="1"/>
          <p:nvPr/>
        </p:nvSpPr>
        <p:spPr>
          <a:xfrm>
            <a:off x="7977631" y="3942334"/>
            <a:ext cx="755015" cy="193675"/>
          </a:xfrm>
          <a:prstGeom prst="rect">
            <a:avLst/>
          </a:prstGeom>
        </p:spPr>
        <p:txBody>
          <a:bodyPr vert="horz" wrap="square" lIns="0" tIns="12700" rIns="0" bIns="0" rtlCol="0">
            <a:spAutoFit/>
          </a:bodyPr>
          <a:lstStyle/>
          <a:p>
            <a:pPr marL="12700">
              <a:lnSpc>
                <a:spcPct val="100000"/>
              </a:lnSpc>
              <a:spcBef>
                <a:spcPts val="100"/>
              </a:spcBef>
            </a:pPr>
            <a:r>
              <a:rPr sz="1100" b="1" spc="-30" dirty="0">
                <a:latin typeface="Arial"/>
                <a:cs typeface="Arial"/>
              </a:rPr>
              <a:t>Confidence</a:t>
            </a:r>
            <a:endParaRPr sz="1100">
              <a:latin typeface="Arial"/>
              <a:cs typeface="Arial"/>
            </a:endParaRPr>
          </a:p>
        </p:txBody>
      </p:sp>
      <p:sp>
        <p:nvSpPr>
          <p:cNvPr id="62" name="object 62"/>
          <p:cNvSpPr/>
          <p:nvPr/>
        </p:nvSpPr>
        <p:spPr>
          <a:xfrm>
            <a:off x="8951721" y="1222247"/>
            <a:ext cx="725170" cy="76200"/>
          </a:xfrm>
          <a:custGeom>
            <a:avLst/>
            <a:gdLst/>
            <a:ahLst/>
            <a:cxnLst/>
            <a:rect l="l" t="t" r="r" b="b"/>
            <a:pathLst>
              <a:path w="725170" h="76200">
                <a:moveTo>
                  <a:pt x="648588" y="0"/>
                </a:moveTo>
                <a:lnTo>
                  <a:pt x="648588" y="76200"/>
                </a:lnTo>
                <a:lnTo>
                  <a:pt x="712088" y="44450"/>
                </a:lnTo>
                <a:lnTo>
                  <a:pt x="664718" y="44450"/>
                </a:lnTo>
                <a:lnTo>
                  <a:pt x="667638" y="41655"/>
                </a:lnTo>
                <a:lnTo>
                  <a:pt x="667638" y="34543"/>
                </a:lnTo>
                <a:lnTo>
                  <a:pt x="664718" y="31750"/>
                </a:lnTo>
                <a:lnTo>
                  <a:pt x="712088" y="31750"/>
                </a:lnTo>
                <a:lnTo>
                  <a:pt x="648588" y="0"/>
                </a:lnTo>
                <a:close/>
              </a:path>
              <a:path w="725170" h="76200">
                <a:moveTo>
                  <a:pt x="648588" y="31750"/>
                </a:moveTo>
                <a:lnTo>
                  <a:pt x="2794" y="31750"/>
                </a:lnTo>
                <a:lnTo>
                  <a:pt x="0" y="34543"/>
                </a:lnTo>
                <a:lnTo>
                  <a:pt x="0" y="41655"/>
                </a:lnTo>
                <a:lnTo>
                  <a:pt x="2794" y="44450"/>
                </a:lnTo>
                <a:lnTo>
                  <a:pt x="648588" y="44450"/>
                </a:lnTo>
                <a:lnTo>
                  <a:pt x="648588" y="31750"/>
                </a:lnTo>
                <a:close/>
              </a:path>
              <a:path w="725170" h="76200">
                <a:moveTo>
                  <a:pt x="712088" y="31750"/>
                </a:moveTo>
                <a:lnTo>
                  <a:pt x="664718" y="31750"/>
                </a:lnTo>
                <a:lnTo>
                  <a:pt x="667638" y="34543"/>
                </a:lnTo>
                <a:lnTo>
                  <a:pt x="667638" y="41655"/>
                </a:lnTo>
                <a:lnTo>
                  <a:pt x="664718" y="44450"/>
                </a:lnTo>
                <a:lnTo>
                  <a:pt x="712088" y="44450"/>
                </a:lnTo>
                <a:lnTo>
                  <a:pt x="724788" y="38100"/>
                </a:lnTo>
                <a:lnTo>
                  <a:pt x="712088" y="31750"/>
                </a:lnTo>
                <a:close/>
              </a:path>
            </a:pathLst>
          </a:custGeom>
          <a:solidFill>
            <a:srgbClr val="000000"/>
          </a:solidFill>
        </p:spPr>
        <p:txBody>
          <a:bodyPr wrap="square" lIns="0" tIns="0" rIns="0" bIns="0" rtlCol="0"/>
          <a:lstStyle/>
          <a:p>
            <a:endParaRPr/>
          </a:p>
        </p:txBody>
      </p:sp>
      <p:sp>
        <p:nvSpPr>
          <p:cNvPr id="63" name="object 63"/>
          <p:cNvSpPr txBox="1"/>
          <p:nvPr/>
        </p:nvSpPr>
        <p:spPr>
          <a:xfrm>
            <a:off x="9672066" y="1082802"/>
            <a:ext cx="1201420" cy="356870"/>
          </a:xfrm>
          <a:prstGeom prst="rect">
            <a:avLst/>
          </a:prstGeom>
          <a:solidFill>
            <a:srgbClr val="FFFFFF"/>
          </a:solidFill>
          <a:ln w="19050">
            <a:solidFill>
              <a:srgbClr val="000000"/>
            </a:solidFill>
          </a:ln>
        </p:spPr>
        <p:txBody>
          <a:bodyPr vert="horz" wrap="square" lIns="0" tIns="50165" rIns="0" bIns="0" rtlCol="0">
            <a:spAutoFit/>
          </a:bodyPr>
          <a:lstStyle/>
          <a:p>
            <a:pPr marL="260985">
              <a:lnSpc>
                <a:spcPct val="100000"/>
              </a:lnSpc>
              <a:spcBef>
                <a:spcPts val="395"/>
              </a:spcBef>
            </a:pPr>
            <a:r>
              <a:rPr sz="1400" b="1" spc="-30" dirty="0">
                <a:latin typeface="Arial"/>
                <a:cs typeface="Arial"/>
              </a:rPr>
              <a:t>Analysis</a:t>
            </a:r>
            <a:endParaRPr sz="1400">
              <a:latin typeface="Arial"/>
              <a:cs typeface="Arial"/>
            </a:endParaRPr>
          </a:p>
        </p:txBody>
      </p:sp>
      <p:grpSp>
        <p:nvGrpSpPr>
          <p:cNvPr id="69" name="object 69"/>
          <p:cNvGrpSpPr/>
          <p:nvPr/>
        </p:nvGrpSpPr>
        <p:grpSpPr>
          <a:xfrm>
            <a:off x="9752076" y="1753252"/>
            <a:ext cx="1121410" cy="499109"/>
            <a:chOff x="9741789" y="2621660"/>
            <a:chExt cx="1121410" cy="499109"/>
          </a:xfrm>
        </p:grpSpPr>
        <p:sp>
          <p:nvSpPr>
            <p:cNvPr id="70" name="object 70"/>
            <p:cNvSpPr/>
            <p:nvPr/>
          </p:nvSpPr>
          <p:spPr>
            <a:xfrm>
              <a:off x="9751314" y="2631185"/>
              <a:ext cx="1102360" cy="480059"/>
            </a:xfrm>
            <a:custGeom>
              <a:avLst/>
              <a:gdLst/>
              <a:ahLst/>
              <a:cxnLst/>
              <a:rect l="l" t="t" r="r" b="b"/>
              <a:pathLst>
                <a:path w="1102359" h="480060">
                  <a:moveTo>
                    <a:pt x="1021841" y="0"/>
                  </a:moveTo>
                  <a:lnTo>
                    <a:pt x="80009" y="0"/>
                  </a:lnTo>
                  <a:lnTo>
                    <a:pt x="48863" y="6286"/>
                  </a:lnTo>
                  <a:lnTo>
                    <a:pt x="23431" y="23431"/>
                  </a:lnTo>
                  <a:lnTo>
                    <a:pt x="6286" y="48863"/>
                  </a:lnTo>
                  <a:lnTo>
                    <a:pt x="0" y="80010"/>
                  </a:lnTo>
                  <a:lnTo>
                    <a:pt x="0" y="400050"/>
                  </a:lnTo>
                  <a:lnTo>
                    <a:pt x="6286" y="431196"/>
                  </a:lnTo>
                  <a:lnTo>
                    <a:pt x="23431" y="456628"/>
                  </a:lnTo>
                  <a:lnTo>
                    <a:pt x="48863" y="473773"/>
                  </a:lnTo>
                  <a:lnTo>
                    <a:pt x="80009" y="480060"/>
                  </a:lnTo>
                  <a:lnTo>
                    <a:pt x="1021841" y="480060"/>
                  </a:lnTo>
                  <a:lnTo>
                    <a:pt x="1052988" y="473773"/>
                  </a:lnTo>
                  <a:lnTo>
                    <a:pt x="1078420" y="456628"/>
                  </a:lnTo>
                  <a:lnTo>
                    <a:pt x="1095565" y="431196"/>
                  </a:lnTo>
                  <a:lnTo>
                    <a:pt x="1101852" y="400050"/>
                  </a:lnTo>
                  <a:lnTo>
                    <a:pt x="1101852" y="80010"/>
                  </a:lnTo>
                  <a:lnTo>
                    <a:pt x="1095565" y="48863"/>
                  </a:lnTo>
                  <a:lnTo>
                    <a:pt x="1078420" y="23431"/>
                  </a:lnTo>
                  <a:lnTo>
                    <a:pt x="1052988" y="6286"/>
                  </a:lnTo>
                  <a:lnTo>
                    <a:pt x="1021841" y="0"/>
                  </a:lnTo>
                  <a:close/>
                </a:path>
              </a:pathLst>
            </a:custGeom>
            <a:solidFill>
              <a:srgbClr val="FFFFFF"/>
            </a:solidFill>
          </p:spPr>
          <p:txBody>
            <a:bodyPr wrap="square" lIns="0" tIns="0" rIns="0" bIns="0" rtlCol="0"/>
            <a:lstStyle/>
            <a:p>
              <a:endParaRPr/>
            </a:p>
          </p:txBody>
        </p:sp>
        <p:sp>
          <p:nvSpPr>
            <p:cNvPr id="71" name="object 71"/>
            <p:cNvSpPr/>
            <p:nvPr/>
          </p:nvSpPr>
          <p:spPr>
            <a:xfrm>
              <a:off x="9751314" y="2631185"/>
              <a:ext cx="1102360" cy="480059"/>
            </a:xfrm>
            <a:custGeom>
              <a:avLst/>
              <a:gdLst/>
              <a:ahLst/>
              <a:cxnLst/>
              <a:rect l="l" t="t" r="r" b="b"/>
              <a:pathLst>
                <a:path w="1102359" h="480060">
                  <a:moveTo>
                    <a:pt x="0" y="80010"/>
                  </a:moveTo>
                  <a:lnTo>
                    <a:pt x="6286" y="48863"/>
                  </a:lnTo>
                  <a:lnTo>
                    <a:pt x="23431" y="23431"/>
                  </a:lnTo>
                  <a:lnTo>
                    <a:pt x="48863" y="6286"/>
                  </a:lnTo>
                  <a:lnTo>
                    <a:pt x="80009" y="0"/>
                  </a:lnTo>
                  <a:lnTo>
                    <a:pt x="1021841" y="0"/>
                  </a:lnTo>
                  <a:lnTo>
                    <a:pt x="1052988" y="6286"/>
                  </a:lnTo>
                  <a:lnTo>
                    <a:pt x="1078420" y="23431"/>
                  </a:lnTo>
                  <a:lnTo>
                    <a:pt x="1095565" y="48863"/>
                  </a:lnTo>
                  <a:lnTo>
                    <a:pt x="1101852" y="80010"/>
                  </a:lnTo>
                  <a:lnTo>
                    <a:pt x="1101852" y="400050"/>
                  </a:lnTo>
                  <a:lnTo>
                    <a:pt x="1095565" y="431196"/>
                  </a:lnTo>
                  <a:lnTo>
                    <a:pt x="1078420" y="456628"/>
                  </a:lnTo>
                  <a:lnTo>
                    <a:pt x="1052988" y="473773"/>
                  </a:lnTo>
                  <a:lnTo>
                    <a:pt x="1021841" y="480060"/>
                  </a:lnTo>
                  <a:lnTo>
                    <a:pt x="80009" y="480060"/>
                  </a:lnTo>
                  <a:lnTo>
                    <a:pt x="48863" y="473773"/>
                  </a:lnTo>
                  <a:lnTo>
                    <a:pt x="23431" y="456628"/>
                  </a:lnTo>
                  <a:lnTo>
                    <a:pt x="6286" y="431196"/>
                  </a:lnTo>
                  <a:lnTo>
                    <a:pt x="0" y="400050"/>
                  </a:lnTo>
                  <a:lnTo>
                    <a:pt x="0" y="80010"/>
                  </a:lnTo>
                  <a:close/>
                </a:path>
              </a:pathLst>
            </a:custGeom>
            <a:ln w="19050">
              <a:solidFill>
                <a:srgbClr val="000000"/>
              </a:solidFill>
            </a:ln>
          </p:spPr>
          <p:txBody>
            <a:bodyPr wrap="square" lIns="0" tIns="0" rIns="0" bIns="0" rtlCol="0"/>
            <a:lstStyle/>
            <a:p>
              <a:endParaRPr/>
            </a:p>
          </p:txBody>
        </p:sp>
      </p:grpSp>
      <p:sp>
        <p:nvSpPr>
          <p:cNvPr id="72" name="object 72"/>
          <p:cNvSpPr txBox="1"/>
          <p:nvPr/>
        </p:nvSpPr>
        <p:spPr>
          <a:xfrm>
            <a:off x="9843896" y="1858408"/>
            <a:ext cx="937894" cy="208279"/>
          </a:xfrm>
          <a:prstGeom prst="rect">
            <a:avLst/>
          </a:prstGeom>
        </p:spPr>
        <p:txBody>
          <a:bodyPr vert="horz" wrap="square" lIns="0" tIns="12700" rIns="0" bIns="0" rtlCol="0">
            <a:spAutoFit/>
          </a:bodyPr>
          <a:lstStyle/>
          <a:p>
            <a:pPr marL="12700">
              <a:lnSpc>
                <a:spcPct val="100000"/>
              </a:lnSpc>
              <a:spcBef>
                <a:spcPts val="100"/>
              </a:spcBef>
            </a:pPr>
            <a:r>
              <a:rPr sz="1200" b="1" spc="15" dirty="0">
                <a:latin typeface="Arial"/>
                <a:cs typeface="Arial"/>
              </a:rPr>
              <a:t>Hall</a:t>
            </a:r>
            <a:r>
              <a:rPr sz="1200" b="1" spc="-30" dirty="0">
                <a:latin typeface="Arial"/>
                <a:cs typeface="Arial"/>
              </a:rPr>
              <a:t> </a:t>
            </a:r>
            <a:r>
              <a:rPr sz="1200" b="1" spc="10" dirty="0">
                <a:latin typeface="Arial"/>
                <a:cs typeface="Arial"/>
              </a:rPr>
              <a:t>of</a:t>
            </a:r>
            <a:r>
              <a:rPr sz="1200" b="1" spc="-40" dirty="0">
                <a:latin typeface="Arial"/>
                <a:cs typeface="Arial"/>
              </a:rPr>
              <a:t> </a:t>
            </a:r>
            <a:r>
              <a:rPr sz="1200" b="1" spc="-20" dirty="0">
                <a:latin typeface="Arial"/>
                <a:cs typeface="Arial"/>
              </a:rPr>
              <a:t>Fame</a:t>
            </a:r>
            <a:endParaRPr sz="1200">
              <a:latin typeface="Arial"/>
              <a:cs typeface="Arial"/>
            </a:endParaRPr>
          </a:p>
        </p:txBody>
      </p:sp>
      <p:grpSp>
        <p:nvGrpSpPr>
          <p:cNvPr id="73" name="object 73"/>
          <p:cNvGrpSpPr/>
          <p:nvPr/>
        </p:nvGrpSpPr>
        <p:grpSpPr>
          <a:xfrm>
            <a:off x="9752076" y="2361328"/>
            <a:ext cx="1121410" cy="501015"/>
            <a:chOff x="9741789" y="3229736"/>
            <a:chExt cx="1121410" cy="501015"/>
          </a:xfrm>
        </p:grpSpPr>
        <p:sp>
          <p:nvSpPr>
            <p:cNvPr id="74" name="object 74"/>
            <p:cNvSpPr/>
            <p:nvPr/>
          </p:nvSpPr>
          <p:spPr>
            <a:xfrm>
              <a:off x="9751314" y="3239261"/>
              <a:ext cx="1102360" cy="481965"/>
            </a:xfrm>
            <a:custGeom>
              <a:avLst/>
              <a:gdLst/>
              <a:ahLst/>
              <a:cxnLst/>
              <a:rect l="l" t="t" r="r" b="b"/>
              <a:pathLst>
                <a:path w="1102359" h="481964">
                  <a:moveTo>
                    <a:pt x="1021587" y="0"/>
                  </a:moveTo>
                  <a:lnTo>
                    <a:pt x="80263" y="0"/>
                  </a:lnTo>
                  <a:lnTo>
                    <a:pt x="49023" y="6308"/>
                  </a:lnTo>
                  <a:lnTo>
                    <a:pt x="23510" y="23510"/>
                  </a:lnTo>
                  <a:lnTo>
                    <a:pt x="6308" y="49023"/>
                  </a:lnTo>
                  <a:lnTo>
                    <a:pt x="0" y="80263"/>
                  </a:lnTo>
                  <a:lnTo>
                    <a:pt x="0" y="401319"/>
                  </a:lnTo>
                  <a:lnTo>
                    <a:pt x="6308" y="432560"/>
                  </a:lnTo>
                  <a:lnTo>
                    <a:pt x="23510" y="458073"/>
                  </a:lnTo>
                  <a:lnTo>
                    <a:pt x="49023" y="475275"/>
                  </a:lnTo>
                  <a:lnTo>
                    <a:pt x="80263" y="481583"/>
                  </a:lnTo>
                  <a:lnTo>
                    <a:pt x="1021587" y="481583"/>
                  </a:lnTo>
                  <a:lnTo>
                    <a:pt x="1052828" y="475275"/>
                  </a:lnTo>
                  <a:lnTo>
                    <a:pt x="1078341" y="458073"/>
                  </a:lnTo>
                  <a:lnTo>
                    <a:pt x="1095543" y="432560"/>
                  </a:lnTo>
                  <a:lnTo>
                    <a:pt x="1101852" y="401319"/>
                  </a:lnTo>
                  <a:lnTo>
                    <a:pt x="1101852" y="80263"/>
                  </a:lnTo>
                  <a:lnTo>
                    <a:pt x="1095543" y="49023"/>
                  </a:lnTo>
                  <a:lnTo>
                    <a:pt x="1078341" y="23510"/>
                  </a:lnTo>
                  <a:lnTo>
                    <a:pt x="1052828" y="6308"/>
                  </a:lnTo>
                  <a:lnTo>
                    <a:pt x="1021587" y="0"/>
                  </a:lnTo>
                  <a:close/>
                </a:path>
              </a:pathLst>
            </a:custGeom>
            <a:solidFill>
              <a:srgbClr val="FFFFFF"/>
            </a:solidFill>
          </p:spPr>
          <p:txBody>
            <a:bodyPr wrap="square" lIns="0" tIns="0" rIns="0" bIns="0" rtlCol="0"/>
            <a:lstStyle/>
            <a:p>
              <a:endParaRPr/>
            </a:p>
          </p:txBody>
        </p:sp>
        <p:sp>
          <p:nvSpPr>
            <p:cNvPr id="75" name="object 75"/>
            <p:cNvSpPr/>
            <p:nvPr/>
          </p:nvSpPr>
          <p:spPr>
            <a:xfrm>
              <a:off x="9751314" y="3239261"/>
              <a:ext cx="1102360" cy="481965"/>
            </a:xfrm>
            <a:custGeom>
              <a:avLst/>
              <a:gdLst/>
              <a:ahLst/>
              <a:cxnLst/>
              <a:rect l="l" t="t" r="r" b="b"/>
              <a:pathLst>
                <a:path w="1102359" h="481964">
                  <a:moveTo>
                    <a:pt x="0" y="80263"/>
                  </a:moveTo>
                  <a:lnTo>
                    <a:pt x="6308" y="49023"/>
                  </a:lnTo>
                  <a:lnTo>
                    <a:pt x="23510" y="23510"/>
                  </a:lnTo>
                  <a:lnTo>
                    <a:pt x="49023" y="6308"/>
                  </a:lnTo>
                  <a:lnTo>
                    <a:pt x="80263" y="0"/>
                  </a:lnTo>
                  <a:lnTo>
                    <a:pt x="1021587" y="0"/>
                  </a:lnTo>
                  <a:lnTo>
                    <a:pt x="1052828" y="6308"/>
                  </a:lnTo>
                  <a:lnTo>
                    <a:pt x="1078341" y="23510"/>
                  </a:lnTo>
                  <a:lnTo>
                    <a:pt x="1095543" y="49023"/>
                  </a:lnTo>
                  <a:lnTo>
                    <a:pt x="1101852" y="80263"/>
                  </a:lnTo>
                  <a:lnTo>
                    <a:pt x="1101852" y="401319"/>
                  </a:lnTo>
                  <a:lnTo>
                    <a:pt x="1095543" y="432560"/>
                  </a:lnTo>
                  <a:lnTo>
                    <a:pt x="1078341" y="458073"/>
                  </a:lnTo>
                  <a:lnTo>
                    <a:pt x="1052828" y="475275"/>
                  </a:lnTo>
                  <a:lnTo>
                    <a:pt x="1021587" y="481583"/>
                  </a:lnTo>
                  <a:lnTo>
                    <a:pt x="80263" y="481583"/>
                  </a:lnTo>
                  <a:lnTo>
                    <a:pt x="49023" y="475275"/>
                  </a:lnTo>
                  <a:lnTo>
                    <a:pt x="23510" y="458073"/>
                  </a:lnTo>
                  <a:lnTo>
                    <a:pt x="6308" y="432560"/>
                  </a:lnTo>
                  <a:lnTo>
                    <a:pt x="0" y="401319"/>
                  </a:lnTo>
                  <a:lnTo>
                    <a:pt x="0" y="80263"/>
                  </a:lnTo>
                  <a:close/>
                </a:path>
              </a:pathLst>
            </a:custGeom>
            <a:ln w="19050">
              <a:solidFill>
                <a:srgbClr val="000000"/>
              </a:solidFill>
            </a:ln>
          </p:spPr>
          <p:txBody>
            <a:bodyPr wrap="square" lIns="0" tIns="0" rIns="0" bIns="0" rtlCol="0"/>
            <a:lstStyle/>
            <a:p>
              <a:endParaRPr/>
            </a:p>
          </p:txBody>
        </p:sp>
      </p:grpSp>
      <p:sp>
        <p:nvSpPr>
          <p:cNvPr id="76" name="object 76"/>
          <p:cNvSpPr txBox="1"/>
          <p:nvPr/>
        </p:nvSpPr>
        <p:spPr>
          <a:xfrm>
            <a:off x="9888093" y="2467374"/>
            <a:ext cx="810260" cy="208279"/>
          </a:xfrm>
          <a:prstGeom prst="rect">
            <a:avLst/>
          </a:prstGeom>
        </p:spPr>
        <p:txBody>
          <a:bodyPr vert="horz" wrap="square" lIns="0" tIns="12700" rIns="0" bIns="0" rtlCol="0">
            <a:spAutoFit/>
          </a:bodyPr>
          <a:lstStyle/>
          <a:p>
            <a:pPr marL="12700">
              <a:lnSpc>
                <a:spcPct val="100000"/>
              </a:lnSpc>
              <a:spcBef>
                <a:spcPts val="100"/>
              </a:spcBef>
            </a:pPr>
            <a:r>
              <a:rPr sz="1200" b="1" spc="-15" dirty="0">
                <a:latin typeface="Arial"/>
                <a:cs typeface="Arial"/>
              </a:rPr>
              <a:t>Retirement</a:t>
            </a:r>
            <a:endParaRPr sz="1200">
              <a:latin typeface="Arial"/>
              <a:cs typeface="Arial"/>
            </a:endParaRPr>
          </a:p>
        </p:txBody>
      </p:sp>
      <p:sp>
        <p:nvSpPr>
          <p:cNvPr id="77" name="object 77"/>
          <p:cNvSpPr txBox="1">
            <a:spLocks noGrp="1"/>
          </p:cNvSpPr>
          <p:nvPr>
            <p:ph type="title"/>
          </p:nvPr>
        </p:nvSpPr>
        <p:spPr>
          <a:xfrm>
            <a:off x="1752600" y="231775"/>
            <a:ext cx="7391400" cy="566822"/>
          </a:xfrm>
          <a:prstGeom prst="rect">
            <a:avLst/>
          </a:prstGeom>
        </p:spPr>
        <p:txBody>
          <a:bodyPr vert="horz" wrap="square" lIns="0" tIns="12700" rIns="0" bIns="0" rtlCol="0">
            <a:spAutoFit/>
          </a:bodyPr>
          <a:lstStyle/>
          <a:p>
            <a:pPr marL="390525">
              <a:lnSpc>
                <a:spcPct val="100000"/>
              </a:lnSpc>
              <a:spcBef>
                <a:spcPts val="100"/>
              </a:spcBef>
            </a:pPr>
            <a:r>
              <a:rPr spc="-85" dirty="0"/>
              <a:t>Project</a:t>
            </a:r>
            <a:r>
              <a:rPr spc="-20" dirty="0"/>
              <a:t> </a:t>
            </a:r>
            <a:r>
              <a:rPr spc="-15" dirty="0"/>
              <a:t>Milestone</a:t>
            </a:r>
            <a:r>
              <a:rPr spc="-20" dirty="0"/>
              <a:t> </a:t>
            </a:r>
            <a:r>
              <a:rPr spc="-30" dirty="0"/>
              <a:t>Path</a:t>
            </a:r>
            <a:r>
              <a:rPr lang="en-US" spc="-30" dirty="0"/>
              <a:t> (New)</a:t>
            </a:r>
            <a:endParaRPr spc="-30" dirty="0"/>
          </a:p>
        </p:txBody>
      </p:sp>
      <p:grpSp>
        <p:nvGrpSpPr>
          <p:cNvPr id="82" name="object 82"/>
          <p:cNvGrpSpPr/>
          <p:nvPr/>
        </p:nvGrpSpPr>
        <p:grpSpPr>
          <a:xfrm>
            <a:off x="7807832" y="4395596"/>
            <a:ext cx="1136650" cy="543560"/>
            <a:chOff x="7807832" y="4395596"/>
            <a:chExt cx="1136650" cy="543560"/>
          </a:xfrm>
        </p:grpSpPr>
        <p:sp>
          <p:nvSpPr>
            <p:cNvPr id="83" name="object 83"/>
            <p:cNvSpPr/>
            <p:nvPr/>
          </p:nvSpPr>
          <p:spPr>
            <a:xfrm>
              <a:off x="7817357" y="4405121"/>
              <a:ext cx="1117600" cy="524510"/>
            </a:xfrm>
            <a:custGeom>
              <a:avLst/>
              <a:gdLst/>
              <a:ahLst/>
              <a:cxnLst/>
              <a:rect l="l" t="t" r="r" b="b"/>
              <a:pathLst>
                <a:path w="1117600" h="524510">
                  <a:moveTo>
                    <a:pt x="558546" y="0"/>
                  </a:moveTo>
                  <a:lnTo>
                    <a:pt x="493406" y="1763"/>
                  </a:lnTo>
                  <a:lnTo>
                    <a:pt x="430474" y="6922"/>
                  </a:lnTo>
                  <a:lnTo>
                    <a:pt x="370168" y="15280"/>
                  </a:lnTo>
                  <a:lnTo>
                    <a:pt x="312908" y="26641"/>
                  </a:lnTo>
                  <a:lnTo>
                    <a:pt x="259113" y="40807"/>
                  </a:lnTo>
                  <a:lnTo>
                    <a:pt x="209201" y="57583"/>
                  </a:lnTo>
                  <a:lnTo>
                    <a:pt x="163591" y="76771"/>
                  </a:lnTo>
                  <a:lnTo>
                    <a:pt x="122704" y="98175"/>
                  </a:lnTo>
                  <a:lnTo>
                    <a:pt x="86957" y="121599"/>
                  </a:lnTo>
                  <a:lnTo>
                    <a:pt x="56770" y="146846"/>
                  </a:lnTo>
                  <a:lnTo>
                    <a:pt x="14751" y="202021"/>
                  </a:lnTo>
                  <a:lnTo>
                    <a:pt x="0" y="262127"/>
                  </a:lnTo>
                  <a:lnTo>
                    <a:pt x="3757" y="292699"/>
                  </a:lnTo>
                  <a:lnTo>
                    <a:pt x="32561" y="350537"/>
                  </a:lnTo>
                  <a:lnTo>
                    <a:pt x="86957" y="402656"/>
                  </a:lnTo>
                  <a:lnTo>
                    <a:pt x="122704" y="426080"/>
                  </a:lnTo>
                  <a:lnTo>
                    <a:pt x="163591" y="447484"/>
                  </a:lnTo>
                  <a:lnTo>
                    <a:pt x="209201" y="466672"/>
                  </a:lnTo>
                  <a:lnTo>
                    <a:pt x="259113" y="483448"/>
                  </a:lnTo>
                  <a:lnTo>
                    <a:pt x="312908" y="497614"/>
                  </a:lnTo>
                  <a:lnTo>
                    <a:pt x="370168" y="508975"/>
                  </a:lnTo>
                  <a:lnTo>
                    <a:pt x="430474" y="517333"/>
                  </a:lnTo>
                  <a:lnTo>
                    <a:pt x="493406" y="522492"/>
                  </a:lnTo>
                  <a:lnTo>
                    <a:pt x="558546" y="524255"/>
                  </a:lnTo>
                  <a:lnTo>
                    <a:pt x="623685" y="522492"/>
                  </a:lnTo>
                  <a:lnTo>
                    <a:pt x="686617" y="517333"/>
                  </a:lnTo>
                  <a:lnTo>
                    <a:pt x="746923" y="508975"/>
                  </a:lnTo>
                  <a:lnTo>
                    <a:pt x="804183" y="497614"/>
                  </a:lnTo>
                  <a:lnTo>
                    <a:pt x="857978" y="483448"/>
                  </a:lnTo>
                  <a:lnTo>
                    <a:pt x="907890" y="466672"/>
                  </a:lnTo>
                  <a:lnTo>
                    <a:pt x="953500" y="447484"/>
                  </a:lnTo>
                  <a:lnTo>
                    <a:pt x="994387" y="426080"/>
                  </a:lnTo>
                  <a:lnTo>
                    <a:pt x="1030134" y="402656"/>
                  </a:lnTo>
                  <a:lnTo>
                    <a:pt x="1060321" y="377409"/>
                  </a:lnTo>
                  <a:lnTo>
                    <a:pt x="1102340" y="322234"/>
                  </a:lnTo>
                  <a:lnTo>
                    <a:pt x="1117092" y="262127"/>
                  </a:lnTo>
                  <a:lnTo>
                    <a:pt x="1113334" y="231556"/>
                  </a:lnTo>
                  <a:lnTo>
                    <a:pt x="1084530" y="173718"/>
                  </a:lnTo>
                  <a:lnTo>
                    <a:pt x="1030134" y="121599"/>
                  </a:lnTo>
                  <a:lnTo>
                    <a:pt x="994387" y="98175"/>
                  </a:lnTo>
                  <a:lnTo>
                    <a:pt x="953500" y="76771"/>
                  </a:lnTo>
                  <a:lnTo>
                    <a:pt x="907890" y="57583"/>
                  </a:lnTo>
                  <a:lnTo>
                    <a:pt x="857978" y="40807"/>
                  </a:lnTo>
                  <a:lnTo>
                    <a:pt x="804183" y="26641"/>
                  </a:lnTo>
                  <a:lnTo>
                    <a:pt x="746923" y="15280"/>
                  </a:lnTo>
                  <a:lnTo>
                    <a:pt x="686617" y="6922"/>
                  </a:lnTo>
                  <a:lnTo>
                    <a:pt x="623685" y="1763"/>
                  </a:lnTo>
                  <a:lnTo>
                    <a:pt x="558546" y="0"/>
                  </a:lnTo>
                  <a:close/>
                </a:path>
              </a:pathLst>
            </a:custGeom>
            <a:solidFill>
              <a:srgbClr val="FFFFFF"/>
            </a:solidFill>
          </p:spPr>
          <p:txBody>
            <a:bodyPr wrap="square" lIns="0" tIns="0" rIns="0" bIns="0" rtlCol="0"/>
            <a:lstStyle/>
            <a:p>
              <a:endParaRPr/>
            </a:p>
          </p:txBody>
        </p:sp>
        <p:sp>
          <p:nvSpPr>
            <p:cNvPr id="84" name="object 84"/>
            <p:cNvSpPr/>
            <p:nvPr/>
          </p:nvSpPr>
          <p:spPr>
            <a:xfrm>
              <a:off x="7817357" y="4405121"/>
              <a:ext cx="1117600" cy="524510"/>
            </a:xfrm>
            <a:custGeom>
              <a:avLst/>
              <a:gdLst/>
              <a:ahLst/>
              <a:cxnLst/>
              <a:rect l="l" t="t" r="r" b="b"/>
              <a:pathLst>
                <a:path w="1117600" h="524510">
                  <a:moveTo>
                    <a:pt x="0" y="262127"/>
                  </a:moveTo>
                  <a:lnTo>
                    <a:pt x="14751" y="202021"/>
                  </a:lnTo>
                  <a:lnTo>
                    <a:pt x="56770" y="146846"/>
                  </a:lnTo>
                  <a:lnTo>
                    <a:pt x="86957" y="121599"/>
                  </a:lnTo>
                  <a:lnTo>
                    <a:pt x="122704" y="98175"/>
                  </a:lnTo>
                  <a:lnTo>
                    <a:pt x="163591" y="76771"/>
                  </a:lnTo>
                  <a:lnTo>
                    <a:pt x="209201" y="57583"/>
                  </a:lnTo>
                  <a:lnTo>
                    <a:pt x="259113" y="40807"/>
                  </a:lnTo>
                  <a:lnTo>
                    <a:pt x="312908" y="26641"/>
                  </a:lnTo>
                  <a:lnTo>
                    <a:pt x="370168" y="15280"/>
                  </a:lnTo>
                  <a:lnTo>
                    <a:pt x="430474" y="6922"/>
                  </a:lnTo>
                  <a:lnTo>
                    <a:pt x="493406" y="1763"/>
                  </a:lnTo>
                  <a:lnTo>
                    <a:pt x="558546" y="0"/>
                  </a:lnTo>
                  <a:lnTo>
                    <a:pt x="623685" y="1763"/>
                  </a:lnTo>
                  <a:lnTo>
                    <a:pt x="686617" y="6922"/>
                  </a:lnTo>
                  <a:lnTo>
                    <a:pt x="746923" y="15280"/>
                  </a:lnTo>
                  <a:lnTo>
                    <a:pt x="804183" y="26641"/>
                  </a:lnTo>
                  <a:lnTo>
                    <a:pt x="857978" y="40807"/>
                  </a:lnTo>
                  <a:lnTo>
                    <a:pt x="907890" y="57583"/>
                  </a:lnTo>
                  <a:lnTo>
                    <a:pt x="953500" y="76771"/>
                  </a:lnTo>
                  <a:lnTo>
                    <a:pt x="994387" y="98175"/>
                  </a:lnTo>
                  <a:lnTo>
                    <a:pt x="1030134" y="121599"/>
                  </a:lnTo>
                  <a:lnTo>
                    <a:pt x="1060321" y="146846"/>
                  </a:lnTo>
                  <a:lnTo>
                    <a:pt x="1102340" y="202021"/>
                  </a:lnTo>
                  <a:lnTo>
                    <a:pt x="1117092" y="262127"/>
                  </a:lnTo>
                  <a:lnTo>
                    <a:pt x="1113334" y="292699"/>
                  </a:lnTo>
                  <a:lnTo>
                    <a:pt x="1084530" y="350537"/>
                  </a:lnTo>
                  <a:lnTo>
                    <a:pt x="1030134" y="402656"/>
                  </a:lnTo>
                  <a:lnTo>
                    <a:pt x="994387" y="426080"/>
                  </a:lnTo>
                  <a:lnTo>
                    <a:pt x="953500" y="447484"/>
                  </a:lnTo>
                  <a:lnTo>
                    <a:pt x="907890" y="466672"/>
                  </a:lnTo>
                  <a:lnTo>
                    <a:pt x="857978" y="483448"/>
                  </a:lnTo>
                  <a:lnTo>
                    <a:pt x="804183" y="497614"/>
                  </a:lnTo>
                  <a:lnTo>
                    <a:pt x="746923" y="508975"/>
                  </a:lnTo>
                  <a:lnTo>
                    <a:pt x="686617" y="517333"/>
                  </a:lnTo>
                  <a:lnTo>
                    <a:pt x="623685" y="522492"/>
                  </a:lnTo>
                  <a:lnTo>
                    <a:pt x="558546" y="524255"/>
                  </a:lnTo>
                  <a:lnTo>
                    <a:pt x="493406" y="522492"/>
                  </a:lnTo>
                  <a:lnTo>
                    <a:pt x="430474" y="517333"/>
                  </a:lnTo>
                  <a:lnTo>
                    <a:pt x="370168" y="508975"/>
                  </a:lnTo>
                  <a:lnTo>
                    <a:pt x="312908" y="497614"/>
                  </a:lnTo>
                  <a:lnTo>
                    <a:pt x="259113" y="483448"/>
                  </a:lnTo>
                  <a:lnTo>
                    <a:pt x="209201" y="466672"/>
                  </a:lnTo>
                  <a:lnTo>
                    <a:pt x="163591" y="447484"/>
                  </a:lnTo>
                  <a:lnTo>
                    <a:pt x="122704" y="426080"/>
                  </a:lnTo>
                  <a:lnTo>
                    <a:pt x="86957" y="402656"/>
                  </a:lnTo>
                  <a:lnTo>
                    <a:pt x="56770" y="377409"/>
                  </a:lnTo>
                  <a:lnTo>
                    <a:pt x="14751" y="322234"/>
                  </a:lnTo>
                  <a:lnTo>
                    <a:pt x="0" y="262127"/>
                  </a:lnTo>
                  <a:close/>
                </a:path>
              </a:pathLst>
            </a:custGeom>
            <a:ln w="19050">
              <a:solidFill>
                <a:srgbClr val="000000"/>
              </a:solidFill>
            </a:ln>
          </p:spPr>
          <p:txBody>
            <a:bodyPr wrap="square" lIns="0" tIns="0" rIns="0" bIns="0" rtlCol="0"/>
            <a:lstStyle/>
            <a:p>
              <a:endParaRPr/>
            </a:p>
          </p:txBody>
        </p:sp>
      </p:grpSp>
      <p:sp>
        <p:nvSpPr>
          <p:cNvPr id="85" name="object 85"/>
          <p:cNvSpPr txBox="1"/>
          <p:nvPr/>
        </p:nvSpPr>
        <p:spPr>
          <a:xfrm>
            <a:off x="8055356" y="4553458"/>
            <a:ext cx="618490" cy="177800"/>
          </a:xfrm>
          <a:prstGeom prst="rect">
            <a:avLst/>
          </a:prstGeom>
        </p:spPr>
        <p:txBody>
          <a:bodyPr vert="horz" wrap="square" lIns="0" tIns="12065" rIns="0" bIns="0" rtlCol="0">
            <a:spAutoFit/>
          </a:bodyPr>
          <a:lstStyle/>
          <a:p>
            <a:pPr marL="12700">
              <a:lnSpc>
                <a:spcPct val="100000"/>
              </a:lnSpc>
              <a:spcBef>
                <a:spcPts val="95"/>
              </a:spcBef>
            </a:pPr>
            <a:r>
              <a:rPr sz="1000" b="1" spc="-45" dirty="0">
                <a:latin typeface="Arial"/>
                <a:cs typeface="Arial"/>
              </a:rPr>
              <a:t>Re-Cluster</a:t>
            </a:r>
            <a:endParaRPr sz="1000">
              <a:latin typeface="Arial"/>
              <a:cs typeface="Arial"/>
            </a:endParaRPr>
          </a:p>
        </p:txBody>
      </p:sp>
      <p:cxnSp>
        <p:nvCxnSpPr>
          <p:cNvPr id="87" name="Straight Arrow Connector 86">
            <a:extLst>
              <a:ext uri="{FF2B5EF4-FFF2-40B4-BE49-F238E27FC236}">
                <a16:creationId xmlns:a16="http://schemas.microsoft.com/office/drawing/2014/main" id="{0D3CF182-B09C-4948-A73D-FA1EF489C7A8}"/>
              </a:ext>
            </a:extLst>
          </p:cNvPr>
          <p:cNvCxnSpPr>
            <a:cxnSpLocks/>
          </p:cNvCxnSpPr>
          <p:nvPr/>
        </p:nvCxnSpPr>
        <p:spPr>
          <a:xfrm>
            <a:off x="10242550" y="1439672"/>
            <a:ext cx="0" cy="3135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Single Corner Snipped 88">
            <a:extLst>
              <a:ext uri="{FF2B5EF4-FFF2-40B4-BE49-F238E27FC236}">
                <a16:creationId xmlns:a16="http://schemas.microsoft.com/office/drawing/2014/main" id="{BF83F1F0-D4FE-4850-B529-DFCD1C19B2AE}"/>
              </a:ext>
            </a:extLst>
          </p:cNvPr>
          <p:cNvSpPr/>
          <p:nvPr/>
        </p:nvSpPr>
        <p:spPr>
          <a:xfrm>
            <a:off x="9761600" y="2996056"/>
            <a:ext cx="1102361" cy="797433"/>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1A66529F-F935-46F8-B6A2-2698282BF66C}"/>
              </a:ext>
            </a:extLst>
          </p:cNvPr>
          <p:cNvSpPr txBox="1"/>
          <p:nvPr/>
        </p:nvSpPr>
        <p:spPr>
          <a:xfrm>
            <a:off x="9762235" y="3072256"/>
            <a:ext cx="1062738" cy="646331"/>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Visualize </a:t>
            </a:r>
          </a:p>
          <a:p>
            <a:pPr algn="ctr"/>
            <a:r>
              <a:rPr lang="en-US" sz="1200" b="1" dirty="0">
                <a:latin typeface="Arial" panose="020B0604020202020204" pitchFamily="34" charset="0"/>
                <a:cs typeface="Arial" panose="020B0604020202020204" pitchFamily="34" charset="0"/>
              </a:rPr>
              <a:t>The Changes</a:t>
            </a:r>
          </a:p>
        </p:txBody>
      </p:sp>
      <p:sp>
        <p:nvSpPr>
          <p:cNvPr id="91" name="object 48">
            <a:extLst>
              <a:ext uri="{FF2B5EF4-FFF2-40B4-BE49-F238E27FC236}">
                <a16:creationId xmlns:a16="http://schemas.microsoft.com/office/drawing/2014/main" id="{D8A30748-5468-4284-9E08-82CDB3A37684}"/>
              </a:ext>
            </a:extLst>
          </p:cNvPr>
          <p:cNvSpPr/>
          <p:nvPr/>
        </p:nvSpPr>
        <p:spPr>
          <a:xfrm>
            <a:off x="1632912" y="5561828"/>
            <a:ext cx="1117694" cy="466167"/>
          </a:xfrm>
          <a:custGeom>
            <a:avLst/>
            <a:gdLst/>
            <a:ahLst/>
            <a:cxnLst/>
            <a:rect l="l" t="t" r="r" b="b"/>
            <a:pathLst>
              <a:path w="966470" h="226060">
                <a:moveTo>
                  <a:pt x="0" y="37592"/>
                </a:moveTo>
                <a:lnTo>
                  <a:pt x="2962" y="22985"/>
                </a:lnTo>
                <a:lnTo>
                  <a:pt x="11033" y="11033"/>
                </a:lnTo>
                <a:lnTo>
                  <a:pt x="22985" y="2962"/>
                </a:lnTo>
                <a:lnTo>
                  <a:pt x="37591" y="0"/>
                </a:lnTo>
                <a:lnTo>
                  <a:pt x="928623" y="0"/>
                </a:lnTo>
                <a:lnTo>
                  <a:pt x="943230" y="2962"/>
                </a:lnTo>
                <a:lnTo>
                  <a:pt x="955182" y="11033"/>
                </a:lnTo>
                <a:lnTo>
                  <a:pt x="963253" y="22985"/>
                </a:lnTo>
                <a:lnTo>
                  <a:pt x="966215" y="37592"/>
                </a:lnTo>
                <a:lnTo>
                  <a:pt x="966215" y="187960"/>
                </a:lnTo>
                <a:lnTo>
                  <a:pt x="963253" y="202566"/>
                </a:lnTo>
                <a:lnTo>
                  <a:pt x="955182" y="214518"/>
                </a:lnTo>
                <a:lnTo>
                  <a:pt x="943230" y="222589"/>
                </a:lnTo>
                <a:lnTo>
                  <a:pt x="928623" y="225552"/>
                </a:lnTo>
                <a:lnTo>
                  <a:pt x="37591" y="225552"/>
                </a:lnTo>
                <a:lnTo>
                  <a:pt x="22985" y="222589"/>
                </a:lnTo>
                <a:lnTo>
                  <a:pt x="11033" y="214518"/>
                </a:lnTo>
                <a:lnTo>
                  <a:pt x="2962" y="202566"/>
                </a:lnTo>
                <a:lnTo>
                  <a:pt x="0" y="187960"/>
                </a:lnTo>
                <a:lnTo>
                  <a:pt x="0" y="37592"/>
                </a:lnTo>
                <a:close/>
              </a:path>
            </a:pathLst>
          </a:custGeom>
          <a:ln w="19050">
            <a:solidFill>
              <a:srgbClr val="000000"/>
            </a:solidFill>
          </a:ln>
        </p:spPr>
        <p:txBody>
          <a:bodyPr wrap="square" lIns="0" tIns="0" rIns="0" bIns="0" rtlCol="0"/>
          <a:lstStyle/>
          <a:p>
            <a:endParaRPr/>
          </a:p>
        </p:txBody>
      </p:sp>
      <p:sp>
        <p:nvSpPr>
          <p:cNvPr id="92" name="object 49">
            <a:extLst>
              <a:ext uri="{FF2B5EF4-FFF2-40B4-BE49-F238E27FC236}">
                <a16:creationId xmlns:a16="http://schemas.microsoft.com/office/drawing/2014/main" id="{D8C188C5-53EC-4E67-BD6D-C1B607B10257}"/>
              </a:ext>
            </a:extLst>
          </p:cNvPr>
          <p:cNvSpPr txBox="1"/>
          <p:nvPr/>
        </p:nvSpPr>
        <p:spPr>
          <a:xfrm>
            <a:off x="1735219" y="5698891"/>
            <a:ext cx="886372" cy="166071"/>
          </a:xfrm>
          <a:prstGeom prst="rect">
            <a:avLst/>
          </a:prstGeom>
        </p:spPr>
        <p:txBody>
          <a:bodyPr vert="horz" wrap="square" lIns="0" tIns="12065" rIns="0" bIns="0" rtlCol="0">
            <a:spAutoFit/>
          </a:bodyPr>
          <a:lstStyle/>
          <a:p>
            <a:pPr marL="12700" algn="ctr">
              <a:lnSpc>
                <a:spcPct val="100000"/>
              </a:lnSpc>
              <a:spcBef>
                <a:spcPts val="95"/>
              </a:spcBef>
            </a:pPr>
            <a:r>
              <a:rPr lang="en-US" sz="1000" b="1" spc="-10" dirty="0">
                <a:latin typeface="Arial"/>
                <a:cs typeface="Arial"/>
              </a:rPr>
              <a:t>Adv Stats</a:t>
            </a:r>
            <a:endParaRPr sz="1000" dirty="0">
              <a:latin typeface="Arial"/>
              <a:cs typeface="Arial"/>
            </a:endParaRPr>
          </a:p>
        </p:txBody>
      </p:sp>
    </p:spTree>
    <p:extLst>
      <p:ext uri="{BB962C8B-B14F-4D97-AF65-F5344CB8AC3E}">
        <p14:creationId xmlns:p14="http://schemas.microsoft.com/office/powerpoint/2010/main" val="2580168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D8A2E-8BA1-43ED-BCB9-4AC9FC4FC090}"/>
              </a:ext>
            </a:extLst>
          </p:cNvPr>
          <p:cNvSpPr>
            <a:spLocks noGrp="1"/>
          </p:cNvSpPr>
          <p:nvPr>
            <p:ph type="title"/>
          </p:nvPr>
        </p:nvSpPr>
        <p:spPr>
          <a:xfrm>
            <a:off x="3488690" y="231775"/>
            <a:ext cx="5214619" cy="1107996"/>
          </a:xfrm>
        </p:spPr>
        <p:txBody>
          <a:bodyPr/>
          <a:lstStyle/>
          <a:p>
            <a:r>
              <a:rPr lang="en-US" dirty="0"/>
              <a:t>Weekly Milestones &amp; Distribution of Work</a:t>
            </a:r>
          </a:p>
        </p:txBody>
      </p:sp>
      <p:sp>
        <p:nvSpPr>
          <p:cNvPr id="3" name="Text Placeholder 2">
            <a:extLst>
              <a:ext uri="{FF2B5EF4-FFF2-40B4-BE49-F238E27FC236}">
                <a16:creationId xmlns:a16="http://schemas.microsoft.com/office/drawing/2014/main" id="{08D74AB8-499F-4CD9-B070-96DC5A4F3E8A}"/>
              </a:ext>
            </a:extLst>
          </p:cNvPr>
          <p:cNvSpPr>
            <a:spLocks noGrp="1"/>
          </p:cNvSpPr>
          <p:nvPr>
            <p:ph type="body" idx="1"/>
          </p:nvPr>
        </p:nvSpPr>
        <p:spPr>
          <a:xfrm>
            <a:off x="756310" y="2169667"/>
            <a:ext cx="10679379" cy="2026196"/>
          </a:xfrm>
        </p:spPr>
        <p:txBody>
          <a:bodyPr/>
          <a:lstStyle/>
          <a:p>
            <a:pPr>
              <a:lnSpc>
                <a:spcPct val="150000"/>
              </a:lnSpc>
            </a:pPr>
            <a:r>
              <a:rPr lang="en-US" b="1" dirty="0">
                <a:latin typeface="Arial" panose="020B0604020202020204" pitchFamily="34" charset="0"/>
                <a:cs typeface="Arial" panose="020B0604020202020204" pitchFamily="34" charset="0"/>
              </a:rPr>
              <a:t>Week 1-3 : Data Scraping and Wrangling (3 Data Sources)</a:t>
            </a:r>
          </a:p>
          <a:p>
            <a:pPr>
              <a:lnSpc>
                <a:spcPct val="150000"/>
              </a:lnSpc>
            </a:pPr>
            <a:r>
              <a:rPr lang="en-US" b="1" dirty="0">
                <a:latin typeface="Arial" panose="020B0604020202020204" pitchFamily="34" charset="0"/>
                <a:cs typeface="Arial" panose="020B0604020202020204" pitchFamily="34" charset="0"/>
              </a:rPr>
              <a:t>Week 4-5 : Formatting and Cleaning Data (Assessing Late Bloomers)</a:t>
            </a:r>
          </a:p>
          <a:p>
            <a:pPr>
              <a:lnSpc>
                <a:spcPct val="150000"/>
              </a:lnSpc>
            </a:pPr>
            <a:r>
              <a:rPr lang="en-US" b="1" dirty="0">
                <a:latin typeface="Arial" panose="020B0604020202020204" pitchFamily="34" charset="0"/>
                <a:cs typeface="Arial" panose="020B0604020202020204" pitchFamily="34" charset="0"/>
              </a:rPr>
              <a:t>Week 5-6 : Clustering Players &amp; Training </a:t>
            </a:r>
            <a:r>
              <a:rPr lang="en-US" b="1" dirty="0" err="1">
                <a:latin typeface="Arial" panose="020B0604020202020204" pitchFamily="34" charset="0"/>
                <a:cs typeface="Arial" panose="020B0604020202020204" pitchFamily="34" charset="0"/>
              </a:rPr>
              <a:t>AutoReg</a:t>
            </a:r>
            <a:r>
              <a:rPr lang="en-US" b="1" dirty="0">
                <a:latin typeface="Arial" panose="020B0604020202020204" pitchFamily="34" charset="0"/>
                <a:cs typeface="Arial" panose="020B0604020202020204" pitchFamily="34" charset="0"/>
              </a:rPr>
              <a:t> Model (As Well as </a:t>
            </a:r>
            <a:r>
              <a:rPr lang="en-US" b="1" dirty="0" err="1">
                <a:latin typeface="Arial" panose="020B0604020202020204" pitchFamily="34" charset="0"/>
                <a:cs typeface="Arial" panose="020B0604020202020204" pitchFamily="34" charset="0"/>
              </a:rPr>
              <a:t>Recluster</a:t>
            </a:r>
            <a:r>
              <a:rPr lang="en-US" b="1" dirty="0">
                <a:latin typeface="Arial" panose="020B0604020202020204" pitchFamily="34" charset="0"/>
                <a:cs typeface="Arial" panose="020B0604020202020204" pitchFamily="34" charset="0"/>
              </a:rPr>
              <a:t>)</a:t>
            </a:r>
          </a:p>
          <a:p>
            <a:pPr>
              <a:lnSpc>
                <a:spcPct val="150000"/>
              </a:lnSpc>
            </a:pPr>
            <a:r>
              <a:rPr lang="en-US" b="1" dirty="0">
                <a:latin typeface="Arial" panose="020B0604020202020204" pitchFamily="34" charset="0"/>
                <a:cs typeface="Arial" panose="020B0604020202020204" pitchFamily="34" charset="0"/>
              </a:rPr>
              <a:t>Week 7 : Create Tableau Dashboard for Visualizing Time Leap Changes</a:t>
            </a:r>
          </a:p>
          <a:p>
            <a:pPr>
              <a:lnSpc>
                <a:spcPct val="150000"/>
              </a:lnSpc>
            </a:pPr>
            <a:r>
              <a:rPr lang="en-US" b="1" dirty="0">
                <a:latin typeface="Arial" panose="020B0604020202020204" pitchFamily="34" charset="0"/>
                <a:cs typeface="Arial" panose="020B0604020202020204" pitchFamily="34" charset="0"/>
              </a:rPr>
              <a:t>Week 8 : Prepare Final Project Documentation and Video</a:t>
            </a:r>
          </a:p>
        </p:txBody>
      </p:sp>
      <p:sp>
        <p:nvSpPr>
          <p:cNvPr id="5" name="TextBox 4">
            <a:extLst>
              <a:ext uri="{FF2B5EF4-FFF2-40B4-BE49-F238E27FC236}">
                <a16:creationId xmlns:a16="http://schemas.microsoft.com/office/drawing/2014/main" id="{925988DE-5546-4BB4-9D63-722AF8A5BB6F}"/>
              </a:ext>
            </a:extLst>
          </p:cNvPr>
          <p:cNvSpPr txBox="1"/>
          <p:nvPr/>
        </p:nvSpPr>
        <p:spPr>
          <a:xfrm>
            <a:off x="243569" y="4561114"/>
            <a:ext cx="2057400" cy="1166410"/>
          </a:xfrm>
          <a:prstGeom prst="rect">
            <a:avLst/>
          </a:prstGeom>
          <a:noFill/>
        </p:spPr>
        <p:txBody>
          <a:bodyPr wrap="square" rtlCol="0">
            <a:spAutoFit/>
          </a:bodyPr>
          <a:lstStyle/>
          <a:p>
            <a:pPr algn="ctr">
              <a:lnSpc>
                <a:spcPct val="200000"/>
              </a:lnSpc>
            </a:pPr>
            <a:r>
              <a:rPr lang="en-US" b="1" u="sng" dirty="0">
                <a:latin typeface="Arial" panose="020B0604020202020204" pitchFamily="34" charset="0"/>
                <a:cs typeface="Arial" panose="020B0604020202020204" pitchFamily="34" charset="0"/>
              </a:rPr>
              <a:t>Data Wrangling</a:t>
            </a:r>
          </a:p>
          <a:p>
            <a:pPr algn="ctr">
              <a:lnSpc>
                <a:spcPct val="200000"/>
              </a:lnSpc>
            </a:pPr>
            <a:r>
              <a:rPr lang="en-US" sz="2000" b="1" dirty="0">
                <a:latin typeface="Arial" panose="020B0604020202020204" pitchFamily="34" charset="0"/>
                <a:cs typeface="Arial" panose="020B0604020202020204" pitchFamily="34" charset="0"/>
              </a:rPr>
              <a:t>30%</a:t>
            </a:r>
          </a:p>
        </p:txBody>
      </p:sp>
      <p:sp>
        <p:nvSpPr>
          <p:cNvPr id="6" name="TextBox 5">
            <a:extLst>
              <a:ext uri="{FF2B5EF4-FFF2-40B4-BE49-F238E27FC236}">
                <a16:creationId xmlns:a16="http://schemas.microsoft.com/office/drawing/2014/main" id="{34033AB7-1012-45CE-BFD2-EB87FAA54219}"/>
              </a:ext>
            </a:extLst>
          </p:cNvPr>
          <p:cNvSpPr txBox="1"/>
          <p:nvPr/>
        </p:nvSpPr>
        <p:spPr>
          <a:xfrm>
            <a:off x="1996169" y="4561114"/>
            <a:ext cx="2057400" cy="1166410"/>
          </a:xfrm>
          <a:prstGeom prst="rect">
            <a:avLst/>
          </a:prstGeom>
          <a:noFill/>
        </p:spPr>
        <p:txBody>
          <a:bodyPr wrap="square" rtlCol="0">
            <a:spAutoFit/>
          </a:bodyPr>
          <a:lstStyle/>
          <a:p>
            <a:pPr algn="ctr">
              <a:lnSpc>
                <a:spcPct val="200000"/>
              </a:lnSpc>
            </a:pPr>
            <a:r>
              <a:rPr lang="en-US" b="1" u="sng" dirty="0">
                <a:latin typeface="Arial" panose="020B0604020202020204" pitchFamily="34" charset="0"/>
                <a:cs typeface="Arial" panose="020B0604020202020204" pitchFamily="34" charset="0"/>
              </a:rPr>
              <a:t>Data Cleaning</a:t>
            </a:r>
          </a:p>
          <a:p>
            <a:pPr algn="ctr">
              <a:lnSpc>
                <a:spcPct val="200000"/>
              </a:lnSpc>
            </a:pPr>
            <a:r>
              <a:rPr lang="en-US" sz="2000" b="1" dirty="0">
                <a:latin typeface="Arial" panose="020B0604020202020204" pitchFamily="34" charset="0"/>
                <a:cs typeface="Arial" panose="020B0604020202020204" pitchFamily="34" charset="0"/>
              </a:rPr>
              <a:t>10%</a:t>
            </a:r>
          </a:p>
        </p:txBody>
      </p:sp>
      <p:sp>
        <p:nvSpPr>
          <p:cNvPr id="7" name="TextBox 6">
            <a:extLst>
              <a:ext uri="{FF2B5EF4-FFF2-40B4-BE49-F238E27FC236}">
                <a16:creationId xmlns:a16="http://schemas.microsoft.com/office/drawing/2014/main" id="{F50D1563-EE14-4324-BB92-BD0CBD0F820D}"/>
              </a:ext>
            </a:extLst>
          </p:cNvPr>
          <p:cNvSpPr txBox="1"/>
          <p:nvPr/>
        </p:nvSpPr>
        <p:spPr>
          <a:xfrm>
            <a:off x="3367769" y="4561114"/>
            <a:ext cx="2057400" cy="1166410"/>
          </a:xfrm>
          <a:prstGeom prst="rect">
            <a:avLst/>
          </a:prstGeom>
          <a:noFill/>
        </p:spPr>
        <p:txBody>
          <a:bodyPr wrap="square" rtlCol="0">
            <a:spAutoFit/>
          </a:bodyPr>
          <a:lstStyle/>
          <a:p>
            <a:pPr algn="ctr">
              <a:lnSpc>
                <a:spcPct val="200000"/>
              </a:lnSpc>
            </a:pPr>
            <a:r>
              <a:rPr lang="en-US" b="1" u="sng" dirty="0">
                <a:latin typeface="Arial" panose="020B0604020202020204" pitchFamily="34" charset="0"/>
                <a:cs typeface="Arial" panose="020B0604020202020204" pitchFamily="34" charset="0"/>
              </a:rPr>
              <a:t>K-Means</a:t>
            </a:r>
          </a:p>
          <a:p>
            <a:pPr algn="ctr">
              <a:lnSpc>
                <a:spcPct val="200000"/>
              </a:lnSpc>
            </a:pPr>
            <a:r>
              <a:rPr lang="en-US" sz="2000" b="1" dirty="0">
                <a:latin typeface="Arial" panose="020B0604020202020204" pitchFamily="34" charset="0"/>
                <a:cs typeface="Arial" panose="020B0604020202020204" pitchFamily="34" charset="0"/>
              </a:rPr>
              <a:t>15%</a:t>
            </a:r>
          </a:p>
        </p:txBody>
      </p:sp>
      <p:sp>
        <p:nvSpPr>
          <p:cNvPr id="8" name="TextBox 7">
            <a:extLst>
              <a:ext uri="{FF2B5EF4-FFF2-40B4-BE49-F238E27FC236}">
                <a16:creationId xmlns:a16="http://schemas.microsoft.com/office/drawing/2014/main" id="{185B4E89-D0F4-40C0-B184-B739751A0174}"/>
              </a:ext>
            </a:extLst>
          </p:cNvPr>
          <p:cNvSpPr txBox="1"/>
          <p:nvPr/>
        </p:nvSpPr>
        <p:spPr>
          <a:xfrm>
            <a:off x="4548868" y="4566557"/>
            <a:ext cx="2057400" cy="1166410"/>
          </a:xfrm>
          <a:prstGeom prst="rect">
            <a:avLst/>
          </a:prstGeom>
          <a:noFill/>
        </p:spPr>
        <p:txBody>
          <a:bodyPr wrap="square" rtlCol="0">
            <a:spAutoFit/>
          </a:bodyPr>
          <a:lstStyle/>
          <a:p>
            <a:pPr algn="ctr">
              <a:lnSpc>
                <a:spcPct val="200000"/>
              </a:lnSpc>
            </a:pPr>
            <a:r>
              <a:rPr lang="en-US" b="1" u="sng" dirty="0">
                <a:latin typeface="Arial" panose="020B0604020202020204" pitchFamily="34" charset="0"/>
                <a:cs typeface="Arial" panose="020B0604020202020204" pitchFamily="34" charset="0"/>
              </a:rPr>
              <a:t>Auto Reg </a:t>
            </a:r>
          </a:p>
          <a:p>
            <a:pPr algn="ctr">
              <a:lnSpc>
                <a:spcPct val="200000"/>
              </a:lnSpc>
            </a:pPr>
            <a:r>
              <a:rPr lang="en-US" sz="2000" b="1" dirty="0">
                <a:latin typeface="Arial" panose="020B0604020202020204" pitchFamily="34" charset="0"/>
                <a:cs typeface="Arial" panose="020B0604020202020204" pitchFamily="34" charset="0"/>
              </a:rPr>
              <a:t>25%</a:t>
            </a:r>
          </a:p>
        </p:txBody>
      </p:sp>
      <p:sp>
        <p:nvSpPr>
          <p:cNvPr id="9" name="TextBox 8">
            <a:extLst>
              <a:ext uri="{FF2B5EF4-FFF2-40B4-BE49-F238E27FC236}">
                <a16:creationId xmlns:a16="http://schemas.microsoft.com/office/drawing/2014/main" id="{A027DF7F-E973-468F-9F43-4B9466B98D1A}"/>
              </a:ext>
            </a:extLst>
          </p:cNvPr>
          <p:cNvSpPr txBox="1"/>
          <p:nvPr/>
        </p:nvSpPr>
        <p:spPr>
          <a:xfrm>
            <a:off x="5638800" y="4572000"/>
            <a:ext cx="2057400" cy="1166410"/>
          </a:xfrm>
          <a:prstGeom prst="rect">
            <a:avLst/>
          </a:prstGeom>
          <a:noFill/>
        </p:spPr>
        <p:txBody>
          <a:bodyPr wrap="square" rtlCol="0">
            <a:spAutoFit/>
          </a:bodyPr>
          <a:lstStyle/>
          <a:p>
            <a:pPr algn="ctr">
              <a:lnSpc>
                <a:spcPct val="200000"/>
              </a:lnSpc>
            </a:pPr>
            <a:r>
              <a:rPr lang="en-US" b="1" u="sng" dirty="0">
                <a:latin typeface="Arial" panose="020B0604020202020204" pitchFamily="34" charset="0"/>
                <a:cs typeface="Arial" panose="020B0604020202020204" pitchFamily="34" charset="0"/>
              </a:rPr>
              <a:t>Tableau</a:t>
            </a:r>
          </a:p>
          <a:p>
            <a:pPr algn="ctr">
              <a:lnSpc>
                <a:spcPct val="200000"/>
              </a:lnSpc>
            </a:pPr>
            <a:r>
              <a:rPr lang="en-US" sz="2000" b="1" dirty="0">
                <a:latin typeface="Arial" panose="020B0604020202020204" pitchFamily="34" charset="0"/>
                <a:cs typeface="Arial" panose="020B0604020202020204" pitchFamily="34" charset="0"/>
              </a:rPr>
              <a:t>10%</a:t>
            </a:r>
          </a:p>
        </p:txBody>
      </p:sp>
      <p:sp>
        <p:nvSpPr>
          <p:cNvPr id="10" name="TextBox 9">
            <a:extLst>
              <a:ext uri="{FF2B5EF4-FFF2-40B4-BE49-F238E27FC236}">
                <a16:creationId xmlns:a16="http://schemas.microsoft.com/office/drawing/2014/main" id="{3B13A26B-9245-4C32-8611-5EE6D2BA66E2}"/>
              </a:ext>
            </a:extLst>
          </p:cNvPr>
          <p:cNvSpPr txBox="1"/>
          <p:nvPr/>
        </p:nvSpPr>
        <p:spPr>
          <a:xfrm>
            <a:off x="7083879" y="4561114"/>
            <a:ext cx="2057400" cy="1166410"/>
          </a:xfrm>
          <a:prstGeom prst="rect">
            <a:avLst/>
          </a:prstGeom>
          <a:noFill/>
        </p:spPr>
        <p:txBody>
          <a:bodyPr wrap="square" rtlCol="0">
            <a:spAutoFit/>
          </a:bodyPr>
          <a:lstStyle/>
          <a:p>
            <a:pPr algn="ctr">
              <a:lnSpc>
                <a:spcPct val="200000"/>
              </a:lnSpc>
            </a:pPr>
            <a:r>
              <a:rPr lang="en-US" b="1" u="sng" dirty="0">
                <a:latin typeface="Arial" panose="020B0604020202020204" pitchFamily="34" charset="0"/>
                <a:cs typeface="Arial" panose="020B0604020202020204" pitchFamily="34" charset="0"/>
              </a:rPr>
              <a:t>Documentation</a:t>
            </a:r>
          </a:p>
          <a:p>
            <a:pPr algn="ctr">
              <a:lnSpc>
                <a:spcPct val="200000"/>
              </a:lnSpc>
            </a:pPr>
            <a:r>
              <a:rPr lang="en-US" sz="2000" b="1" dirty="0">
                <a:latin typeface="Arial" panose="020B0604020202020204" pitchFamily="34" charset="0"/>
                <a:cs typeface="Arial" panose="020B0604020202020204" pitchFamily="34" charset="0"/>
              </a:rPr>
              <a:t>10%</a:t>
            </a:r>
          </a:p>
        </p:txBody>
      </p:sp>
      <p:sp>
        <p:nvSpPr>
          <p:cNvPr id="11" name="Rectangle 10">
            <a:extLst>
              <a:ext uri="{FF2B5EF4-FFF2-40B4-BE49-F238E27FC236}">
                <a16:creationId xmlns:a16="http://schemas.microsoft.com/office/drawing/2014/main" id="{E5DD60CD-A5F0-484A-AE65-B1CA20A88025}"/>
              </a:ext>
            </a:extLst>
          </p:cNvPr>
          <p:cNvSpPr/>
          <p:nvPr/>
        </p:nvSpPr>
        <p:spPr>
          <a:xfrm>
            <a:off x="304800" y="4724400"/>
            <a:ext cx="8763000" cy="106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714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9C93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1823</TotalTime>
  <Words>1147</Words>
  <Application>Microsoft Office PowerPoint</Application>
  <PresentationFormat>Widescreen</PresentationFormat>
  <Paragraphs>171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Lucida Sans Unicode</vt:lpstr>
      <vt:lpstr>Times New Roman</vt:lpstr>
      <vt:lpstr>Trebuchet MS</vt:lpstr>
      <vt:lpstr>Office Theme</vt:lpstr>
      <vt:lpstr>NBA Rising Stars : Rising Stars Time  Leap</vt:lpstr>
      <vt:lpstr>First, Some Context</vt:lpstr>
      <vt:lpstr>PowerPoint Presentation</vt:lpstr>
      <vt:lpstr>▶ NBA API</vt:lpstr>
      <vt:lpstr>Project Methodology (Original)</vt:lpstr>
      <vt:lpstr>Project Methodology (New)</vt:lpstr>
      <vt:lpstr>Project Milestone Path (Original)</vt:lpstr>
      <vt:lpstr>Project Milestone Path (New)</vt:lpstr>
      <vt:lpstr>Weekly Milestones &amp; Distribution of Work</vt:lpstr>
      <vt:lpstr>Results</vt:lpstr>
      <vt:lpstr>Results</vt:lpstr>
      <vt:lpstr>Results</vt:lpstr>
      <vt:lpstr>Thank You 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Miglin, Tim M</dc:creator>
  <cp:lastModifiedBy>Timothy Miglin</cp:lastModifiedBy>
  <cp:revision>3</cp:revision>
  <dcterms:created xsi:type="dcterms:W3CDTF">2022-04-03T22:24:36Z</dcterms:created>
  <dcterms:modified xsi:type="dcterms:W3CDTF">2022-04-28T02:16:18Z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2022-03-22T00:00:00Z</vt:filetime>
  </property>
  <property fmtid="{D5CDD505-2E9C-101B-9397-08002B2CF9AE}" pid="3" name="Creator">
    <vt:lpwstr>Microsoft® PowerPoint® for Microsoft 365</vt:lpwstr>
  </property>
  <property fmtid="{D5CDD505-2E9C-101B-9397-08002B2CF9AE}" pid="4" name="LastSaved">
    <vt:filetime>2022-04-03T00:00:00Z</vt:filetime>
  </property>
</Properties>
</file>