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Lato" panose="020F0502020204030203" pitchFamily="34" charset="0"/>
      <p:regular r:id="rId7"/>
      <p:bold r:id="rId8"/>
      <p:italic r:id="rId9"/>
      <p:boldItalic r:id="rId10"/>
    </p:embeddedFont>
    <p:embeddedFont>
      <p:font typeface="Raleway" pitchFamily="2" charset="77"/>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31f45f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31f45f9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31f45f9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3750" y="1322450"/>
            <a:ext cx="80322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33" dirty="0"/>
              <a:t>Familiarize yourself with phishing attacks</a:t>
            </a:r>
            <a:endParaRPr sz="2933" dirty="0"/>
          </a:p>
          <a:p>
            <a:pPr marL="0" lvl="0" indent="0" algn="l" rtl="0">
              <a:spcBef>
                <a:spcPts val="0"/>
              </a:spcBef>
              <a:spcAft>
                <a:spcPts val="0"/>
              </a:spcAft>
              <a:buNone/>
            </a:pPr>
            <a:r>
              <a:rPr lang="en" sz="2600" dirty="0">
                <a:highlight>
                  <a:srgbClr val="FFFF00"/>
                </a:highlight>
              </a:rPr>
              <a:t>&lt;Human Resource And Marketing &gt;</a:t>
            </a:r>
            <a:endParaRPr sz="2600"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618131" y="119938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phishing?</a:t>
            </a:r>
            <a:endParaRPr dirty="0"/>
          </a:p>
        </p:txBody>
      </p:sp>
      <p:sp>
        <p:nvSpPr>
          <p:cNvPr id="92" name="Google Shape;92;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55000" lnSpcReduction="20000"/>
          </a:bodyPr>
          <a:lstStyle/>
          <a:p>
            <a:r>
              <a:rPr lang="en" sz="1400" dirty="0">
                <a:highlight>
                  <a:srgbClr val="FFFF00"/>
                </a:highlight>
              </a:rPr>
              <a:t>&lt;</a:t>
            </a:r>
            <a:r>
              <a:rPr lang="en-US" sz="2000" dirty="0"/>
              <a:t> Phishing attacks are a prevalent form of cybercrime that we must be vigilant against. In phishing attempts, malicious actors send deceptive emails or messages that appear to be from trusted sources, aiming to trick individuals into revealing sensitive information like passwords or financial data. These attackers use urgency, fear, or other social engineering tactics to manipulate victims into taking action quickly.</a:t>
            </a:r>
          </a:p>
          <a:p>
            <a:r>
              <a:rPr lang="en-US" sz="2000" dirty="0"/>
              <a:t>Phishers often impersonate colleagues or well-known organizations, making it challenging to distinguish between genuine and fraudulent messages. They may include links to fake websites or attachments containing malware, which can compromise our systems and data.</a:t>
            </a:r>
          </a:p>
          <a:p>
            <a:r>
              <a:rPr lang="en-US" sz="2000" dirty="0"/>
              <a:t>To protect ourselves and our organization, we must remain cautious and follow best practices:</a:t>
            </a:r>
          </a:p>
          <a:p>
            <a:pPr>
              <a:buFont typeface="+mj-lt"/>
              <a:buAutoNum type="arabicPeriod"/>
            </a:pPr>
            <a:r>
              <a:rPr lang="en-US" sz="2000" dirty="0"/>
              <a:t>Verify email requests for sensitive information through a separate communication channel.</a:t>
            </a:r>
          </a:p>
          <a:p>
            <a:pPr>
              <a:buFont typeface="+mj-lt"/>
              <a:buAutoNum type="arabicPeriod"/>
            </a:pPr>
            <a:r>
              <a:rPr lang="en-US" sz="2000" dirty="0"/>
              <a:t>Avoid clicking on links or downloading attachments from unknown sources.</a:t>
            </a:r>
          </a:p>
          <a:p>
            <a:pPr>
              <a:buFont typeface="+mj-lt"/>
              <a:buAutoNum type="arabicPeriod"/>
            </a:pPr>
            <a:r>
              <a:rPr lang="en-US" sz="2000" dirty="0"/>
              <a:t>Report suspicious emails to our IT support team for investigation and action.</a:t>
            </a:r>
          </a:p>
          <a:p>
            <a:pPr marL="0" lvl="0" indent="0" algn="l" rtl="0">
              <a:spcBef>
                <a:spcPts val="0"/>
              </a:spcBef>
              <a:spcAft>
                <a:spcPts val="1200"/>
              </a:spcAft>
              <a:buNone/>
            </a:pPr>
            <a:r>
              <a:rPr lang="en" sz="1400" dirty="0">
                <a:highlight>
                  <a:srgbClr val="FFFF00"/>
                </a:highlight>
              </a:rPr>
              <a:t>&gt;</a:t>
            </a:r>
            <a:endParaRPr dirty="0">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40000" lnSpcReduction="20000"/>
          </a:bodyPr>
          <a:lstStyle/>
          <a:p>
            <a:pPr>
              <a:buFont typeface="+mj-lt"/>
              <a:buAutoNum type="arabicPeriod"/>
            </a:pPr>
            <a:r>
              <a:rPr lang="en" sz="1400" dirty="0">
                <a:highlight>
                  <a:srgbClr val="FFFF00"/>
                </a:highlight>
              </a:rPr>
              <a:t>&lt;</a:t>
            </a:r>
            <a:r>
              <a:rPr lang="en-US" sz="2000" dirty="0"/>
              <a:t> Urgency and Fear: Phishers often use subject lines like "URGENT: Account Compromised!" to create a sense of urgency. They claim your account has been hacked and prompt you to click a link to reset your password immediately. Remember, legitimate organizations will never ask you to click random links to resolve urgent issues.</a:t>
            </a:r>
          </a:p>
          <a:p>
            <a:pPr>
              <a:buFont typeface="+mj-lt"/>
              <a:buAutoNum type="arabicPeriod"/>
            </a:pPr>
            <a:r>
              <a:rPr lang="en-US" sz="2000" dirty="0"/>
              <a:t>Impersonation: Cybercriminals may impersonate trusted entities, such as your HR department or a financial institution. They might send an email titled "Important Message from the HR Department," asking you to click a link for an urgent update. Always verify the sender's email address and reach out to the organization directly if in doubt.</a:t>
            </a:r>
          </a:p>
          <a:p>
            <a:pPr>
              <a:buFont typeface="+mj-lt"/>
              <a:buAutoNum type="arabicPeriod"/>
            </a:pPr>
            <a:r>
              <a:rPr lang="en-US" sz="2000" dirty="0"/>
              <a:t>Fake URLs: Phishing emails often contain masked links that redirect to malicious websites. For instance, an email titled "Exclusive Offer for You!" may entice you to click a link claiming you've won a prize. Avoid clicking on such links and hover over them to preview the actual URL destination.</a:t>
            </a:r>
          </a:p>
          <a:p>
            <a:pPr>
              <a:buFont typeface="+mj-lt"/>
              <a:buAutoNum type="arabicPeriod"/>
            </a:pPr>
            <a:r>
              <a:rPr lang="en-US" sz="2000" dirty="0"/>
              <a:t>Emotional Manipulation: Some phishing emails play on your emotions to lure you into taking action. Subjects like "Sad News - Please Help!" may seek financial aid or personal information. Remember to verify the authenticity of such requests before responding.</a:t>
            </a:r>
          </a:p>
          <a:p>
            <a:pPr>
              <a:buFont typeface="+mj-lt"/>
              <a:buAutoNum type="arabicPeriod"/>
            </a:pPr>
            <a:r>
              <a:rPr lang="en-US" sz="2000" dirty="0"/>
              <a:t>Too Good to Be True: Cybercriminals exploit people's desire for rewards by sending emails titled "You've Won a Million Dollars!" promising lottery prizes or exclusive offers. If it sounds too good to be true, it probably is. Stay cautious and avoid interacting with suspicious emails.</a:t>
            </a:r>
          </a:p>
          <a:p>
            <a:pPr marL="0" lvl="0" indent="0" algn="l" rtl="0">
              <a:spcBef>
                <a:spcPts val="0"/>
              </a:spcBef>
              <a:spcAft>
                <a:spcPts val="1200"/>
              </a:spcAft>
              <a:buNone/>
            </a:pPr>
            <a:r>
              <a:rPr lang="en" sz="1400" dirty="0">
                <a:highlight>
                  <a:srgbClr val="FFFF00"/>
                </a:highlight>
              </a:rPr>
              <a:t>ls&gt;</a:t>
            </a:r>
            <a:endParaRPr dirty="0">
              <a:highlight>
                <a:srgbClr val="FFFF00"/>
              </a:highlight>
            </a:endParaRPr>
          </a:p>
        </p:txBody>
      </p:sp>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 to spot phishing emails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we stop getting phished?</a:t>
            </a:r>
            <a:endParaRPr/>
          </a:p>
        </p:txBody>
      </p:sp>
      <p:sp>
        <p:nvSpPr>
          <p:cNvPr id="104" name="Google Shape;10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32500" lnSpcReduction="20000"/>
          </a:bodyPr>
          <a:lstStyle/>
          <a:p>
            <a:pPr>
              <a:buFont typeface="+mj-lt"/>
              <a:buAutoNum type="arabicPeriod"/>
            </a:pPr>
            <a:r>
              <a:rPr lang="en" sz="1400" dirty="0">
                <a:highlight>
                  <a:srgbClr val="FFFF00"/>
                </a:highlight>
              </a:rPr>
              <a:t>&lt;</a:t>
            </a:r>
            <a:r>
              <a:rPr lang="en-US" sz="2000" dirty="0"/>
              <a:t> Double-Check Sender's Address: Always verify the sender's email address. Cybercriminals often use similar-sounding email addresses or domains to trick recipients. Look for misspellings or unusual characters in the sender's name.</a:t>
            </a:r>
          </a:p>
          <a:p>
            <a:pPr>
              <a:buFont typeface="+mj-lt"/>
              <a:buAutoNum type="arabicPeriod"/>
            </a:pPr>
            <a:r>
              <a:rPr lang="en-US" sz="2000" dirty="0"/>
              <a:t>Don't Trust Urgent Requests: Phishers often create a sense of urgency to prompt immediate action. Take a moment to evaluate the situation. Legitimate organizations won't pressure you to act urgently via email.</a:t>
            </a:r>
          </a:p>
          <a:p>
            <a:pPr>
              <a:buFont typeface="+mj-lt"/>
              <a:buAutoNum type="arabicPeriod"/>
            </a:pPr>
            <a:r>
              <a:rPr lang="en-US" sz="2000" dirty="0"/>
              <a:t>Hover Before You Click: Hover your mouse cursor over hyperlinks in emails to preview the actual URL destination. If the link seems suspicious or doesn't match the sender's claim, avoid clicking it.</a:t>
            </a:r>
          </a:p>
          <a:p>
            <a:pPr>
              <a:buFont typeface="+mj-lt"/>
              <a:buAutoNum type="arabicPeriod"/>
            </a:pPr>
            <a:r>
              <a:rPr lang="en-US" sz="2000" dirty="0"/>
              <a:t>Be Wary of Personal Information Requests: Legitimate companies will never ask for sensitive information like passwords, social security numbers, or financial details via email. Be cautious if an email requests such data.</a:t>
            </a:r>
          </a:p>
          <a:p>
            <a:pPr>
              <a:buFont typeface="+mj-lt"/>
              <a:buAutoNum type="arabicPeriod"/>
            </a:pPr>
            <a:r>
              <a:rPr lang="en-US" sz="2000" dirty="0"/>
              <a:t>Scrutinize Email Content: Watch for generic greetings or unusual tone in emails. Phishing messages might lack personalization or contain poor grammar and spelling errors.</a:t>
            </a:r>
          </a:p>
          <a:p>
            <a:pPr>
              <a:buFont typeface="+mj-lt"/>
              <a:buAutoNum type="arabicPeriod"/>
            </a:pPr>
            <a:r>
              <a:rPr lang="en-US" sz="2000" dirty="0"/>
              <a:t>Verify Unexpected Attachments: If you receive an unexpected attachment, don't open it unless you are certain of its source. Malicious attachments are a common way to deliver malware.</a:t>
            </a:r>
          </a:p>
          <a:p>
            <a:pPr>
              <a:buFont typeface="+mj-lt"/>
              <a:buAutoNum type="arabicPeriod"/>
            </a:pPr>
            <a:r>
              <a:rPr lang="en-US" sz="2000" dirty="0"/>
              <a:t>Stay Informed: Stay up-to-date with the latest phishing tactics and cyber threats. Regularly review security awareness training materials provided by our IT team.</a:t>
            </a:r>
          </a:p>
          <a:p>
            <a:pPr>
              <a:buFont typeface="+mj-lt"/>
              <a:buAutoNum type="arabicPeriod"/>
            </a:pPr>
            <a:r>
              <a:rPr lang="en-US" sz="2000" dirty="0"/>
              <a:t>Report Suspicious Emails: If you suspect an email to be a phishing attempt, report it to our IT support team immediately. They can investigate and take necessary actions.</a:t>
            </a:r>
          </a:p>
          <a:p>
            <a:pPr>
              <a:buFont typeface="+mj-lt"/>
              <a:buAutoNum type="arabicPeriod"/>
            </a:pPr>
            <a:r>
              <a:rPr lang="en-US" sz="2000" dirty="0"/>
              <a:t>Enable Multi-Factor Authentication (MFA): Whenever possible, enable MFA for your accounts. MFA adds an extra layer of security by requiring a second form of authentication in addition to your password.</a:t>
            </a:r>
          </a:p>
          <a:p>
            <a:pPr>
              <a:buFont typeface="+mj-lt"/>
              <a:buAutoNum type="arabicPeriod"/>
            </a:pPr>
            <a:r>
              <a:rPr lang="en-US" sz="2000" dirty="0"/>
              <a:t>Use Anti-Phishing Tools: Utilize anti-phishing tools and browser extensions that help detect and block malicious websites or emails.</a:t>
            </a:r>
          </a:p>
          <a:p>
            <a:pPr marL="0" lvl="0" indent="0" algn="l" rtl="0">
              <a:spcBef>
                <a:spcPts val="0"/>
              </a:spcBef>
              <a:spcAft>
                <a:spcPts val="1200"/>
              </a:spcAft>
              <a:buNone/>
            </a:pPr>
            <a:r>
              <a:rPr lang="en" sz="1400" dirty="0">
                <a:highlight>
                  <a:srgbClr val="FFFF00"/>
                </a:highlight>
              </a:rPr>
              <a:t>&gt;</a:t>
            </a:r>
            <a:endParaRPr dirty="0">
              <a:highlight>
                <a:srgbClr val="FFFF00"/>
              </a:highlight>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781</Words>
  <Application>Microsoft Macintosh PowerPoint</Application>
  <PresentationFormat>On-screen Show (16:9)</PresentationFormat>
  <Paragraphs>29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Raleway</vt:lpstr>
      <vt:lpstr>Arial</vt:lpstr>
      <vt:lpstr>Lato</vt:lpstr>
      <vt:lpstr>Streamline</vt:lpstr>
      <vt:lpstr>Familiarize yourself with phishing attacks &lt;Human Resource And Marketing &gt;</vt:lpstr>
      <vt:lpstr>What is phishing?</vt:lpstr>
      <vt:lpstr>Learn to spot phishing emails</vt:lpstr>
      <vt:lpstr>How do we stop getting phished?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Familiarize yourself with phishing attacks &lt;Human Resource And Marketing &gt;</dc:title>
  <cp:lastModifiedBy>Mills, Tyler D</cp:lastModifiedBy>
  <cp:revision>1</cp:revision>
  <dcterms:modified xsi:type="dcterms:W3CDTF">2023-07-30T02:18:54Z</dcterms:modified>
</cp:coreProperties>
</file>