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99.xml" ContentType="application/vnd.openxmlformats-officedocument.presentationml.notesSlide+xml"/>
  <Override PartName="/ppt/notesSlides/notesSlide98.xml" ContentType="application/vnd.openxmlformats-officedocument.presentationml.notesSlide+xml"/>
  <Override PartName="/ppt/notesSlides/notesSlide93.xml" ContentType="application/vnd.openxmlformats-officedocument.presentationml.notesSlide+xml"/>
  <Override PartName="/ppt/notesSlides/notesSlide91.xml" ContentType="application/vnd.openxmlformats-officedocument.presentationml.notesSlide+xml"/>
  <Override PartName="/ppt/notesSlides/notesSlide89.xml" ContentType="application/vnd.openxmlformats-officedocument.presentationml.notesSlide+xml"/>
  <Override PartName="/ppt/notesSlides/notesSlide87.xml" ContentType="application/vnd.openxmlformats-officedocument.presentationml.notesSlide+xml"/>
  <Override PartName="/ppt/notesSlides/notesSlide83.xml" ContentType="application/vnd.openxmlformats-officedocument.presentationml.notesSlide+xml"/>
  <Override PartName="/ppt/notesSlides/notesSlide82.xml" ContentType="application/vnd.openxmlformats-officedocument.presentationml.notesSlide+xml"/>
  <Override PartName="/ppt/notesSlides/notesSlide81.xml" ContentType="application/vnd.openxmlformats-officedocument.presentationml.notesSlide+xml"/>
  <Override PartName="/ppt/notesSlides/notesSlide79.xml" ContentType="application/vnd.openxmlformats-officedocument.presentationml.notesSlide+xml"/>
  <Override PartName="/ppt/notesSlides/notesSlide86.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92.xml" ContentType="application/vnd.openxmlformats-officedocument.presentationml.notesSlide+xml"/>
  <Override PartName="/ppt/notesSlides/notesSlide74.xml" ContentType="application/vnd.openxmlformats-officedocument.presentationml.notesSlide+xml"/>
  <Override PartName="/ppt/notesSlides/notesSlide73.xml" ContentType="application/vnd.openxmlformats-officedocument.presentationml.notesSlide+xml"/>
  <Override PartName="/ppt/notesSlides/notesSlide72.xml" ContentType="application/vnd.openxmlformats-officedocument.presentationml.notesSlide+xml"/>
  <Override PartName="/ppt/notesSlides/notesSlide70.xml" ContentType="application/vnd.openxmlformats-officedocument.presentationml.notesSlide+xml"/>
  <Override PartName="/ppt/notesSlides/notesSlide100.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1.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84.xml" ContentType="application/vnd.openxmlformats-officedocument.presentationml.notesSlide+xml"/>
  <Override PartName="/ppt/notesSlides/notesSlide54.xml" ContentType="application/vnd.openxmlformats-officedocument.presentationml.notesSlide+xml"/>
  <Override PartName="/ppt/notesSlides/notesSlide51.xml" ContentType="application/vnd.openxmlformats-officedocument.presentationml.notesSlide+xml"/>
  <Override PartName="/ppt/notesSlides/notesSlide94.xml" ContentType="application/vnd.openxmlformats-officedocument.presentationml.notesSlide+xml"/>
  <Override PartName="/ppt/notesSlides/notesSlide50.xml" ContentType="application/vnd.openxmlformats-officedocument.presentationml.notesSlide+xml"/>
  <Override PartName="/ppt/notesSlides/notesSlide75.xml" ContentType="application/vnd.openxmlformats-officedocument.presentationml.notesSlide+xml"/>
  <Override PartName="/ppt/notesSlides/notesSlide53.xml" ContentType="application/vnd.openxmlformats-officedocument.presentationml.notes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5.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71.xml" ContentType="application/vnd.openxmlformats-officedocument.presentationml.notesSlide+xml"/>
  <Override PartName="/ppt/notesSlides/notesSlide37.xml" ContentType="application/vnd.openxmlformats-officedocument.presentationml.notesSlide+xml"/>
  <Override PartName="/ppt/notesSlides/notesSlide62.xml" ContentType="application/vnd.openxmlformats-officedocument.presentationml.notesSlide+xml"/>
  <Override PartName="/ppt/notesSlides/notesSlide60.xml" ContentType="application/vnd.openxmlformats-officedocument.presentationml.notesSlide+xml"/>
  <Override PartName="/ppt/notesSlides/notesSlide95.xml" ContentType="application/vnd.openxmlformats-officedocument.presentationml.notesSlide+xml"/>
  <Override PartName="/ppt/notesSlides/notesSlide88.xml" ContentType="application/vnd.openxmlformats-officedocument.presentationml.notesSlide+xml"/>
  <Override PartName="/ppt/notesSlides/notesSlide34.xml" ContentType="application/vnd.openxmlformats-officedocument.presentationml.notesSlide+xml"/>
  <Override PartName="/ppt/notesSlides/notesSlide56.xml" ContentType="application/vnd.openxmlformats-officedocument.presentationml.notesSlide+xml"/>
  <Override PartName="/ppt/notesSlides/notesSlide33.xml" ContentType="application/vnd.openxmlformats-officedocument.presentationml.notesSlide+xml"/>
  <Override PartName="/ppt/notesSlides/notesSlide36.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7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85.xml" ContentType="application/vnd.openxmlformats-officedocument.presentationml.notesSlide+xml"/>
  <Override PartName="/ppt/notesSlides/notesSlide28.xml" ContentType="application/vnd.openxmlformats-officedocument.presentationml.notesSlide+xml"/>
  <Override PartName="/ppt/notesSlides/notesSlide35.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47.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8.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80.xml" ContentType="application/vnd.openxmlformats-officedocument.presentationml.notesSlide+xml"/>
  <Override PartName="/ppt/notesSlides/notesSlide15.xml" ContentType="application/vnd.openxmlformats-officedocument.presentationml.notesSlide+xml"/>
  <Override PartName="/ppt/notesSlides/notesSlide97.xml" ContentType="application/vnd.openxmlformats-officedocument.presentationml.notesSlide+xml"/>
  <Override PartName="/ppt/notesSlides/notesSlide23.xml" ContentType="application/vnd.openxmlformats-officedocument.presentationml.notesSlide+xml"/>
  <Override PartName="/ppt/notesSlides/notesSlide48.xml" ContentType="application/vnd.openxmlformats-officedocument.presentationml.notesSlide+xml"/>
  <Override PartName="/ppt/notesSlides/notesSlide52.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90.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55.xml" ContentType="application/vnd.openxmlformats-officedocument.presentationml.notesSlide+xml"/>
  <Override PartName="/ppt/notesSlides/notesSlide5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27.xml" ContentType="application/vnd.openxmlformats-officedocument.presentationml.notesSlide+xml"/>
  <Override PartName="/ppt/notesSlides/notesSlide6.xml" ContentType="application/vnd.openxmlformats-officedocument.presentationml.notesSlide+xml"/>
  <Override PartName="/ppt/notesSlides/_rels/notesSlide100.xml.rels" ContentType="application/vnd.openxmlformats-package.relationships+xml"/>
  <Override PartName="/ppt/notesSlides/_rels/notesSlide99.xml.rels" ContentType="application/vnd.openxmlformats-package.relationships+xml"/>
  <Override PartName="/ppt/notesSlides/_rels/notesSlide98.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93.xml.rels" ContentType="application/vnd.openxmlformats-package.relationships+xml"/>
  <Override PartName="/ppt/notesSlides/_rels/notesSlide92.xml.rels" ContentType="application/vnd.openxmlformats-package.relationships+xml"/>
  <Override PartName="/ppt/notesSlides/_rels/notesSlide91.xml.rels" ContentType="application/vnd.openxmlformats-package.relationships+xml"/>
  <Override PartName="/ppt/notesSlides/_rels/notesSlide88.xml.rels" ContentType="application/vnd.openxmlformats-package.relationships+xml"/>
  <Override PartName="/ppt/notesSlides/_rels/notesSlide86.xml.rels" ContentType="application/vnd.openxmlformats-package.relationships+xml"/>
  <Override PartName="/ppt/notesSlides/_rels/notesSlide85.xml.rels" ContentType="application/vnd.openxmlformats-package.relationships+xml"/>
  <Override PartName="/ppt/notesSlides/_rels/notesSlide84.xml.rels" ContentType="application/vnd.openxmlformats-package.relationships+xml"/>
  <Override PartName="/ppt/notesSlides/_rels/notesSlide83.xml.rels" ContentType="application/vnd.openxmlformats-package.relationships+xml"/>
  <Override PartName="/ppt/notesSlides/_rels/notesSlide79.xml.rels" ContentType="application/vnd.openxmlformats-package.relationships+xml"/>
  <Override PartName="/ppt/notesSlides/_rels/notesSlide78.xml.rels" ContentType="application/vnd.openxmlformats-package.relationships+xml"/>
  <Override PartName="/ppt/notesSlides/_rels/notesSlide94.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74.xml.rels" ContentType="application/vnd.openxmlformats-package.relationships+xml"/>
  <Override PartName="/ppt/notesSlides/_rels/notesSlide69.xml.rels" ContentType="application/vnd.openxmlformats-package.relationships+xml"/>
  <Override PartName="/ppt/notesSlides/_rels/notesSlide68.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81.xml.rels" ContentType="application/vnd.openxmlformats-package.relationships+xml"/>
  <Override PartName="/ppt/notesSlides/_rels/notesSlide63.xml.rels" ContentType="application/vnd.openxmlformats-package.relationships+xml"/>
  <Override PartName="/ppt/notesSlides/_rels/notesSlide62.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51.xml.rels" ContentType="application/vnd.openxmlformats-package.relationships+xml"/>
  <Override PartName="/ppt/notesSlides/_rels/notesSlide45.xml.rels" ContentType="application/vnd.openxmlformats-package.relationships+xml"/>
  <Override PartName="/ppt/notesSlides/_rels/notesSlide44.xml.rels" ContentType="application/vnd.openxmlformats-package.relationships+xml"/>
  <Override PartName="/ppt/notesSlides/_rels/notesSlide41.xml.rels" ContentType="application/vnd.openxmlformats-package.relationships+xml"/>
  <Override PartName="/ppt/notesSlides/_rels/notesSlide72.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61.xml.rels" ContentType="application/vnd.openxmlformats-package.relationships+xml"/>
  <Override PartName="/ppt/notesSlides/_rels/notesSlide9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82.xml.rels" ContentType="application/vnd.openxmlformats-package.relationships+xml"/>
  <Override PartName="/ppt/notesSlides/_rels/notesSlide30.xml.rels" ContentType="application/vnd.openxmlformats-package.relationships+xml"/>
  <Override PartName="/ppt/notesSlides/_rels/notesSlide42.xml.rels" ContentType="application/vnd.openxmlformats-package.relationships+xml"/>
  <Override PartName="/ppt/notesSlides/_rels/notesSlide28.xml.rels" ContentType="application/vnd.openxmlformats-package.relationships+xml"/>
  <Override PartName="/ppt/notesSlides/_rels/notesSlide40.xml.rels" ContentType="application/vnd.openxmlformats-package.relationships+xml"/>
  <Override PartName="/ppt/notesSlides/_rels/notesSlide59.xml.rels" ContentType="application/vnd.openxmlformats-package.relationships+xml"/>
  <Override PartName="/ppt/notesSlides/_rels/notesSlide43.xml.rels" ContentType="application/vnd.openxmlformats-package.relationships+xml"/>
  <Override PartName="/ppt/notesSlides/_rels/notesSlide47.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73.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71.xml.rels" ContentType="application/vnd.openxmlformats-package.relationships+xml"/>
  <Override PartName="/ppt/notesSlides/_rels/notesSlide54.xml.rels" ContentType="application/vnd.openxmlformats-package.relationships+xml"/>
  <Override PartName="/ppt/notesSlides/_rels/notesSlide20.xml.rels" ContentType="application/vnd.openxmlformats-package.relationships+xml"/>
  <Override PartName="/ppt/notesSlides/_rels/notesSlide53.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80.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49.xml.rels" ContentType="application/vnd.openxmlformats-package.relationships+xml"/>
  <Override PartName="/ppt/notesSlides/_rels/notesSlide89.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0.xml.rels" ContentType="application/vnd.openxmlformats-package.relationships+xml"/>
  <Override PartName="/ppt/notesSlides/_rels/notesSlide6.xml.rels" ContentType="application/vnd.openxmlformats-package.relationships+xml"/>
  <Override PartName="/ppt/notesSlides/_rels/notesSlide55.xml.rels" ContentType="application/vnd.openxmlformats-package.relationships+xml"/>
  <Override PartName="/ppt/notesSlides/_rels/notesSlide90.xml.rels" ContentType="application/vnd.openxmlformats-package.relationships+xml"/>
  <Override PartName="/ppt/notesSlides/_rels/notesSlide5.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67.xml.rels" ContentType="application/vnd.openxmlformats-package.relationships+xml"/>
  <Override PartName="/ppt/notesSlides/_rels/notesSlide18.xml.rels" ContentType="application/vnd.openxmlformats-package.relationships+xml"/>
  <Override PartName="/ppt/notesSlides/_rels/notesSlide50.xml.rels" ContentType="application/vnd.openxmlformats-package.relationships+xml"/>
  <Override PartName="/ppt/notesSlides/_rels/notesSlide58.xml.rels" ContentType="application/vnd.openxmlformats-package.relationships+xml"/>
  <Override PartName="/ppt/notesSlides/_rels/notesSlide3.xml.rels" ContentType="application/vnd.openxmlformats-package.relationships+xml"/>
  <Override PartName="/ppt/notesSlides/_rels/notesSlide77.xml.rels" ContentType="application/vnd.openxmlformats-package.relationships+xml"/>
  <Override PartName="/ppt/notesSlides/_rels/notesSlide2.xml.rels" ContentType="application/vnd.openxmlformats-package.relationships+xml"/>
  <Override PartName="/ppt/notesSlides/_rels/notesSlide87.xml.rels" ContentType="application/vnd.openxmlformats-package.relationships+xml"/>
  <Override PartName="/ppt/notesSlides/_rels/notesSlide31.xml.rels" ContentType="application/vnd.openxmlformats-package.relationships+xml"/>
  <Override PartName="/ppt/notesSlides/_rels/notesSlide8.xml.rels" ContentType="application/vnd.openxmlformats-package.relationships+xml"/>
  <Override PartName="/ppt/notesSlides/_rels/notesSlide52.xml.rels" ContentType="application/vnd.openxmlformats-package.relationships+xml"/>
  <Override PartName="/ppt/notesSlides/_rels/notesSlide34.xml.rels" ContentType="application/vnd.openxmlformats-package.relationships+xml"/>
  <Override PartName="/ppt/notesSlides/_rels/notesSlide46.xml.rels" ContentType="application/vnd.openxmlformats-package.relationships+xml"/>
  <Override PartName="/ppt/notesSlides/_rels/notesSlide48.xml.rels" ContentType="application/vnd.openxmlformats-package.relationships+xml"/>
  <Override PartName="/ppt/notesSlides/_rels/notesSlide70.xml.rels" ContentType="application/vnd.openxmlformats-package.relationships+xml"/>
  <Override PartName="/ppt/notesSlides/_rels/notesSlide66.xml.rels" ContentType="application/vnd.openxmlformats-package.relationships+xml"/>
  <Override PartName="/ppt/notesSlides/_rels/notesSlide1.xml.rels" ContentType="application/vnd.openxmlformats-package.relationships+xml"/>
  <Override PartName="/ppt/notesSlides/notesSlide63.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99.xml" ContentType="application/vnd.openxmlformats-officedocument.presentationml.slide+xml"/>
  <Override PartName="/ppt/slides/slide98.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0.xml" ContentType="application/vnd.openxmlformats-officedocument.presentationml.slide+xml"/>
  <Override PartName="/ppt/slides/slide87.xml" ContentType="application/vnd.openxmlformats-officedocument.presentationml.slide+xml"/>
  <Override PartName="/ppt/slides/slide93.xml" ContentType="application/vnd.openxmlformats-officedocument.presentationml.slide+xml"/>
  <Override PartName="/ppt/slides/slide86.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91.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8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1.xml" ContentType="application/vnd.openxmlformats-officedocument.presentationml.slide+xml"/>
  <Override PartName="/ppt/slides/slide72.xml" ContentType="application/vnd.openxmlformats-officedocument.presentationml.slide+xml"/>
  <Override PartName="/ppt/slides/slide44.xml" ContentType="application/vnd.openxmlformats-officedocument.presentationml.slide+xml"/>
  <Override PartName="/ppt/slides/slide6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71.xml" ContentType="application/vnd.openxmlformats-officedocument.presentationml.slide+xml"/>
  <Override PartName="/ppt/slides/slide33.xml" ContentType="application/vnd.openxmlformats-officedocument.presentationml.slide+xml"/>
  <Override PartName="/ppt/slides/slide61.xml" ContentType="application/vnd.openxmlformats-officedocument.presentationml.slide+xml"/>
  <Override PartName="/ppt/slides/_rels/slide99.xml.rels" ContentType="application/vnd.openxmlformats-package.relationships+xml"/>
  <Override PartName="/ppt/slides/_rels/slide97.xml.rels" ContentType="application/vnd.openxmlformats-package.relationships+xml"/>
  <Override PartName="/ppt/slides/_rels/slide91.xml.rels" ContentType="application/vnd.openxmlformats-package.relationships+xml"/>
  <Override PartName="/ppt/slides/_rels/slide89.xml.rels" ContentType="application/vnd.openxmlformats-package.relationships+xml"/>
  <Override PartName="/ppt/slides/_rels/slide88.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84.xml.rels" ContentType="application/vnd.openxmlformats-package.relationships+xml"/>
  <Override PartName="/ppt/slides/_rels/slide76.xml.rels" ContentType="application/vnd.openxmlformats-package.relationships+xml"/>
  <Override PartName="/ppt/slides/_rels/slide65.xml.rels" ContentType="application/vnd.openxmlformats-package.relationships+xml"/>
  <Override PartName="/ppt/slides/_rels/slide90.xml.rels" ContentType="application/vnd.openxmlformats-package.relationships+xml"/>
  <Override PartName="/ppt/slides/_rels/slide62.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72.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4.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53.xml.rels" ContentType="application/vnd.openxmlformats-package.relationships+xml"/>
  <Override PartName="/ppt/slides/_rels/slide64.xml.rels" ContentType="application/vnd.openxmlformats-package.relationships+xml"/>
  <Override PartName="/ppt/slides/_rels/slide69.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7.xml.rels" ContentType="application/vnd.openxmlformats-package.relationships+xml"/>
  <Override PartName="/ppt/slides/_rels/slide95.xml.rels" ContentType="application/vnd.openxmlformats-package.relationships+xml"/>
  <Override PartName="/ppt/slides/_rels/slide44.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70.xml.rels" ContentType="application/vnd.openxmlformats-package.relationships+xml"/>
  <Override PartName="/ppt/slides/_rels/slide36.xml.rels" ContentType="application/vnd.openxmlformats-package.relationships+xml"/>
  <Override PartName="/ppt/slides/_rels/slide50.xml.rels" ContentType="application/vnd.openxmlformats-package.relationships+xml"/>
  <Override PartName="/ppt/slides/_rels/slide96.xml.rels" ContentType="application/vnd.openxmlformats-package.relationships+xml"/>
  <Override PartName="/ppt/slides/_rels/slide38.xml.rels" ContentType="application/vnd.openxmlformats-package.relationships+xml"/>
  <Override PartName="/ppt/slides/_rels/slide75.xml.rels" ContentType="application/vnd.openxmlformats-package.relationships+xml"/>
  <Override PartName="/ppt/slides/_rels/slide35.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51.xml.rels" ContentType="application/vnd.openxmlformats-package.relationships+xml"/>
  <Override PartName="/ppt/slides/_rels/slide29.xml.rels" ContentType="application/vnd.openxmlformats-package.relationships+xml"/>
  <Override PartName="/ppt/slides/_rels/slide94.xml.rels" ContentType="application/vnd.openxmlformats-package.relationships+xml"/>
  <Override PartName="/ppt/slides/_rels/slide31.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100.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87.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98.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63.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82.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93.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8.xml.rels" ContentType="application/vnd.openxmlformats-package.relationships+xml"/>
  <Override PartName="/ppt/slides/_rels/slide71.xml.rels" ContentType="application/vnd.openxmlformats-package.relationships+xml"/>
  <Override PartName="/ppt/slides/_rels/slide5.xml.rels" ContentType="application/vnd.openxmlformats-package.relationships+xml"/>
  <Override PartName="/ppt/slides/_rels/slide37.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81.xml.rels" ContentType="application/vnd.openxmlformats-package.relationships+xml"/>
  <Override PartName="/ppt/slides/_rels/slide43.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5.xml.rels" ContentType="application/vnd.openxmlformats-package.relationships+xml"/>
  <Override PartName="/ppt/slides/_rels/slide92.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59.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80.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0.xml" ContentType="application/vnd.openxmlformats-officedocument.presentationml.slide+xml"/>
  <Override PartName="/ppt/slides/slide19.xml" ContentType="application/vnd.openxmlformats-officedocument.presentationml.slide+xml"/>
  <Override PartName="/ppt/slides/slide97.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62.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34.xml" ContentType="application/vnd.openxmlformats-officedocument.presentationml.slide+xml"/>
  <Override PartName="/ppt/slides/slide100.xml" ContentType="application/vnd.openxmlformats-officedocument.presentationml.slide+xml"/>
  <Override PartName="/ppt/slides/slide7.xml" ContentType="application/vnd.openxmlformats-officedocument.presentationml.slide+xml"/>
  <Override PartName="/ppt/slides/slide92.xml" ContentType="application/vnd.openxmlformats-officedocument.presentationml.slide+xml"/>
  <Override PartName="/ppt/slides/slide89.xml" ContentType="application/vnd.openxmlformats-officedocument.presentationml.slide+xml"/>
  <Override PartName="/ppt/slides/slide24.xml" ContentType="application/vnd.openxmlformats-officedocument.presentationml.slide+xml"/>
  <Override PartName="/ppt/slides/slide78.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95.xml" ContentType="application/vnd.openxmlformats-officedocument.presentationml.slideLayout+xml"/>
  <Override PartName="/ppt/slideLayouts/slideLayout84.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92.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87.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82.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96.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76.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1.xml" ContentType="application/vnd.openxmlformats-officedocument.presentationml.slideLayout+xml"/>
  <Override PartName="/ppt/slideLayouts/slideLayout18.xml" ContentType="application/vnd.openxmlformats-officedocument.presentationml.slideLayout+xml"/>
  <Override PartName="/ppt/slideLayouts/slideLayout79.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73.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96.xml.rels" ContentType="application/vnd.openxmlformats-package.relationships+xml"/>
  <Override PartName="/ppt/slideLayouts/_rels/slideLayout94.xml.rels" ContentType="application/vnd.openxmlformats-package.relationships+xml"/>
  <Override PartName="/ppt/slideLayouts/_rels/slideLayout93.xml.rels" ContentType="application/vnd.openxmlformats-package.relationships+xml"/>
  <Override PartName="/ppt/slideLayouts/_rels/slideLayout87.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89.xml.rels" ContentType="application/vnd.openxmlformats-package.relationships+xml"/>
  <Override PartName="/ppt/slideLayouts/_rels/slideLayout79.xml.rels" ContentType="application/vnd.openxmlformats-package.relationships+xml"/>
  <Override PartName="/ppt/slideLayouts/_rels/slideLayout78.xml.rels" ContentType="application/vnd.openxmlformats-package.relationships+xml"/>
  <Override PartName="/ppt/slideLayouts/_rels/slideLayout75.xml.rels" ContentType="application/vnd.openxmlformats-package.relationships+xml"/>
  <Override PartName="/ppt/slideLayouts/_rels/slideLayout92.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90.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91.xml.rels" ContentType="application/vnd.openxmlformats-package.relationships+xml"/>
  <Override PartName="/ppt/slideLayouts/_rels/slideLayout41.xml.rels" ContentType="application/vnd.openxmlformats-package.relationships+xml"/>
  <Override PartName="/ppt/slideLayouts/_rels/slideLayout86.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76.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20.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8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95.xml.rels" ContentType="application/vnd.openxmlformats-package.relationships+xml"/>
  <Override PartName="/ppt/slideLayouts/_rels/slideLayout83.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83.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1.png" ContentType="image/png"/>
  <Override PartName="/ppt/media/image36.png" ContentType="image/png"/>
  <Override PartName="/ppt/media/image32.png" ContentType="image/png"/>
  <Override PartName="/ppt/media/image30.jpeg" ContentType="image/jpeg"/>
  <Override PartName="/ppt/media/image27.png" ContentType="image/png"/>
  <Override PartName="/ppt/media/image26.png" ContentType="image/png"/>
  <Override PartName="/ppt/media/image37.png" ContentType="image/png"/>
  <Override PartName="/ppt/media/image22.png" ContentType="image/png"/>
  <Override PartName="/ppt/media/image24.png" ContentType="image/png"/>
  <Override PartName="/ppt/media/image21.png" ContentType="image/png"/>
  <Override PartName="/ppt/media/image20.png" ContentType="image/png"/>
  <Override PartName="/ppt/media/image29.jpeg" ContentType="image/jpeg"/>
  <Override PartName="/ppt/media/image38.png" ContentType="image/png"/>
  <Override PartName="/ppt/media/image33.png" ContentType="image/png"/>
  <Override PartName="/ppt/media/image19.jpeg" ContentType="image/jpeg"/>
  <Override PartName="/ppt/media/image25.png" ContentType="image/png"/>
  <Override PartName="/ppt/media/image28.png" ContentType="image/png"/>
  <Override PartName="/ppt/media/image16.png" ContentType="image/png"/>
  <Override PartName="/ppt/media/image17.png" ContentType="image/png"/>
  <Override PartName="/ppt/media/image14.png" ContentType="image/png"/>
  <Override PartName="/ppt/media/image13.png" ContentType="image/png"/>
  <Override PartName="/ppt/media/image39.png" ContentType="image/png"/>
  <Override PartName="/ppt/media/image35.png" ContentType="image/png"/>
  <Override PartName="/ppt/media/image12.png" ContentType="image/png"/>
  <Override PartName="/ppt/media/image31.jpeg" ContentType="image/jpeg"/>
  <Override PartName="/ppt/media/image23.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8.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08" Type="http://schemas.openxmlformats.org/officeDocument/2006/relationships/slide" Target="slides/slide98.xml"/><Relationship Id="rId109" Type="http://schemas.openxmlformats.org/officeDocument/2006/relationships/slide" Target="slides/slide99.xml"/><Relationship Id="rId110" Type="http://schemas.openxmlformats.org/officeDocument/2006/relationships/slide" Target="slides/slide100.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29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29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29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298" name="PlaceHolder 5"/>
          <p:cNvSpPr>
            <a:spLocks noGrp="1"/>
          </p:cNvSpPr>
          <p:nvPr>
            <p:ph type="sldNum"/>
          </p:nvPr>
        </p:nvSpPr>
        <p:spPr>
          <a:xfrm>
            <a:off x="4399200" y="9555480"/>
            <a:ext cx="3372840" cy="502560"/>
          </a:xfrm>
          <a:prstGeom prst="rect">
            <a:avLst/>
          </a:prstGeom>
        </p:spPr>
        <p:txBody>
          <a:bodyPr lIns="0" rIns="0" tIns="0" bIns="0" anchor="b"/>
          <a:p>
            <a:pPr algn="r"/>
            <a:fld id="{35475CA6-4B29-4104-92B0-A29A3DE816BA}"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6"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Welcome everyone to my presentation. I was going to tell you that you might want to sit closer to the front as some of the slides are only 18 pt or so and can be hard to read from the back. But OTOH, the further back you are, the more time I have to dodge if you have throw and food, so there's that.</a:t>
            </a:r>
            <a:endParaRPr/>
          </a:p>
          <a:p>
            <a:pPr>
              <a:lnSpc>
                <a:spcPct val="100000"/>
              </a:lnSpc>
            </a:pPr>
            <a:endParaRPr/>
          </a:p>
          <a:p>
            <a:pPr>
              <a:lnSpc>
                <a:spcPct val="100000"/>
              </a:lnSpc>
            </a:pPr>
            <a:r>
              <a:rPr lang="en-US" sz="1200" strike="noStrike">
                <a:solidFill>
                  <a:srgbClr val="000000"/>
                </a:solidFill>
                <a:latin typeface="Arial"/>
              </a:rPr>
              <a:t>I usually start out by apologizing to folks that all the examples are in Java, but given that this is a </a:t>
            </a:r>
            <a:r>
              <a:rPr i="1" lang="en-US" sz="1200" strike="noStrike">
                <a:solidFill>
                  <a:srgbClr val="000000"/>
                </a:solidFill>
                <a:latin typeface="Arial"/>
              </a:rPr>
              <a:t>Java </a:t>
            </a:r>
            <a:r>
              <a:rPr lang="en-US" sz="1200" strike="noStrike">
                <a:solidFill>
                  <a:srgbClr val="000000"/>
                </a:solidFill>
                <a:latin typeface="Arial"/>
              </a:rPr>
              <a:t>Users Group, I guess I don't have to do that here.</a:t>
            </a:r>
            <a:endParaRPr/>
          </a:p>
          <a:p>
            <a:pPr>
              <a:lnSpc>
                <a:spcPct val="100000"/>
              </a:lnSpc>
            </a:pPr>
            <a:endParaRPr/>
          </a:p>
          <a:p>
            <a:pPr>
              <a:lnSpc>
                <a:spcPct val="100000"/>
              </a:lnSpc>
            </a:pPr>
            <a:r>
              <a:rPr lang="en-US" sz="1200" strike="noStrike">
                <a:solidFill>
                  <a:srgbClr val="000000"/>
                </a:solidFill>
                <a:latin typeface="Arial"/>
              </a:rPr>
              <a:t>These “common” mistakes are </a:t>
            </a:r>
            <a:r>
              <a:rPr lang="en-US" sz="1200" strike="noStrike">
                <a:solidFill>
                  <a:srgbClr val="000000"/>
                </a:solidFill>
                <a:latin typeface="Calibri"/>
              </a:rPr>
              <a:t>anecdotal and </a:t>
            </a:r>
            <a:r>
              <a:rPr lang="en-US" sz="1200" strike="noStrike">
                <a:solidFill>
                  <a:srgbClr val="000000"/>
                </a:solidFill>
                <a:latin typeface="Arial"/>
              </a:rPr>
              <a:t>my perspective only, not some industry consensus. But they are formed over multiple companies over a period of 9 years and 300+ software projects ranging from small to huge. This is condensed version of a much longer (about 90 minute) talk that I first presented at our local OWASP chapter, and as mentioned a re-run of the RSS talk.</a:t>
            </a:r>
            <a:endParaRPr/>
          </a:p>
          <a:p>
            <a:pPr>
              <a:lnSpc>
                <a:spcPct val="100000"/>
              </a:lnSpc>
            </a:pPr>
            <a:endParaRPr/>
          </a:p>
          <a:p>
            <a:pPr>
              <a:lnSpc>
                <a:spcPct val="100000"/>
              </a:lnSpc>
            </a:pPr>
            <a:r>
              <a:rPr lang="en-US" sz="1200" strike="noStrike">
                <a:solidFill>
                  <a:srgbClr val="000000"/>
                </a:solidFill>
                <a:latin typeface="Arial"/>
              </a:rPr>
              <a:t>They say good speaking advice is to start out each talk with a joke … (change to next page)</a:t>
            </a:r>
            <a:endParaRPr/>
          </a:p>
          <a:p>
            <a:pPr>
              <a:lnSpc>
                <a:spcPct val="100000"/>
              </a:lnSpc>
            </a:pPr>
            <a:endParaRPr/>
          </a:p>
        </p:txBody>
      </p:sp>
      <p:sp>
        <p:nvSpPr>
          <p:cNvPr id="517"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B76A5038-4F7F-487E-8CEA-2CE9372CC39F}" type="slidenum">
              <a:rPr lang="en-US" sz="1200" strike="noStrike">
                <a:solidFill>
                  <a:srgbClr val="000000"/>
                </a:solidFill>
                <a:latin typeface="Calibri"/>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53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97A95894-3CAE-49D8-A521-C5333A00D570}" type="slidenum">
              <a:rPr lang="en-US" sz="1200" strike="noStrike">
                <a:solidFill>
                  <a:srgbClr val="000000"/>
                </a:solidFill>
                <a:latin typeface="+mn-lt"/>
                <a:ea typeface="+mn-ea"/>
              </a:rPr>
              <a:t>&lt;number&gt;</a:t>
            </a:fld>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71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DC04E442-097E-46BD-A65C-E8DF97BF246A}" type="slidenum">
              <a:rPr lang="en-US" sz="1200" strike="noStrike">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java.util.Random implements a linear congruential PRNG. If an adversary can observe a few consecutive #s, future ones are predictable.</a:t>
            </a:r>
            <a:endParaRPr/>
          </a:p>
          <a:p>
            <a:pPr>
              <a:lnSpc>
                <a:spcPct val="100000"/>
              </a:lnSpc>
            </a:pPr>
            <a:endParaRPr/>
          </a:p>
          <a:p>
            <a:pPr>
              <a:lnSpc>
                <a:spcPct val="100000"/>
              </a:lnSpc>
            </a:pPr>
            <a:r>
              <a:rPr lang="en-US" sz="1200" strike="noStrike">
                <a:solidFill>
                  <a:srgbClr val="000000"/>
                </a:solidFill>
                <a:latin typeface="Arial"/>
              </a:rPr>
              <a:t>Note: using a linear congruential PRNG may be acceptable in some crypto-related cases. E.g., for IV generation, since IVs are presumed to be public anyway so therefore don’t need to be unpredictable, but java.util.Random has a cycle period of about ~2**48 or ~10**14 so that’s still bad for IV generation unless you rekey frequently as IV reuse is generally bad and can be a major issue for streaming cipher modes. (More on that later.)</a:t>
            </a:r>
            <a:endParaRPr/>
          </a:p>
        </p:txBody>
      </p:sp>
      <p:sp>
        <p:nvSpPr>
          <p:cNvPr id="53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6E98CFDC-9AC0-4807-848F-E7D121DB32D6}" type="slidenum">
              <a:rPr lang="en-US" sz="1200" strike="noStrike">
                <a:solidFill>
                  <a:srgbClr val="000000"/>
                </a:solidFill>
                <a:latin typeface="Calibri"/>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Seeding should be done </a:t>
            </a:r>
            <a:r>
              <a:rPr b="1" i="1" lang="en-US" sz="1200" strike="noStrike">
                <a:solidFill>
                  <a:srgbClr val="000000"/>
                </a:solidFill>
                <a:latin typeface="Arial"/>
              </a:rPr>
              <a:t>before </a:t>
            </a:r>
            <a:r>
              <a:rPr lang="en-US" sz="1200" strike="noStrike">
                <a:solidFill>
                  <a:srgbClr val="000000"/>
                </a:solidFill>
                <a:latin typeface="Arial"/>
              </a:rPr>
              <a:t>any calls to nextBytes(), nextLong(), nextInt(), etc. Generally, the default seeding in JDK 6 and later is adequate.</a:t>
            </a:r>
            <a:endParaRPr/>
          </a:p>
          <a:p>
            <a:pPr>
              <a:lnSpc>
                <a:spcPct val="100000"/>
              </a:lnSpc>
            </a:pPr>
            <a:r>
              <a:rPr lang="en-US" sz="1200" strike="noStrike">
                <a:solidFill>
                  <a:srgbClr val="000000"/>
                </a:solidFill>
                <a:latin typeface="Arial"/>
              </a:rPr>
              <a:t>Also, if you keep the reuse the same SecureRandom instance, consider reseeding periodically; say at least every billion calls or so to be safe.</a:t>
            </a:r>
            <a:endParaRPr/>
          </a:p>
          <a:p>
            <a:pPr>
              <a:lnSpc>
                <a:spcPct val="100000"/>
              </a:lnSpc>
            </a:pPr>
            <a:r>
              <a:rPr lang="en-US" sz="1200" strike="noStrike">
                <a:solidFill>
                  <a:srgbClr val="000000"/>
                </a:solidFill>
                <a:latin typeface="Arial"/>
              </a:rPr>
              <a:t>Note, on Windows 7, the “securerandom.strongAlgorithms” (which corresponds to the getInstanceStrong()) returns these 2 algorithms:</a:t>
            </a:r>
            <a:endParaRPr/>
          </a:p>
          <a:p>
            <a:pPr>
              <a:lnSpc>
                <a:spcPct val="100000"/>
              </a:lnSpc>
            </a:pPr>
            <a:r>
              <a:rPr lang="en-US" sz="1200" strike="noStrike">
                <a:solidFill>
                  <a:srgbClr val="000000"/>
                </a:solidFill>
                <a:latin typeface="Arial"/>
              </a:rPr>
              <a:t>        </a:t>
            </a:r>
            <a:r>
              <a:rPr b="1" lang="en-US" sz="1200" strike="noStrike">
                <a:solidFill>
                  <a:srgbClr val="ff0000"/>
                </a:solidFill>
                <a:latin typeface="Arial"/>
              </a:rPr>
              <a:t>Windows-PRNG:SunMSCAPI        SHA1PRNG:SUN</a:t>
            </a:r>
            <a:endParaRPr/>
          </a:p>
        </p:txBody>
      </p:sp>
      <p:sp>
        <p:nvSpPr>
          <p:cNvPr id="53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2E556A47-2045-45E8-B1F0-BD800F9D587F}" type="slidenum">
              <a:rPr lang="en-US" sz="1200" strike="noStrike">
                <a:solidFill>
                  <a:srgbClr val="000000"/>
                </a:solidFill>
                <a:latin typeface="Calibri"/>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9"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54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84CF3D4-516F-422A-AA51-6D4B28E591B5}" type="slidenum">
              <a:rPr lang="en-US" sz="1200" strike="noStrike">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When we refer to a secure hash as being “broken” this most often relates to attacks that have been found where the “strong collision resistance” property has been violated.</a:t>
            </a:r>
            <a:endParaRPr/>
          </a:p>
        </p:txBody>
      </p:sp>
      <p:sp>
        <p:nvSpPr>
          <p:cNvPr id="542"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By computationally infeasible, we mean intractable as defined in computational complexity theory.</a:t>
            </a:r>
            <a:endParaRPr/>
          </a:p>
          <a:p>
            <a:endParaRPr/>
          </a:p>
          <a:p>
            <a:r>
              <a:rPr lang="en-US" sz="2000" strike="noStrike">
                <a:latin typeface="Arial"/>
              </a:rPr>
              <a:t>One cannot simply put a figure on this as this is somewhat dependent on hardware advances, etc.</a:t>
            </a:r>
            <a:endParaRPr/>
          </a:p>
          <a:p>
            <a:r>
              <a:rPr lang="en-US" sz="2000" strike="noStrike">
                <a:latin typeface="Arial"/>
              </a:rPr>
              <a:t>The bottom line is determine WIYTM and account for a work factor that your greatest adversary is not willing to expend.</a:t>
            </a:r>
            <a:endParaRPr/>
          </a:p>
        </p:txBody>
      </p:sp>
      <p:sp>
        <p:nvSpPr>
          <p:cNvPr id="54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5"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54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7"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When we refer to MD5 or SHA1 as being “broken”, this is the property that we refer to as being weakened.</a:t>
            </a:r>
            <a:endParaRPr/>
          </a:p>
        </p:txBody>
      </p:sp>
      <p:sp>
        <p:nvSpPr>
          <p:cNvPr id="54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9"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Example: MD5 is 128-bits, so theoretically a simple birthday attack yield an attack that would be O(2</a:t>
            </a:r>
            <a:r>
              <a:rPr lang="en-US" sz="2000" strike="noStrike" baseline="30000">
                <a:latin typeface="Arial"/>
              </a:rPr>
              <a:t>64</a:t>
            </a:r>
            <a:r>
              <a:rPr lang="en-US" sz="2000" strike="noStrike">
                <a:latin typeface="Arial"/>
              </a:rPr>
              <a:t>), however the best collision attack is </a:t>
            </a:r>
            <a:r>
              <a:rPr b="1" i="1" lang="en-US" sz="2000" strike="noStrike">
                <a:latin typeface="Arial"/>
              </a:rPr>
              <a:t>much </a:t>
            </a:r>
            <a:r>
              <a:rPr lang="en-US" sz="2000" strike="noStrike">
                <a:latin typeface="Arial"/>
              </a:rPr>
              <a:t>better than that. More on that a bit later.</a:t>
            </a:r>
            <a:endParaRPr/>
          </a:p>
        </p:txBody>
      </p:sp>
      <p:sp>
        <p:nvSpPr>
          <p:cNvPr id="55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1"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Calibri"/>
              </a:rPr>
              <a:t>Of course as you know a few months ago, Google produced the first known full SHA1 collision. This will only get worse so you really should consider SHA1 broken for most things crypto related.</a:t>
            </a:r>
            <a:endParaRPr/>
          </a:p>
        </p:txBody>
      </p:sp>
      <p:sp>
        <p:nvSpPr>
          <p:cNvPr id="55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0EF172FD-9CDC-45FF-B808-3694849136E2}" type="slidenum">
              <a:rPr lang="en-US" sz="1200" strike="noStrike">
                <a:solidFill>
                  <a:srgbClr val="000000"/>
                </a:solidFill>
                <a:latin typeface="Calibri"/>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8"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Oops. Bad timing. I’m not supposed to be the joke. All you really need to know, is that I'm a really old fart, but I'm still passionate about development and application security. I’m sure the slide deck will be posted somewhere so you can read through all these boring details later.</a:t>
            </a:r>
            <a:endParaRPr/>
          </a:p>
          <a:p>
            <a:pPr>
              <a:lnSpc>
                <a:spcPct val="100000"/>
              </a:lnSpc>
            </a:pPr>
            <a:endParaRPr/>
          </a:p>
          <a:p>
            <a:pPr>
              <a:lnSpc>
                <a:spcPct val="100000"/>
              </a:lnSpc>
            </a:pPr>
            <a:r>
              <a:rPr lang="en-US" sz="1200" strike="noStrike">
                <a:solidFill>
                  <a:srgbClr val="000000"/>
                </a:solidFill>
                <a:latin typeface="Arial"/>
              </a:rPr>
              <a:t>No seriously; I was going to start with a related crypto joke, but the problem with crypto jokes is that all the good ones are indistinguishable from random noise.</a:t>
            </a:r>
            <a:endParaRPr/>
          </a:p>
        </p:txBody>
      </p:sp>
      <p:sp>
        <p:nvSpPr>
          <p:cNvPr id="519"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65A23173-4F7E-4095-AFBE-DE3B076D0A67}" type="slidenum">
              <a:rPr lang="en-US" sz="1200" strike="noStrike">
                <a:solidFill>
                  <a:srgbClr val="000000"/>
                </a:solidFill>
                <a:latin typeface="Calibri"/>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3"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Using String comparison to compare hashes is </a:t>
            </a:r>
            <a:r>
              <a:rPr b="1" i="1" lang="en-US" sz="1200" strike="noStrike">
                <a:solidFill>
                  <a:srgbClr val="000000"/>
                </a:solidFill>
                <a:latin typeface="Arial"/>
              </a:rPr>
              <a:t>not</a:t>
            </a:r>
            <a:r>
              <a:rPr lang="en-US" sz="1200" strike="noStrike">
                <a:solidFill>
                  <a:srgbClr val="000000"/>
                </a:solidFill>
                <a:latin typeface="Arial"/>
              </a:rPr>
              <a:t> detectable </a:t>
            </a:r>
            <a:r>
              <a:rPr i="1" lang="en-US" sz="1200" strike="noStrike">
                <a:solidFill>
                  <a:srgbClr val="000000"/>
                </a:solidFill>
                <a:latin typeface="Arial"/>
              </a:rPr>
              <a:t>remotely</a:t>
            </a:r>
            <a:r>
              <a:rPr lang="en-US" sz="1200" strike="noStrike">
                <a:solidFill>
                  <a:srgbClr val="000000"/>
                </a:solidFill>
                <a:latin typeface="Arial"/>
              </a:rPr>
              <a:t>. Depending on your threat model (e.g., if you consider insiders with access to the local server to be a viable threat source), this may still be relevant to you. It may, under ideal circumstances, also be detectable across virtual machines hosted on the same physical server.</a:t>
            </a:r>
            <a:endParaRPr/>
          </a:p>
          <a:p>
            <a:pPr>
              <a:lnSpc>
                <a:spcPct val="100000"/>
              </a:lnSpc>
            </a:pPr>
            <a:endParaRPr/>
          </a:p>
          <a:p>
            <a:pPr>
              <a:lnSpc>
                <a:spcPct val="100000"/>
              </a:lnSpc>
            </a:pPr>
            <a:r>
              <a:rPr lang="en-US" sz="1200" strike="noStrike">
                <a:solidFill>
                  <a:srgbClr val="000000"/>
                </a:solidFill>
                <a:latin typeface="Arial"/>
              </a:rPr>
              <a:t>Note that when designing class libraries, it should always be considered relevant since you cannot be aware of the threat model of the application using your library.</a:t>
            </a:r>
            <a:endParaRPr/>
          </a:p>
        </p:txBody>
      </p:sp>
      <p:sp>
        <p:nvSpPr>
          <p:cNvPr id="554"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1E2C3503-CC50-4652-B99B-2B8C947B463E}" type="slidenum">
              <a:rPr lang="en-US" sz="1200" strike="noStrike">
                <a:solidFill>
                  <a:srgbClr val="000000"/>
                </a:solidFill>
                <a:latin typeface="Calibri"/>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5"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Better is</a:t>
            </a:r>
            <a:endParaRPr/>
          </a:p>
          <a:p>
            <a:pPr>
              <a:lnSpc>
                <a:spcPct val="100000"/>
              </a:lnSpc>
            </a:pPr>
            <a:r>
              <a:rPr lang="en-US" sz="1200" strike="noStrike">
                <a:solidFill>
                  <a:srgbClr val="000000"/>
                </a:solidFill>
                <a:latin typeface="Arial"/>
              </a:rPr>
              <a:t>    </a:t>
            </a:r>
            <a:r>
              <a:rPr lang="en-US" sz="1200" strike="noStrike">
                <a:solidFill>
                  <a:srgbClr val="000000"/>
                </a:solidFill>
                <a:latin typeface="Arial"/>
              </a:rPr>
              <a:t>MAC(key, message) := H(message || key)</a:t>
            </a:r>
            <a:endParaRPr/>
          </a:p>
          <a:p>
            <a:pPr>
              <a:lnSpc>
                <a:spcPct val="100000"/>
              </a:lnSpc>
            </a:pPr>
            <a:r>
              <a:rPr lang="en-US" sz="1200" strike="noStrike">
                <a:solidFill>
                  <a:srgbClr val="000000"/>
                </a:solidFill>
                <a:latin typeface="Arial"/>
              </a:rPr>
              <a:t>but even this is not as good as using an HMAC, which is a construct that has been proven secure under certain assumptions.</a:t>
            </a:r>
            <a:endParaRPr/>
          </a:p>
          <a:p>
            <a:pPr>
              <a:lnSpc>
                <a:spcPct val="100000"/>
              </a:lnSpc>
            </a:pPr>
            <a:r>
              <a:rPr lang="en-US" sz="1200" strike="noStrike">
                <a:solidFill>
                  <a:srgbClr val="000000"/>
                </a:solidFill>
                <a:latin typeface="Arial"/>
              </a:rPr>
              <a:t>Hash length extension attacks are attacks against secure hashes built using a “Merkle-Damgård construction” (e.g., MD5, SHA1, SHA-256, etc.)</a:t>
            </a:r>
            <a:endParaRPr/>
          </a:p>
          <a:p>
            <a:pPr>
              <a:lnSpc>
                <a:spcPct val="100000"/>
              </a:lnSpc>
            </a:pPr>
            <a:r>
              <a:rPr lang="en-US" sz="1200" strike="noStrike">
                <a:solidFill>
                  <a:srgbClr val="000000"/>
                </a:solidFill>
                <a:latin typeface="Arial"/>
              </a:rPr>
              <a:t>where if you have a message that is concatenated with a secret key and the resulting hash of the concatenated value (the MAC)--and you only know the length of secret key--you can add your own data to the message and calculate a value that will pass the MAC check without knowing the secret itself.</a:t>
            </a:r>
            <a:endParaRPr/>
          </a:p>
          <a:p>
            <a:pPr>
              <a:lnSpc>
                <a:spcPct val="100000"/>
              </a:lnSpc>
            </a:pPr>
            <a:endParaRPr/>
          </a:p>
          <a:p>
            <a:pPr>
              <a:lnSpc>
                <a:spcPct val="100000"/>
              </a:lnSpc>
            </a:pPr>
            <a:r>
              <a:rPr lang="en-US" sz="1200" strike="noStrike">
                <a:solidFill>
                  <a:srgbClr val="000000"/>
                </a:solidFill>
                <a:latin typeface="Arial"/>
              </a:rPr>
              <a:t>For details of how this works and can be exploited, Google for “length extension attack”.</a:t>
            </a:r>
            <a:endParaRPr/>
          </a:p>
        </p:txBody>
      </p:sp>
      <p:sp>
        <p:nvSpPr>
          <p:cNvPr id="55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3019BADD-2E7A-4D28-82F7-9637F8FD10A4}" type="slidenum">
              <a:rPr lang="en-US" sz="1200" strike="noStrike">
                <a:solidFill>
                  <a:srgbClr val="000000"/>
                </a:solidFill>
                <a:latin typeface="Calibri"/>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This works for obvious things like SSN, credit card #s, dates, etc. Less obvious is that it works for</a:t>
            </a:r>
            <a:endParaRPr/>
          </a:p>
          <a:p>
            <a:pPr>
              <a:lnSpc>
                <a:spcPct val="100000"/>
              </a:lnSpc>
            </a:pPr>
            <a:r>
              <a:rPr lang="en-US" sz="1200" strike="noStrike">
                <a:solidFill>
                  <a:srgbClr val="000000"/>
                </a:solidFill>
                <a:latin typeface="Arial"/>
              </a:rPr>
              <a:t>predictable things, like message headers and other highly structured data.</a:t>
            </a:r>
            <a:endParaRPr/>
          </a:p>
        </p:txBody>
      </p:sp>
      <p:sp>
        <p:nvSpPr>
          <p:cNvPr id="55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9B150F3B-8091-4E48-9A01-EFD636269C34}" type="slidenum">
              <a:rPr lang="en-US" sz="1200" strike="noStrike">
                <a:solidFill>
                  <a:srgbClr val="000000"/>
                </a:solidFill>
                <a:latin typeface="Calibri"/>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685800" y="4343400"/>
            <a:ext cx="5482800" cy="4111200"/>
          </a:xfrm>
          <a:prstGeom prst="rect">
            <a:avLst/>
          </a:prstGeom>
        </p:spPr>
        <p:txBody>
          <a:bodyPr lIns="0" rIns="0" tIns="0" bIns="0"/>
          <a:p>
            <a:r>
              <a:rPr b="1" i="1" lang="en-US" sz="1200" strike="noStrike">
                <a:latin typeface="Arial"/>
              </a:rPr>
              <a:t>If</a:t>
            </a:r>
            <a:r>
              <a:rPr lang="en-US" sz="1200" strike="noStrike">
                <a:latin typeface="Arial"/>
              </a:rPr>
              <a:t> using something like a CRC32 checksum would be acceptable, than MD5 would also be okay, as would any other use that does not require a cryptographically secure PRNG. However, generally with file hashes, especially when files are mirrored on several sites, it is better to use a hash like SHA-256.</a:t>
            </a:r>
            <a:endParaRPr/>
          </a:p>
          <a:p>
            <a:endParaRPr/>
          </a:p>
          <a:p>
            <a:r>
              <a:rPr lang="en-US" sz="1200" strike="noStrike">
                <a:latin typeface="Arial"/>
              </a:rPr>
              <a:t>Note that IV reuse with CBC is acceptable as CBC is not a streaming mode. (More on that later.)</a:t>
            </a:r>
            <a:endParaRPr/>
          </a:p>
        </p:txBody>
      </p:sp>
      <p:sp>
        <p:nvSpPr>
          <p:cNvPr id="56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CDE15A8C-60CC-4FBE-820F-E89783BDE6DC}" type="slidenum">
              <a:rPr lang="en-US" sz="1200" strike="noStrike">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56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44EA155-D94E-4ADE-8E78-27F408049721}" type="slidenum">
              <a:rPr lang="en-US" sz="1200" strike="noStrike">
                <a:solidFill>
                  <a:srgbClr val="000000"/>
                </a:solid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3"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RC4 has some serious issues. In particular, the there is “bias” in the first 256 bytes or so. See http://en.wikipedia.org/wiki/RC4#Biased_outputs_of_the_RC4 for details.</a:t>
            </a:r>
            <a:endParaRPr/>
          </a:p>
          <a:p>
            <a:pPr>
              <a:lnSpc>
                <a:spcPct val="100000"/>
              </a:lnSpc>
            </a:pPr>
            <a:endParaRPr/>
          </a:p>
          <a:p>
            <a:pPr>
              <a:lnSpc>
                <a:spcPct val="100000"/>
              </a:lnSpc>
            </a:pPr>
            <a:r>
              <a:rPr lang="en-US" sz="1200" strike="noStrike">
                <a:latin typeface="Arial"/>
              </a:rPr>
              <a:t>2-key TDES: Will get an exception if you request a 168-bit key if JCE Unlimited Strength Jurisdiction Policy files are installed, but if you don’t specify a key size, and it is not installed, you will only get a 112-bit key.</a:t>
            </a:r>
            <a:endParaRPr/>
          </a:p>
        </p:txBody>
      </p:sp>
      <p:sp>
        <p:nvSpPr>
          <p:cNvPr id="56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E5154950-E0CC-4130-8A9A-9F04EE41F82B}" type="slidenum">
              <a:rPr lang="en-US" sz="1200" strike="noStrike">
                <a:solidFill>
                  <a:srgbClr val="000000"/>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5"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The problem with ASCII keys, no matter how strong or how long is the ASCII key is, it is not going to be nearly is strong as an randomly generated key.</a:t>
            </a:r>
            <a:endParaRPr/>
          </a:p>
          <a:p>
            <a:pPr>
              <a:lnSpc>
                <a:spcPct val="100000"/>
              </a:lnSpc>
            </a:pPr>
            <a:r>
              <a:rPr lang="en-US" sz="1200" strike="noStrike">
                <a:solidFill>
                  <a:srgbClr val="000000"/>
                </a:solidFill>
                <a:latin typeface="Arial"/>
              </a:rPr>
              <a:t>An average ASCII password only has about 3.2 bits of entropy per byte, a randomly generated key is 8 bits per byte.</a:t>
            </a:r>
            <a:endParaRPr/>
          </a:p>
          <a:p>
            <a:pPr>
              <a:lnSpc>
                <a:spcPct val="100000"/>
              </a:lnSpc>
            </a:pPr>
            <a:r>
              <a:rPr lang="en-US" sz="1200" strike="noStrike">
                <a:solidFill>
                  <a:srgbClr val="000000"/>
                </a:solidFill>
                <a:latin typeface="Arial"/>
              </a:rPr>
              <a:t>That means that a 16 byte (128-bit) password only has approximately 51 or 52 bits of entropy. That’s something that can easily brute-forced within a reasonable time even on modest computing equipment.</a:t>
            </a:r>
            <a:endParaRPr/>
          </a:p>
          <a:p>
            <a:pPr>
              <a:lnSpc>
                <a:spcPct val="100000"/>
              </a:lnSpc>
            </a:pPr>
            <a:endParaRPr/>
          </a:p>
          <a:p>
            <a:pPr>
              <a:lnSpc>
                <a:spcPct val="100000"/>
              </a:lnSpc>
            </a:pPr>
            <a:r>
              <a:rPr lang="en-US" sz="1200" strike="noStrike">
                <a:solidFill>
                  <a:srgbClr val="000000"/>
                </a:solidFill>
                <a:latin typeface="Arial"/>
              </a:rPr>
              <a:t>Note that if you really </a:t>
            </a:r>
            <a:r>
              <a:rPr b="1" i="1" lang="en-US" sz="1200" strike="noStrike">
                <a:solidFill>
                  <a:srgbClr val="000000"/>
                </a:solidFill>
                <a:latin typeface="Arial"/>
              </a:rPr>
              <a:t>insist</a:t>
            </a:r>
            <a:r>
              <a:rPr lang="en-US" sz="1200" strike="noStrike">
                <a:solidFill>
                  <a:srgbClr val="000000"/>
                </a:solidFill>
                <a:latin typeface="Arial"/>
              </a:rPr>
              <a:t> on using passwords for keys, then use PBE (password based encryption). Then you only need to worry about dictionary attacks, not brute force cracking of the keys. However, Java’s PBE algorithms (e.g., PBEWithSHA1AndDESede) use CBC mode with PKCS5Padding (i.e., PKCS7 padding) under the hood and therefore may be susceptible to padding oracle attacks.</a:t>
            </a:r>
            <a:endParaRPr/>
          </a:p>
        </p:txBody>
      </p:sp>
      <p:sp>
        <p:nvSpPr>
          <p:cNvPr id="56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938C18A0-5F0F-4DCA-A725-DD73296BD2FA}" type="slidenum">
              <a:rPr lang="en-US" sz="1200" strike="noStrike">
                <a:solidFill>
                  <a:srgbClr val="000000"/>
                </a:solidFill>
                <a:latin typeface="Calibri"/>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7"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RC4 is bad and should be avoided. If that is not stated in your corporate InfoSec policies, then your policies need to be updated!</a:t>
            </a:r>
            <a:endParaRPr/>
          </a:p>
          <a:p>
            <a:endParaRPr/>
          </a:p>
          <a:p>
            <a:r>
              <a:rPr lang="en-US" sz="2000" strike="noStrike">
                <a:latin typeface="Arial"/>
              </a:rPr>
              <a:t>This should include using RC4 as one of the SSL/TLS cipher suites.</a:t>
            </a:r>
            <a:endParaRPr/>
          </a:p>
        </p:txBody>
      </p:sp>
      <p:sp>
        <p:nvSpPr>
          <p:cNvPr id="56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9"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57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572"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0"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Sometimes I talk faster than I expect to, so I slipped in some extra miscellaneous topics just in case. Because if I try to tap dance, I'll inevitably fall off the stage. Don't fret if we don't get to them as they are mostly self-explanatory.</a:t>
            </a:r>
            <a:endParaRPr/>
          </a:p>
          <a:p>
            <a:endParaRPr/>
          </a:p>
          <a:p>
            <a:r>
              <a:rPr lang="en-US" sz="2000" strike="noStrike">
                <a:latin typeface="Arial"/>
              </a:rPr>
              <a:t>Also, I know that they usually reserve questions for the end, but if any of you feel like you’re getting that deer-in-the-headlights look, please interrupt me. Better that I don’t finish all the slides that I leave everyone dazed and confused.</a:t>
            </a:r>
            <a:endParaRPr/>
          </a:p>
        </p:txBody>
      </p:sp>
      <p:sp>
        <p:nvSpPr>
          <p:cNvPr id="521"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9FB7B707-D2EE-41D4-927A-2527A476F628}" type="slidenum">
              <a:rPr lang="en-US" sz="1200" strike="noStrike">
                <a:solidFill>
                  <a:srgbClr val="000000"/>
                </a:solidFill>
                <a:latin typeface="+mn-lt"/>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440" y="4343400"/>
            <a:ext cx="5482080" cy="4557240"/>
          </a:xfrm>
          <a:prstGeom prst="rect">
            <a:avLst/>
          </a:prstGeom>
        </p:spPr>
        <p:txBody>
          <a:bodyPr lIns="93240" rIns="93240" tIns="46440" bIns="46440"/>
          <a:p>
            <a:r>
              <a:rPr lang="en-US" sz="2000" strike="noStrike">
                <a:latin typeface="Arial"/>
              </a:rPr>
              <a:t>The overhead is one reason why some developers will go to great lengths to avoid it, usually by selecting a “streaming cipher mode” or sometimes by trying to roll their own padding equivalent. Obviously, these strategies often backfire.</a:t>
            </a:r>
            <a:endParaRPr/>
          </a:p>
          <a:p>
            <a:r>
              <a:rPr lang="en-US" sz="2000" strike="noStrike">
                <a:latin typeface="Arial"/>
              </a:rPr>
              <a:t>In theory, one could </a:t>
            </a:r>
            <a:r>
              <a:rPr i="1" lang="en-US" sz="2000" strike="noStrike">
                <a:latin typeface="Arial"/>
              </a:rPr>
              <a:t>prepend</a:t>
            </a:r>
            <a:r>
              <a:rPr lang="en-US" sz="2000" strike="noStrike">
                <a:latin typeface="Arial"/>
              </a:rPr>
              <a:t> the padding to the beginning of the plaintext, but that probably would give the adversary too much additional known information to work with, especially with cipher modes that require initialization vectors. On the other hand, if padding were prepended, it might make padding oracle attacks a bit more difficult to pull off successfully.</a:t>
            </a:r>
            <a:endParaRPr/>
          </a:p>
        </p:txBody>
      </p:sp>
      <p:sp>
        <p:nvSpPr>
          <p:cNvPr id="57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And on the decryption side, Java throws a BadPaddingException if it thinks padding should be present and doesn’t find any or the padding is incorrect.</a:t>
            </a:r>
            <a:endParaRPr/>
          </a:p>
          <a:p>
            <a:endParaRPr/>
          </a:p>
          <a:p>
            <a:r>
              <a:rPr lang="en-US" sz="2000" strike="noStrike">
                <a:latin typeface="Arial"/>
              </a:rPr>
              <a:t>The latter is what generally happens when developers try to roll their own padding schemes.</a:t>
            </a:r>
            <a:endParaRPr/>
          </a:p>
        </p:txBody>
      </p:sp>
      <p:sp>
        <p:nvSpPr>
          <p:cNvPr id="57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First bullet: In </a:t>
            </a:r>
            <a:r>
              <a:rPr i="1" lang="en-US" sz="2000" strike="noStrike">
                <a:latin typeface="Arial"/>
              </a:rPr>
              <a:t>practice, </a:t>
            </a:r>
            <a:r>
              <a:rPr lang="en-US" sz="2000" strike="noStrike">
                <a:latin typeface="Arial"/>
              </a:rPr>
              <a:t>it doesn’t matter as PKCS#5 and PKCS#7 are interchangeable for block sizes up to 256-bits.</a:t>
            </a:r>
            <a:endParaRPr/>
          </a:p>
          <a:p>
            <a:endParaRPr/>
          </a:p>
          <a:p>
            <a:r>
              <a:rPr lang="en-US" sz="2000" strike="noStrike">
                <a:latin typeface="Arial"/>
              </a:rPr>
              <a:t>Second bullet: The MGF is “message generator function”.</a:t>
            </a:r>
            <a:endParaRPr/>
          </a:p>
          <a:p>
            <a:endParaRPr/>
          </a:p>
          <a:p>
            <a:r>
              <a:rPr lang="en-US" sz="2000" strike="noStrike">
                <a:latin typeface="Arial"/>
              </a:rPr>
              <a:t>Third bullet: In fact, “NoPadding” is really the only appropriate padding scheme for streaming modes. More about this later.</a:t>
            </a:r>
            <a:endParaRPr/>
          </a:p>
        </p:txBody>
      </p:sp>
      <p:sp>
        <p:nvSpPr>
          <p:cNvPr id="57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It was only in the last 3 or 4 years that SAST tools started flagging this as an issue for using a weak cipher mode even though many used to flag the </a:t>
            </a:r>
            <a:r>
              <a:rPr i="1" lang="en-US" sz="1200" strike="noStrike">
                <a:solidFill>
                  <a:srgbClr val="000000"/>
                </a:solidFill>
                <a:latin typeface="Arial"/>
              </a:rPr>
              <a:t>explicit</a:t>
            </a:r>
            <a:r>
              <a:rPr lang="en-US" sz="1200" strike="noStrike">
                <a:solidFill>
                  <a:srgbClr val="000000"/>
                </a:solidFill>
                <a:latin typeface="Arial"/>
              </a:rPr>
              <a:t> use of ECB. Go figure.</a:t>
            </a:r>
            <a:endParaRPr/>
          </a:p>
          <a:p>
            <a:pPr>
              <a:lnSpc>
                <a:spcPct val="100000"/>
              </a:lnSpc>
            </a:pPr>
            <a:r>
              <a:rPr lang="en-US" sz="1200" strike="noStrike">
                <a:solidFill>
                  <a:srgbClr val="000000"/>
                </a:solidFill>
                <a:latin typeface="Arial"/>
              </a:rPr>
              <a:t>All streaming modes operate on a bit at a time therefore padding is </a:t>
            </a:r>
            <a:r>
              <a:rPr b="1" i="1" lang="en-US" sz="1200" strike="noStrike">
                <a:solidFill>
                  <a:srgbClr val="000000"/>
                </a:solidFill>
                <a:latin typeface="Arial"/>
              </a:rPr>
              <a:t>never</a:t>
            </a:r>
            <a:r>
              <a:rPr lang="en-US" sz="1200" strike="noStrike">
                <a:solidFill>
                  <a:srgbClr val="000000"/>
                </a:solidFill>
                <a:latin typeface="Arial"/>
              </a:rPr>
              <a:t> needed. Theee are also a different, but related animal called </a:t>
            </a:r>
            <a:r>
              <a:rPr b="1" i="1" lang="en-US" sz="1200" strike="noStrike">
                <a:solidFill>
                  <a:srgbClr val="000000"/>
                </a:solidFill>
                <a:latin typeface="Arial"/>
              </a:rPr>
              <a:t>stream</a:t>
            </a:r>
            <a:r>
              <a:rPr lang="en-US" sz="1200" strike="noStrike">
                <a:solidFill>
                  <a:srgbClr val="000000"/>
                </a:solidFill>
                <a:latin typeface="Arial"/>
              </a:rPr>
              <a:t> </a:t>
            </a:r>
            <a:r>
              <a:rPr b="1" i="1" lang="en-US" sz="1200" strike="noStrike">
                <a:solidFill>
                  <a:srgbClr val="000000"/>
                </a:solidFill>
                <a:latin typeface="Arial"/>
              </a:rPr>
              <a:t>ciphers. </a:t>
            </a:r>
            <a:r>
              <a:rPr lang="en-US" sz="1200" strike="noStrike">
                <a:solidFill>
                  <a:srgbClr val="000000"/>
                </a:solidFill>
                <a:latin typeface="Arial"/>
              </a:rPr>
              <a:t>Some that you may have heard of include Ron Rivest's RC4, Daniel Bernstein's Salsa20, and A5/1 and A5/2, which are used in GSM-based mobile telecommunications.</a:t>
            </a:r>
            <a:endParaRPr/>
          </a:p>
          <a:p>
            <a:pPr>
              <a:lnSpc>
                <a:spcPct val="100000"/>
              </a:lnSpc>
            </a:pPr>
            <a:r>
              <a:rPr lang="en-US" sz="1200" strike="noStrike">
                <a:solidFill>
                  <a:srgbClr val="000000"/>
                </a:solidFill>
                <a:latin typeface="Arial"/>
              </a:rPr>
              <a:t>Not as much as a problem in C#/.NET as there, the default mode is CBC, not ECB.</a:t>
            </a:r>
            <a:endParaRPr/>
          </a:p>
        </p:txBody>
      </p:sp>
      <p:sp>
        <p:nvSpPr>
          <p:cNvPr id="580"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0DA5F492-89FC-4B9E-AFED-F6D1579ABFB9}" type="slidenum">
              <a:rPr lang="en-US" sz="1200" strike="noStrike">
                <a:solidFill>
                  <a:srgbClr val="000000"/>
                </a:solidFill>
                <a:latin typeface="Calibri"/>
              </a:rPr>
              <a:t>&lt;number&gt;</a:t>
            </a:fld>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Block replay attacks allow ciphertext blocks to be reordered and replaced as they are encrypted and decrypted independent of each other.</a:t>
            </a:r>
            <a:endParaRPr/>
          </a:p>
        </p:txBody>
      </p:sp>
      <p:sp>
        <p:nvSpPr>
          <p:cNvPr id="58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DA94DA65-7D39-43EB-BDBE-7D20E644688B}" type="slidenum">
              <a:rPr lang="en-US" sz="1200" strike="noStrike">
                <a:solidFill>
                  <a:srgbClr val="000000"/>
                </a:solidFill>
                <a:latin typeface="+mn-lt"/>
                <a:ea typeface="+mn-ea"/>
              </a:rPr>
              <a:t>&lt;number&gt;</a:t>
            </a:fld>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3"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ea typeface="Microsoft YaHei"/>
              </a:rPr>
              <a:t>ECB mode is the one that almost all newbs seem to use. In part, that's because it is the default in many places when a cipher mode is not specified (e.g., in Java Cryptography Extensions; e.g., Cipher.getInstance(“AES”) really is “AES/ECB/PKCS5Padding”). It is also the simplest cipher mode, because it does not require an IV. Because of these reasons, it is the one that is usually introduced first in most programming books and sometimes it is the </a:t>
            </a:r>
            <a:r>
              <a:rPr i="1" lang="en-US" sz="1200" strike="noStrike">
                <a:latin typeface="Arial"/>
                <a:ea typeface="Microsoft YaHei"/>
              </a:rPr>
              <a:t>only</a:t>
            </a:r>
            <a:r>
              <a:rPr lang="en-US" sz="1200" strike="noStrike">
                <a:latin typeface="Arial"/>
                <a:ea typeface="Microsoft YaHei"/>
              </a:rPr>
              <a:t> example of encryption that is given. So developers new to cryptography simply copy-and-paste. If it’s in a textbook, it </a:t>
            </a:r>
            <a:r>
              <a:rPr i="1" lang="en-US" sz="1200" strike="noStrike">
                <a:latin typeface="Arial"/>
                <a:ea typeface="Microsoft YaHei"/>
              </a:rPr>
              <a:t>must </a:t>
            </a:r>
            <a:r>
              <a:rPr lang="en-US" sz="1200" strike="noStrike">
                <a:latin typeface="Arial"/>
                <a:ea typeface="Microsoft YaHei"/>
              </a:rPr>
              <a:t>be correct, right?</a:t>
            </a:r>
            <a:endParaRPr/>
          </a:p>
          <a:p>
            <a:pPr>
              <a:lnSpc>
                <a:spcPct val="100000"/>
              </a:lnSpc>
            </a:pPr>
            <a:r>
              <a:rPr lang="en-US" sz="1200" strike="noStrike">
                <a:latin typeface="Arial"/>
                <a:ea typeface="Microsoft YaHei"/>
              </a:rPr>
              <a:t>Unfortunately, ECB is also a terribly weak mode and unsuitable for almost everything. It should only be used with extreme caution.</a:t>
            </a:r>
            <a:endParaRPr/>
          </a:p>
          <a:p>
            <a:pPr>
              <a:lnSpc>
                <a:spcPct val="100000"/>
              </a:lnSpc>
            </a:pPr>
            <a:r>
              <a:rPr lang="en-US" sz="1200" strike="noStrike">
                <a:latin typeface="Arial"/>
                <a:ea typeface="Microsoft YaHei"/>
              </a:rPr>
              <a:t>This image taken from Wikipedia's article on cipher modes and it clearly shows how patterns in plaintext show up in cipher text. See</a:t>
            </a:r>
            <a:endParaRPr/>
          </a:p>
          <a:p>
            <a:pPr>
              <a:lnSpc>
                <a:spcPct val="100000"/>
              </a:lnSpc>
            </a:pPr>
            <a:r>
              <a:rPr lang="en-US" sz="1200" strike="noStrike">
                <a:solidFill>
                  <a:srgbClr val="000000"/>
                </a:solidFill>
                <a:latin typeface="Arial"/>
                <a:ea typeface="Microsoft YaHei"/>
              </a:rPr>
              <a:t>http://en.wikipedia.org/wiki/Cipher_mode#Electronic_codebook_.28ECB.29</a:t>
            </a:r>
            <a:endParaRPr/>
          </a:p>
          <a:p>
            <a:pPr>
              <a:lnSpc>
                <a:spcPct val="100000"/>
              </a:lnSpc>
            </a:pPr>
            <a:r>
              <a:rPr lang="en-US" sz="1200" strike="noStrike">
                <a:solidFill>
                  <a:srgbClr val="000000"/>
                </a:solidFill>
                <a:latin typeface="Arial"/>
                <a:ea typeface="Microsoft YaHei"/>
              </a:rPr>
              <a:t>for details.</a:t>
            </a:r>
            <a:endParaRPr/>
          </a:p>
        </p:txBody>
      </p:sp>
      <p:sp>
        <p:nvSpPr>
          <p:cNvPr id="58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D380AFB5-A36A-403D-B7CF-ECD84E6DCD7B}" type="slidenum">
              <a:rPr lang="en-US" sz="1200" strike="noStrike">
                <a:solidFill>
                  <a:srgbClr val="000000"/>
                </a:solidFill>
                <a:latin typeface="+mn-lt"/>
                <a:ea typeface="+mn-ea"/>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5"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This is one </a:t>
            </a:r>
            <a:r>
              <a:rPr b="1" i="1" lang="en-US" sz="1200" strike="noStrike">
                <a:latin typeface="Arial"/>
              </a:rPr>
              <a:t>major</a:t>
            </a:r>
            <a:r>
              <a:rPr lang="en-US" sz="1200" strike="noStrike">
                <a:latin typeface="Arial"/>
              </a:rPr>
              <a:t> weakness of ECB mode that we will examine in some detail.</a:t>
            </a:r>
            <a:endParaRPr/>
          </a:p>
        </p:txBody>
      </p:sp>
      <p:sp>
        <p:nvSpPr>
          <p:cNvPr id="58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EEA657E6-3B98-445E-B220-122513264FF2}" type="slidenum">
              <a:rPr lang="en-US" sz="1200" strike="noStrike">
                <a:solidFill>
                  <a:srgbClr val="000000"/>
                </a:solidFill>
                <a:latin typeface="+mn-lt"/>
                <a:ea typeface="+mn-ea"/>
              </a:rPr>
              <a:t>&lt;number&gt;</a:t>
            </a:fld>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7" name="PlaceHolder 1"/>
          <p:cNvSpPr>
            <a:spLocks noGrp="1"/>
          </p:cNvSpPr>
          <p:nvPr>
            <p:ph type="body"/>
          </p:nvPr>
        </p:nvSpPr>
        <p:spPr>
          <a:xfrm>
            <a:off x="685800" y="4343400"/>
            <a:ext cx="5483880" cy="4112280"/>
          </a:xfrm>
          <a:prstGeom prst="rect">
            <a:avLst/>
          </a:prstGeom>
        </p:spPr>
        <p:txBody>
          <a:bodyPr lIns="90000" rIns="90000" tIns="45000" bIns="45000"/>
          <a:p>
            <a:endParaRPr/>
          </a:p>
        </p:txBody>
      </p:sp>
      <p:sp>
        <p:nvSpPr>
          <p:cNvPr id="58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78FC416F-D1B1-46C1-AF6A-CE56DA99E751}" type="slidenum">
              <a:rPr lang="en-US" sz="1200" strike="noStrike">
                <a:solidFill>
                  <a:srgbClr val="000000"/>
                </a:solidFill>
                <a:latin typeface="Calibri"/>
              </a:rPr>
              <a:t>&lt;number&gt;</a:t>
            </a:fld>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9"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Diagram of how encryption and decryption works in ECB mode.</a:t>
            </a:r>
            <a:endParaRPr/>
          </a:p>
          <a:p>
            <a:endParaRPr/>
          </a:p>
          <a:p>
            <a:r>
              <a:rPr lang="en-US" sz="1200" strike="noStrike">
                <a:latin typeface="Arial"/>
              </a:rPr>
              <a:t>The really only important thing to understand here is that each block is encrypted / decrypted completely independent of all the others. While this allows the encrypt / decrypt operations to be greatly parallelized, it also means that ciphertext blocks can be presented out-of-order and they will still decrypt properly!</a:t>
            </a:r>
            <a:endParaRPr/>
          </a:p>
        </p:txBody>
      </p:sp>
      <p:sp>
        <p:nvSpPr>
          <p:cNvPr id="59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6DF60FF5-7E9B-4FCF-A54D-83995A33DFC3}" type="slidenum">
              <a:rPr lang="en-US" sz="1200" strike="noStrike">
                <a:solidFill>
                  <a:srgbClr val="000000"/>
                </a:solidFill>
                <a:latin typeface="+mn-lt"/>
                <a:ea typeface="+mn-ea"/>
              </a:rPr>
              <a:t>&lt;number&gt;</a:t>
            </a:fld>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1" name="PlaceHolder 1"/>
          <p:cNvSpPr>
            <a:spLocks noGrp="1"/>
          </p:cNvSpPr>
          <p:nvPr>
            <p:ph type="body"/>
          </p:nvPr>
        </p:nvSpPr>
        <p:spPr>
          <a:xfrm>
            <a:off x="685800" y="4343400"/>
            <a:ext cx="5483880" cy="4112280"/>
          </a:xfrm>
          <a:prstGeom prst="rect">
            <a:avLst/>
          </a:prstGeom>
        </p:spPr>
        <p:txBody>
          <a:bodyPr lIns="90000" rIns="90000" tIns="45000" bIns="45000"/>
          <a:p>
            <a:endParaRPr/>
          </a:p>
        </p:txBody>
      </p:sp>
      <p:sp>
        <p:nvSpPr>
          <p:cNvPr id="59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3CAC003F-8349-4C0E-B6F3-5B4F4C12A8A3}" type="slidenum">
              <a:rPr lang="en-US" sz="1200" strike="noStrike">
                <a:solidFill>
                  <a:srgbClr val="000000"/>
                </a:solidFill>
                <a:latin typeface="Calibri"/>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2"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Sometimes I talk faster than I expect to, so I slipped in some extra miscellaneous topics just in case. Because if I try to tap dance, I'll inevitably fall off the stage. Don't fret if we don't get to them as they are mostly self-explanatory.</a:t>
            </a:r>
            <a:endParaRPr/>
          </a:p>
          <a:p>
            <a:endParaRPr/>
          </a:p>
          <a:p>
            <a:r>
              <a:rPr lang="en-US" sz="2000" strike="noStrike">
                <a:latin typeface="Arial"/>
              </a:rPr>
              <a:t>Also, I know that they usually reserve questions for the end, but if any of you feel like you’re getting that deer-in-the-headlights look, please interrupt me. Better that I don’t finish all the slides that I leave everyone dazed and confused.</a:t>
            </a:r>
            <a:endParaRPr/>
          </a:p>
        </p:txBody>
      </p:sp>
      <p:sp>
        <p:nvSpPr>
          <p:cNvPr id="523"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F413765F-DBF7-450F-855B-926BF9D4D0E7}" type="slidenum">
              <a:rPr lang="en-US" sz="1200" strike="noStrike">
                <a:solidFill>
                  <a:srgbClr val="000000"/>
                </a:solidFill>
                <a:latin typeface="+mn-lt"/>
                <a:ea typeface="+mn-ea"/>
              </a:rPr>
              <a:t>&lt;number&gt;</a:t>
            </a:fld>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59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6434179A-E2E4-4FE2-B8F0-2427D56C97F4}" type="slidenum">
              <a:rPr lang="en-US" sz="1200" strike="noStrike">
                <a:solidFill>
                  <a:srgbClr val="000000"/>
                </a:solidFill>
                <a:latin typeface="+mn-lt"/>
                <a:ea typeface="+mn-ea"/>
              </a:rPr>
              <a:t>&lt;number&gt;</a:t>
            </a:fld>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85800" y="4343400"/>
            <a:ext cx="5482800" cy="4111200"/>
          </a:xfrm>
          <a:prstGeom prst="rect">
            <a:avLst/>
          </a:prstGeom>
        </p:spPr>
        <p:txBody>
          <a:bodyPr lIns="0" rIns="0" tIns="0" bIns="0"/>
          <a:p>
            <a:r>
              <a:rPr b="1" lang="en-US" sz="1200" strike="noStrike">
                <a:latin typeface="Arial"/>
              </a:rPr>
              <a:t>Question</a:t>
            </a:r>
            <a:r>
              <a:rPr lang="en-US" sz="1200" strike="noStrike">
                <a:latin typeface="Arial"/>
              </a:rPr>
              <a:t>: Why isn’t using an unkeyed hash okay, even with timestamp info?</a:t>
            </a:r>
            <a:endParaRPr/>
          </a:p>
          <a:p>
            <a:r>
              <a:rPr b="1" lang="en-US" sz="1200" strike="noStrike">
                <a:latin typeface="Arial"/>
              </a:rPr>
              <a:t>Answer</a:t>
            </a:r>
            <a:r>
              <a:rPr lang="en-US" sz="1200" strike="noStrike">
                <a:latin typeface="Arial"/>
              </a:rPr>
              <a:t>: Mallory can just recompute and attach the new hash code!</a:t>
            </a:r>
            <a:endParaRPr/>
          </a:p>
        </p:txBody>
      </p:sp>
      <p:sp>
        <p:nvSpPr>
          <p:cNvPr id="59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AEAA19B-BF0F-4768-A428-CD75685004C1}" type="slidenum">
              <a:rPr lang="en-US" sz="1200" strike="noStrike">
                <a:solidFill>
                  <a:srgbClr val="000000"/>
                </a:solidFill>
                <a:latin typeface="+mn-lt"/>
                <a:ea typeface="+mn-ea"/>
              </a:rPr>
              <a:t>&lt;number&gt;</a:t>
            </a:fld>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7"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In later versions of JDK (7 for sure, I think 6 as well), the Cipher class will generate an random IV automatically for you for cipher modes that require it, but a new one is only generated for each call to Cipher.init(). For ciphers modes requiring IVs (i.e., anything but ECB) you may only see Cipher.getIV() called to retrieve the IV that was used, but not see it being explicitly set. For the decryption side though, you generally will see IVParameterSpec passed into Cipher.init().</a:t>
            </a:r>
            <a:endParaRPr/>
          </a:p>
          <a:p>
            <a:endParaRPr/>
          </a:p>
          <a:p>
            <a:r>
              <a:rPr lang="en-US" sz="2000" strike="noStrike">
                <a:latin typeface="Arial"/>
              </a:rPr>
              <a:t>Note that if multiple encryption calls are made (e.g., call to Cipher.doFinal()) with</a:t>
            </a:r>
            <a:r>
              <a:rPr b="1" i="1" lang="en-US" sz="2000" strike="noStrike">
                <a:latin typeface="Arial"/>
              </a:rPr>
              <a:t>out</a:t>
            </a:r>
            <a:r>
              <a:rPr lang="en-US" sz="2000" strike="noStrike">
                <a:latin typeface="Arial"/>
              </a:rPr>
              <a:t> calling Cipher.init() between calls, then the </a:t>
            </a:r>
            <a:r>
              <a:rPr b="1" i="1" lang="en-US" sz="2000" strike="noStrike">
                <a:latin typeface="Arial"/>
              </a:rPr>
              <a:t>same</a:t>
            </a:r>
            <a:r>
              <a:rPr lang="en-US" sz="2000" strike="noStrike">
                <a:latin typeface="Arial"/>
              </a:rPr>
              <a:t> IV will be used. This is bad for CBC mode, but it is pretty much a </a:t>
            </a:r>
            <a:r>
              <a:rPr i="1" lang="en-US" sz="2000" strike="noStrike">
                <a:latin typeface="Arial"/>
              </a:rPr>
              <a:t>coup de grâce</a:t>
            </a:r>
            <a:r>
              <a:rPr lang="en-US" sz="2000" strike="noStrike">
                <a:latin typeface="Arial"/>
              </a:rPr>
              <a:t> for use with any stream cipher mode as it will likely lead to key stream attacks, which I’ll show later.</a:t>
            </a:r>
            <a:endParaRPr/>
          </a:p>
        </p:txBody>
      </p:sp>
      <p:sp>
        <p:nvSpPr>
          <p:cNvPr id="59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64FBFE89-9465-465C-83A9-3F2C80D66CA0}" type="slidenum">
              <a:rPr lang="en-US" sz="1200" strike="noStrike">
                <a:solidFill>
                  <a:srgbClr val="000000"/>
                </a:solidFill>
                <a:latin typeface="+mn-lt"/>
                <a:ea typeface="+mn-ea"/>
              </a:rPr>
              <a:t>&lt;number&gt;</a:t>
            </a:fld>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b="1" lang="en-US" sz="1200" strike="noStrike">
                <a:solidFill>
                  <a:srgbClr val="000000"/>
                </a:solidFill>
                <a:latin typeface="Arial"/>
              </a:rPr>
              <a:t>Note</a:t>
            </a:r>
            <a:r>
              <a:rPr lang="en-US" sz="1200" strike="noStrike">
                <a:solidFill>
                  <a:srgbClr val="000000"/>
                </a:solidFill>
                <a:latin typeface="Arial"/>
              </a:rPr>
              <a:t>: Ciphertext attacks are </a:t>
            </a:r>
            <a:r>
              <a:rPr b="1" i="1" lang="en-US" sz="1200" strike="noStrike">
                <a:solidFill>
                  <a:srgbClr val="000000"/>
                </a:solidFill>
                <a:latin typeface="Arial"/>
              </a:rPr>
              <a:t>almost</a:t>
            </a:r>
            <a:r>
              <a:rPr lang="en-US" sz="1200" strike="noStrike">
                <a:solidFill>
                  <a:srgbClr val="000000"/>
                </a:solidFill>
                <a:latin typeface="Arial"/>
              </a:rPr>
              <a:t> </a:t>
            </a:r>
            <a:r>
              <a:rPr b="1" i="1" lang="en-US" sz="1200" strike="noStrike">
                <a:solidFill>
                  <a:srgbClr val="000000"/>
                </a:solidFill>
                <a:latin typeface="Arial"/>
              </a:rPr>
              <a:t>always</a:t>
            </a:r>
            <a:r>
              <a:rPr i="1" lang="en-US" sz="1200" strike="noStrike">
                <a:solidFill>
                  <a:srgbClr val="000000"/>
                </a:solidFill>
                <a:latin typeface="Arial"/>
              </a:rPr>
              <a:t> </a:t>
            </a:r>
            <a:r>
              <a:rPr lang="en-US" sz="1200" strike="noStrike">
                <a:solidFill>
                  <a:srgbClr val="000000"/>
                </a:solidFill>
                <a:latin typeface="Arial"/>
              </a:rPr>
              <a:t>feasible. (Includes, but not limited to block replay attacks.) For highly structured data, chosen plaintext attacks are also feasible.</a:t>
            </a:r>
            <a:endParaRPr/>
          </a:p>
          <a:p>
            <a:pPr>
              <a:lnSpc>
                <a:spcPct val="100000"/>
              </a:lnSpc>
            </a:pPr>
            <a:endParaRPr/>
          </a:p>
          <a:p>
            <a:pPr>
              <a:lnSpc>
                <a:spcPct val="100000"/>
              </a:lnSpc>
            </a:pPr>
            <a:r>
              <a:rPr lang="en-US" sz="1200" strike="noStrike">
                <a:solidFill>
                  <a:srgbClr val="000000"/>
                </a:solidFill>
                <a:latin typeface="Arial"/>
              </a:rPr>
              <a:t>It’s </a:t>
            </a:r>
            <a:r>
              <a:rPr i="1" lang="en-US" sz="1200" strike="noStrike">
                <a:solidFill>
                  <a:srgbClr val="000000"/>
                </a:solidFill>
                <a:latin typeface="Arial"/>
              </a:rPr>
              <a:t>always</a:t>
            </a:r>
            <a:r>
              <a:rPr lang="en-US" sz="1200" strike="noStrike">
                <a:solidFill>
                  <a:srgbClr val="000000"/>
                </a:solidFill>
                <a:latin typeface="Arial"/>
              </a:rPr>
              <a:t> appropriate for using </a:t>
            </a:r>
            <a:r>
              <a:rPr b="1" i="1" lang="en-US" sz="1200" strike="noStrike">
                <a:solidFill>
                  <a:srgbClr val="000000"/>
                </a:solidFill>
                <a:latin typeface="Arial"/>
              </a:rPr>
              <a:t>asymmetric</a:t>
            </a:r>
            <a:r>
              <a:rPr lang="en-US" sz="1200" strike="noStrike">
                <a:solidFill>
                  <a:srgbClr val="000000"/>
                </a:solidFill>
                <a:latin typeface="Arial"/>
              </a:rPr>
              <a:t> encryption.</a:t>
            </a:r>
            <a:endParaRPr/>
          </a:p>
          <a:p>
            <a:pPr>
              <a:lnSpc>
                <a:spcPct val="100000"/>
              </a:lnSpc>
            </a:pPr>
            <a:endParaRPr/>
          </a:p>
          <a:p>
            <a:pPr>
              <a:lnSpc>
                <a:spcPct val="100000"/>
              </a:lnSpc>
            </a:pPr>
            <a:r>
              <a:rPr lang="en-US" sz="1200" strike="noStrike">
                <a:solidFill>
                  <a:srgbClr val="000000"/>
                </a:solidFill>
                <a:latin typeface="Arial"/>
              </a:rPr>
              <a:t>Best thing, just avoid it except for asymmetric encryption algorithms, where really it is the only cipher mode that really should be allowed.</a:t>
            </a:r>
            <a:endParaRPr/>
          </a:p>
        </p:txBody>
      </p:sp>
      <p:sp>
        <p:nvSpPr>
          <p:cNvPr id="600"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A5F9F258-138A-4CB9-AD72-EE58DEA2EE31}" type="slidenum">
              <a:rPr lang="en-US" sz="1200" strike="noStrike">
                <a:solidFill>
                  <a:srgbClr val="000000"/>
                </a:solidFill>
                <a:latin typeface="Calibri"/>
              </a:rPr>
              <a:t>&lt;number&gt;</a:t>
            </a:fld>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Note that in the second question, the word “adversary” is italicized within quotation marks. That’s because who your adversary is largely depends on your threat model. For instance, a DBA may be considered explicitly trusted and therefore not an adversary. In another threat model, a rogue DBA might be considered a valid threat source. WIYTM?</a:t>
            </a:r>
            <a:endParaRPr/>
          </a:p>
        </p:txBody>
      </p:sp>
      <p:sp>
        <p:nvSpPr>
          <p:cNvPr id="60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0437235C-7FCD-4013-B5E6-EF301679A450}" type="slidenum">
              <a:rPr lang="en-US" sz="1200" strike="noStrike">
                <a:solidFill>
                  <a:srgbClr val="000000"/>
                </a:solidFill>
                <a:latin typeface="+mn-lt"/>
                <a:ea typeface="+mn-ea"/>
              </a:rPr>
              <a:t>&lt;number&gt;</a:t>
            </a:fld>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0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53A060E-C9E3-4327-ABD3-C26C85A085B4}" type="slidenum">
              <a:rPr lang="en-US" sz="1200" strike="noStrike">
                <a:solidFill>
                  <a:srgbClr val="000000"/>
                </a:solidFill>
                <a:latin typeface="+mn-lt"/>
                <a:ea typeface="+mn-ea"/>
              </a:rPr>
              <a:t>&lt;number&gt;</a:t>
            </a:fld>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Calibri"/>
              </a:rPr>
              <a:t>What happens when you XOR something with itself?   It ends up as a bit stream of all 0s.</a:t>
            </a:r>
            <a:endParaRPr/>
          </a:p>
          <a:p>
            <a:pPr>
              <a:lnSpc>
                <a:spcPct val="100000"/>
              </a:lnSpc>
            </a:pPr>
            <a:endParaRPr/>
          </a:p>
          <a:p>
            <a:pPr>
              <a:lnSpc>
                <a:spcPct val="100000"/>
              </a:lnSpc>
            </a:pPr>
            <a:r>
              <a:rPr lang="en-US" sz="1200" strike="noStrike">
                <a:solidFill>
                  <a:srgbClr val="000000"/>
                </a:solidFill>
                <a:latin typeface="Calibri"/>
              </a:rPr>
              <a:t>And what happens when you XOR some message M with a bit stream of all 0s? You get back the message M.</a:t>
            </a:r>
            <a:endParaRPr/>
          </a:p>
        </p:txBody>
      </p:sp>
      <p:sp>
        <p:nvSpPr>
          <p:cNvPr id="606"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505AD898-98A3-475E-B940-E8469E4875DA}" type="slidenum">
              <a:rPr lang="en-US" sz="1200" strike="noStrike">
                <a:solidFill>
                  <a:srgbClr val="000000"/>
                </a:solidFill>
                <a:latin typeface="Calibri"/>
              </a:rPr>
              <a:t>&lt;number&gt;</a:t>
            </a:fld>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685800" y="4343400"/>
            <a:ext cx="5483880" cy="4112280"/>
          </a:xfrm>
          <a:prstGeom prst="rect">
            <a:avLst/>
          </a:prstGeom>
        </p:spPr>
        <p:txBody>
          <a:bodyPr lIns="90000" rIns="90000" tIns="45000" bIns="45000"/>
          <a:p>
            <a:endParaRPr/>
          </a:p>
        </p:txBody>
      </p:sp>
      <p:sp>
        <p:nvSpPr>
          <p:cNvPr id="60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4A39371D-CEE8-4FAB-A6B7-019F860C5002}" type="slidenum">
              <a:rPr lang="en-US" sz="1200" strike="noStrike">
                <a:solidFill>
                  <a:srgbClr val="000000"/>
                </a:solidFill>
                <a:latin typeface="Calibri"/>
              </a:rPr>
              <a:t>&lt;number&gt;</a:t>
            </a:fld>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Since a picture is worth 1K words, this following illustration from Dr. Rick Smith nicely shows the point I just made.</a:t>
            </a:r>
            <a:endParaRPr/>
          </a:p>
        </p:txBody>
      </p:sp>
      <p:sp>
        <p:nvSpPr>
          <p:cNvPr id="61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B62E4E06-1FC9-4FBF-ABA6-C9A662065E82}" type="slidenum">
              <a:rPr lang="en-US" sz="1200" strike="noStrike">
                <a:solidFill>
                  <a:srgbClr val="000000"/>
                </a:solidFill>
                <a:latin typeface="+mn-lt"/>
                <a:ea typeface="+mn-ea"/>
              </a:rPr>
              <a:t>&lt;number&gt;</a:t>
            </a:fld>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In second row, both the encrypted message and the encryption key look identical if viewed from afar. As Dr. Smith points out, that’s exactly how we want keys and encrypted data to look, that is, random.  If you look closely, in the close ups, you can see that they are indeed different.</a:t>
            </a:r>
            <a:endParaRPr/>
          </a:p>
          <a:p>
            <a:endParaRPr/>
          </a:p>
          <a:p>
            <a:r>
              <a:rPr lang="en-US" sz="1200" strike="noStrike">
                <a:latin typeface="Arial"/>
              </a:rPr>
              <a:t>From: http://courseweb.stthomas.edu/resmith/c/csec/streamattack.html</a:t>
            </a:r>
            <a:endParaRPr/>
          </a:p>
        </p:txBody>
      </p:sp>
      <p:sp>
        <p:nvSpPr>
          <p:cNvPr id="61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A5163030-4619-4975-8EFD-3925F9C6ABF5}" type="slidenum">
              <a:rPr lang="en-US" sz="1200" strike="noStrike">
                <a:solidFill>
                  <a:srgbClr val="000000"/>
                </a:solidFill>
                <a:latin typeface="+mn-lt"/>
                <a:ea typeface="+mn-ea"/>
              </a:rPr>
              <a:t>&lt;number&gt;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4"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Sometimes I talk faster than I expect to, so I slipped in some extra miscellaneous topics just in case. Because if I try to tap dance, I'll inevitably fall off the stage. Don't fret if we don't get to them as they are mostly self-explanatory.</a:t>
            </a:r>
            <a:endParaRPr/>
          </a:p>
          <a:p>
            <a:endParaRPr/>
          </a:p>
          <a:p>
            <a:r>
              <a:rPr lang="en-US" sz="2000" strike="noStrike">
                <a:latin typeface="Arial"/>
              </a:rPr>
              <a:t>Also, I know that they usually reserve questions for the end, but if any of you feel like you’re getting that deer-in-the-headlights look, please interrupt me. Better that I don’t finish all the slides that I leave everyone dazed and confused.</a:t>
            </a:r>
            <a:endParaRPr/>
          </a:p>
        </p:txBody>
      </p:sp>
      <p:sp>
        <p:nvSpPr>
          <p:cNvPr id="525"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64C087DC-A9C6-4C03-BB34-E255876385B9}" type="slidenum">
              <a:rPr lang="en-US" sz="1200" strike="noStrike">
                <a:solidFill>
                  <a:srgbClr val="000000"/>
                </a:solidFill>
                <a:latin typeface="+mn-lt"/>
                <a:ea typeface="+mn-ea"/>
              </a:rPr>
              <a:t>&lt;number&gt;</a:t>
            </a:fld>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1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1837A45-96A9-4E3E-9EA9-D1E6DE452D06}" type="slidenum">
              <a:rPr lang="en-US" sz="1200" strike="noStrike">
                <a:solidFill>
                  <a:srgbClr val="000000"/>
                </a:solidFill>
                <a:latin typeface="+mn-lt"/>
                <a:ea typeface="+mn-ea"/>
              </a:rPr>
              <a:t>&lt;number&gt;</a:t>
            </a:fld>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1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33E5D04-F745-4ADE-AD44-580747FB31C0}" type="slidenum">
              <a:rPr lang="en-US" sz="1200" strike="noStrike">
                <a:solidFill>
                  <a:srgbClr val="000000"/>
                </a:solidFill>
                <a:latin typeface="+mn-lt"/>
                <a:ea typeface="+mn-ea"/>
              </a:rPr>
              <a:t>&lt;number&gt;</a:t>
            </a:fld>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See any problems?</a:t>
            </a:r>
            <a:endParaRPr/>
          </a:p>
          <a:p>
            <a:endParaRPr/>
          </a:p>
          <a:p>
            <a:r>
              <a:rPr lang="en-US" sz="2000" strike="noStrike">
                <a:latin typeface="Arial"/>
              </a:rPr>
              <a:t>Here we have what amounts to the “diffs” of the 2 plaintext images. The pattern here is obvious to the naked eye.</a:t>
            </a:r>
            <a:endParaRPr/>
          </a:p>
        </p:txBody>
      </p:sp>
      <p:sp>
        <p:nvSpPr>
          <p:cNvPr id="61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90CA4C15-99FE-496E-B24E-DA8F14E28321}" type="slidenum">
              <a:rPr lang="en-US" sz="1200" strike="noStrike">
                <a:solidFill>
                  <a:srgbClr val="000000"/>
                </a:solidFill>
                <a:latin typeface="+mn-lt"/>
                <a:ea typeface="+mn-ea"/>
              </a:rPr>
              <a:t>&lt;number&gt;</a:t>
            </a:fld>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Here an attacker changes “$1000.00” to “$9500.00” in a simple bit-flipping MITM attack by inserting what's in red.</a:t>
            </a:r>
            <a:endParaRPr/>
          </a:p>
          <a:p>
            <a:r>
              <a:rPr lang="en-US" sz="1200" strike="noStrike">
                <a:latin typeface="Arial"/>
              </a:rPr>
              <a:t>The assumption is that an adversary knows the exact content of all or part of one of our messages. As a part of a MITM or replay attack, she can change the message contents without knowing the key. Say, for example, she knows a portion of the message, say an electronics fund transfer, contains the ASCII string "$1000.00". She can change that to "$9500.00" by XORing that portion of the ciphertext with the string: "$1000.00" xor "$9500.00".</a:t>
            </a:r>
            <a:endParaRPr/>
          </a:p>
          <a:p>
            <a:r>
              <a:rPr lang="en-US" sz="1200" strike="noStrike">
                <a:latin typeface="Arial"/>
              </a:rPr>
              <a:t>Recall that a string XORed with itself produces all zeros and that a string of zeros XORed with another string leaves that string intact. The result,</a:t>
            </a:r>
            <a:endParaRPr/>
          </a:p>
          <a:p>
            <a:r>
              <a:rPr lang="en-US" sz="1200" strike="noStrike">
                <a:latin typeface="Arial"/>
              </a:rPr>
              <a:t>    </a:t>
            </a:r>
            <a:r>
              <a:rPr lang="en-US" sz="1200" strike="noStrike">
                <a:latin typeface="Arial"/>
              </a:rPr>
              <a:t>C(K) xor "$9500.00"</a:t>
            </a:r>
            <a:endParaRPr/>
          </a:p>
          <a:p>
            <a:r>
              <a:rPr lang="en-US" sz="1200" strike="noStrike">
                <a:latin typeface="Arial"/>
              </a:rPr>
              <a:t>is what our ciphertext would have been if $9500 were the correct amount.</a:t>
            </a:r>
            <a:endParaRPr/>
          </a:p>
        </p:txBody>
      </p:sp>
      <p:sp>
        <p:nvSpPr>
          <p:cNvPr id="62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DE5E23DD-31B7-4E1A-8A44-C4B34F799783}" type="slidenum">
              <a:rPr lang="en-US" sz="1200" strike="noStrike">
                <a:solidFill>
                  <a:srgbClr val="000000"/>
                </a:solidFill>
                <a:latin typeface="+mn-lt"/>
                <a:ea typeface="+mn-ea"/>
              </a:rPr>
              <a:t>&lt;number&gt;</a:t>
            </a:fld>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85800" y="4343400"/>
            <a:ext cx="5483880" cy="4112280"/>
          </a:xfrm>
          <a:prstGeom prst="rect">
            <a:avLst/>
          </a:prstGeom>
        </p:spPr>
        <p:txBody>
          <a:bodyPr lIns="90000" rIns="90000" tIns="45000" bIns="45000"/>
          <a:p>
            <a:r>
              <a:rPr lang="en-US" sz="1200" strike="noStrike">
                <a:latin typeface="Arial"/>
              </a:rPr>
              <a:t>Authenticity means that we know that the ciphertext (or generally, the IV + ciphertext) has not been modified while in transit (i.e., data integrity) AND that the message recipient can verify the message source (i.e., the message originator).</a:t>
            </a:r>
            <a:endParaRPr/>
          </a:p>
          <a:p>
            <a:endParaRPr/>
          </a:p>
          <a:p>
            <a:r>
              <a:rPr lang="en-US" sz="1200" strike="noStrike">
                <a:latin typeface="Arial"/>
              </a:rPr>
              <a:t>Note that is imperative to validate the MAC </a:t>
            </a:r>
            <a:r>
              <a:rPr b="1" i="1" lang="en-US" sz="1200" strike="noStrike">
                <a:latin typeface="Arial"/>
              </a:rPr>
              <a:t>first</a:t>
            </a:r>
            <a:r>
              <a:rPr lang="en-US" sz="1200" strike="noStrike">
                <a:latin typeface="Arial"/>
              </a:rPr>
              <a:t>, otherwise these approaches fail completely and things like padding oracle attacks are still possible.</a:t>
            </a:r>
            <a:endParaRPr/>
          </a:p>
          <a:p>
            <a:endParaRPr/>
          </a:p>
          <a:p>
            <a:r>
              <a:rPr lang="en-US" sz="1200" strike="noStrike">
                <a:latin typeface="Arial"/>
              </a:rPr>
              <a:t>Note: Only EtM has been proven to be secure against all known attacks. Not so for the E&amp;M and MtE approaches.</a:t>
            </a:r>
            <a:endParaRPr/>
          </a:p>
          <a:p>
            <a:endParaRPr/>
          </a:p>
          <a:p>
            <a:r>
              <a:rPr lang="en-US" sz="1200" strike="noStrike">
                <a:latin typeface="Arial"/>
              </a:rPr>
              <a:t>GCM and CCM both NIST approved modes.</a:t>
            </a:r>
            <a:endParaRPr/>
          </a:p>
        </p:txBody>
      </p:sp>
      <p:sp>
        <p:nvSpPr>
          <p:cNvPr id="62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825CDA1B-85E9-4F67-8813-8FA483AFF2BB}" type="slidenum">
              <a:rPr lang="en-US" sz="1200" strike="noStrike">
                <a:solidFill>
                  <a:srgbClr val="000000"/>
                </a:solidFill>
                <a:latin typeface="Calibri"/>
              </a:rPr>
              <a:t>&lt;number&gt;</a:t>
            </a:fld>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Schneier and Wagner first espoused this in their paper “Analysis of the SSL 3.0 Protocol”</a:t>
            </a:r>
            <a:endParaRPr/>
          </a:p>
          <a:p>
            <a:endParaRPr/>
          </a:p>
          <a:p>
            <a:r>
              <a:rPr lang="en-US" sz="1200" strike="noStrike">
                <a:latin typeface="Arial"/>
              </a:rPr>
              <a:t>Alice should either NOT send the metadata or include it in the MAC calculation.</a:t>
            </a:r>
            <a:endParaRPr/>
          </a:p>
          <a:p>
            <a:endParaRPr/>
          </a:p>
          <a:p>
            <a:r>
              <a:rPr lang="en-US" sz="1200" strike="noStrike">
                <a:latin typeface="Arial"/>
              </a:rPr>
              <a:t>ESAPI has a crypto bundle that gets serialized that had this mistake as it sends the cipher transformation specification, but did not authenticate that data. It lead to a CVE in ESAPI.</a:t>
            </a:r>
            <a:endParaRPr/>
          </a:p>
        </p:txBody>
      </p:sp>
      <p:sp>
        <p:nvSpPr>
          <p:cNvPr id="62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9768984D-98E9-4C8F-A81F-14DDCC18CBE7}" type="slidenum">
              <a:rPr lang="en-US" sz="1200" strike="noStrike">
                <a:solidFill>
                  <a:srgbClr val="000000"/>
                </a:solidFill>
                <a:latin typeface="+mn-lt"/>
                <a:ea typeface="+mn-ea"/>
              </a:rPr>
              <a:t>&lt;number&gt;</a:t>
            </a:fld>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85440" y="4343400"/>
            <a:ext cx="5482080" cy="4110480"/>
          </a:xfrm>
          <a:prstGeom prst="rect">
            <a:avLst/>
          </a:prstGeom>
        </p:spPr>
        <p:txBody>
          <a:bodyPr lIns="93240" rIns="93240" tIns="46440" bIns="46440"/>
          <a:p>
            <a:r>
              <a:rPr lang="en-US" sz="1200" strike="noStrike">
                <a:latin typeface="Arial"/>
              </a:rPr>
              <a:t>Here’s an example of how NOT do it and what went wrong in ESAPI. This is the ESAPI memory layout for an encrypted message in network byte order (i.e., big endian).</a:t>
            </a:r>
            <a:endParaRPr/>
          </a:p>
          <a:p>
            <a:r>
              <a:rPr lang="en-US" sz="1200" strike="noStrike">
                <a:latin typeface="Arial"/>
              </a:rPr>
              <a:t>ESAPI had 2 problems. One was really it violated the rule of thumb of “don’t support too many options”. Against my better judgment, I caved into the ESAPI developer peer pressure and agreed to support backward compatibility for the completely broken (i.e., unauthenticated) crypto in ESAPI 1.4. Because of that, an adversary could set the macLen to zero and null out the first byte the actual MAC and cause an ESAPI 2.x message to behave as the ESAPI 1.4 unauthenticated crypto. This was CVE-2013-5679, fixed in ESAPI 2.1.0 by simply removing the backward compatibility with ESAPI 1.4 crypto (and telling everyone “I told you so” </a:t>
            </a:r>
            <a:r>
              <a:rPr lang="en-US" sz="1200" strike="noStrike">
                <a:latin typeface="Wingdings"/>
              </a:rPr>
              <a:t>).</a:t>
            </a:r>
            <a:endParaRPr/>
          </a:p>
          <a:p>
            <a:r>
              <a:rPr lang="en-US" sz="1200" strike="noStrike">
                <a:latin typeface="Wingdings"/>
              </a:rPr>
              <a:t>The second problem with ESAPI is the way it violated the Horton principle. Things like the KDF PRF (pseudo-random function) and version #, the timestamp, the cipher transformation, etc. were not MAC’d in ESAPI 2.1.0 and earlier. This is the essence of CVE-2-13-5960 and it requires a non-trivial design change. It is being targeted for ESAPI 2.1.1. (Important note: Despite what the CVE description says, it is not really as serious as it would first seem as an adversary would first need to convince the recipient to change their ESAPI.properties file from something other than the default settings via a social engineering attack of some kind.)</a:t>
            </a:r>
            <a:endParaRPr/>
          </a:p>
          <a:p>
            <a:r>
              <a:rPr lang="en-US" sz="1200" strike="noStrike">
                <a:latin typeface="Wingdings"/>
              </a:rPr>
              <a:t>Incidentally, the NSA code review of ESAPI did not find either of these issues. Hmmm…</a:t>
            </a:r>
            <a:endParaRPr/>
          </a:p>
          <a:p>
            <a:endParaRPr/>
          </a:p>
        </p:txBody>
      </p:sp>
      <p:sp>
        <p:nvSpPr>
          <p:cNvPr id="62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Even when misused, CBC degrades to what essentially is ECB mode in worst case. OTOH, for streaming modes, the breakage is total.</a:t>
            </a:r>
            <a:endParaRPr/>
          </a:p>
        </p:txBody>
      </p:sp>
      <p:sp>
        <p:nvSpPr>
          <p:cNvPr id="628"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B96410AC-5C6C-4384-BC61-AD56F77DF3F1}" type="slidenum">
              <a:rPr lang="en-US" sz="1200" strike="noStrike">
                <a:solidFill>
                  <a:srgbClr val="000000"/>
                </a:solidFill>
                <a:latin typeface="Calibri"/>
              </a:rPr>
              <a:t>&lt;number&gt;</a:t>
            </a:fld>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3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Calibri"/>
              </a:rPr>
              <a:t>There are several good YouTube videos demonstrating padding oracle attacks. You are encouraged to look them up.</a:t>
            </a:r>
            <a:endParaRPr/>
          </a:p>
        </p:txBody>
      </p:sp>
      <p:sp>
        <p:nvSpPr>
          <p:cNvPr id="632"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C2B0576F-6357-4B7B-94D2-058BF339F26D}" type="slidenum">
              <a:rPr lang="en-US" sz="1200" strike="noStrike">
                <a:solidFill>
                  <a:srgbClr val="000000"/>
                </a:solidFill>
                <a:latin typeface="Calibri"/>
              </a:rPr>
              <a:t>&lt;number&gt;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6"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Well, this first point is </a:t>
            </a:r>
            <a:r>
              <a:rPr i="1" lang="en-US" sz="1200" strike="noStrike">
                <a:latin typeface="Arial"/>
              </a:rPr>
              <a:t>mostly </a:t>
            </a:r>
            <a:r>
              <a:rPr lang="en-US" sz="1200" strike="noStrike">
                <a:latin typeface="Arial"/>
              </a:rPr>
              <a:t> true. I just QA'd a report  this past week were a developer implemented their own simple substitution cipher.</a:t>
            </a:r>
            <a:endParaRPr/>
          </a:p>
          <a:p>
            <a:endParaRPr/>
          </a:p>
          <a:p>
            <a:r>
              <a:rPr lang="en-US" sz="1200" strike="noStrike">
                <a:latin typeface="Arial"/>
              </a:rPr>
              <a:t>The broken crypto for legacy applications generally consists of using old, broken ciphers such as RC4 and DES.</a:t>
            </a:r>
            <a:endParaRPr/>
          </a:p>
          <a:p>
            <a:endParaRPr/>
          </a:p>
          <a:p>
            <a:r>
              <a:rPr lang="en-US" sz="1200" strike="noStrike">
                <a:latin typeface="+mn-lt"/>
              </a:rPr>
              <a:t>OpenSSL – Everyone knows about Heartbleed, but there have been 5 CVEs for OpenSSL in 2016, 9 in 2015, and 9 in 2014.  And it is a mature product, they have some very experienced crypto people working with them, and there have been lots of eyeballs looking at their code over the years. (Source: cvedetails.com; https://www.cvedetails.com/vulnerability-list/vendor_id-217/cvssscoremin-4/cvssscoremax-4.99/Openssl.html)</a:t>
            </a:r>
            <a:endParaRPr/>
          </a:p>
        </p:txBody>
      </p:sp>
      <p:sp>
        <p:nvSpPr>
          <p:cNvPr id="527"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10D9C2A1-7924-405C-AF47-BC2E0DEA067C}" type="slidenum">
              <a:rPr lang="en-US" sz="1200" strike="noStrike">
                <a:solidFill>
                  <a:srgbClr val="000000"/>
                </a:solidFill>
                <a:latin typeface="+mn-lt"/>
                <a:ea typeface="+mn-ea"/>
              </a:rPr>
              <a:t>&lt;number&gt;</a:t>
            </a:fld>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Note that the opposite is NOT true. If one is </a:t>
            </a:r>
            <a:r>
              <a:rPr b="1" i="1" lang="en-US" sz="2000" strike="noStrike">
                <a:latin typeface="Arial"/>
              </a:rPr>
              <a:t>unable</a:t>
            </a:r>
            <a:r>
              <a:rPr lang="en-US" sz="2000" strike="noStrike">
                <a:latin typeface="Arial"/>
              </a:rPr>
              <a:t> to distinguish between some algorithm and a random oracle, that does not assume that that particular algorithm is secure. In other words, we can show that something is insecure this way, but not show that it is secure.</a:t>
            </a:r>
            <a:endParaRPr/>
          </a:p>
        </p:txBody>
      </p:sp>
      <p:sp>
        <p:nvSpPr>
          <p:cNvPr id="63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Technically speaking, a padding oracle attack probably could be called an </a:t>
            </a:r>
            <a:r>
              <a:rPr i="1" lang="en-US" sz="2000" strike="noStrike">
                <a:latin typeface="Arial"/>
              </a:rPr>
              <a:t>adaptive</a:t>
            </a:r>
            <a:r>
              <a:rPr lang="en-US" sz="2000" strike="noStrike">
                <a:latin typeface="Arial"/>
              </a:rPr>
              <a:t> chosen-ciphertext attack, because the alteration of the chosen ciphertext is changed depending on the decryption outcome of the current mangled ciphertext.</a:t>
            </a:r>
            <a:endParaRPr/>
          </a:p>
        </p:txBody>
      </p:sp>
      <p:sp>
        <p:nvSpPr>
          <p:cNvPr id="63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Technically speaking, a padding oracle attack probably could be called an </a:t>
            </a:r>
            <a:r>
              <a:rPr i="1" lang="en-US" sz="2000" strike="noStrike">
                <a:latin typeface="Arial"/>
              </a:rPr>
              <a:t>adaptive</a:t>
            </a:r>
            <a:r>
              <a:rPr lang="en-US" sz="2000" strike="noStrike">
                <a:latin typeface="Arial"/>
              </a:rPr>
              <a:t> chosen-ciphertext attack, because the alteration of the chosen ciphertext is changed depending on the decryption outcome of the current mangled ciphertext.</a:t>
            </a:r>
            <a:endParaRPr/>
          </a:p>
        </p:txBody>
      </p:sp>
      <p:sp>
        <p:nvSpPr>
          <p:cNvPr id="63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4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1"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42"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3"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Bullet one: This means that attack does not work against streaming modes like CTR or OFB, etc.</a:t>
            </a:r>
            <a:endParaRPr/>
          </a:p>
          <a:p>
            <a:endParaRPr/>
          </a:p>
          <a:p>
            <a:r>
              <a:rPr lang="en-US" sz="2000" strike="noStrike">
                <a:latin typeface="Arial"/>
              </a:rPr>
              <a:t>The “oracle” is </a:t>
            </a:r>
            <a:r>
              <a:rPr i="1" lang="en-US" sz="2000" strike="noStrike">
                <a:latin typeface="Arial"/>
              </a:rPr>
              <a:t>any</a:t>
            </a:r>
            <a:r>
              <a:rPr lang="en-US" sz="2000" strike="noStrike">
                <a:latin typeface="Arial"/>
              </a:rPr>
              <a:t> plausible way—even if only statistical in nature—to distinguish a padding error versus any other error in decryption.</a:t>
            </a:r>
            <a:endParaRPr/>
          </a:p>
          <a:p>
            <a:endParaRPr/>
          </a:p>
          <a:p>
            <a:r>
              <a:rPr lang="en-US" sz="2000" strike="noStrike">
                <a:latin typeface="Arial"/>
              </a:rPr>
              <a:t>The oracle could be a local log entry. This could work even if the log file itself is not readable by the adversary as long as there is a different in the # of bytes written to the log in each case and the adversary can observe that.</a:t>
            </a:r>
            <a:endParaRPr/>
          </a:p>
        </p:txBody>
      </p:sp>
      <p:sp>
        <p:nvSpPr>
          <p:cNvPr id="64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Note: You may not see an explicit catch of BadPaddingException as developers typically lump exceptions into a super class or just all their methods to throw.  However, Cipher.update() and Cipher.doFinal() on the decryption side is where you would observe this so you can start looking there.</a:t>
            </a:r>
            <a:endParaRPr/>
          </a:p>
        </p:txBody>
      </p:sp>
      <p:sp>
        <p:nvSpPr>
          <p:cNvPr id="64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The last two bullets are still susceptible to local adversaries who can still accurately measure your process’ time spent sleeping. Generally, that is acceptable, but your threat model may vary.</a:t>
            </a:r>
            <a:endParaRPr/>
          </a:p>
          <a:p>
            <a:endParaRPr/>
          </a:p>
          <a:p>
            <a:r>
              <a:rPr lang="en-US" sz="2000" strike="noStrike">
                <a:latin typeface="Arial"/>
              </a:rPr>
              <a:t>ESAPI takes the last approach. I preferred that approach because the first approach was difficult (in would involve major restructuring of the code) and it makes the attacker always take a (relatively) substantial amount of time thus slowing down attempted attacks. Note that since if key change operations were done, there are still legitimate cases of where decryption could fail because the encrypting and decrypting ends are using different keys because one of them failed to change keys at the appropriate time.</a:t>
            </a:r>
            <a:endParaRPr/>
          </a:p>
        </p:txBody>
      </p:sp>
      <p:sp>
        <p:nvSpPr>
          <p:cNvPr id="64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9" name="PlaceHolder 1"/>
          <p:cNvSpPr>
            <a:spLocks noGrp="1"/>
          </p:cNvSpPr>
          <p:nvPr>
            <p:ph type="body"/>
          </p:nvPr>
        </p:nvSpPr>
        <p:spPr>
          <a:xfrm>
            <a:off x="685800" y="4343400"/>
            <a:ext cx="5483880" cy="4112280"/>
          </a:xfrm>
          <a:prstGeom prst="rect">
            <a:avLst/>
          </a:prstGeom>
        </p:spPr>
        <p:txBody>
          <a:bodyPr lIns="90000" rIns="90000" tIns="45000" bIns="45000"/>
          <a:p>
            <a:pPr>
              <a:lnSpc>
                <a:spcPct val="100000"/>
              </a:lnSpc>
            </a:pPr>
            <a:r>
              <a:rPr lang="en-US" sz="1200" strike="noStrike">
                <a:solidFill>
                  <a:srgbClr val="000000"/>
                </a:solidFill>
                <a:latin typeface="Arial"/>
              </a:rPr>
              <a:t>An example would be to prevent parameter tampering on HTTP query or POST parameters. The attacker will generally know what the parameters are because the attacker entered them!</a:t>
            </a:r>
            <a:endParaRPr/>
          </a:p>
        </p:txBody>
      </p:sp>
      <p:sp>
        <p:nvSpPr>
          <p:cNvPr id="650" name="CustomShape 2"/>
          <p:cNvSpPr/>
          <p:nvPr/>
        </p:nvSpPr>
        <p:spPr>
          <a:xfrm>
            <a:off x="3884760" y="8685360"/>
            <a:ext cx="2969280" cy="454680"/>
          </a:xfrm>
          <a:prstGeom prst="rect">
            <a:avLst/>
          </a:prstGeom>
          <a:noFill/>
          <a:ln>
            <a:noFill/>
          </a:ln>
        </p:spPr>
        <p:style>
          <a:lnRef idx="0"/>
          <a:fillRef idx="0"/>
          <a:effectRef idx="0"/>
          <a:fontRef idx="minor"/>
        </p:style>
        <p:txBody>
          <a:bodyPr lIns="90000" rIns="90000" tIns="45000" bIns="45000" anchor="b"/>
          <a:p>
            <a:pPr algn="r">
              <a:lnSpc>
                <a:spcPct val="100000"/>
              </a:lnSpc>
            </a:pPr>
            <a:fld id="{178C1533-D013-4572-8053-EFACA2F51A98}" type="slidenum">
              <a:rPr lang="en-US" sz="1200" strike="noStrike">
                <a:solidFill>
                  <a:srgbClr val="000000"/>
                </a:solidFill>
                <a:latin typeface="Calibri"/>
              </a:rPr>
              <a:t>&lt;number&gt;</a:t>
            </a:fld>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2000" strike="noStrike">
                <a:latin typeface="Arial"/>
              </a:rPr>
              <a:t>There is a whole other section on using asymmetric cryptography for digital signatures that I’ve leaving out of this talk.</a:t>
            </a:r>
            <a:endParaRPr/>
          </a:p>
          <a:p>
            <a:pPr>
              <a:lnSpc>
                <a:spcPct val="100000"/>
              </a:lnSpc>
            </a:pPr>
            <a:endParaRPr/>
          </a:p>
        </p:txBody>
      </p:sp>
      <p:sp>
        <p:nvSpPr>
          <p:cNvPr id="65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D0993FE-99A8-46F2-B907-678D447A6DDC}" type="slidenum">
              <a:rPr lang="en-US" sz="1200" strike="noStrike">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8" name="PlaceHolder 1"/>
          <p:cNvSpPr>
            <a:spLocks noGrp="1"/>
          </p:cNvSpPr>
          <p:nvPr>
            <p:ph type="body"/>
          </p:nvPr>
        </p:nvSpPr>
        <p:spPr>
          <a:xfrm>
            <a:off x="685800" y="4343400"/>
            <a:ext cx="5481720" cy="4110480"/>
          </a:xfrm>
          <a:prstGeom prst="rect">
            <a:avLst/>
          </a:prstGeom>
        </p:spPr>
        <p:txBody>
          <a:bodyPr lIns="0" rIns="0" tIns="0" bIns="0"/>
          <a:p>
            <a:r>
              <a:rPr lang="en-US" sz="2000" strike="noStrike">
                <a:latin typeface="Arial"/>
              </a:rPr>
              <a:t>Ideally this would be show on a second screen and left up so it could be referred to.</a:t>
            </a:r>
            <a:endParaRPr/>
          </a:p>
          <a:p>
            <a:endParaRPr/>
          </a:p>
          <a:p>
            <a:r>
              <a:rPr lang="en-US" sz="2000" strike="noStrike">
                <a:latin typeface="Arial"/>
              </a:rPr>
              <a:t>This would be used to discuss data flow in the context of the following slide and would be referred occasionally throughout the presentation.</a:t>
            </a:r>
            <a:endParaRPr/>
          </a:p>
          <a:p>
            <a:endParaRPr/>
          </a:p>
          <a:p>
            <a:r>
              <a:rPr lang="en-US" sz="2000" strike="noStrike">
                <a:latin typeface="Arial"/>
              </a:rPr>
              <a:t>NOTE: This is not the simplest example. Can be made simpler; for example, don’t need the SecretKeySpec at all here, but because we generally store the key somewhere to reuse it, you generally will see it come into play.</a:t>
            </a:r>
            <a:endParaRPr/>
          </a:p>
        </p:txBody>
      </p:sp>
      <p:sp>
        <p:nvSpPr>
          <p:cNvPr id="529"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Regarding the math and making one’s head explode, only certain “curves” are considered “safe” (i.e., secure) and those are some of the things that would eventually need to be specified for ECIE.</a:t>
            </a:r>
            <a:endParaRPr/>
          </a:p>
          <a:p>
            <a:endParaRPr/>
          </a:p>
          <a:p>
            <a:r>
              <a:rPr lang="en-US" sz="2000" strike="noStrike">
                <a:latin typeface="Arial"/>
              </a:rPr>
              <a:t>Furthermore, there are many cryptographers who do not trust the NIST recommended curves because of the NSA influence in choosing them so some (e.g., mathematician and cryptographer David Bernstein) have come up with their own curves.</a:t>
            </a:r>
            <a:endParaRPr/>
          </a:p>
        </p:txBody>
      </p:sp>
      <p:sp>
        <p:nvSpPr>
          <p:cNvPr id="65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56"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685440" y="4343400"/>
            <a:ext cx="5482080" cy="4110480"/>
          </a:xfrm>
          <a:prstGeom prst="rect">
            <a:avLst/>
          </a:prstGeom>
        </p:spPr>
        <p:txBody>
          <a:bodyPr lIns="93240" rIns="93240" tIns="46440" bIns="46440"/>
          <a:p>
            <a:r>
              <a:rPr lang="en-US" sz="1600" strike="noStrike">
                <a:latin typeface="Arial"/>
              </a:rPr>
              <a:t>Source: http://www.users.zetnet.co.uk/hopwood/crypto/scan/ca.html</a:t>
            </a:r>
            <a:endParaRPr/>
          </a:p>
          <a:p>
            <a:r>
              <a:rPr lang="en-US" sz="1600" strike="noStrike">
                <a:latin typeface="Arial"/>
              </a:rPr>
              <a:t>One simple argument is that we cannot parallelize cipher modes like CBC, but doing so with ECB is trivial. And since asymmetric encryption is already around 1000 times slower than symmetric encryption, there is no point in making it worse than it already is. Also, it is likely that attempts to use modes other than ECB will magnify any side-channel timing attacks that are already present making them large enough to be exploitable as an oracle.</a:t>
            </a:r>
            <a:endParaRPr/>
          </a:p>
          <a:p>
            <a:endParaRPr/>
          </a:p>
          <a:p>
            <a:r>
              <a:rPr lang="en-US" sz="1600" strike="noStrike">
                <a:latin typeface="Arial"/>
              </a:rPr>
              <a:t>Note also that while Hopwood states “RSA/CBC/PKCS#7” in the context of a JCE provider, there would not be a valid padding scheme recognized by JCE. To specify this in Java, it would be “RSA/CBC/PKCS5Padding”</a:t>
            </a:r>
            <a:endParaRPr/>
          </a:p>
          <a:p>
            <a:r>
              <a:rPr lang="en-US" sz="1600" strike="noStrike">
                <a:latin typeface="Arial"/>
              </a:rPr>
              <a:t>“</a:t>
            </a:r>
            <a:r>
              <a:rPr lang="en-US" sz="1600" strike="noStrike">
                <a:latin typeface="Arial"/>
              </a:rPr>
              <a:t>NONE” also okay; that's what BC uses.. </a:t>
            </a:r>
            <a:endParaRPr/>
          </a:p>
        </p:txBody>
      </p:sp>
      <p:sp>
        <p:nvSpPr>
          <p:cNvPr id="65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Because of lack of time, I am not going to cover these in detail. Suffice it to say that I if you are using RSA with another BUT OAEP, then your application has vulnerabilities. Google for the terms “RSA”, “padding”, and “vulnerabilities” and you will find a lot of good articles to read if you are interested further.</a:t>
            </a:r>
            <a:endParaRPr/>
          </a:p>
          <a:p>
            <a:endParaRPr/>
          </a:p>
          <a:p>
            <a:r>
              <a:rPr lang="en-US" sz="2000" strike="noStrike">
                <a:latin typeface="Arial"/>
              </a:rPr>
              <a:t>Finally note that OAEP is (by comparison) a complicated padding scheme and it has been found to have timing attacks in several implementations. However, it is still generally better than using these other two approaches. You can use the approach outlined about a half-dozen slides ago regarding removing side-channel timing attacks as oracles for this if the OAEP implementation is suspect.</a:t>
            </a:r>
            <a:endParaRPr/>
          </a:p>
        </p:txBody>
      </p:sp>
      <p:sp>
        <p:nvSpPr>
          <p:cNvPr id="66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6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B1F27AA4-83A6-4463-A760-26A44F1514A7}" type="slidenum">
              <a:rPr lang="en-US" sz="1200" strike="noStrike">
                <a:solidFill>
                  <a:srgbClr val="000000"/>
                </a:solidFill>
                <a:latin typeface="+mn-lt"/>
                <a:ea typeface="+mn-ea"/>
              </a:rPr>
              <a:t>&lt;number&gt;</a:t>
            </a:fld>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BTW, insecure padding for RSA is the </a:t>
            </a:r>
            <a:r>
              <a:rPr b="1" i="1" lang="en-US" sz="2000" strike="noStrike">
                <a:latin typeface="Arial"/>
              </a:rPr>
              <a:t>default</a:t>
            </a:r>
            <a:r>
              <a:rPr lang="en-US" sz="2000" strike="noStrike">
                <a:latin typeface="Arial"/>
              </a:rPr>
              <a:t>. Thank you Sun / Oracle.</a:t>
            </a:r>
            <a:endParaRPr/>
          </a:p>
        </p:txBody>
      </p:sp>
      <p:sp>
        <p:nvSpPr>
          <p:cNvPr id="66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3BD9B73-A51F-4B1D-A3EF-FA39C769B13A}" type="slidenum">
              <a:rPr lang="en-US" sz="1200" strike="noStrike">
                <a:solidFill>
                  <a:srgbClr val="000000"/>
                </a:solidFill>
                <a:latin typeface="+mn-lt"/>
                <a:ea typeface="+mn-ea"/>
              </a:rPr>
              <a:t>&lt;number&gt;</a:t>
            </a:fld>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My mother used to tell me that everything is good for something, even if it’s only for illustration as a bad example. Case in point.</a:t>
            </a:r>
            <a:endParaRPr/>
          </a:p>
          <a:p>
            <a:endParaRPr/>
          </a:p>
          <a:p>
            <a:r>
              <a:rPr lang="en-US" sz="1200" strike="noStrike">
                <a:latin typeface="Arial"/>
              </a:rPr>
              <a:t>This was a real example I found while doing a code review for a 3</a:t>
            </a:r>
            <a:r>
              <a:rPr lang="en-US" sz="1200" strike="noStrike" baseline="101000">
                <a:latin typeface="Arial"/>
              </a:rPr>
              <a:t>rd</a:t>
            </a:r>
            <a:r>
              <a:rPr lang="en-US" sz="1200" strike="noStrike">
                <a:latin typeface="Arial"/>
              </a:rPr>
              <a:t> party vendor. The attack is practical because the number of possible CC#s is bounded AND because they were using the default padding, which is PKCS1.</a:t>
            </a:r>
            <a:endParaRPr/>
          </a:p>
          <a:p>
            <a:endParaRPr/>
          </a:p>
          <a:p>
            <a:r>
              <a:rPr lang="en-US" sz="1200" strike="noStrike">
                <a:latin typeface="Arial"/>
              </a:rPr>
              <a:t>Note that OAEP (Optimal Asymmetric Encryption Padding) doesn't have this problem because the resultant ciphertext is different for each time the same plaintext is encrypted.</a:t>
            </a:r>
            <a:endParaRPr/>
          </a:p>
          <a:p>
            <a:endParaRPr/>
          </a:p>
        </p:txBody>
      </p:sp>
      <p:sp>
        <p:nvSpPr>
          <p:cNvPr id="66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BC9EE179-52FF-4A13-8AC8-ED0585DF0036}" type="slidenum">
              <a:rPr lang="en-US" sz="1200" strike="noStrike">
                <a:solidFill>
                  <a:srgbClr val="000000"/>
                </a:solidFill>
                <a:latin typeface="+mn-lt"/>
                <a:ea typeface="+mn-ea"/>
              </a:rPr>
              <a:t>&lt;number&gt;</a:t>
            </a:fld>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68"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9" name="CustomShape 1"/>
          <p:cNvSpPr/>
          <p:nvPr/>
        </p:nvSpPr>
        <p:spPr>
          <a:xfrm>
            <a:off x="3884400" y="8685360"/>
            <a:ext cx="2967120" cy="452520"/>
          </a:xfrm>
          <a:prstGeom prst="rect">
            <a:avLst/>
          </a:prstGeom>
          <a:noFill/>
          <a:ln>
            <a:noFill/>
          </a:ln>
        </p:spPr>
        <p:style>
          <a:lnRef idx="0"/>
          <a:fillRef idx="0"/>
          <a:effectRef idx="0"/>
          <a:fontRef idx="minor"/>
        </p:style>
      </p:sp>
      <p:sp>
        <p:nvSpPr>
          <p:cNvPr id="670" name="PlaceHolder 2"/>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Problems with impersonation is huge with trying to associate an identity with a public key.</a:t>
            </a:r>
            <a:endParaRPr/>
          </a:p>
          <a:p>
            <a:endParaRPr/>
          </a:p>
          <a:p>
            <a:r>
              <a:rPr lang="en-US" sz="2000" strike="noStrike">
                <a:latin typeface="Arial"/>
              </a:rPr>
              <a:t>For X.509 certificates we try to ensure this with a PKI and certificates signed by CAs. For SSH, we try to address this by Trust On First Use (TOFU). For PGP, we have public key servers or people adding their public keys on their regular emails or publishing them on their web site, blog, etc. We will not discuss this problem further because it general extends to the infrastructure and thus is not directly relevant to secure code reviews.</a:t>
            </a:r>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440" y="4343400"/>
            <a:ext cx="5482080" cy="4110480"/>
          </a:xfrm>
          <a:prstGeom prst="rect">
            <a:avLst/>
          </a:prstGeom>
        </p:spPr>
        <p:txBody>
          <a:bodyPr lIns="93240" rIns="93240" tIns="46440" bIns="46440"/>
          <a:p>
            <a:r>
              <a:rPr lang="en-US" sz="2000" strike="noStrike">
                <a:latin typeface="Arial"/>
              </a:rPr>
              <a:t>For this 2</a:t>
            </a:r>
            <a:r>
              <a:rPr lang="en-US" sz="2000" strike="noStrike" baseline="101000">
                <a:latin typeface="Arial"/>
              </a:rPr>
              <a:t>nd</a:t>
            </a:r>
            <a:r>
              <a:rPr lang="en-US" sz="2000" strike="noStrike">
                <a:latin typeface="Arial"/>
              </a:rPr>
              <a:t> bullet, Alice's identity is often tied to a Distinguished Name (DN) say on a personal email certificate for S/MIME. So when Alice's company changes or her email address changes, she would be given an new certificate with a different DN. So Alice still being Alice, how do we deal with these changes? There are clumsy ways to handle multiple DNs through things like SubjectAltName (aka, SAN), but it is limited. It is also beyond the scope of this presentation.</a:t>
            </a:r>
            <a:endParaRPr/>
          </a:p>
        </p:txBody>
      </p:sp>
      <p:sp>
        <p:nvSpPr>
          <p:cNvPr id="672"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0" name="PlaceHolder 1"/>
          <p:cNvSpPr>
            <a:spLocks noGrp="1"/>
          </p:cNvSpPr>
          <p:nvPr>
            <p:ph type="body"/>
          </p:nvPr>
        </p:nvSpPr>
        <p:spPr>
          <a:xfrm>
            <a:off x="685440" y="4343040"/>
            <a:ext cx="5481360" cy="4505400"/>
          </a:xfrm>
          <a:prstGeom prst="rect">
            <a:avLst/>
          </a:prstGeom>
        </p:spPr>
        <p:txBody>
          <a:bodyPr lIns="0" rIns="0" tIns="0" bIns="0"/>
          <a:p>
            <a:r>
              <a:rPr lang="en-US" sz="2000" strike="noStrike">
                <a:latin typeface="Arial"/>
              </a:rPr>
              <a:t>[Note that only thing that most static analysis tools do today is to see if the key size</a:t>
            </a:r>
            <a:endParaRPr/>
          </a:p>
          <a:p>
            <a:r>
              <a:rPr lang="en-US" sz="2000" strike="noStrike">
                <a:latin typeface="Arial"/>
              </a:rPr>
              <a:t>is too small and look at the cipher transformation passed to Cipher.getInstance()</a:t>
            </a:r>
            <a:endParaRPr/>
          </a:p>
          <a:p>
            <a:r>
              <a:rPr lang="en-US" sz="2000" strike="noStrike">
                <a:latin typeface="Arial"/>
              </a:rPr>
              <a:t>to see if it is a strong cipher (which generally translates to “not DES”) and does not</a:t>
            </a:r>
            <a:endParaRPr/>
          </a:p>
          <a:p>
            <a:r>
              <a:rPr lang="en-US" sz="2000" strike="noStrike">
                <a:latin typeface="Arial"/>
              </a:rPr>
              <a:t>use ECB mode. (In other words, the part highlighted in yellow.) However, many also fail to recognize that</a:t>
            </a:r>
            <a:endParaRPr/>
          </a:p>
          <a:p>
            <a:r>
              <a:rPr lang="en-US" sz="2000" strike="noStrike">
                <a:latin typeface="Arial"/>
              </a:rPr>
              <a:t>         </a:t>
            </a:r>
            <a:r>
              <a:rPr lang="en-US" sz="2000" strike="noStrike">
                <a:latin typeface="Arial"/>
              </a:rPr>
              <a:t>Cipher.getInstance(“cipherAlg”)</a:t>
            </a:r>
            <a:endParaRPr/>
          </a:p>
          <a:p>
            <a:endParaRPr/>
          </a:p>
          <a:p>
            <a:r>
              <a:rPr lang="en-US" sz="2000" strike="noStrike">
                <a:latin typeface="Arial"/>
              </a:rPr>
              <a:t>Returns a cipher instance of the specified cipher algorithm, but with ECB mode and no padding!</a:t>
            </a:r>
            <a:endParaRPr/>
          </a:p>
          <a:p>
            <a:r>
              <a:rPr lang="en-US" sz="2000" strike="noStrike">
                <a:latin typeface="Arial"/>
              </a:rPr>
              <a:t>Also fail miserably when cipher transformation taken from configuration file.</a:t>
            </a:r>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74"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7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93838F13-A982-4B05-9BB0-F903146C21D0}" type="slidenum">
              <a:rPr lang="en-US" sz="1200" strike="noStrike">
                <a:solidFill>
                  <a:srgbClr val="000000"/>
                </a:solidFill>
                <a:latin typeface="+mn-lt"/>
                <a:ea typeface="+mn-ea"/>
              </a:rPr>
              <a:t>&lt;number&gt;</a:t>
            </a:fld>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If I did my math right, for 3DES, that works out to about 275 gigabits of plaintext. For AES, you probably don’t need to worry about it as its about 8 million times bigger.</a:t>
            </a:r>
            <a:endParaRPr/>
          </a:p>
          <a:p>
            <a:endParaRPr/>
          </a:p>
          <a:p>
            <a:r>
              <a:rPr lang="en-US" sz="1200" strike="noStrike">
                <a:latin typeface="Arial"/>
              </a:rPr>
              <a:t>If you are only encrypting credit card #s with the key, then you don’t need to worry about it. If the key is also being used to encrypt lots of large files, then maybe you need to be concerned if you are using 3DES.</a:t>
            </a:r>
            <a:endParaRPr/>
          </a:p>
          <a:p>
            <a:endParaRPr/>
          </a:p>
          <a:p>
            <a:pPr>
              <a:lnSpc>
                <a:spcPct val="100000"/>
              </a:lnSpc>
            </a:pPr>
            <a:r>
              <a:rPr lang="en-US" sz="1200" strike="noStrike">
                <a:latin typeface="Arial"/>
              </a:rPr>
              <a:t>But beware if you are doing things like bulk file encryption or encrypting a long established VPN processing lots of data, etc.</a:t>
            </a:r>
            <a:endParaRPr/>
          </a:p>
        </p:txBody>
      </p:sp>
      <p:sp>
        <p:nvSpPr>
          <p:cNvPr id="67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E7DCC12B-4D89-46B8-92FA-9DBB322271A8}" type="slidenum">
              <a:rPr lang="en-US" sz="1200" strike="noStrike">
                <a:solidFill>
                  <a:srgbClr val="000000"/>
                </a:solidFill>
                <a:latin typeface="+mn-lt"/>
                <a:ea typeface="+mn-ea"/>
              </a:rPr>
              <a:t>&lt;number&gt;</a:t>
            </a:fld>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343400"/>
            <a:ext cx="5482800" cy="4111200"/>
          </a:xfrm>
          <a:prstGeom prst="rect">
            <a:avLst/>
          </a:prstGeom>
        </p:spPr>
        <p:txBody>
          <a:bodyPr lIns="0" rIns="0" tIns="0" bIns="0"/>
          <a:p>
            <a:r>
              <a:rPr lang="en-US" sz="2000" strike="noStrike">
                <a:latin typeface="Arial"/>
              </a:rPr>
              <a:t>This is a real world example from last summer.</a:t>
            </a:r>
            <a:endParaRPr/>
          </a:p>
          <a:p>
            <a:endParaRPr/>
          </a:p>
        </p:txBody>
      </p:sp>
      <p:sp>
        <p:nvSpPr>
          <p:cNvPr id="68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A855D24D-9DB0-4709-9015-EE2DA43C4B68}" type="slidenum">
              <a:rPr lang="en-US" sz="1200" strike="noStrike">
                <a:solidFill>
                  <a:srgbClr val="000000"/>
                </a:solidFill>
                <a:latin typeface="+mn-lt"/>
                <a:ea typeface="+mn-ea"/>
              </a:rPr>
              <a:t>&lt;number&gt;</a:t>
            </a:fld>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HSM =&gt; Hardware Security Module</a:t>
            </a:r>
            <a:endParaRPr/>
          </a:p>
          <a:p>
            <a:r>
              <a:rPr lang="en-US" sz="1200" strike="noStrike">
                <a:latin typeface="Arial"/>
              </a:rPr>
              <a:t>TPM =&gt; Trusted Platform Module</a:t>
            </a:r>
            <a:endParaRPr/>
          </a:p>
          <a:p>
            <a:endParaRPr/>
          </a:p>
          <a:p>
            <a:r>
              <a:rPr lang="en-US" sz="1200" strike="noStrike">
                <a:latin typeface="Arial"/>
              </a:rPr>
              <a:t>Yes, I realize if you allow the operations staff to pick the crypto key, then they have do encrypt the properties like your DB password, etc.  It ain't rocket science! So give them a script to run!!!</a:t>
            </a:r>
            <a:endParaRPr/>
          </a:p>
          <a:p>
            <a:endParaRPr/>
          </a:p>
          <a:p>
            <a:r>
              <a:rPr lang="en-US" sz="1200" strike="noStrike">
                <a:latin typeface="Arial"/>
              </a:rPr>
              <a:t>Also, there are some problems that I don’t have time to go into with Java Key Store. If you are interested, see me after this talk.</a:t>
            </a:r>
            <a:endParaRPr/>
          </a:p>
        </p:txBody>
      </p:sp>
      <p:sp>
        <p:nvSpPr>
          <p:cNvPr id="68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293D7F02-5FF8-4281-BABD-7FEBEFED858A}" type="slidenum">
              <a:rPr lang="en-US" sz="1200" strike="noStrike">
                <a:solidFill>
                  <a:srgbClr val="000000"/>
                </a:solidFill>
                <a:latin typeface="+mn-lt"/>
                <a:ea typeface="+mn-ea"/>
              </a:rPr>
              <a:t>&lt;number&gt;</a:t>
            </a:fld>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685800" y="4343400"/>
            <a:ext cx="5484240" cy="4112640"/>
          </a:xfrm>
          <a:prstGeom prst="rect">
            <a:avLst/>
          </a:prstGeom>
        </p:spPr>
        <p:txBody>
          <a:bodyPr lIns="0" rIns="0" tIns="0" bIns="0"/>
          <a:p>
            <a:pPr>
              <a:lnSpc>
                <a:spcPct val="100000"/>
              </a:lnSpc>
            </a:pPr>
            <a:endParaRPr/>
          </a:p>
          <a:p>
            <a:pPr>
              <a:lnSpc>
                <a:spcPct val="100000"/>
              </a:lnSpc>
            </a:pPr>
            <a:r>
              <a:rPr lang="en-US" sz="1200" strike="noStrike">
                <a:solidFill>
                  <a:srgbClr val="000000"/>
                </a:solidFill>
                <a:latin typeface="Arial"/>
              </a:rPr>
              <a:t>Other restrictions apply: Only certain index types supported (e.g., B-tree only in Oracle, so can't use Bitmap index), can no longer do range searches or wildcard matching, cannot use TDE column encryption to encrypt columns used in foreign key constraints.</a:t>
            </a:r>
            <a:endParaRPr/>
          </a:p>
          <a:p>
            <a:pPr>
              <a:lnSpc>
                <a:spcPct val="100000"/>
              </a:lnSpc>
            </a:pPr>
            <a:endParaRPr/>
          </a:p>
          <a:p>
            <a:pPr>
              <a:lnSpc>
                <a:spcPct val="100000"/>
              </a:lnSpc>
            </a:pPr>
            <a:r>
              <a:rPr lang="en-US" sz="1200" strike="noStrike">
                <a:solidFill>
                  <a:srgbClr val="000000"/>
                </a:solidFill>
                <a:latin typeface="Arial"/>
              </a:rPr>
              <a:t>OK, so they even lie a little about the “transparent”.</a:t>
            </a:r>
            <a:endParaRPr/>
          </a:p>
        </p:txBody>
      </p:sp>
      <p:sp>
        <p:nvSpPr>
          <p:cNvPr id="684" name="CustomShape 2"/>
          <p:cNvSpPr/>
          <p:nvPr/>
        </p:nvSpPr>
        <p:spPr>
          <a:xfrm>
            <a:off x="3884760" y="8685360"/>
            <a:ext cx="2969640" cy="455040"/>
          </a:xfrm>
          <a:prstGeom prst="rect">
            <a:avLst/>
          </a:prstGeom>
          <a:noFill/>
          <a:ln>
            <a:noFill/>
          </a:ln>
        </p:spPr>
        <p:style>
          <a:lnRef idx="0"/>
          <a:fillRef idx="0"/>
          <a:effectRef idx="0"/>
          <a:fontRef idx="minor"/>
        </p:style>
        <p:txBody>
          <a:bodyPr lIns="90000" rIns="90000" tIns="45000" bIns="45000" anchor="b"/>
          <a:p>
            <a:pPr algn="r">
              <a:lnSpc>
                <a:spcPct val="100000"/>
              </a:lnSpc>
            </a:pPr>
            <a:fld id="{E4DE1BE8-C889-4702-BAF0-C9537DA4DD9E}" type="slidenum">
              <a:rPr lang="en-US" sz="1200" strike="noStrike">
                <a:solidFill>
                  <a:srgbClr val="000000"/>
                </a:solidFill>
                <a:latin typeface="Calibri"/>
              </a:rPr>
              <a:t>&lt;number&gt;</a:t>
            </a:fld>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For cases where you wish to use “salt” (which applies a random IV under the hood) on encrypted columns, you cannot index those columns at all.</a:t>
            </a:r>
            <a:endParaRPr/>
          </a:p>
        </p:txBody>
      </p:sp>
      <p:sp>
        <p:nvSpPr>
          <p:cNvPr id="68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0BFD4309-A214-41AC-A693-B43281D142B1}" type="slidenum">
              <a:rPr lang="en-US" sz="1200" strike="noStrike">
                <a:solidFill>
                  <a:srgbClr val="000000"/>
                </a:solidFill>
                <a:latin typeface="+mn-lt"/>
                <a:ea typeface="+mn-ea"/>
              </a:rPr>
              <a:t>&lt;number&gt;</a:t>
            </a:fld>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685800" y="4343400"/>
            <a:ext cx="5482800" cy="4111200"/>
          </a:xfrm>
          <a:prstGeom prst="rect">
            <a:avLst/>
          </a:prstGeom>
        </p:spPr>
        <p:txBody>
          <a:bodyPr lIns="0" rIns="0" tIns="0" bIns="0"/>
          <a:p>
            <a:endParaRPr/>
          </a:p>
          <a:p>
            <a:r>
              <a:rPr lang="en-US" sz="1200" strike="noStrike">
                <a:latin typeface="Arial"/>
              </a:rPr>
              <a:t>In reality, TDE works well if your only threat in your threat model consists of a “smash and grab” of the hard drive where your DB is stored..  And even that may not suffice if the password used to secure the DB “master” password is weak since offline dictionary attacks apply there.</a:t>
            </a:r>
            <a:endParaRPr/>
          </a:p>
          <a:p>
            <a:endParaRPr/>
          </a:p>
          <a:p>
            <a:r>
              <a:rPr lang="en-US" sz="1200" strike="noStrike">
                <a:latin typeface="Arial"/>
              </a:rPr>
              <a:t>If I were a PCI DSS auditor, I personally would not allow this. It may be enough to keep your ass from being sued for treble damages, but it won't keep you from getting hacked.</a:t>
            </a:r>
            <a:endParaRPr/>
          </a:p>
        </p:txBody>
      </p:sp>
      <p:sp>
        <p:nvSpPr>
          <p:cNvPr id="68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4FBAB9D1-058E-4384-9780-F6A45D9D6808}" type="slidenum">
              <a:rPr lang="en-US" sz="1200" strike="noStrike">
                <a:solidFill>
                  <a:srgbClr val="000000"/>
                </a:solidFill>
                <a:latin typeface="+mn-lt"/>
                <a:ea typeface="+mn-ea"/>
              </a:rPr>
              <a:t>&lt;number&gt;</a:t>
            </a:fld>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90"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685440" y="4343400"/>
            <a:ext cx="5482080" cy="4110480"/>
          </a:xfrm>
          <a:prstGeom prst="rect">
            <a:avLst/>
          </a:prstGeom>
        </p:spPr>
        <p:txBody>
          <a:bodyPr lIns="93240" rIns="93240" tIns="46440" bIns="46440"/>
          <a:p>
            <a:endParaRPr/>
          </a:p>
        </p:txBody>
      </p:sp>
      <p:sp>
        <p:nvSpPr>
          <p:cNvPr id="692" name="CustomShape 2"/>
          <p:cNvSpPr/>
          <p:nvPr/>
        </p:nvSpPr>
        <p:spPr>
          <a:xfrm>
            <a:off x="3884400" y="8685360"/>
            <a:ext cx="2967120" cy="45252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53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87A6A874-DCB2-4B01-8805-39018FAD853E}" type="slidenum">
              <a:rPr lang="en-US" sz="1200" strike="noStrike">
                <a:solidFill>
                  <a:srgbClr val="000000"/>
                </a:solidFill>
                <a:latin typeface="+mn-lt"/>
                <a:ea typeface="+mn-ea"/>
              </a:rPr>
              <a:t>&lt;number&gt;</a:t>
            </a:fld>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HttpsURLConnection does do host name verification though. Use it when you can.</a:t>
            </a:r>
            <a:endParaRPr/>
          </a:p>
          <a:p>
            <a:pPr>
              <a:lnSpc>
                <a:spcPct val="100000"/>
              </a:lnSpc>
            </a:pPr>
            <a:endParaRPr/>
          </a:p>
          <a:p>
            <a:pPr>
              <a:lnSpc>
                <a:spcPct val="100000"/>
              </a:lnSpc>
            </a:pPr>
            <a:r>
              <a:rPr lang="en-US" sz="1200" strike="noStrike">
                <a:latin typeface="Arial"/>
              </a:rPr>
              <a:t>I still see this a lot. SSLSocket used, but no checks for host name verification. Most of it is legacy code, predating the use of HttpsURLConnection, but sometimes it is that SSL/TLS is required, but not HTTP.</a:t>
            </a:r>
            <a:endParaRPr/>
          </a:p>
        </p:txBody>
      </p:sp>
      <p:sp>
        <p:nvSpPr>
          <p:cNvPr id="69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DD47F6AB-D7CD-43A7-B621-A6AB756CD1A7}" type="slidenum">
              <a:rPr lang="en-US" sz="1200" strike="noStrike">
                <a:solidFill>
                  <a:srgbClr val="000000"/>
                </a:solidFill>
                <a:latin typeface="+mn-lt"/>
                <a:ea typeface="+mn-ea"/>
              </a:rPr>
              <a:t>&lt;number&gt;</a:t>
            </a:fld>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69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375DC52-21F0-4576-A76E-50D3C5A9BB72}" type="slidenum">
              <a:rPr lang="en-US" sz="1200" strike="noStrike">
                <a:solidFill>
                  <a:srgbClr val="000000"/>
                </a:solidFill>
                <a:latin typeface="+mn-lt"/>
                <a:ea typeface="+mn-ea"/>
              </a:rPr>
              <a:t>&lt;number&gt;</a:t>
            </a:fld>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Returns the position at which it was added or -1 if it was already present. Throws SecurityException if SecurityManager prevents the operation. (Yeah, right. Seriously, how many of you have seen application code that used a Java Security Manager?)</a:t>
            </a:r>
            <a:endParaRPr/>
          </a:p>
        </p:txBody>
      </p:sp>
      <p:sp>
        <p:nvSpPr>
          <p:cNvPr id="69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FDA440C-4B7D-4AA3-8195-9C4301EC69D5}" type="slidenum">
              <a:rPr lang="en-US" sz="1200" strike="noStrike">
                <a:solidFill>
                  <a:srgbClr val="000000"/>
                </a:solidFill>
                <a:latin typeface="+mn-lt"/>
                <a:ea typeface="+mn-ea"/>
              </a:rPr>
              <a:t>&lt;number&gt;</a:t>
            </a:fld>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Security.addProvider() adds </a:t>
            </a:r>
            <a:r>
              <a:rPr b="1" i="1" lang="en-US" sz="1200" strike="noStrike">
                <a:latin typeface="Arial"/>
              </a:rPr>
              <a:t>after</a:t>
            </a:r>
            <a:r>
              <a:rPr lang="en-US" sz="1200" strike="noStrike">
                <a:latin typeface="Arial"/>
              </a:rPr>
              <a:t> the last position. So your</a:t>
            </a:r>
            <a:endParaRPr/>
          </a:p>
          <a:p>
            <a:endParaRPr/>
          </a:p>
          <a:p>
            <a:r>
              <a:rPr lang="en-US" sz="1200" strike="noStrike">
                <a:latin typeface="Arial"/>
              </a:rPr>
              <a:t>	</a:t>
            </a:r>
            <a:r>
              <a:rPr lang="en-US" sz="1200" strike="noStrike">
                <a:latin typeface="Arial"/>
              </a:rPr>
              <a:t>Cipher.getInstance(“AES”)</a:t>
            </a:r>
            <a:endParaRPr/>
          </a:p>
          <a:p>
            <a:r>
              <a:rPr lang="en-US" sz="1200" strike="noStrike">
                <a:latin typeface="Arial"/>
              </a:rPr>
              <a:t>or</a:t>
            </a:r>
            <a:endParaRPr/>
          </a:p>
          <a:p>
            <a:r>
              <a:rPr lang="en-US" sz="1200" strike="noStrike">
                <a:latin typeface="Arial"/>
              </a:rPr>
              <a:t>	</a:t>
            </a:r>
            <a:r>
              <a:rPr lang="en-US" sz="1200" strike="noStrike">
                <a:latin typeface="Arial"/>
              </a:rPr>
              <a:t>MessageDigest.getInstance(“SHA1”)</a:t>
            </a:r>
            <a:endParaRPr/>
          </a:p>
          <a:p>
            <a:endParaRPr/>
          </a:p>
          <a:p>
            <a:r>
              <a:rPr lang="en-US" sz="1200" strike="noStrike">
                <a:latin typeface="Arial"/>
              </a:rPr>
              <a:t>are </a:t>
            </a:r>
            <a:r>
              <a:rPr i="1" lang="en-US" sz="1200" strike="noStrike">
                <a:latin typeface="Arial"/>
              </a:rPr>
              <a:t>still</a:t>
            </a:r>
            <a:r>
              <a:rPr lang="en-US" sz="1200" strike="noStrike">
                <a:latin typeface="Arial"/>
              </a:rPr>
              <a:t> using the Sun JCE provider.  Meh. Not what was intended, but still probably not that bad.</a:t>
            </a:r>
            <a:endParaRPr/>
          </a:p>
          <a:p>
            <a:endParaRPr/>
          </a:p>
          <a:p>
            <a:r>
              <a:rPr lang="en-US" sz="1200" strike="noStrike">
                <a:latin typeface="Arial"/>
              </a:rPr>
              <a:t>Let’s try another approach.</a:t>
            </a:r>
            <a:endParaRPr/>
          </a:p>
        </p:txBody>
      </p:sp>
      <p:sp>
        <p:nvSpPr>
          <p:cNvPr id="70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FF6435E1-0A38-4E3B-B057-80D6ED2483F6}" type="slidenum">
              <a:rPr lang="en-US" sz="1200" strike="noStrike">
                <a:solidFill>
                  <a:srgbClr val="000000"/>
                </a:solidFill>
                <a:latin typeface="+mn-lt"/>
                <a:ea typeface="+mn-ea"/>
              </a:rPr>
              <a:t>&lt;number&gt;</a:t>
            </a:fld>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1"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Which now is the same as …</a:t>
            </a:r>
            <a:endParaRPr/>
          </a:p>
        </p:txBody>
      </p:sp>
      <p:sp>
        <p:nvSpPr>
          <p:cNvPr id="70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7BD21A5F-09E1-4F89-90B3-57CFF1CD8F58}" type="slidenum">
              <a:rPr lang="en-US" sz="1200" strike="noStrike">
                <a:solidFill>
                  <a:srgbClr val="000000"/>
                </a:solidFill>
                <a:latin typeface="+mn-lt"/>
                <a:ea typeface="+mn-ea"/>
              </a:rPr>
              <a:t>&lt;number&gt;</a:t>
            </a:fld>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685800" y="4343400"/>
            <a:ext cx="5482800" cy="4111200"/>
          </a:xfrm>
          <a:prstGeom prst="rect">
            <a:avLst/>
          </a:prstGeom>
        </p:spPr>
        <p:txBody>
          <a:bodyPr lIns="0" rIns="0" tIns="0" bIns="0"/>
          <a:p>
            <a:pPr>
              <a:lnSpc>
                <a:spcPct val="100000"/>
              </a:lnSpc>
            </a:pPr>
            <a:r>
              <a:rPr lang="en-US" sz="1200" strike="noStrike">
                <a:latin typeface="Arial"/>
              </a:rPr>
              <a:t>Just what we wanted, right?</a:t>
            </a:r>
            <a:endParaRPr/>
          </a:p>
        </p:txBody>
      </p:sp>
      <p:sp>
        <p:nvSpPr>
          <p:cNvPr id="704"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658FF7A2-3DC5-4C78-B7DA-0D03F173EFA4}" type="slidenum">
              <a:rPr lang="en-US" sz="1200" strike="noStrike">
                <a:solidFill>
                  <a:srgbClr val="000000"/>
                </a:solidFill>
                <a:latin typeface="+mn-lt"/>
                <a:ea typeface="+mn-ea"/>
              </a:rPr>
              <a:t>&lt;number&gt;</a:t>
            </a:fld>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Rogue copy? Whatdaya mean? I </a:t>
            </a:r>
            <a:r>
              <a:rPr i="1" lang="en-US" sz="1200" strike="noStrike">
                <a:latin typeface="Arial"/>
              </a:rPr>
              <a:t>always</a:t>
            </a:r>
            <a:r>
              <a:rPr lang="en-US" sz="1200" strike="noStrike">
                <a:latin typeface="Arial"/>
              </a:rPr>
              <a:t> verify those SHA1 fingerprints! Yeah, right. Just like you always call up someone and verify those SSH fingerprints when you're about to connect to a new server. Uh huh.</a:t>
            </a:r>
            <a:endParaRPr/>
          </a:p>
          <a:p>
            <a:endParaRPr/>
          </a:p>
          <a:p>
            <a:r>
              <a:rPr lang="en-US" sz="1200" strike="noStrike">
                <a:latin typeface="Arial"/>
              </a:rPr>
              <a:t>Maybe all MyEvilProvider does is put a shim in between your code and the Sun JCE</a:t>
            </a:r>
            <a:r>
              <a:rPr lang="en-US" sz="1200" strike="noStrike">
                <a:latin typeface="+mn-lt"/>
              </a:rPr>
              <a:t> </a:t>
            </a:r>
            <a:r>
              <a:rPr lang="en-US" sz="1200" strike="noStrike">
                <a:latin typeface="Arial"/>
              </a:rPr>
              <a:t>(which it knows will be available) and that shim simply stores your crypto keys to</a:t>
            </a:r>
            <a:r>
              <a:rPr lang="en-US" sz="1200" strike="noStrike">
                <a:latin typeface="+mn-lt"/>
              </a:rPr>
              <a:t> </a:t>
            </a:r>
            <a:r>
              <a:rPr lang="en-US" sz="1200" strike="noStrike">
                <a:latin typeface="Arial"/>
              </a:rPr>
              <a:t>send them off sometime later to the bad guys over some innocuous looking https URL.</a:t>
            </a:r>
            <a:endParaRPr/>
          </a:p>
        </p:txBody>
      </p:sp>
      <p:sp>
        <p:nvSpPr>
          <p:cNvPr id="706"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32E87898-0A4B-48D3-B4A3-A23B988AFB57}" type="slidenum">
              <a:rPr lang="en-US" sz="1200" strike="noStrike">
                <a:solidFill>
                  <a:srgbClr val="000000"/>
                </a:solidFill>
                <a:latin typeface="+mn-lt"/>
                <a:ea typeface="+mn-ea"/>
              </a:rPr>
              <a:t>&lt;number&gt;</a:t>
            </a:fld>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7"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The latter is complicated. It is further complicated by the fact that if you want to do this, you will at a minimum, have to “seal” all of your jars that you wish to allow to call these methods.</a:t>
            </a:r>
            <a:endParaRPr/>
          </a:p>
          <a:p>
            <a:endParaRPr/>
          </a:p>
          <a:p>
            <a:r>
              <a:rPr lang="en-US" sz="1200" strike="noStrike">
                <a:latin typeface="Arial"/>
              </a:rPr>
              <a:t>Therefore, I recommend this approach.</a:t>
            </a:r>
            <a:endParaRPr/>
          </a:p>
          <a:p>
            <a:endParaRPr/>
          </a:p>
          <a:p>
            <a:r>
              <a:rPr lang="en-US" sz="1200" strike="noStrike">
                <a:latin typeface="Arial"/>
              </a:rPr>
              <a:t>Note: ESAPI 2.1.1 will use this approach. 2.1.0 and earlier were vulnerable to this. 2.1.1 to be released soon. (Note: Those who did code reviews for us didn’t tell us about it if they ever found this!)</a:t>
            </a:r>
            <a:endParaRPr/>
          </a:p>
        </p:txBody>
      </p:sp>
      <p:sp>
        <p:nvSpPr>
          <p:cNvPr id="708"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2682E0B7-BBFB-425B-BE01-BDB3789A5BFC}" type="slidenum">
              <a:rPr lang="en-US" sz="1200" strike="noStrike">
                <a:solidFill>
                  <a:srgbClr val="000000"/>
                </a:solidFill>
                <a:latin typeface="+mn-lt"/>
                <a:ea typeface="+mn-ea"/>
              </a:rPr>
              <a:t>&lt;number&gt;</a:t>
            </a:fld>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9" name="PlaceHolder 1"/>
          <p:cNvSpPr>
            <a:spLocks noGrp="1"/>
          </p:cNvSpPr>
          <p:nvPr>
            <p:ph type="body"/>
          </p:nvPr>
        </p:nvSpPr>
        <p:spPr>
          <a:xfrm>
            <a:off x="685800" y="4343400"/>
            <a:ext cx="5482800" cy="4111200"/>
          </a:xfrm>
          <a:prstGeom prst="rect">
            <a:avLst/>
          </a:prstGeom>
        </p:spPr>
        <p:txBody>
          <a:bodyPr lIns="0" rIns="0" tIns="0" bIns="0"/>
          <a:p>
            <a:endParaRPr/>
          </a:p>
        </p:txBody>
      </p:sp>
      <p:sp>
        <p:nvSpPr>
          <p:cNvPr id="710"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6A3A031-A7D0-418E-8E24-D9018510E19A}" type="slidenum">
              <a:rPr lang="en-US" sz="1200" strike="noStrike">
                <a:solidFill>
                  <a:srgbClr val="000000"/>
                </a:solidFill>
                <a:latin typeface="+mn-lt"/>
                <a:ea typeface="+mn-ea"/>
              </a:rPr>
              <a:t>&lt;number&gt;</a:t>
            </a:fld>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685800" y="4343400"/>
            <a:ext cx="5482800" cy="4111200"/>
          </a:xfrm>
          <a:prstGeom prst="rect">
            <a:avLst/>
          </a:prstGeom>
        </p:spPr>
        <p:txBody>
          <a:bodyPr lIns="0" rIns="0" tIns="0" bIns="0"/>
          <a:p>
            <a:r>
              <a:rPr lang="en-US" sz="1200" strike="noStrike">
                <a:latin typeface="Arial"/>
              </a:rPr>
              <a:t>By the way, we’re looking for volunteers to contribute either by writing content or reviewing content.</a:t>
            </a:r>
            <a:endParaRPr/>
          </a:p>
          <a:p>
            <a:r>
              <a:rPr lang="en-US" sz="1200" strike="noStrike">
                <a:latin typeface="Arial"/>
              </a:rPr>
              <a:t>Let me know if you are interested.</a:t>
            </a:r>
            <a:endParaRPr/>
          </a:p>
        </p:txBody>
      </p:sp>
      <p:sp>
        <p:nvSpPr>
          <p:cNvPr id="712" name="CustomShape 2"/>
          <p:cNvSpPr/>
          <p:nvPr/>
        </p:nvSpPr>
        <p:spPr>
          <a:xfrm>
            <a:off x="3884760" y="8685360"/>
            <a:ext cx="2968200" cy="453600"/>
          </a:xfrm>
          <a:prstGeom prst="rect">
            <a:avLst/>
          </a:prstGeom>
          <a:noFill/>
          <a:ln>
            <a:noFill/>
          </a:ln>
        </p:spPr>
        <p:style>
          <a:lnRef idx="0"/>
          <a:fillRef idx="0"/>
          <a:effectRef idx="0"/>
          <a:fontRef idx="minor"/>
        </p:style>
        <p:txBody>
          <a:bodyPr lIns="90000" rIns="90000" tIns="45000" bIns="45000" anchor="b"/>
          <a:p>
            <a:pPr algn="r">
              <a:lnSpc>
                <a:spcPct val="100000"/>
              </a:lnSpc>
            </a:pPr>
            <a:fld id="{589E912A-C43F-4D9D-A916-753A80203CE7}" type="slidenum">
              <a:rPr lang="en-US"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png"/><Relationship Id="rId3" Type="http://schemas.openxmlformats.org/officeDocument/2006/relationships/image" Target="../media/image14.png"/>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5.png"/><Relationship Id="rId3" Type="http://schemas.openxmlformats.org/officeDocument/2006/relationships/image" Target="../media/image16.png"/>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8"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89"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0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7"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08"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09" name="" descr=""/>
          <p:cNvPicPr/>
          <p:nvPr/>
        </p:nvPicPr>
        <p:blipFill>
          <a:blip r:embed="rId2"/>
          <a:stretch/>
        </p:blipFill>
        <p:spPr>
          <a:xfrm>
            <a:off x="2079000" y="1604520"/>
            <a:ext cx="4984920" cy="3977280"/>
          </a:xfrm>
          <a:prstGeom prst="rect">
            <a:avLst/>
          </a:prstGeom>
          <a:ln>
            <a:noFill/>
          </a:ln>
        </p:spPr>
      </p:pic>
      <p:pic>
        <p:nvPicPr>
          <p:cNvPr id="110" name="" descr=""/>
          <p:cNvPicPr/>
          <p:nvPr/>
        </p:nvPicPr>
        <p:blipFill>
          <a:blip r:embed="rId3"/>
          <a:stretch/>
        </p:blipFill>
        <p:spPr>
          <a:xfrm>
            <a:off x="207900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4"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8"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19"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24"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25"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29"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33"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5"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36"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0"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41"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3"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44"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45" name="" descr=""/>
          <p:cNvPicPr/>
          <p:nvPr/>
        </p:nvPicPr>
        <p:blipFill>
          <a:blip r:embed="rId2"/>
          <a:stretch/>
        </p:blipFill>
        <p:spPr>
          <a:xfrm>
            <a:off x="2079000" y="1604520"/>
            <a:ext cx="4984920" cy="3977280"/>
          </a:xfrm>
          <a:prstGeom prst="rect">
            <a:avLst/>
          </a:prstGeom>
          <a:ln>
            <a:noFill/>
          </a:ln>
        </p:spPr>
      </p:pic>
      <p:pic>
        <p:nvPicPr>
          <p:cNvPr id="146" name="" descr=""/>
          <p:cNvPicPr/>
          <p:nvPr/>
        </p:nvPicPr>
        <p:blipFill>
          <a:blip r:embed="rId3"/>
          <a:stretch/>
        </p:blipFill>
        <p:spPr>
          <a:xfrm>
            <a:off x="2079000" y="1604520"/>
            <a:ext cx="4984920" cy="39772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0"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2"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55"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7"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61"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6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6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7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7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9"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80"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81" name="" descr=""/>
          <p:cNvPicPr/>
          <p:nvPr/>
        </p:nvPicPr>
        <p:blipFill>
          <a:blip r:embed="rId2"/>
          <a:stretch/>
        </p:blipFill>
        <p:spPr>
          <a:xfrm>
            <a:off x="2079000" y="1604520"/>
            <a:ext cx="4984920" cy="3977280"/>
          </a:xfrm>
          <a:prstGeom prst="rect">
            <a:avLst/>
          </a:prstGeom>
          <a:ln>
            <a:noFill/>
          </a:ln>
        </p:spPr>
      </p:pic>
      <p:pic>
        <p:nvPicPr>
          <p:cNvPr id="182" name="" descr=""/>
          <p:cNvPicPr/>
          <p:nvPr/>
        </p:nvPicPr>
        <p:blipFill>
          <a:blip r:embed="rId3"/>
          <a:stretch/>
        </p:blipFill>
        <p:spPr>
          <a:xfrm>
            <a:off x="2079000" y="1604520"/>
            <a:ext cx="4984920" cy="397728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6"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8"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91"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96"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97"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9"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0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1"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05"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7"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08"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12"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13"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15"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16"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17" name="" descr=""/>
          <p:cNvPicPr/>
          <p:nvPr/>
        </p:nvPicPr>
        <p:blipFill>
          <a:blip r:embed="rId2"/>
          <a:stretch/>
        </p:blipFill>
        <p:spPr>
          <a:xfrm>
            <a:off x="2079000" y="1604520"/>
            <a:ext cx="4984920" cy="3977280"/>
          </a:xfrm>
          <a:prstGeom prst="rect">
            <a:avLst/>
          </a:prstGeom>
          <a:ln>
            <a:noFill/>
          </a:ln>
        </p:spPr>
      </p:pic>
      <p:pic>
        <p:nvPicPr>
          <p:cNvPr id="218" name="" descr=""/>
          <p:cNvPicPr/>
          <p:nvPr/>
        </p:nvPicPr>
        <p:blipFill>
          <a:blip r:embed="rId3"/>
          <a:stretch/>
        </p:blipFill>
        <p:spPr>
          <a:xfrm>
            <a:off x="2079000" y="1604520"/>
            <a:ext cx="4984920" cy="3977280"/>
          </a:xfrm>
          <a:prstGeom prst="rect">
            <a:avLst/>
          </a:prstGeom>
          <a:ln>
            <a:noFill/>
          </a:ln>
        </p:spPr>
      </p:pic>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2"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4"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2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27"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32"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33"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37"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1"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3"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44"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4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48"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49"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51"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52"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53" name="" descr=""/>
          <p:cNvPicPr/>
          <p:nvPr/>
        </p:nvPicPr>
        <p:blipFill>
          <a:blip r:embed="rId2"/>
          <a:stretch/>
        </p:blipFill>
        <p:spPr>
          <a:xfrm>
            <a:off x="2079000" y="1604520"/>
            <a:ext cx="4984920" cy="3977280"/>
          </a:xfrm>
          <a:prstGeom prst="rect">
            <a:avLst/>
          </a:prstGeom>
          <a:ln>
            <a:noFill/>
          </a:ln>
        </p:spPr>
      </p:pic>
      <p:pic>
        <p:nvPicPr>
          <p:cNvPr id="254" name="" descr=""/>
          <p:cNvPicPr/>
          <p:nvPr/>
        </p:nvPicPr>
        <p:blipFill>
          <a:blip r:embed="rId3"/>
          <a:stretch/>
        </p:blipFill>
        <p:spPr>
          <a:xfrm>
            <a:off x="2079000" y="1604520"/>
            <a:ext cx="4984920" cy="3977280"/>
          </a:xfrm>
          <a:prstGeom prst="rect">
            <a:avLst/>
          </a:prstGeom>
          <a:ln>
            <a:noFill/>
          </a:ln>
        </p:spPr>
      </p:pic>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1"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6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6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68"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7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7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7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7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8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8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8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28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9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29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292" name="" descr=""/>
          <p:cNvPicPr/>
          <p:nvPr/>
        </p:nvPicPr>
        <p:blipFill>
          <a:blip r:embed="rId2"/>
          <a:stretch/>
        </p:blipFill>
        <p:spPr>
          <a:xfrm>
            <a:off x="2079000" y="1604520"/>
            <a:ext cx="4984920" cy="3977280"/>
          </a:xfrm>
          <a:prstGeom prst="rect">
            <a:avLst/>
          </a:prstGeom>
          <a:ln>
            <a:noFill/>
          </a:ln>
        </p:spPr>
      </p:pic>
      <p:pic>
        <p:nvPicPr>
          <p:cNvPr id="293" name="" descr=""/>
          <p:cNvPicPr/>
          <p:nvPr/>
        </p:nvPicPr>
        <p:blipFill>
          <a:blip r:embed="rId3"/>
          <a:stretch/>
        </p:blipFill>
        <p:spPr>
          <a:xfrm>
            <a:off x="2079000" y="1604520"/>
            <a:ext cx="4984920" cy="3977280"/>
          </a:xfrm>
          <a:prstGeom prst="rect">
            <a:avLst/>
          </a:prstGeom>
          <a:ln>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37" name="PlaceHolder 2"/>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8" name="PlaceHolder 3"/>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39" name="PlaceHolder 4"/>
          <p:cNvSpPr>
            <a:spLocks noGrp="1"/>
          </p:cNvSpPr>
          <p:nvPr>
            <p:ph type="body"/>
          </p:nvPr>
        </p:nvSpPr>
        <p:spPr>
          <a:xfrm>
            <a:off x="4674240" y="368208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0" name="PlaceHolder 5"/>
          <p:cNvSpPr>
            <a:spLocks noGrp="1"/>
          </p:cNvSpPr>
          <p:nvPr>
            <p:ph type="body"/>
          </p:nvPr>
        </p:nvSpPr>
        <p:spPr>
          <a:xfrm>
            <a:off x="457200" y="368208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12"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48"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184"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r>
              <a:rPr lang="en-US" sz="4400">
                <a:latin typeface="Arial"/>
              </a:rPr>
              <a:t>Click to edit the title text format</a:t>
            </a:r>
            <a:endParaRPr/>
          </a:p>
        </p:txBody>
      </p:sp>
      <p:sp>
        <p:nvSpPr>
          <p:cNvPr id="220"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256" name="PlaceHolder 2"/>
          <p:cNvSpPr>
            <a:spLocks noGrp="1"/>
          </p:cNvSpPr>
          <p:nvPr>
            <p:ph type="body"/>
          </p:nvPr>
        </p:nvSpPr>
        <p:spPr>
          <a:xfrm>
            <a:off x="457200" y="160452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57" name="PlaceHolder 3"/>
          <p:cNvSpPr>
            <a:spLocks noGrp="1"/>
          </p:cNvSpPr>
          <p:nvPr>
            <p:ph type="body"/>
          </p:nvPr>
        </p:nvSpPr>
        <p:spPr>
          <a:xfrm>
            <a:off x="4674240" y="160452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58" name="PlaceHolder 4"/>
          <p:cNvSpPr>
            <a:spLocks noGrp="1"/>
          </p:cNvSpPr>
          <p:nvPr>
            <p:ph type="body"/>
          </p:nvPr>
        </p:nvSpPr>
        <p:spPr>
          <a:xfrm>
            <a:off x="4674240" y="368208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259" name="PlaceHolder 5"/>
          <p:cNvSpPr>
            <a:spLocks noGrp="1"/>
          </p:cNvSpPr>
          <p:nvPr>
            <p:ph type="body"/>
          </p:nvPr>
        </p:nvSpPr>
        <p:spPr>
          <a:xfrm>
            <a:off x="457200" y="3682080"/>
            <a:ext cx="4015440" cy="189648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jpeg"/><Relationship Id="rId3" Type="http://schemas.openxmlformats.org/officeDocument/2006/relationships/slideLayout" Target="../slideLayouts/slideLayout2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image" Target="../media/image31.jpeg"/><Relationship Id="rId4" Type="http://schemas.openxmlformats.org/officeDocument/2006/relationships/slideLayout" Target="../slideLayouts/slideLayout25.xml"/><Relationship Id="rId5"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5.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25.xml"/><Relationship Id="rId4"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slideLayout" Target="../slideLayouts/slideLayout25.xml"/><Relationship Id="rId9"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Relationship Id="rId3"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25.xml"/><Relationship Id="rId5"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95.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685800" y="838080"/>
            <a:ext cx="7769880" cy="1467360"/>
          </a:xfrm>
          <a:prstGeom prst="rect">
            <a:avLst/>
          </a:prstGeom>
          <a:noFill/>
          <a:ln>
            <a:noFill/>
          </a:ln>
        </p:spPr>
        <p:style>
          <a:lnRef idx="0"/>
          <a:fillRef idx="0"/>
          <a:effectRef idx="0"/>
          <a:fontRef idx="minor"/>
        </p:style>
        <p:txBody>
          <a:bodyPr lIns="90000" rIns="90000" tIns="45000" bIns="45000" anchor="ctr" anchorCtr="1"/>
          <a:p>
            <a:r>
              <a:rPr lang="en-US" sz="4000" strike="noStrike">
                <a:solidFill>
                  <a:srgbClr val="000000"/>
                </a:solidFill>
                <a:latin typeface="Calibri"/>
                <a:ea typeface="DejaVu Sans"/>
              </a:rPr>
              <a:t>Common Developer</a:t>
            </a:r>
            <a:endParaRPr/>
          </a:p>
          <a:p>
            <a:r>
              <a:rPr lang="en-US" sz="4000" strike="noStrike">
                <a:solidFill>
                  <a:srgbClr val="000000"/>
                </a:solidFill>
                <a:latin typeface="Calibri"/>
                <a:ea typeface="DejaVu Sans"/>
              </a:rPr>
              <a:t>Crypto Mistakes</a:t>
            </a:r>
            <a:endParaRPr/>
          </a:p>
          <a:p>
            <a:pPr algn="ctr">
              <a:lnSpc>
                <a:spcPct val="100000"/>
              </a:lnSpc>
            </a:pPr>
            <a:r>
              <a:rPr lang="en-US" sz="4000" strike="noStrike">
                <a:solidFill>
                  <a:srgbClr val="000000"/>
                </a:solidFill>
                <a:latin typeface="Calibri"/>
                <a:ea typeface="DejaVu Sans"/>
              </a:rPr>
              <a:t>(with illustrations in Java)</a:t>
            </a:r>
            <a:endParaRPr/>
          </a:p>
        </p:txBody>
      </p:sp>
      <p:sp>
        <p:nvSpPr>
          <p:cNvPr id="300" name="CustomShape 2"/>
          <p:cNvSpPr/>
          <p:nvPr/>
        </p:nvSpPr>
        <p:spPr>
          <a:xfrm>
            <a:off x="457200" y="2819520"/>
            <a:ext cx="8227080" cy="2817000"/>
          </a:xfrm>
          <a:prstGeom prst="rect">
            <a:avLst/>
          </a:prstGeom>
          <a:noFill/>
          <a:ln>
            <a:noFill/>
          </a:ln>
        </p:spPr>
        <p:style>
          <a:lnRef idx="0"/>
          <a:fillRef idx="0"/>
          <a:effectRef idx="0"/>
          <a:fontRef idx="minor"/>
        </p:style>
        <p:txBody>
          <a:bodyPr lIns="90000" rIns="90000" tIns="45000" bIns="45000" anchorCtr="1"/>
          <a:p>
            <a:pPr algn="ctr">
              <a:lnSpc>
                <a:spcPct val="80000"/>
              </a:lnSpc>
            </a:pPr>
            <a:r>
              <a:rPr lang="en-US" sz="2900" strike="noStrike">
                <a:solidFill>
                  <a:srgbClr val="000000"/>
                </a:solidFill>
                <a:latin typeface="Calibri"/>
                <a:ea typeface="DejaVu Sans"/>
              </a:rPr>
              <a:t>Kevin W. Wall</a:t>
            </a:r>
            <a:endParaRPr/>
          </a:p>
          <a:p>
            <a:pPr algn="ctr">
              <a:lnSpc>
                <a:spcPct val="80000"/>
              </a:lnSpc>
            </a:pPr>
            <a:r>
              <a:rPr b="1" i="1" lang="en-US" sz="2400" strike="noStrike">
                <a:solidFill>
                  <a:srgbClr val="0000ff"/>
                </a:solidFill>
                <a:latin typeface="Calibri"/>
                <a:ea typeface="DejaVu Sans"/>
              </a:rPr>
              <a:t>COJUG</a:t>
            </a:r>
            <a:endParaRPr/>
          </a:p>
          <a:p>
            <a:pPr algn="ctr">
              <a:lnSpc>
                <a:spcPct val="80000"/>
              </a:lnSpc>
            </a:pPr>
            <a:r>
              <a:rPr lang="en-US" sz="2200" strike="noStrike">
                <a:solidFill>
                  <a:srgbClr val="000000"/>
                </a:solidFill>
                <a:latin typeface="Calibri"/>
                <a:ea typeface="DejaVu Sans"/>
              </a:rPr>
              <a:t>September 11, 2018</a:t>
            </a:r>
            <a:endParaRPr/>
          </a:p>
          <a:p>
            <a:pPr algn="ctr">
              <a:lnSpc>
                <a:spcPct val="80000"/>
              </a:lnSpc>
            </a:pPr>
            <a:endParaRPr/>
          </a:p>
          <a:p>
            <a:pPr algn="ctr">
              <a:lnSpc>
                <a:spcPct val="80000"/>
              </a:lnSpc>
            </a:pPr>
            <a:r>
              <a:rPr lang="en-US" sz="2000" strike="noStrike">
                <a:solidFill>
                  <a:srgbClr val="000000"/>
                </a:solidFill>
                <a:latin typeface="Calibri"/>
                <a:ea typeface="DejaVu Sans"/>
              </a:rPr>
              <a:t>Copyright © 2018 – Kevin W. Wall – All Rights Reserved.</a:t>
            </a:r>
            <a:endParaRPr/>
          </a:p>
          <a:p>
            <a:pPr algn="ctr">
              <a:lnSpc>
                <a:spcPct val="80000"/>
              </a:lnSpc>
            </a:pPr>
            <a:endParaRPr/>
          </a:p>
          <a:p>
            <a:pPr algn="ctr">
              <a:lnSpc>
                <a:spcPct val="75000"/>
              </a:lnSpc>
            </a:pPr>
            <a:r>
              <a:rPr lang="en-US" sz="2000" strike="noStrike">
                <a:solidFill>
                  <a:srgbClr val="000000"/>
                </a:solidFill>
                <a:latin typeface="Calibri"/>
                <a:ea typeface="DejaVu Sans"/>
              </a:rPr>
              <a:t>Released under Creative Commons Attribution-Noncommercial-Share Alike 3.0 United States License</a:t>
            </a:r>
            <a:endParaRPr/>
          </a:p>
          <a:p>
            <a:pPr algn="ctr">
              <a:lnSpc>
                <a:spcPct val="60000"/>
              </a:lnSpc>
            </a:pPr>
            <a:r>
              <a:rPr lang="en-US" sz="2000" strike="noStrike">
                <a:solidFill>
                  <a:srgbClr val="000000"/>
                </a:solidFill>
                <a:latin typeface="Calibri"/>
                <a:ea typeface="DejaVu Sans"/>
              </a:rPr>
              <a:t>as specified at</a:t>
            </a:r>
            <a:endParaRPr/>
          </a:p>
          <a:p>
            <a:pPr algn="ctr">
              <a:lnSpc>
                <a:spcPct val="60000"/>
              </a:lnSpc>
            </a:pPr>
            <a:r>
              <a:rPr lang="en-US" sz="2000" strike="noStrike">
                <a:solidFill>
                  <a:srgbClr val="000000"/>
                </a:solidFill>
                <a:latin typeface="Calibri"/>
                <a:ea typeface="DejaVu Sans"/>
              </a:rPr>
              <a:t>	</a:t>
            </a:r>
            <a:r>
              <a:rPr lang="en-US" sz="2000" strike="noStrike" u="sng">
                <a:solidFill>
                  <a:srgbClr val="0000ff"/>
                </a:solidFill>
                <a:latin typeface="Calibri"/>
                <a:ea typeface="DejaVu Sans"/>
              </a:rPr>
              <a:t>http://creativecommons.org/licenses/by-nc-sa/3.0/us/</a:t>
            </a:r>
            <a:endParaRPr/>
          </a:p>
          <a:p>
            <a:pPr algn="ctr">
              <a:lnSpc>
                <a:spcPct val="80000"/>
              </a:lnSpc>
            </a:pPr>
            <a:endParaRPr/>
          </a:p>
        </p:txBody>
      </p:sp>
      <p:pic>
        <p:nvPicPr>
          <p:cNvPr id="301" name="" descr=""/>
          <p:cNvPicPr/>
          <p:nvPr/>
        </p:nvPicPr>
        <p:blipFill>
          <a:blip r:embed="rId1"/>
          <a:stretch/>
        </p:blipFill>
        <p:spPr>
          <a:xfrm>
            <a:off x="6229080" y="2707200"/>
            <a:ext cx="1140120" cy="12672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PRNG Weaknesses</a:t>
            </a:r>
            <a:endParaRPr/>
          </a:p>
        </p:txBody>
      </p:sp>
      <p:sp>
        <p:nvSpPr>
          <p:cNvPr id="320"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Having a good source of (pseudo) randomness is essential to good cryptography.</a:t>
            </a:r>
            <a:endParaRPr/>
          </a:p>
          <a:p>
            <a:pPr lvl="1">
              <a:lnSpc>
                <a:spcPct val="100000"/>
              </a:lnSpc>
              <a:buFont typeface="Arial"/>
              <a:buChar char="–"/>
            </a:pPr>
            <a:r>
              <a:rPr lang="en-US" sz="2800" strike="noStrike">
                <a:solidFill>
                  <a:srgbClr val="000000"/>
                </a:solidFill>
                <a:latin typeface="Calibri"/>
                <a:ea typeface="DejaVu Sans"/>
              </a:rPr>
              <a:t>Poor randomness </a:t>
            </a:r>
            <a:r>
              <a:rPr b="1" lang="en-US" sz="2800" strike="noStrike">
                <a:solidFill>
                  <a:srgbClr val="ff3333"/>
                </a:solidFill>
                <a:latin typeface="WenQuanYi Micro Hei Mono"/>
                <a:ea typeface="WenQuanYi Micro Hei Mono"/>
              </a:rPr>
              <a:t>⇨</a:t>
            </a:r>
            <a:r>
              <a:rPr lang="en-US" sz="2800" strike="noStrike">
                <a:solidFill>
                  <a:srgbClr val="000000"/>
                </a:solidFill>
                <a:latin typeface="Calibri"/>
                <a:ea typeface="DejaVu Sans"/>
              </a:rPr>
              <a:t>broken crypto</a:t>
            </a:r>
            <a:endParaRPr/>
          </a:p>
          <a:p>
            <a:pPr lvl="1">
              <a:lnSpc>
                <a:spcPct val="100000"/>
              </a:lnSpc>
              <a:buFont typeface="Arial"/>
              <a:buChar char="–"/>
            </a:pPr>
            <a:r>
              <a:rPr lang="en-US" sz="2800" strike="noStrike">
                <a:solidFill>
                  <a:srgbClr val="000000"/>
                </a:solidFill>
                <a:latin typeface="Calibri"/>
                <a:ea typeface="DejaVu Sans"/>
              </a:rPr>
              <a:t>Cryptographers demand a “cryptographically secure” PRNG (CSRNG)</a:t>
            </a:r>
            <a:endParaRPr/>
          </a:p>
          <a:p>
            <a:pPr lvl="2">
              <a:lnSpc>
                <a:spcPct val="100000"/>
              </a:lnSpc>
              <a:buFont typeface="Arial"/>
              <a:buChar char="•"/>
            </a:pPr>
            <a:r>
              <a:rPr lang="en-US" sz="2400" strike="noStrike">
                <a:solidFill>
                  <a:srgbClr val="000000"/>
                </a:solidFill>
                <a:latin typeface="Calibri"/>
                <a:ea typeface="DejaVu Sans"/>
              </a:rPr>
              <a:t>java.util.Random is </a:t>
            </a:r>
            <a:r>
              <a:rPr i="1" lang="en-US" sz="2400" strike="noStrike">
                <a:solidFill>
                  <a:srgbClr val="000000"/>
                </a:solidFill>
                <a:latin typeface="Calibri"/>
                <a:ea typeface="DejaVu Sans"/>
              </a:rPr>
              <a:t>not </a:t>
            </a:r>
            <a:r>
              <a:rPr lang="en-US" sz="2400" strike="noStrike">
                <a:solidFill>
                  <a:srgbClr val="000000"/>
                </a:solidFill>
                <a:latin typeface="Calibri"/>
                <a:ea typeface="DejaVu Sans"/>
              </a:rPr>
              <a:t>a CSRNG</a:t>
            </a:r>
            <a:endParaRPr/>
          </a:p>
          <a:p>
            <a:pPr lvl="2">
              <a:lnSpc>
                <a:spcPct val="100000"/>
              </a:lnSpc>
              <a:buFont typeface="Arial"/>
              <a:buChar char="•"/>
            </a:pPr>
            <a:r>
              <a:rPr lang="en-US" sz="2400" strike="noStrike">
                <a:solidFill>
                  <a:srgbClr val="000000"/>
                </a:solidFill>
                <a:latin typeface="Calibri"/>
                <a:ea typeface="DejaVu Sans"/>
              </a:rPr>
              <a:t>java.security.SecureRandom is a CSRNG</a:t>
            </a:r>
            <a:endParaRPr/>
          </a:p>
          <a:p>
            <a:pPr lvl="1">
              <a:lnSpc>
                <a:spcPct val="100000"/>
              </a:lnSpc>
              <a:buFont typeface="Arial"/>
              <a:buChar char="–"/>
            </a:pPr>
            <a:r>
              <a:rPr lang="en-US" sz="2800" strike="noStrike">
                <a:solidFill>
                  <a:srgbClr val="000000"/>
                </a:solidFill>
                <a:latin typeface="Calibri"/>
                <a:ea typeface="DejaVu Sans"/>
              </a:rPr>
              <a:t>CSRNG must have unpredictable seed</a:t>
            </a:r>
            <a:endParaRPr/>
          </a:p>
          <a:p>
            <a:pPr lvl="2">
              <a:lnSpc>
                <a:spcPct val="100000"/>
              </a:lnSpc>
              <a:buFont typeface="Arial"/>
              <a:buChar char="•"/>
            </a:pPr>
            <a:r>
              <a:rPr lang="en-US" sz="2400" strike="noStrike">
                <a:solidFill>
                  <a:srgbClr val="000000"/>
                </a:solidFill>
                <a:latin typeface="Calibri"/>
                <a:ea typeface="DejaVu Sans"/>
              </a:rPr>
              <a:t>Seed entropy must equal (and should exceed) the internal state of the CSRNG</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5" name="CustomShape 1"/>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gn="ctr">
              <a:lnSpc>
                <a:spcPct val="100000"/>
              </a:lnSpc>
            </a:pPr>
            <a:r>
              <a:rPr lang="en-US" sz="9600" strike="noStrike">
                <a:solidFill>
                  <a:srgbClr val="000000"/>
                </a:solidFill>
                <a:latin typeface="Arial"/>
                <a:ea typeface="DejaVu Sans"/>
              </a:rPr>
              <a:t>Questions?</a:t>
            </a:r>
            <a:endParaRPr/>
          </a:p>
          <a:p>
            <a:pPr algn="ctr">
              <a:lnSpc>
                <a:spcPct val="100000"/>
              </a:lnSpc>
            </a:pPr>
            <a:r>
              <a:rPr lang="en-US" sz="3200" strike="noStrike">
                <a:solidFill>
                  <a:srgbClr val="000000"/>
                </a:solidFill>
                <a:latin typeface="Arial"/>
                <a:ea typeface="DejaVu Sans"/>
              </a:rPr>
              <a:t>(Now, or email me at </a:t>
            </a:r>
            <a:r>
              <a:rPr lang="en-US" sz="3200" strike="noStrike" u="sng">
                <a:solidFill>
                  <a:srgbClr val="0000ff"/>
                </a:solidFill>
                <a:latin typeface="Arial"/>
                <a:ea typeface="DejaVu Sans"/>
              </a:rPr>
              <a:t>kevin.w.wall@gmail.com</a:t>
            </a:r>
            <a:r>
              <a:rPr lang="en-US" sz="3200" strike="noStrike">
                <a:solidFill>
                  <a:srgbClr val="000000"/>
                </a:solidFill>
                <a:latin typeface="Arial"/>
                <a:ea typeface="DejaVu Sans"/>
              </a:rPr>
              <a:t>, or</a:t>
            </a:r>
            <a:endParaRPr/>
          </a:p>
          <a:p>
            <a:pPr algn="ctr">
              <a:lnSpc>
                <a:spcPct val="100000"/>
              </a:lnSpc>
            </a:pPr>
            <a:r>
              <a:rPr lang="en-US" sz="3200" strike="noStrike">
                <a:solidFill>
                  <a:srgbClr val="000000"/>
                </a:solidFill>
                <a:latin typeface="Arial"/>
                <a:ea typeface="DejaVu Sans"/>
              </a:rPr>
              <a:t>on Twitter @KevinWWall)</a:t>
            </a:r>
            <a:endParaRPr/>
          </a:p>
          <a:p>
            <a:pPr algn="ctr">
              <a:lnSpc>
                <a:spcPct val="100000"/>
              </a:lnSpc>
            </a:pPr>
            <a:endParaRPr/>
          </a:p>
          <a:p>
            <a:pPr algn="ctr">
              <a:lnSpc>
                <a:spcPct val="100000"/>
              </a:lnSpc>
            </a:pPr>
            <a:r>
              <a:rPr lang="en-US" sz="3200" strike="noStrike">
                <a:solidFill>
                  <a:srgbClr val="000000"/>
                </a:solidFill>
                <a:latin typeface="Arial"/>
                <a:ea typeface="DejaVu Sans"/>
              </a:rPr>
              <a:t>Will post this slide deck under:</a:t>
            </a:r>
            <a:endParaRPr/>
          </a:p>
          <a:p>
            <a:pPr algn="ctr">
              <a:lnSpc>
                <a:spcPct val="100000"/>
              </a:lnSpc>
            </a:pPr>
            <a:r>
              <a:rPr lang="en-US" sz="3200" strike="noStrike">
                <a:solidFill>
                  <a:srgbClr val="6666ff"/>
                </a:solidFill>
                <a:latin typeface="Arial"/>
                <a:ea typeface="DejaVu Sans"/>
              </a:rPr>
              <a:t>https://github.com/kwwall/presentations/</a:t>
            </a:r>
            <a:endParaRPr/>
          </a:p>
          <a:p>
            <a:pPr algn="ctr">
              <a:lnSpc>
                <a:spcPct val="100000"/>
              </a:lnSpc>
            </a:pPr>
            <a:r>
              <a:rPr lang="en-US" sz="3200" strike="noStrike">
                <a:solidFill>
                  <a:srgbClr val="000000"/>
                </a:solidFill>
                <a:latin typeface="Arial"/>
                <a:ea typeface="DejaVu Sans"/>
              </a:rPr>
              <a:t>sometime tomorrow</a:t>
            </a:r>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21"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PRNG Weaknesses: What to look for</a:t>
            </a:r>
            <a:endParaRPr/>
          </a:p>
        </p:txBody>
      </p:sp>
      <p:sp>
        <p:nvSpPr>
          <p:cNvPr id="322"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600" strike="noStrike">
                <a:solidFill>
                  <a:srgbClr val="000000"/>
                </a:solidFill>
                <a:latin typeface="Calibri"/>
                <a:ea typeface="DejaVu Sans"/>
              </a:rPr>
              <a:t>Using java.util.Random for </a:t>
            </a:r>
            <a:r>
              <a:rPr i="1" lang="en-US" sz="2600" strike="noStrike">
                <a:solidFill>
                  <a:srgbClr val="000000"/>
                </a:solidFill>
                <a:latin typeface="Calibri"/>
                <a:ea typeface="DejaVu Sans"/>
              </a:rPr>
              <a:t>anything </a:t>
            </a:r>
            <a:r>
              <a:rPr lang="en-US" sz="2600" strike="noStrike">
                <a:solidFill>
                  <a:srgbClr val="000000"/>
                </a:solidFill>
                <a:latin typeface="Calibri"/>
                <a:ea typeface="DejaVu Sans"/>
              </a:rPr>
              <a:t>related to crypto—this would include keys, IVs, nonces, etc.</a:t>
            </a:r>
            <a:endParaRPr/>
          </a:p>
          <a:p>
            <a:pPr>
              <a:lnSpc>
                <a:spcPct val="100000"/>
              </a:lnSpc>
              <a:buFont typeface="Arial"/>
              <a:buChar char="•"/>
            </a:pPr>
            <a:r>
              <a:rPr lang="en-US" sz="2600" strike="noStrike">
                <a:solidFill>
                  <a:srgbClr val="000000"/>
                </a:solidFill>
                <a:latin typeface="Calibri"/>
                <a:ea typeface="DejaVu Sans"/>
              </a:rPr>
              <a:t>Seeding any CSRNG with insufficient entropy</a:t>
            </a:r>
            <a:endParaRPr/>
          </a:p>
          <a:p>
            <a:pPr lvl="1">
              <a:lnSpc>
                <a:spcPct val="100000"/>
              </a:lnSpc>
              <a:buFont typeface="Arial"/>
              <a:buChar char="–"/>
            </a:pPr>
            <a:r>
              <a:rPr lang="en-US" sz="2400" strike="noStrike">
                <a:solidFill>
                  <a:srgbClr val="000000"/>
                </a:solidFill>
                <a:latin typeface="Calibri"/>
                <a:ea typeface="DejaVu Sans"/>
              </a:rPr>
              <a:t>If you initially require N-bits of randomness, then the entropy pool should have </a:t>
            </a:r>
            <a:r>
              <a:rPr i="1" lang="en-US" sz="2400" strike="noStrike">
                <a:solidFill>
                  <a:srgbClr val="000000"/>
                </a:solidFill>
                <a:latin typeface="Calibri"/>
                <a:ea typeface="DejaVu Sans"/>
              </a:rPr>
              <a:t>at least </a:t>
            </a:r>
            <a:r>
              <a:rPr lang="en-US" sz="2400" strike="noStrike">
                <a:solidFill>
                  <a:srgbClr val="000000"/>
                </a:solidFill>
                <a:latin typeface="Calibri"/>
                <a:ea typeface="DejaVu Sans"/>
              </a:rPr>
              <a:t>N-bits of randomness.</a:t>
            </a:r>
            <a:endParaRPr/>
          </a:p>
          <a:p>
            <a:pPr lvl="1">
              <a:lnSpc>
                <a:spcPct val="100000"/>
              </a:lnSpc>
              <a:buFont typeface="Arial"/>
              <a:buChar char="–"/>
            </a:pPr>
            <a:r>
              <a:rPr lang="en-US" sz="2400" strike="noStrike">
                <a:solidFill>
                  <a:srgbClr val="000000"/>
                </a:solidFill>
                <a:latin typeface="Calibri"/>
                <a:ea typeface="DejaVu Sans"/>
              </a:rPr>
              <a:t>Generally not a problem with the default Oracle/Sun implementation of SecureRandom and SHA1PRNG.</a:t>
            </a:r>
            <a:endParaRPr/>
          </a:p>
          <a:p>
            <a:pPr lvl="2">
              <a:lnSpc>
                <a:spcPct val="100000"/>
              </a:lnSpc>
              <a:buFont typeface="Arial"/>
              <a:buChar char="•"/>
            </a:pPr>
            <a:r>
              <a:rPr lang="en-US" sz="2000" strike="noStrike">
                <a:solidFill>
                  <a:srgbClr val="000000"/>
                </a:solidFill>
                <a:latin typeface="Calibri"/>
                <a:ea typeface="DejaVu Sans"/>
              </a:rPr>
              <a:t>Default SecureRandom CTOR uses /dev/urandom when available </a:t>
            </a:r>
            <a:r>
              <a:rPr b="1" i="1" lang="en-US" sz="2000" strike="noStrike">
                <a:solidFill>
                  <a:srgbClr val="000000"/>
                </a:solidFill>
                <a:latin typeface="Calibri"/>
                <a:ea typeface="DejaVu Sans"/>
              </a:rPr>
              <a:t>BUT </a:t>
            </a:r>
            <a:r>
              <a:rPr lang="en-US" sz="2000" strike="noStrike">
                <a:solidFill>
                  <a:srgbClr val="000000"/>
                </a:solidFill>
                <a:latin typeface="Calibri"/>
                <a:ea typeface="DejaVu Sans"/>
              </a:rPr>
              <a:t>may a problem if lots of randomness is required at boot time or if no /dev/urandom or /dev/random</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23"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Example of correct use / seeding of SecureRandom</a:t>
            </a:r>
            <a:endParaRPr/>
          </a:p>
        </p:txBody>
      </p:sp>
      <p:sp>
        <p:nvSpPr>
          <p:cNvPr id="324"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80000"/>
              </a:lnSpc>
            </a:pPr>
            <a:endParaRPr/>
          </a:p>
          <a:p>
            <a:pPr>
              <a:lnSpc>
                <a:spcPct val="80000"/>
              </a:lnSpc>
            </a:pPr>
            <a:r>
              <a:rPr lang="en-US" sz="2500" strike="noStrike">
                <a:solidFill>
                  <a:srgbClr val="000000"/>
                </a:solidFill>
                <a:latin typeface="Calibri"/>
                <a:ea typeface="DejaVu Sans"/>
              </a:rPr>
              <a:t>SecureRandom csrng =</a:t>
            </a:r>
            <a:endParaRPr/>
          </a:p>
          <a:p>
            <a:pPr>
              <a:lnSpc>
                <a:spcPct val="80000"/>
              </a:lnSpc>
            </a:pPr>
            <a:r>
              <a:rPr lang="en-US" sz="2500" strike="noStrike">
                <a:solidFill>
                  <a:srgbClr val="000000"/>
                </a:solidFill>
                <a:latin typeface="Calibri"/>
                <a:ea typeface="DejaVu Sans"/>
              </a:rPr>
              <a:t>    </a:t>
            </a:r>
            <a:r>
              <a:rPr lang="en-US" sz="2500" strike="noStrike">
                <a:solidFill>
                  <a:srgbClr val="000000"/>
                </a:solidFill>
                <a:latin typeface="Calibri"/>
                <a:ea typeface="DejaVu Sans"/>
              </a:rPr>
              <a:t>SecureRandom.getInstance(“SHA1PRNG”, “BC”);</a:t>
            </a:r>
            <a:endParaRPr/>
          </a:p>
          <a:p>
            <a:pPr>
              <a:lnSpc>
                <a:spcPct val="80000"/>
              </a:lnSpc>
            </a:pPr>
            <a:endParaRPr/>
          </a:p>
          <a:p>
            <a:pPr>
              <a:lnSpc>
                <a:spcPct val="80000"/>
              </a:lnSpc>
            </a:pPr>
            <a:r>
              <a:rPr lang="en-US" sz="2500" strike="noStrike">
                <a:solidFill>
                  <a:srgbClr val="000000"/>
                </a:solidFill>
                <a:latin typeface="Calibri"/>
                <a:ea typeface="DejaVu Sans"/>
              </a:rPr>
              <a:t>csrng.setSeed(</a:t>
            </a:r>
            <a:endParaRPr/>
          </a:p>
          <a:p>
            <a:pPr>
              <a:lnSpc>
                <a:spcPct val="80000"/>
              </a:lnSpc>
            </a:pPr>
            <a:r>
              <a:rPr lang="en-US" sz="2500" strike="noStrike">
                <a:solidFill>
                  <a:srgbClr val="000000"/>
                </a:solidFill>
                <a:latin typeface="Calibri"/>
                <a:ea typeface="DejaVu Sans"/>
              </a:rPr>
              <a:t>                             </a:t>
            </a:r>
            <a:r>
              <a:rPr lang="en-US" sz="2500" strike="noStrike">
                <a:solidFill>
                  <a:srgbClr val="000000"/>
                </a:solidFill>
                <a:latin typeface="Calibri"/>
                <a:ea typeface="DejaVu Sans"/>
              </a:rPr>
              <a:t>csrng.generateSeed(  160/8 )</a:t>
            </a:r>
            <a:endParaRPr/>
          </a:p>
          <a:p>
            <a:pPr>
              <a:lnSpc>
                <a:spcPct val="80000"/>
              </a:lnSpc>
            </a:pPr>
            <a:r>
              <a:rPr lang="en-US" sz="2500" strike="noStrike">
                <a:solidFill>
                  <a:srgbClr val="000000"/>
                </a:solidFill>
                <a:latin typeface="Calibri"/>
                <a:ea typeface="DejaVu Sans"/>
              </a:rPr>
              <a:t>                       </a:t>
            </a:r>
            <a:r>
              <a:rPr lang="en-US" sz="2500" strike="noStrike">
                <a:solidFill>
                  <a:srgbClr val="000000"/>
                </a:solidFill>
                <a:latin typeface="Calibri"/>
                <a:ea typeface="DejaVu Sans"/>
              </a:rPr>
              <a:t>);</a:t>
            </a:r>
            <a:endParaRPr/>
          </a:p>
          <a:p>
            <a:pPr>
              <a:lnSpc>
                <a:spcPct val="80000"/>
              </a:lnSpc>
            </a:pPr>
            <a:endParaRPr/>
          </a:p>
          <a:p>
            <a:pPr>
              <a:lnSpc>
                <a:spcPct val="80000"/>
              </a:lnSpc>
            </a:pPr>
            <a:r>
              <a:rPr lang="en-US" sz="2500" strike="noStrike">
                <a:solidFill>
                  <a:srgbClr val="000000"/>
                </a:solidFill>
                <a:latin typeface="Calibri"/>
                <a:ea typeface="DejaVu Sans"/>
              </a:rPr>
              <a:t>For JDK 8 and later, consider using</a:t>
            </a:r>
            <a:endParaRPr/>
          </a:p>
          <a:p>
            <a:pPr>
              <a:lnSpc>
                <a:spcPct val="80000"/>
              </a:lnSpc>
            </a:pPr>
            <a:r>
              <a:rPr lang="en-US" sz="2500" strike="noStrike">
                <a:solidFill>
                  <a:srgbClr val="000000"/>
                </a:solidFill>
                <a:latin typeface="Calibri"/>
                <a:ea typeface="DejaVu Sans"/>
              </a:rPr>
              <a:t>    </a:t>
            </a:r>
            <a:r>
              <a:rPr lang="en-US" sz="2500" strike="noStrike">
                <a:solidFill>
                  <a:srgbClr val="000000"/>
                </a:solidFill>
                <a:latin typeface="Calibri"/>
                <a:ea typeface="DejaVu Sans"/>
              </a:rPr>
              <a:t>SecureRandom.getInstanceStrong()</a:t>
            </a:r>
            <a:endParaRPr/>
          </a:p>
          <a:p>
            <a:pPr>
              <a:lnSpc>
                <a:spcPct val="80000"/>
              </a:lnSpc>
            </a:pPr>
            <a:r>
              <a:rPr lang="en-US" sz="2500" strike="noStrike">
                <a:solidFill>
                  <a:srgbClr val="000000"/>
                </a:solidFill>
                <a:latin typeface="Calibri"/>
                <a:ea typeface="DejaVu Sans"/>
              </a:rPr>
              <a:t>instead of SecureRandom.getInstance().</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CustomShape 1"/>
          <p:cNvSpPr/>
          <p:nvPr/>
        </p:nvSpPr>
        <p:spPr>
          <a:xfrm>
            <a:off x="457200" y="281952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ff"/>
                </a:solidFill>
                <a:latin typeface="Calibri"/>
                <a:ea typeface="DejaVu Sans"/>
              </a:rPr>
              <a:t>Secure Cryptographic Hashing</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Secure Hashes: Required properties</a:t>
            </a:r>
            <a:endParaRPr/>
          </a:p>
        </p:txBody>
      </p:sp>
      <p:sp>
        <p:nvSpPr>
          <p:cNvPr id="327"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pPr>
            <a:r>
              <a:rPr lang="en-US" sz="3200" strike="noStrike">
                <a:solidFill>
                  <a:srgbClr val="000000"/>
                </a:solidFill>
                <a:latin typeface="Calibri"/>
                <a:ea typeface="DejaVu Sans"/>
              </a:rPr>
              <a:t>To be cryptographically useful, a hash function must have the following 3 properties:</a:t>
            </a:r>
            <a:endParaRPr/>
          </a:p>
          <a:p>
            <a:pPr>
              <a:lnSpc>
                <a:spcPct val="100000"/>
              </a:lnSpc>
              <a:buFont typeface="Arial"/>
              <a:buChar char="•"/>
            </a:pPr>
            <a:r>
              <a:rPr lang="en-US" sz="3200" strike="noStrike">
                <a:solidFill>
                  <a:srgbClr val="000000"/>
                </a:solidFill>
                <a:latin typeface="Calibri"/>
                <a:ea typeface="DejaVu Sans"/>
              </a:rPr>
              <a:t>One-way function (AKA, pre-image resistance)</a:t>
            </a:r>
            <a:endParaRPr/>
          </a:p>
          <a:p>
            <a:pPr>
              <a:lnSpc>
                <a:spcPct val="100000"/>
              </a:lnSpc>
              <a:buFont typeface="Arial"/>
              <a:buChar char="•"/>
            </a:pPr>
            <a:r>
              <a:rPr lang="en-US" sz="3200" strike="noStrike">
                <a:solidFill>
                  <a:srgbClr val="000000"/>
                </a:solidFill>
                <a:latin typeface="Calibri"/>
                <a:ea typeface="DejaVu Sans"/>
              </a:rPr>
              <a:t>Weak collision resistance (AKA, 2</a:t>
            </a:r>
            <a:r>
              <a:rPr lang="en-US" sz="3200" strike="noStrike" baseline="30000">
                <a:solidFill>
                  <a:srgbClr val="000000"/>
                </a:solidFill>
                <a:latin typeface="Calibri"/>
                <a:ea typeface="DejaVu Sans"/>
              </a:rPr>
              <a:t>nd</a:t>
            </a:r>
            <a:r>
              <a:rPr lang="en-US" sz="3200" strike="noStrike">
                <a:solidFill>
                  <a:srgbClr val="000000"/>
                </a:solidFill>
                <a:latin typeface="Calibri"/>
                <a:ea typeface="DejaVu Sans"/>
              </a:rPr>
              <a:t> pre-image resistance)</a:t>
            </a:r>
            <a:endParaRPr/>
          </a:p>
          <a:p>
            <a:pPr>
              <a:lnSpc>
                <a:spcPct val="100000"/>
              </a:lnSpc>
              <a:buFont typeface="Arial"/>
              <a:buChar char="•"/>
            </a:pPr>
            <a:r>
              <a:rPr lang="en-US" sz="3200" strike="noStrike">
                <a:solidFill>
                  <a:srgbClr val="000000"/>
                </a:solidFill>
                <a:latin typeface="Calibri"/>
                <a:ea typeface="DejaVu Sans"/>
              </a:rPr>
              <a:t>Strong collision resistance (AKA, collision resistance)</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328"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Secure Hashes: Pre-image Resistance</a:t>
            </a:r>
            <a:endParaRPr/>
          </a:p>
        </p:txBody>
      </p:sp>
      <p:sp>
        <p:nvSpPr>
          <p:cNvPr id="329"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For essentially all pre-specified outputs, it is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any input (i.e., the pre-image) that hashes to that output.</a:t>
            </a:r>
            <a:endParaRPr/>
          </a:p>
          <a:p>
            <a:pPr>
              <a:lnSpc>
                <a:spcPct val="100000"/>
              </a:lnSpc>
            </a:pPr>
            <a:r>
              <a:rPr lang="en-US" sz="3200" strike="noStrike">
                <a:solidFill>
                  <a:srgbClr val="000000"/>
                </a:solidFill>
                <a:latin typeface="Calibri"/>
                <a:ea typeface="DejaVu Sans"/>
              </a:rPr>
              <a:t>That is:</a:t>
            </a:r>
            <a:endParaRPr/>
          </a:p>
          <a:p>
            <a:pPr>
              <a:lnSpc>
                <a:spcPct val="100000"/>
              </a:lnSpc>
              <a:buFont typeface="Arial"/>
              <a:buChar char="•"/>
            </a:pPr>
            <a:r>
              <a:rPr lang="en-US" sz="3200" strike="noStrike">
                <a:solidFill>
                  <a:srgbClr val="000000"/>
                </a:solidFill>
                <a:latin typeface="Calibri"/>
                <a:ea typeface="DejaVu Sans"/>
              </a:rPr>
              <a:t>For a given hash function H(x) and some output y such that y = H(x), it is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any input (pre-image) x.</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330"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Secure Hashes: Weak Collision Resistance</a:t>
            </a:r>
            <a:endParaRPr/>
          </a:p>
        </p:txBody>
      </p:sp>
      <p:sp>
        <p:nvSpPr>
          <p:cNvPr id="331"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It is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 second input that has the same output as any specified input.</a:t>
            </a:r>
            <a:endParaRPr/>
          </a:p>
          <a:p>
            <a:pPr>
              <a:lnSpc>
                <a:spcPct val="100000"/>
              </a:lnSpc>
            </a:pPr>
            <a:r>
              <a:rPr lang="en-US" sz="3200" strike="noStrike">
                <a:solidFill>
                  <a:srgbClr val="000000"/>
                </a:solidFill>
                <a:latin typeface="Calibri"/>
                <a:ea typeface="DejaVu Sans"/>
              </a:rPr>
              <a:t>That is:</a:t>
            </a:r>
            <a:endParaRPr/>
          </a:p>
          <a:p>
            <a:pPr>
              <a:lnSpc>
                <a:spcPct val="100000"/>
              </a:lnSpc>
              <a:buFont typeface="Arial"/>
              <a:buChar char="•"/>
            </a:pPr>
            <a:r>
              <a:rPr lang="en-US" sz="3200" strike="noStrike">
                <a:solidFill>
                  <a:srgbClr val="000000"/>
                </a:solidFill>
                <a:latin typeface="Calibri"/>
                <a:ea typeface="DejaVu Sans"/>
              </a:rPr>
              <a:t>Given input x, it is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an x’ != x such that H(x) = H(x’).</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332"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Secure Hashes: Strong Collision Resistance</a:t>
            </a:r>
            <a:endParaRPr/>
          </a:p>
        </p:txBody>
      </p:sp>
      <p:sp>
        <p:nvSpPr>
          <p:cNvPr id="333"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It is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any </a:t>
            </a:r>
            <a:r>
              <a:rPr lang="en-US" sz="3200" strike="noStrike" u="sng">
                <a:solidFill>
                  <a:srgbClr val="000000"/>
                </a:solidFill>
                <a:latin typeface="Calibri"/>
                <a:ea typeface="DejaVu Sans"/>
              </a:rPr>
              <a:t>two</a:t>
            </a:r>
            <a:r>
              <a:rPr lang="en-US" sz="3200" strike="noStrike">
                <a:solidFill>
                  <a:srgbClr val="000000"/>
                </a:solidFill>
                <a:latin typeface="Calibri"/>
                <a:ea typeface="DejaVu Sans"/>
              </a:rPr>
              <a:t> distinct inputs x and x’ that hash to the same output.</a:t>
            </a:r>
            <a:endParaRPr/>
          </a:p>
          <a:p>
            <a:pPr>
              <a:lnSpc>
                <a:spcPct val="100000"/>
              </a:lnSpc>
              <a:buFont typeface="Arial"/>
              <a:buChar char="•"/>
            </a:pPr>
            <a:r>
              <a:rPr lang="en-US" sz="3200" strike="noStrike">
                <a:solidFill>
                  <a:srgbClr val="000000"/>
                </a:solidFill>
                <a:latin typeface="Calibri"/>
                <a:ea typeface="DejaVu Sans"/>
              </a:rPr>
              <a:t>That is:</a:t>
            </a:r>
            <a:endParaRPr/>
          </a:p>
          <a:p>
            <a:pPr>
              <a:lnSpc>
                <a:spcPct val="100000"/>
              </a:lnSpc>
            </a:pPr>
            <a:r>
              <a:rPr lang="en-US" sz="3200" strike="noStrike">
                <a:solidFill>
                  <a:srgbClr val="000000"/>
                </a:solidFill>
                <a:latin typeface="Calibri"/>
                <a:ea typeface="DejaVu Sans"/>
              </a:rPr>
              <a:t>It’s </a:t>
            </a:r>
            <a:r>
              <a:rPr i="1" lang="en-US" sz="3200" strike="noStrike">
                <a:solidFill>
                  <a:srgbClr val="000000"/>
                </a:solidFill>
                <a:latin typeface="Calibri"/>
                <a:ea typeface="DejaVu Sans"/>
              </a:rPr>
              <a:t>computationally infeasible </a:t>
            </a:r>
            <a:r>
              <a:rPr lang="en-US" sz="3200" strike="noStrike">
                <a:solidFill>
                  <a:srgbClr val="000000"/>
                </a:solidFill>
                <a:latin typeface="Calibri"/>
                <a:ea typeface="DejaVu Sans"/>
              </a:rPr>
              <a:t>to find any x and x’ such that H(x) = H(x’).</a:t>
            </a:r>
            <a:endParaRPr/>
          </a:p>
          <a:p>
            <a:pPr lvl="1">
              <a:lnSpc>
                <a:spcPct val="100000"/>
              </a:lnSpc>
              <a:buFont typeface="Arial"/>
              <a:buChar char="–"/>
            </a:pPr>
            <a:r>
              <a:rPr lang="en-US" sz="2800" strike="noStrike">
                <a:solidFill>
                  <a:srgbClr val="000000"/>
                </a:solidFill>
                <a:latin typeface="Calibri"/>
                <a:ea typeface="DejaVu Sans"/>
              </a:rPr>
              <a:t>Note: Unlike weak collision resistance, here there is a free choice of an adversary selecting </a:t>
            </a:r>
            <a:r>
              <a:rPr i="1" lang="en-US" sz="2800" strike="noStrike" u="sng">
                <a:solidFill>
                  <a:srgbClr val="000000"/>
                </a:solidFill>
                <a:latin typeface="Calibri"/>
                <a:ea typeface="DejaVu Sans"/>
              </a:rPr>
              <a:t>both</a:t>
            </a:r>
            <a:r>
              <a:rPr i="1" lang="en-US" sz="2800" strike="noStrike">
                <a:solidFill>
                  <a:srgbClr val="000000"/>
                </a:solidFill>
                <a:latin typeface="Calibri"/>
                <a:ea typeface="DejaVu Sans"/>
              </a:rPr>
              <a:t> </a:t>
            </a:r>
            <a:r>
              <a:rPr lang="en-US" sz="2800" strike="noStrike">
                <a:solidFill>
                  <a:srgbClr val="000000"/>
                </a:solidFill>
                <a:latin typeface="Calibri"/>
                <a:ea typeface="DejaVu Sans"/>
              </a:rPr>
              <a:t>inputs.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334" name="CustomShape 1"/>
          <p:cNvSpPr/>
          <p:nvPr/>
        </p:nvSpPr>
        <p:spPr>
          <a:xfrm>
            <a:off x="457200" y="-8532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Secure Hashing Weaknesses</a:t>
            </a:r>
            <a:endParaRPr/>
          </a:p>
        </p:txBody>
      </p:sp>
      <p:sp>
        <p:nvSpPr>
          <p:cNvPr id="335" name="CustomShape 2"/>
          <p:cNvSpPr/>
          <p:nvPr/>
        </p:nvSpPr>
        <p:spPr>
          <a:xfrm>
            <a:off x="457200" y="98496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Recall the “computationally infeasible” in the preceding slides.</a:t>
            </a:r>
            <a:endParaRPr/>
          </a:p>
          <a:p>
            <a:pPr>
              <a:lnSpc>
                <a:spcPct val="100000"/>
              </a:lnSpc>
              <a:buFont typeface="Arial"/>
              <a:buChar char="•"/>
            </a:pPr>
            <a:r>
              <a:rPr lang="en-US" sz="3200" strike="noStrike">
                <a:solidFill>
                  <a:srgbClr val="000000"/>
                </a:solidFill>
                <a:latin typeface="Calibri"/>
                <a:ea typeface="DejaVu Sans"/>
              </a:rPr>
              <a:t>Some algorithms are “broken”.</a:t>
            </a:r>
            <a:endParaRPr/>
          </a:p>
          <a:p>
            <a:pPr lvl="1">
              <a:lnSpc>
                <a:spcPct val="100000"/>
              </a:lnSpc>
              <a:buFont typeface="Arial"/>
              <a:buChar char="–"/>
            </a:pPr>
            <a:r>
              <a:rPr lang="en-US" sz="2800" strike="noStrike">
                <a:solidFill>
                  <a:srgbClr val="000000"/>
                </a:solidFill>
                <a:latin typeface="Calibri"/>
                <a:ea typeface="DejaVu Sans"/>
              </a:rPr>
              <a:t>What does that mean?</a:t>
            </a:r>
            <a:endParaRPr/>
          </a:p>
          <a:p>
            <a:pPr lvl="2">
              <a:lnSpc>
                <a:spcPct val="100000"/>
              </a:lnSpc>
              <a:buFont typeface="Arial"/>
              <a:buChar char="•"/>
            </a:pPr>
            <a:r>
              <a:rPr i="1" lang="en-US" sz="2400" strike="noStrike">
                <a:solidFill>
                  <a:srgbClr val="000000"/>
                </a:solidFill>
                <a:latin typeface="Calibri"/>
                <a:ea typeface="DejaVu Sans"/>
              </a:rPr>
              <a:t>Any</a:t>
            </a:r>
            <a:r>
              <a:rPr lang="en-US" sz="2400" strike="noStrike">
                <a:solidFill>
                  <a:srgbClr val="000000"/>
                </a:solidFill>
                <a:latin typeface="Calibri"/>
                <a:ea typeface="DejaVu Sans"/>
              </a:rPr>
              <a:t> of these 3 conditions are violated in a work factor better than a brute-force attack. Usually </a:t>
            </a:r>
            <a:r>
              <a:rPr i="1" lang="en-US" sz="2400" strike="noStrike">
                <a:solidFill>
                  <a:srgbClr val="000000"/>
                </a:solidFill>
                <a:latin typeface="Calibri"/>
                <a:ea typeface="DejaVu Sans"/>
              </a:rPr>
              <a:t>only</a:t>
            </a:r>
            <a:r>
              <a:rPr lang="en-US" sz="2400" strike="noStrike">
                <a:solidFill>
                  <a:srgbClr val="000000"/>
                </a:solidFill>
                <a:latin typeface="Calibri"/>
                <a:ea typeface="DejaVu Sans"/>
              </a:rPr>
              <a:t> focuses on [strong] collision resistance.</a:t>
            </a:r>
            <a:endParaRPr/>
          </a:p>
          <a:p>
            <a:pPr lvl="1">
              <a:lnSpc>
                <a:spcPct val="100000"/>
              </a:lnSpc>
              <a:buFont typeface="Arial"/>
              <a:buChar char="–"/>
            </a:pPr>
            <a:r>
              <a:rPr lang="en-US" sz="2800" strike="noStrike">
                <a:solidFill>
                  <a:srgbClr val="000000"/>
                </a:solidFill>
                <a:latin typeface="Calibri"/>
                <a:ea typeface="DejaVu Sans"/>
              </a:rPr>
              <a:t>Degrees of brokenness</a:t>
            </a:r>
            <a:endParaRPr/>
          </a:p>
          <a:p>
            <a:pPr lvl="2">
              <a:lnSpc>
                <a:spcPct val="100000"/>
              </a:lnSpc>
              <a:buFont typeface="Arial"/>
              <a:buChar char="•"/>
            </a:pPr>
            <a:r>
              <a:rPr lang="en-US" sz="2400" strike="noStrike">
                <a:solidFill>
                  <a:srgbClr val="000000"/>
                </a:solidFill>
                <a:latin typeface="Calibri"/>
                <a:ea typeface="DejaVu Sans"/>
              </a:rPr>
              <a:t>If a hash is n-bits, the best </a:t>
            </a:r>
            <a:r>
              <a:rPr i="1" lang="en-US" sz="2400" strike="noStrike">
                <a:solidFill>
                  <a:srgbClr val="000000"/>
                </a:solidFill>
                <a:latin typeface="Calibri"/>
                <a:ea typeface="DejaVu Sans"/>
              </a:rPr>
              <a:t>theoretical brute-force </a:t>
            </a:r>
            <a:r>
              <a:rPr lang="en-US" sz="2400" strike="noStrike">
                <a:solidFill>
                  <a:srgbClr val="000000"/>
                </a:solidFill>
                <a:latin typeface="Calibri"/>
                <a:ea typeface="DejaVu Sans"/>
              </a:rPr>
              <a:t>collision attack is O(2</a:t>
            </a:r>
            <a:r>
              <a:rPr lang="en-US" sz="2400" strike="noStrike" baseline="30000">
                <a:solidFill>
                  <a:srgbClr val="000000"/>
                </a:solidFill>
                <a:latin typeface="Calibri"/>
                <a:ea typeface="DejaVu Sans"/>
              </a:rPr>
              <a:t>n/2</a:t>
            </a:r>
            <a:r>
              <a:rPr lang="en-US" sz="2400" strike="noStrike">
                <a:solidFill>
                  <a:srgbClr val="000000"/>
                </a:solidFill>
                <a:latin typeface="Calibri"/>
                <a:ea typeface="DejaVu Sans"/>
              </a:rPr>
              <a:t>) (i.e., the “birthday attack”). If collisions can be found in less effort than this, the algorithm is technically considered “broken” even though the attack (currently) may be completely impractical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36"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r>
              <a:rPr lang="en-US" sz="4000" strike="noStrike">
                <a:solidFill>
                  <a:srgbClr val="000000"/>
                </a:solidFill>
                <a:latin typeface="Calibri"/>
                <a:ea typeface="DejaVu Sans"/>
              </a:rPr>
              <a:t>Secure Hashing Weaknesses:</a:t>
            </a:r>
            <a:endParaRPr/>
          </a:p>
          <a:p>
            <a:pPr algn="ctr">
              <a:lnSpc>
                <a:spcPct val="100000"/>
              </a:lnSpc>
            </a:pPr>
            <a:r>
              <a:rPr lang="en-US" sz="4000" strike="noStrike">
                <a:solidFill>
                  <a:srgbClr val="000000"/>
                </a:solidFill>
                <a:latin typeface="Calibri"/>
                <a:ea typeface="DejaVu Sans"/>
              </a:rPr>
              <a:t>What to look for (1/4)</a:t>
            </a:r>
            <a:endParaRPr/>
          </a:p>
        </p:txBody>
      </p:sp>
      <p:sp>
        <p:nvSpPr>
          <p:cNvPr id="337"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Use of completely broken algorithms: MD2, MD4, MD5 or algorithms that are not true message digests such as CRCs.</a:t>
            </a:r>
            <a:endParaRPr/>
          </a:p>
          <a:p>
            <a:pPr>
              <a:lnSpc>
                <a:spcPct val="100000"/>
              </a:lnSpc>
              <a:buFont typeface="Arial"/>
              <a:buChar char="•"/>
            </a:pPr>
            <a:r>
              <a:rPr lang="en-US" sz="3200" strike="noStrike">
                <a:solidFill>
                  <a:srgbClr val="000000"/>
                </a:solidFill>
                <a:latin typeface="Calibri"/>
                <a:ea typeface="DejaVu Sans"/>
              </a:rPr>
              <a:t>Use of mostly broken algorithms: SHA1 (may be okay for legacy use for backward compatibility and some CSRNG cases).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02"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Obligatory “It's all about me” page</a:t>
            </a:r>
            <a:endParaRPr/>
          </a:p>
        </p:txBody>
      </p:sp>
      <p:sp>
        <p:nvSpPr>
          <p:cNvPr id="303" name="CustomShape 2"/>
          <p:cNvSpPr/>
          <p:nvPr/>
        </p:nvSpPr>
        <p:spPr>
          <a:xfrm>
            <a:off x="1828800" y="1600200"/>
            <a:ext cx="6855480" cy="4523400"/>
          </a:xfrm>
          <a:prstGeom prst="rect">
            <a:avLst/>
          </a:prstGeom>
          <a:noFill/>
          <a:ln>
            <a:noFill/>
          </a:ln>
        </p:spPr>
        <p:style>
          <a:lnRef idx="0"/>
          <a:fillRef idx="0"/>
          <a:effectRef idx="0"/>
          <a:fontRef idx="minor"/>
        </p:style>
        <p:txBody>
          <a:bodyPr lIns="90000" rIns="90000" tIns="45000" bIns="45000"/>
          <a:p>
            <a:pPr>
              <a:lnSpc>
                <a:spcPct val="80000"/>
              </a:lnSpc>
              <a:buSzPct val="45000"/>
              <a:buFont typeface="Wingdings" charset="2"/>
              <a:buChar char=""/>
            </a:pPr>
            <a:r>
              <a:rPr lang="en-US" sz="2000" strike="noStrike">
                <a:solidFill>
                  <a:srgbClr val="000000"/>
                </a:solidFill>
                <a:latin typeface="Calibri"/>
                <a:ea typeface="DejaVu Sans"/>
              </a:rPr>
              <a:t>35+ years developer experience, 15+ yrs security experience</a:t>
            </a:r>
            <a:endParaRPr/>
          </a:p>
          <a:p>
            <a:pPr lvl="1">
              <a:lnSpc>
                <a:spcPct val="80000"/>
              </a:lnSpc>
              <a:buSzPct val="45000"/>
              <a:buFont typeface="Wingdings" charset="2"/>
              <a:buChar char=""/>
            </a:pPr>
            <a:r>
              <a:rPr lang="en-US" sz="2000" strike="noStrike">
                <a:solidFill>
                  <a:srgbClr val="000000"/>
                </a:solidFill>
                <a:latin typeface="Calibri"/>
                <a:ea typeface="DejaVu Sans"/>
              </a:rPr>
              <a:t>17 yrs at (now Nokia) Bell Labs; left as DMTS</a:t>
            </a:r>
            <a:endParaRPr/>
          </a:p>
          <a:p>
            <a:pPr lvl="1">
              <a:lnSpc>
                <a:spcPct val="80000"/>
              </a:lnSpc>
              <a:buSzPct val="45000"/>
              <a:buFont typeface="Wingdings" charset="2"/>
              <a:buChar char=""/>
            </a:pPr>
            <a:r>
              <a:rPr lang="en-US" sz="2000" strike="noStrike">
                <a:solidFill>
                  <a:srgbClr val="000000"/>
                </a:solidFill>
                <a:latin typeface="Calibri"/>
                <a:ea typeface="DejaVu Sans"/>
              </a:rPr>
              <a:t>3½ yrs as independent contractor (C++ &amp; Java)</a:t>
            </a:r>
            <a:endParaRPr/>
          </a:p>
          <a:p>
            <a:pPr lvl="1">
              <a:lnSpc>
                <a:spcPct val="80000"/>
              </a:lnSpc>
              <a:buSzPct val="45000"/>
              <a:buFont typeface="Wingdings" charset="2"/>
              <a:buChar char=""/>
            </a:pPr>
            <a:r>
              <a:rPr lang="en-US" sz="2000" strike="noStrike">
                <a:solidFill>
                  <a:srgbClr val="000000"/>
                </a:solidFill>
                <a:latin typeface="Calibri"/>
                <a:ea typeface="DejaVu Sans"/>
              </a:rPr>
              <a:t>14 years AppSec &amp; InfoSec experience  at CenturyLink / Qwest</a:t>
            </a:r>
            <a:endParaRPr/>
          </a:p>
          <a:p>
            <a:pPr>
              <a:lnSpc>
                <a:spcPct val="80000"/>
              </a:lnSpc>
              <a:buSzPct val="45000"/>
              <a:buFont typeface="Wingdings" charset="2"/>
              <a:buChar char=""/>
            </a:pPr>
            <a:r>
              <a:rPr lang="en-US" sz="2000" strike="noStrike">
                <a:solidFill>
                  <a:srgbClr val="000000"/>
                </a:solidFill>
                <a:latin typeface="Calibri"/>
                <a:ea typeface="DejaVu Sans"/>
              </a:rPr>
              <a:t>Currently: Information Security Engineer at Wells Fargo on Secure Code Review team (5 yrs)</a:t>
            </a:r>
            <a:endParaRPr/>
          </a:p>
          <a:p>
            <a:pPr>
              <a:lnSpc>
                <a:spcPct val="80000"/>
              </a:lnSpc>
              <a:buSzPct val="45000"/>
              <a:buFont typeface="Wingdings" charset="2"/>
              <a:buChar char=""/>
            </a:pPr>
            <a:r>
              <a:rPr lang="en-US" sz="2000" strike="noStrike">
                <a:solidFill>
                  <a:srgbClr val="000000"/>
                </a:solidFill>
                <a:latin typeface="Calibri"/>
                <a:ea typeface="DejaVu Sans"/>
              </a:rPr>
              <a:t>OWASP ESAPI for Java</a:t>
            </a:r>
            <a:endParaRPr/>
          </a:p>
          <a:p>
            <a:pPr lvl="1">
              <a:lnSpc>
                <a:spcPct val="80000"/>
              </a:lnSpc>
              <a:buSzPct val="45000"/>
              <a:buFont typeface="Wingdings" charset="2"/>
              <a:buChar char=""/>
            </a:pPr>
            <a:r>
              <a:rPr lang="en-US" sz="2000" strike="noStrike">
                <a:solidFill>
                  <a:srgbClr val="000000"/>
                </a:solidFill>
                <a:latin typeface="Calibri"/>
                <a:ea typeface="DejaVu Sans"/>
              </a:rPr>
              <a:t>Project co-leader</a:t>
            </a:r>
            <a:endParaRPr/>
          </a:p>
          <a:p>
            <a:pPr lvl="1">
              <a:lnSpc>
                <a:spcPct val="80000"/>
              </a:lnSpc>
              <a:buSzPct val="45000"/>
              <a:buFont typeface="Wingdings" charset="2"/>
              <a:buChar char=""/>
            </a:pPr>
            <a:r>
              <a:rPr lang="en-US" sz="2000" strike="noStrike">
                <a:solidFill>
                  <a:srgbClr val="000000"/>
                </a:solidFill>
                <a:latin typeface="Calibri"/>
                <a:ea typeface="DejaVu Sans"/>
              </a:rPr>
              <a:t>Cryptography developer (since Aug 2009)</a:t>
            </a:r>
            <a:endParaRPr/>
          </a:p>
          <a:p>
            <a:pPr>
              <a:lnSpc>
                <a:spcPct val="80000"/>
              </a:lnSpc>
              <a:buSzPct val="45000"/>
              <a:buFont typeface="Wingdings" charset="2"/>
              <a:buChar char=""/>
            </a:pPr>
            <a:r>
              <a:rPr lang="en-US" sz="2000" strike="noStrike">
                <a:solidFill>
                  <a:srgbClr val="000000"/>
                </a:solidFill>
                <a:latin typeface="Calibri"/>
                <a:ea typeface="DejaVu Sans"/>
              </a:rPr>
              <a:t>New OWASP Dev Guide – Crypto chapter</a:t>
            </a:r>
            <a:endParaRPr/>
          </a:p>
          <a:p>
            <a:pPr>
              <a:lnSpc>
                <a:spcPct val="80000"/>
              </a:lnSpc>
              <a:buSzPct val="45000"/>
              <a:buFont typeface="Wingdings" charset="2"/>
              <a:buChar char=""/>
            </a:pPr>
            <a:r>
              <a:rPr lang="en-US" sz="2000" strike="noStrike">
                <a:solidFill>
                  <a:srgbClr val="000000"/>
                </a:solidFill>
                <a:latin typeface="Calibri"/>
                <a:ea typeface="DejaVu Sans"/>
              </a:rPr>
              <a:t>Blog: http://off-the-wall-security.blogspot.com/</a:t>
            </a:r>
            <a:endParaRPr/>
          </a:p>
          <a:p>
            <a:pPr>
              <a:lnSpc>
                <a:spcPct val="80000"/>
              </a:lnSpc>
              <a:buSzPct val="45000"/>
              <a:buFont typeface="Wingdings" charset="2"/>
              <a:buChar char=""/>
            </a:pPr>
            <a:r>
              <a:rPr lang="en-US" sz="2000" strike="noStrike">
                <a:solidFill>
                  <a:srgbClr val="000000"/>
                </a:solidFill>
                <a:latin typeface="Calibri"/>
                <a:ea typeface="DejaVu Sans"/>
              </a:rPr>
              <a:t>G+: https://plus.google.com/+KevinWWall/</a:t>
            </a:r>
            <a:endParaRPr/>
          </a:p>
          <a:p>
            <a:pPr>
              <a:lnSpc>
                <a:spcPct val="80000"/>
              </a:lnSpc>
              <a:buSzPct val="45000"/>
              <a:buFont typeface="Wingdings" charset="2"/>
              <a:buChar char=""/>
            </a:pPr>
            <a:r>
              <a:rPr lang="en-US" sz="2000" strike="noStrike">
                <a:solidFill>
                  <a:srgbClr val="000000"/>
                </a:solidFill>
                <a:latin typeface="Calibri"/>
                <a:ea typeface="DejaVu Sans"/>
              </a:rPr>
              <a:t>Email: &lt;kevin.w.wall@gmail.com&gt;</a:t>
            </a:r>
            <a:endParaRPr/>
          </a:p>
          <a:p>
            <a:pPr>
              <a:lnSpc>
                <a:spcPct val="80000"/>
              </a:lnSpc>
              <a:buSzPct val="45000"/>
              <a:buFont typeface="Wingdings" charset="2"/>
              <a:buChar char=""/>
            </a:pPr>
            <a:r>
              <a:rPr lang="en-US" sz="2000" strike="noStrike">
                <a:solidFill>
                  <a:srgbClr val="000000"/>
                </a:solidFill>
                <a:latin typeface="Calibri"/>
                <a:ea typeface="DejaVu Sans"/>
              </a:rPr>
              <a:t>Twitter: @KevinWWall</a:t>
            </a:r>
            <a:endParaRPr/>
          </a:p>
          <a:p>
            <a:pPr>
              <a:lnSpc>
                <a:spcPct val="80000"/>
              </a:lnSpc>
              <a:buSzPct val="45000"/>
              <a:buFont typeface="Wingdings" charset="2"/>
              <a:buChar char=""/>
            </a:pPr>
            <a:r>
              <a:rPr lang="en-US" sz="2000" strike="noStrike">
                <a:solidFill>
                  <a:srgbClr val="000000"/>
                </a:solidFill>
                <a:latin typeface="Calibri"/>
                <a:ea typeface="DejaVu Sans"/>
              </a:rPr>
              <a:t>CISSP, GIAC Web Application Defender (GWEB)</a:t>
            </a:r>
            <a:endParaRPr/>
          </a:p>
          <a:p>
            <a:pPr>
              <a:lnSpc>
                <a:spcPct val="80000"/>
              </a:lnSpc>
            </a:pPr>
            <a:endParaRPr/>
          </a:p>
        </p:txBody>
      </p:sp>
      <p:pic>
        <p:nvPicPr>
          <p:cNvPr id="304" name="Picture 4" descr=""/>
          <p:cNvPicPr/>
          <p:nvPr/>
        </p:nvPicPr>
        <p:blipFill>
          <a:blip r:embed="rId1"/>
          <a:stretch/>
        </p:blipFill>
        <p:spPr>
          <a:xfrm>
            <a:off x="7717680" y="3409920"/>
            <a:ext cx="1217520" cy="1217520"/>
          </a:xfrm>
          <a:prstGeom prst="rect">
            <a:avLst/>
          </a:prstGeom>
          <a:ln>
            <a:noFill/>
          </a:ln>
        </p:spPr>
      </p:pic>
      <p:pic>
        <p:nvPicPr>
          <p:cNvPr id="305" name="Picture 2" descr=""/>
          <p:cNvPicPr/>
          <p:nvPr/>
        </p:nvPicPr>
        <p:blipFill>
          <a:blip r:embed="rId2"/>
          <a:stretch/>
        </p:blipFill>
        <p:spPr>
          <a:xfrm>
            <a:off x="457560" y="1859760"/>
            <a:ext cx="1282320" cy="128232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38"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r>
              <a:rPr lang="en-US" sz="4000" strike="noStrike">
                <a:solidFill>
                  <a:srgbClr val="000000"/>
                </a:solidFill>
                <a:latin typeface="Calibri"/>
                <a:ea typeface="DejaVu Sans"/>
              </a:rPr>
              <a:t>Secure Hashing Weaknesses:</a:t>
            </a:r>
            <a:endParaRPr/>
          </a:p>
          <a:p>
            <a:pPr algn="ctr">
              <a:lnSpc>
                <a:spcPct val="100000"/>
              </a:lnSpc>
            </a:pPr>
            <a:r>
              <a:rPr lang="en-US" sz="4000" strike="noStrike">
                <a:solidFill>
                  <a:srgbClr val="000000"/>
                </a:solidFill>
                <a:latin typeface="Calibri"/>
                <a:ea typeface="DejaVu Sans"/>
              </a:rPr>
              <a:t>What to look for (2/4)</a:t>
            </a:r>
            <a:endParaRPr/>
          </a:p>
        </p:txBody>
      </p:sp>
      <p:sp>
        <p:nvSpPr>
          <p:cNvPr id="339"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If threat model considers </a:t>
            </a:r>
            <a:r>
              <a:rPr i="1" lang="en-US" sz="2800" strike="noStrike">
                <a:solidFill>
                  <a:srgbClr val="000000"/>
                </a:solidFill>
                <a:latin typeface="Calibri"/>
                <a:ea typeface="DejaVu Sans"/>
              </a:rPr>
              <a:t>local</a:t>
            </a:r>
            <a:r>
              <a:rPr lang="en-US" sz="2800" strike="noStrike">
                <a:solidFill>
                  <a:srgbClr val="000000"/>
                </a:solidFill>
                <a:latin typeface="Calibri"/>
                <a:ea typeface="DejaVu Sans"/>
              </a:rPr>
              <a:t> attackers…</a:t>
            </a:r>
            <a:endParaRPr/>
          </a:p>
          <a:p>
            <a:pPr lvl="2">
              <a:lnSpc>
                <a:spcPct val="100000"/>
              </a:lnSpc>
              <a:buSzPct val="45000"/>
              <a:buFont typeface="Arial"/>
              <a:buChar char="•"/>
            </a:pPr>
            <a:r>
              <a:rPr lang="en-US" sz="2800" strike="noStrike">
                <a:solidFill>
                  <a:srgbClr val="000000"/>
                </a:solidFill>
                <a:latin typeface="Calibri"/>
                <a:ea typeface="DejaVu Sans"/>
              </a:rPr>
              <a:t>Time-dependent comparison of hashes</a:t>
            </a:r>
            <a:endParaRPr/>
          </a:p>
          <a:p>
            <a:pPr lvl="3">
              <a:lnSpc>
                <a:spcPct val="100000"/>
              </a:lnSpc>
              <a:buSzPct val="45000"/>
              <a:buFont typeface="Arial"/>
              <a:buChar char="–"/>
            </a:pPr>
            <a:r>
              <a:rPr lang="en-US" sz="2800" strike="noStrike">
                <a:solidFill>
                  <a:srgbClr val="000000"/>
                </a:solidFill>
                <a:latin typeface="Calibri"/>
                <a:ea typeface="DejaVu Sans"/>
              </a:rPr>
              <a:t>E.g., Bad: String.equals() or Arrays.equals()</a:t>
            </a:r>
            <a:endParaRPr/>
          </a:p>
          <a:p>
            <a:pPr lvl="3">
              <a:lnSpc>
                <a:spcPct val="100000"/>
              </a:lnSpc>
              <a:buSzPct val="45000"/>
              <a:buFont typeface="Arial"/>
              <a:buChar char="–"/>
            </a:pPr>
            <a:r>
              <a:rPr lang="en-US" sz="2800" strike="noStrike">
                <a:solidFill>
                  <a:srgbClr val="000000"/>
                </a:solidFill>
                <a:latin typeface="Calibri"/>
                <a:ea typeface="DejaVu Sans"/>
              </a:rPr>
              <a:t>MessageDigest.isEqual() is okay </a:t>
            </a:r>
            <a:r>
              <a:rPr i="1" lang="en-US" sz="2800" strike="noStrike">
                <a:solidFill>
                  <a:srgbClr val="ff0000"/>
                </a:solidFill>
                <a:latin typeface="Calibri"/>
                <a:ea typeface="DejaVu Sans"/>
              </a:rPr>
              <a:t>after</a:t>
            </a:r>
            <a:r>
              <a:rPr i="1" lang="en-US" sz="2800" strike="noStrike">
                <a:solidFill>
                  <a:srgbClr val="000000"/>
                </a:solidFill>
                <a:latin typeface="Calibri"/>
                <a:ea typeface="DejaVu Sans"/>
              </a:rPr>
              <a:t> </a:t>
            </a:r>
            <a:r>
              <a:rPr lang="en-US" sz="2800" strike="noStrike">
                <a:solidFill>
                  <a:srgbClr val="000000"/>
                </a:solidFill>
                <a:latin typeface="Calibri"/>
                <a:ea typeface="DejaVu Sans"/>
              </a:rPr>
              <a:t>JDK 1.6.0_17</a:t>
            </a:r>
            <a:endParaRPr/>
          </a:p>
          <a:p>
            <a:pPr>
              <a:lnSpc>
                <a:spcPct val="100000"/>
              </a:lnSpc>
              <a:buFont typeface="Arial"/>
              <a:buChar char="•"/>
            </a:pPr>
            <a:r>
              <a:rPr lang="en-US" sz="2800" strike="noStrike">
                <a:solidFill>
                  <a:srgbClr val="000000"/>
                </a:solidFill>
                <a:latin typeface="Calibri"/>
                <a:ea typeface="DejaVu Sans"/>
              </a:rPr>
              <a:t>Calling MessageDigest.digest(byte[]) or MessageDigest.update(byte[]) methods on unbounded input under adversary’s control. (DoS attack)</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0"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r>
              <a:rPr lang="en-US" sz="4000" strike="noStrike">
                <a:solidFill>
                  <a:srgbClr val="000000"/>
                </a:solidFill>
                <a:latin typeface="Calibri"/>
                <a:ea typeface="DejaVu Sans"/>
              </a:rPr>
              <a:t>Secure Hashing Weaknesses:</a:t>
            </a:r>
            <a:endParaRPr/>
          </a:p>
          <a:p>
            <a:pPr algn="ctr">
              <a:lnSpc>
                <a:spcPct val="100000"/>
              </a:lnSpc>
            </a:pPr>
            <a:r>
              <a:rPr lang="en-US" sz="4000" strike="noStrike">
                <a:solidFill>
                  <a:srgbClr val="000000"/>
                </a:solidFill>
                <a:latin typeface="Calibri"/>
                <a:ea typeface="DejaVu Sans"/>
              </a:rPr>
              <a:t>What to look for (3/4)</a:t>
            </a:r>
            <a:endParaRPr/>
          </a:p>
        </p:txBody>
      </p:sp>
      <p:sp>
        <p:nvSpPr>
          <p:cNvPr id="341"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3000" strike="noStrike">
                <a:solidFill>
                  <a:srgbClr val="000000"/>
                </a:solidFill>
                <a:latin typeface="Calibri"/>
                <a:ea typeface="DejaVu Sans"/>
              </a:rPr>
              <a:t>Misusing secure hash (MessageDigest) for message authentication codes (MAC):</a:t>
            </a:r>
            <a:endParaRPr/>
          </a:p>
          <a:p>
            <a:pPr lvl="1">
              <a:lnSpc>
                <a:spcPct val="90000"/>
              </a:lnSpc>
              <a:buFont typeface="Arial"/>
              <a:buChar char="–"/>
            </a:pPr>
            <a:r>
              <a:rPr lang="en-US" sz="2600" strike="noStrike">
                <a:solidFill>
                  <a:srgbClr val="000000"/>
                </a:solidFill>
                <a:latin typeface="Calibri"/>
                <a:ea typeface="DejaVu Sans"/>
              </a:rPr>
              <a:t>MAC is a </a:t>
            </a:r>
            <a:r>
              <a:rPr i="1" lang="en-US" sz="2600" strike="noStrike">
                <a:solidFill>
                  <a:srgbClr val="000000"/>
                </a:solidFill>
                <a:latin typeface="Calibri"/>
                <a:ea typeface="DejaVu Sans"/>
              </a:rPr>
              <a:t>keyed </a:t>
            </a:r>
            <a:r>
              <a:rPr lang="en-US" sz="2600" strike="noStrike">
                <a:solidFill>
                  <a:srgbClr val="000000"/>
                </a:solidFill>
                <a:latin typeface="Calibri"/>
                <a:ea typeface="DejaVu Sans"/>
              </a:rPr>
              <a:t>hash, where the key is a secret key generally shared out-of-band.</a:t>
            </a:r>
            <a:endParaRPr/>
          </a:p>
          <a:p>
            <a:pPr lvl="1">
              <a:lnSpc>
                <a:spcPct val="90000"/>
              </a:lnSpc>
              <a:buFont typeface="Arial"/>
              <a:buChar char="–"/>
            </a:pPr>
            <a:r>
              <a:rPr lang="en-US" sz="2600" strike="noStrike">
                <a:solidFill>
                  <a:srgbClr val="000000"/>
                </a:solidFill>
                <a:latin typeface="Calibri"/>
                <a:ea typeface="DejaVu Sans"/>
              </a:rPr>
              <a:t>Incorrect, naïve use:</a:t>
            </a:r>
            <a:endParaRPr/>
          </a:p>
          <a:p>
            <a:pPr>
              <a:lnSpc>
                <a:spcPct val="90000"/>
              </a:lnSpc>
            </a:pPr>
            <a:r>
              <a:rPr lang="en-US" sz="2400" strike="noStrike">
                <a:solidFill>
                  <a:srgbClr val="000000"/>
                </a:solidFill>
                <a:latin typeface="Calibri"/>
                <a:ea typeface="DejaVu Sans"/>
              </a:rPr>
              <a:t>         </a:t>
            </a:r>
            <a:r>
              <a:rPr lang="en-US" sz="2200" strike="noStrike">
                <a:solidFill>
                  <a:srgbClr val="000000"/>
                </a:solidFill>
                <a:latin typeface="Calibri"/>
                <a:ea typeface="DejaVu Sans"/>
              </a:rPr>
              <a:t>	</a:t>
            </a:r>
            <a:r>
              <a:rPr lang="en-US" sz="2200" strike="noStrike">
                <a:solidFill>
                  <a:srgbClr val="000000"/>
                </a:solidFill>
                <a:latin typeface="Calibri"/>
                <a:ea typeface="DejaVu Sans"/>
              </a:rPr>
              <a:t>MAC(key, message) := H(key || message)</a:t>
            </a:r>
            <a:endParaRPr/>
          </a:p>
          <a:p>
            <a:pPr>
              <a:lnSpc>
                <a:spcPct val="90000"/>
              </a:lnSpc>
            </a:pPr>
            <a:r>
              <a:rPr lang="en-US" sz="1900" strike="noStrike">
                <a:solidFill>
                  <a:srgbClr val="000000"/>
                </a:solidFill>
                <a:latin typeface="Calibri"/>
                <a:ea typeface="DejaVu Sans"/>
              </a:rPr>
              <a:t>               </a:t>
            </a:r>
            <a:r>
              <a:rPr lang="en-US" sz="1900" strike="noStrike">
                <a:solidFill>
                  <a:srgbClr val="000000"/>
                </a:solidFill>
                <a:latin typeface="Calibri"/>
                <a:ea typeface="DejaVu Sans"/>
              </a:rPr>
              <a:t>	</a:t>
            </a:r>
            <a:r>
              <a:rPr lang="en-US" sz="1900" strike="noStrike">
                <a:solidFill>
                  <a:srgbClr val="000000"/>
                </a:solidFill>
                <a:latin typeface="Calibri"/>
                <a:ea typeface="DejaVu Sans"/>
              </a:rPr>
              <a:t>Where ‘||’ is bitwise concatenation.</a:t>
            </a:r>
            <a:endParaRPr/>
          </a:p>
          <a:p>
            <a:pPr>
              <a:lnSpc>
                <a:spcPct val="90000"/>
              </a:lnSpc>
            </a:pPr>
            <a:r>
              <a:rPr b="1" lang="en-US" sz="2200" strike="noStrike">
                <a:solidFill>
                  <a:srgbClr val="ff0000"/>
                </a:solidFill>
                <a:latin typeface="Calibri"/>
                <a:ea typeface="DejaVu Sans"/>
              </a:rPr>
              <a:t>Problem</a:t>
            </a:r>
            <a:r>
              <a:rPr lang="en-US" sz="2200" strike="noStrike">
                <a:solidFill>
                  <a:srgbClr val="000000"/>
                </a:solidFill>
                <a:latin typeface="Calibri"/>
                <a:ea typeface="DejaVu Sans"/>
              </a:rPr>
              <a:t>: Susceptible to “length extension attacks”.</a:t>
            </a:r>
            <a:endParaRPr/>
          </a:p>
          <a:p>
            <a:pPr lvl="1">
              <a:lnSpc>
                <a:spcPct val="90000"/>
              </a:lnSpc>
              <a:buFont typeface="Arial"/>
              <a:buChar char="–"/>
            </a:pPr>
            <a:r>
              <a:rPr lang="en-US" sz="2600" strike="noStrike">
                <a:solidFill>
                  <a:srgbClr val="000000"/>
                </a:solidFill>
                <a:latin typeface="Calibri"/>
                <a:ea typeface="DejaVu Sans"/>
              </a:rPr>
              <a:t>Correct use: Use an HMAC (RFC 2104)...</a:t>
            </a:r>
            <a:endParaRPr/>
          </a:p>
          <a:p>
            <a:pPr>
              <a:lnSpc>
                <a:spcPct val="90000"/>
              </a:lnSpc>
            </a:pPr>
            <a:r>
              <a:rPr lang="en-US" sz="2600" strike="noStrike">
                <a:solidFill>
                  <a:srgbClr val="000000"/>
                </a:solidFill>
                <a:latin typeface="Calibri"/>
                <a:ea typeface="DejaVu Sans"/>
              </a:rPr>
              <a:t>   </a:t>
            </a:r>
            <a:r>
              <a:rPr lang="en-US" sz="1900" strike="noStrike">
                <a:solidFill>
                  <a:srgbClr val="000000"/>
                </a:solidFill>
                <a:latin typeface="Calibri"/>
                <a:ea typeface="DejaVu Sans"/>
              </a:rPr>
              <a:t>Mac hmac = Mac.getInstance("HmacSHA256", "SunJCE");</a:t>
            </a:r>
            <a:endParaRPr/>
          </a:p>
          <a:p>
            <a:pPr>
              <a:lnSpc>
                <a:spcPct val="90000"/>
              </a:lnSpc>
            </a:pPr>
            <a:r>
              <a:rPr lang="en-US" sz="1900" strike="noStrike">
                <a:solidFill>
                  <a:srgbClr val="000000"/>
                </a:solidFill>
                <a:latin typeface="Calibri"/>
                <a:ea typeface="DejaVu Sans"/>
              </a:rPr>
              <a:t>    </a:t>
            </a:r>
            <a:r>
              <a:rPr lang="en-US" sz="1900" strike="noStrike">
                <a:solidFill>
                  <a:srgbClr val="000000"/>
                </a:solidFill>
                <a:latin typeface="Calibri"/>
                <a:ea typeface="DejaVu Sans"/>
              </a:rPr>
              <a:t>hmac.init(key);</a:t>
            </a: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2"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r>
              <a:rPr lang="en-US" sz="4000" strike="noStrike">
                <a:solidFill>
                  <a:srgbClr val="000000"/>
                </a:solidFill>
                <a:latin typeface="Calibri"/>
                <a:ea typeface="DejaVu Sans"/>
              </a:rPr>
              <a:t>Secure Hashing Weaknesses:</a:t>
            </a:r>
            <a:endParaRPr/>
          </a:p>
          <a:p>
            <a:pPr algn="ctr">
              <a:lnSpc>
                <a:spcPct val="100000"/>
              </a:lnSpc>
            </a:pPr>
            <a:r>
              <a:rPr lang="en-US" sz="4000" strike="noStrike">
                <a:solidFill>
                  <a:srgbClr val="000000"/>
                </a:solidFill>
                <a:latin typeface="Calibri"/>
                <a:ea typeface="DejaVu Sans"/>
              </a:rPr>
              <a:t>What to look for (4/4)</a:t>
            </a:r>
            <a:endParaRPr/>
          </a:p>
        </p:txBody>
      </p:sp>
      <p:sp>
        <p:nvSpPr>
          <p:cNvPr id="343"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Misusing a secure hash to mask data where enumeration of all or most of the input space is feasible.</a:t>
            </a:r>
            <a:endParaRPr/>
          </a:p>
          <a:p>
            <a:pPr lvl="1">
              <a:lnSpc>
                <a:spcPct val="100000"/>
              </a:lnSpc>
              <a:buFont typeface="Arial"/>
              <a:buChar char="–"/>
            </a:pPr>
            <a:r>
              <a:rPr lang="en-US" sz="2800" strike="noStrike">
                <a:solidFill>
                  <a:srgbClr val="000000"/>
                </a:solidFill>
                <a:latin typeface="Calibri"/>
                <a:ea typeface="DejaVu Sans"/>
              </a:rPr>
              <a:t>E.g., Use SHA-256(SSN) to store as key in database or to track in log file.</a:t>
            </a:r>
            <a:endParaRPr/>
          </a:p>
          <a:p>
            <a:pPr lvl="1">
              <a:lnSpc>
                <a:spcPct val="100000"/>
              </a:lnSpc>
              <a:buFont typeface="Arial"/>
              <a:buChar char="–"/>
            </a:pPr>
            <a:r>
              <a:rPr lang="en-US" sz="2800" strike="noStrike">
                <a:solidFill>
                  <a:srgbClr val="000000"/>
                </a:solidFill>
                <a:latin typeface="Calibri"/>
                <a:ea typeface="DejaVu Sans"/>
              </a:rPr>
              <a:t>Problem: If adversary can observe hashes, she can enumerate SHA-256 hashes of all possible SSNs and compare these to stored hashes.</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4" name="CustomShape 1"/>
          <p:cNvSpPr/>
          <p:nvPr/>
        </p:nvSpPr>
        <p:spPr>
          <a:xfrm>
            <a:off x="457200" y="130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Is use of MD5 / SHA1 </a:t>
            </a:r>
            <a:r>
              <a:rPr i="1" lang="en-US" sz="4000" strike="noStrike">
                <a:solidFill>
                  <a:srgbClr val="000000"/>
                </a:solidFill>
                <a:latin typeface="Calibri"/>
                <a:ea typeface="DejaVu Sans"/>
              </a:rPr>
              <a:t>ever</a:t>
            </a:r>
            <a:r>
              <a:rPr lang="en-US" sz="4000" strike="noStrike">
                <a:solidFill>
                  <a:srgbClr val="000000"/>
                </a:solidFill>
                <a:latin typeface="Calibri"/>
                <a:ea typeface="DejaVu Sans"/>
              </a:rPr>
              <a:t> okay?</a:t>
            </a:r>
            <a:endParaRPr/>
          </a:p>
        </p:txBody>
      </p:sp>
      <p:sp>
        <p:nvSpPr>
          <p:cNvPr id="345" name="CustomShape 2"/>
          <p:cNvSpPr/>
          <p:nvPr/>
        </p:nvSpPr>
        <p:spPr>
          <a:xfrm>
            <a:off x="457200" y="1348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Best MD5 collision attack against it is now about O(2</a:t>
            </a:r>
            <a:r>
              <a:rPr lang="en-US" sz="2800" strike="noStrike" baseline="30000">
                <a:solidFill>
                  <a:srgbClr val="000000"/>
                </a:solidFill>
                <a:latin typeface="Calibri"/>
                <a:ea typeface="DejaVu Sans"/>
              </a:rPr>
              <a:t>24.1</a:t>
            </a:r>
            <a:r>
              <a:rPr lang="en-US" sz="2800" strike="noStrike">
                <a:solidFill>
                  <a:srgbClr val="000000"/>
                </a:solidFill>
                <a:latin typeface="Calibri"/>
                <a:ea typeface="DejaVu Sans"/>
              </a:rPr>
              <a:t>), which takes at most 5 or 6 seconds on a modern desktop / laptop.</a:t>
            </a:r>
            <a:endParaRPr/>
          </a:p>
          <a:p>
            <a:pPr>
              <a:lnSpc>
                <a:spcPct val="100000"/>
              </a:lnSpc>
              <a:buFont typeface="Arial"/>
              <a:buChar char="•"/>
            </a:pPr>
            <a:r>
              <a:rPr lang="en-US" sz="2800" strike="noStrike">
                <a:solidFill>
                  <a:srgbClr val="000000"/>
                </a:solidFill>
                <a:latin typeface="Calibri"/>
                <a:ea typeface="DejaVu Sans"/>
              </a:rPr>
              <a:t>But…okay in following cases:</a:t>
            </a:r>
            <a:endParaRPr/>
          </a:p>
          <a:p>
            <a:pPr lvl="1">
              <a:lnSpc>
                <a:spcPct val="100000"/>
              </a:lnSpc>
              <a:buFont typeface="Arial"/>
              <a:buChar char="–"/>
            </a:pPr>
            <a:r>
              <a:rPr lang="en-US" sz="2400" strike="noStrike">
                <a:solidFill>
                  <a:srgbClr val="000000"/>
                </a:solidFill>
                <a:latin typeface="Calibri"/>
                <a:ea typeface="DejaVu Sans"/>
              </a:rPr>
              <a:t>Used as a PRNG when we only need something that is more or less unique and unpredictable; example IV generation used with CBC for symmetric ciphers.</a:t>
            </a:r>
            <a:endParaRPr/>
          </a:p>
          <a:p>
            <a:pPr lvl="1">
              <a:lnSpc>
                <a:spcPct val="100000"/>
              </a:lnSpc>
              <a:buFont typeface="Arial"/>
              <a:buChar char="–"/>
            </a:pPr>
            <a:r>
              <a:rPr lang="en-US" sz="2400" strike="noStrike">
                <a:solidFill>
                  <a:srgbClr val="000000"/>
                </a:solidFill>
                <a:latin typeface="Calibri"/>
                <a:ea typeface="DejaVu Sans"/>
              </a:rPr>
              <a:t>Used as an HMAC construct as defined in RFC 2104</a:t>
            </a:r>
            <a:endParaRPr/>
          </a:p>
          <a:p>
            <a:pPr lvl="2">
              <a:lnSpc>
                <a:spcPct val="100000"/>
              </a:lnSpc>
              <a:buFont typeface="Arial"/>
              <a:buChar char="•"/>
            </a:pPr>
            <a:r>
              <a:rPr lang="en-US" sz="2200" strike="noStrike">
                <a:solidFill>
                  <a:srgbClr val="000000"/>
                </a:solidFill>
                <a:latin typeface="Calibri"/>
                <a:ea typeface="DejaVu Sans"/>
              </a:rPr>
              <a:t>Bellare, Canetti &amp; Krawczyk (1996): Proved HMAC security doesn’t require that the underlying hash function be collision resistant, but only that it acts as a pseudo-random function.</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6" name="CustomShape 1"/>
          <p:cNvSpPr/>
          <p:nvPr/>
        </p:nvSpPr>
        <p:spPr>
          <a:xfrm>
            <a:off x="457200" y="281952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ff"/>
                </a:solidFill>
                <a:latin typeface="Calibri"/>
                <a:ea typeface="DejaVu Sans"/>
              </a:rPr>
              <a:t>Symmetric Encryption</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Symmetric Encryption Weaknesses</a:t>
            </a:r>
            <a:endParaRPr/>
          </a:p>
        </p:txBody>
      </p:sp>
      <p:sp>
        <p:nvSpPr>
          <p:cNvPr id="348"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Inappropriate cipher algorithms</a:t>
            </a:r>
            <a:endParaRPr/>
          </a:p>
          <a:p>
            <a:pPr lvl="1">
              <a:lnSpc>
                <a:spcPct val="100000"/>
              </a:lnSpc>
              <a:buFont typeface="Arial"/>
              <a:buChar char="–"/>
            </a:pPr>
            <a:r>
              <a:rPr lang="en-US" sz="2600" strike="noStrike">
                <a:solidFill>
                  <a:srgbClr val="000000"/>
                </a:solidFill>
                <a:latin typeface="Calibri"/>
                <a:ea typeface="DejaVu Sans"/>
              </a:rPr>
              <a:t>You aren’t still using RC4, are you?</a:t>
            </a:r>
            <a:endParaRPr/>
          </a:p>
          <a:p>
            <a:pPr>
              <a:lnSpc>
                <a:spcPct val="100000"/>
              </a:lnSpc>
              <a:buFont typeface="Arial"/>
              <a:buChar char="•"/>
            </a:pPr>
            <a:r>
              <a:rPr lang="en-US" sz="2800" strike="noStrike">
                <a:solidFill>
                  <a:srgbClr val="000000"/>
                </a:solidFill>
                <a:latin typeface="Calibri"/>
                <a:ea typeface="DejaVu Sans"/>
              </a:rPr>
              <a:t>Insufficient key size: &gt;= 128 bits</a:t>
            </a:r>
            <a:endParaRPr/>
          </a:p>
          <a:p>
            <a:pPr lvl="1">
              <a:lnSpc>
                <a:spcPct val="100000"/>
              </a:lnSpc>
              <a:buFont typeface="Arial"/>
              <a:buChar char="–"/>
            </a:pPr>
            <a:r>
              <a:rPr lang="en-US" sz="2600" strike="noStrike">
                <a:solidFill>
                  <a:srgbClr val="000000"/>
                </a:solidFill>
                <a:latin typeface="Calibri"/>
                <a:ea typeface="DejaVu Sans"/>
              </a:rPr>
              <a:t>Java: DESede defaults to 2-key TDES (112-bit) unless the JCE Unlimited Strength Jurisdiction Policy files are installed.</a:t>
            </a:r>
            <a:endParaRPr/>
          </a:p>
          <a:p>
            <a:pPr>
              <a:lnSpc>
                <a:spcPct val="100000"/>
              </a:lnSpc>
              <a:buFont typeface="Arial"/>
              <a:buChar char="•"/>
            </a:pPr>
            <a:r>
              <a:rPr lang="en-US" sz="2800" strike="noStrike">
                <a:solidFill>
                  <a:srgbClr val="000000"/>
                </a:solidFill>
                <a:latin typeface="Calibri"/>
                <a:ea typeface="DejaVu Sans"/>
              </a:rPr>
              <a:t>“</a:t>
            </a:r>
            <a:r>
              <a:rPr lang="en-US" sz="2800" strike="noStrike">
                <a:solidFill>
                  <a:srgbClr val="000000"/>
                </a:solidFill>
                <a:latin typeface="Calibri"/>
                <a:ea typeface="DejaVu Sans"/>
              </a:rPr>
              <a:t>ASCII” generated keys</a:t>
            </a:r>
            <a:endParaRPr/>
          </a:p>
          <a:p>
            <a:pPr>
              <a:lnSpc>
                <a:spcPct val="100000"/>
              </a:lnSpc>
              <a:buFont typeface="Arial"/>
              <a:buChar char="•"/>
            </a:pPr>
            <a:r>
              <a:rPr lang="en-US" sz="2800" strike="noStrike">
                <a:solidFill>
                  <a:srgbClr val="000000"/>
                </a:solidFill>
                <a:latin typeface="Calibri"/>
                <a:ea typeface="DejaVu Sans"/>
              </a:rPr>
              <a:t>Inappropriate use of cipher modes</a:t>
            </a:r>
            <a:endParaRPr/>
          </a:p>
          <a:p>
            <a:pPr lvl="1">
              <a:lnSpc>
                <a:spcPct val="100000"/>
              </a:lnSpc>
              <a:buFont typeface="Arial"/>
              <a:buChar char="–"/>
            </a:pPr>
            <a:r>
              <a:rPr lang="en-US" sz="2600" strike="noStrike">
                <a:solidFill>
                  <a:srgbClr val="000000"/>
                </a:solidFill>
                <a:latin typeface="Calibri"/>
                <a:ea typeface="DejaVu Sans"/>
              </a:rPr>
              <a:t>Related: IV abuses</a:t>
            </a:r>
            <a:endParaRPr/>
          </a:p>
          <a:p>
            <a:pPr>
              <a:lnSpc>
                <a:spcPct val="100000"/>
              </a:lnSpc>
              <a:buFont typeface="Arial"/>
              <a:buChar char="•"/>
            </a:pPr>
            <a:r>
              <a:rPr lang="en-US" sz="2800" strike="noStrike">
                <a:solidFill>
                  <a:srgbClr val="000000"/>
                </a:solidFill>
                <a:latin typeface="Calibri"/>
                <a:ea typeface="DejaVu Sans"/>
              </a:rPr>
              <a:t>Assuming confidentiality implies data integrity.</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49"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ASCII Keys</a:t>
            </a:r>
            <a:endParaRPr/>
          </a:p>
        </p:txBody>
      </p:sp>
      <p:sp>
        <p:nvSpPr>
          <p:cNvPr id="350"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80000"/>
              </a:lnSpc>
              <a:buFont typeface="Arial"/>
              <a:buChar char="•"/>
            </a:pPr>
            <a:r>
              <a:rPr lang="en-US" sz="3100" strike="noStrike">
                <a:solidFill>
                  <a:srgbClr val="000000"/>
                </a:solidFill>
                <a:latin typeface="Calibri"/>
                <a:ea typeface="DejaVu Sans"/>
              </a:rPr>
              <a:t>Keys generated from passwords or passphrases. E.g.,</a:t>
            </a:r>
            <a:endParaRPr/>
          </a:p>
          <a:p>
            <a:pPr>
              <a:lnSpc>
                <a:spcPct val="80000"/>
              </a:lnSpc>
            </a:pPr>
            <a:endParaRPr/>
          </a:p>
          <a:p>
            <a:pPr>
              <a:lnSpc>
                <a:spcPct val="80000"/>
              </a:lnSpc>
            </a:pPr>
            <a:r>
              <a:rPr lang="en-US" sz="2700" strike="noStrike">
                <a:solidFill>
                  <a:srgbClr val="000000"/>
                </a:solidFill>
                <a:latin typeface="Calibri"/>
                <a:ea typeface="DejaVu Sans"/>
              </a:rPr>
              <a:t>String key = "#s0meSeCR3tK3y!!";  // Or from prop file</a:t>
            </a:r>
            <a:endParaRPr/>
          </a:p>
          <a:p>
            <a:pPr>
              <a:lnSpc>
                <a:spcPct val="80000"/>
              </a:lnSpc>
            </a:pPr>
            <a:r>
              <a:rPr lang="en-US" sz="2700" strike="noStrike">
                <a:solidFill>
                  <a:srgbClr val="000000"/>
                </a:solidFill>
                <a:latin typeface="Calibri"/>
                <a:ea typeface="DejaVu Sans"/>
              </a:rPr>
              <a:t>SecretKeySpec skey =</a:t>
            </a:r>
            <a:endParaRPr/>
          </a:p>
          <a:p>
            <a:pPr>
              <a:lnSpc>
                <a:spcPct val="80000"/>
              </a:lnSpc>
            </a:pPr>
            <a:r>
              <a:rPr lang="en-US" sz="2700" strike="noStrike">
                <a:solidFill>
                  <a:srgbClr val="000000"/>
                </a:solidFill>
                <a:latin typeface="Calibri"/>
                <a:ea typeface="DejaVu Sans"/>
              </a:rPr>
              <a:t>     </a:t>
            </a:r>
            <a:r>
              <a:rPr lang="en-US" sz="2700" strike="noStrike">
                <a:solidFill>
                  <a:srgbClr val="000000"/>
                </a:solidFill>
                <a:latin typeface="Calibri"/>
                <a:ea typeface="DejaVu Sans"/>
              </a:rPr>
              <a:t>new SecretKeySpec( key.getBytes(), "AES");</a:t>
            </a:r>
            <a:endParaRPr/>
          </a:p>
          <a:p>
            <a:pPr>
              <a:lnSpc>
                <a:spcPct val="80000"/>
              </a:lnSpc>
            </a:pPr>
            <a:r>
              <a:rPr lang="en-US" sz="2700" strike="noStrike">
                <a:solidFill>
                  <a:srgbClr val="000000"/>
                </a:solidFill>
                <a:latin typeface="Calibri"/>
                <a:ea typeface="DejaVu Sans"/>
              </a:rPr>
              <a:t>Cipher cipher =</a:t>
            </a:r>
            <a:endParaRPr/>
          </a:p>
          <a:p>
            <a:pPr>
              <a:lnSpc>
                <a:spcPct val="80000"/>
              </a:lnSpc>
            </a:pPr>
            <a:r>
              <a:rPr lang="en-US" sz="2700" strike="noStrike">
                <a:solidFill>
                  <a:srgbClr val="000000"/>
                </a:solidFill>
                <a:latin typeface="Calibri"/>
                <a:ea typeface="DejaVu Sans"/>
              </a:rPr>
              <a:t>     </a:t>
            </a:r>
            <a:r>
              <a:rPr lang="en-US" sz="2700" strike="noStrike">
                <a:solidFill>
                  <a:srgbClr val="000000"/>
                </a:solidFill>
                <a:latin typeface="Calibri"/>
                <a:ea typeface="DejaVu Sans"/>
              </a:rPr>
              <a:t>Cipher.getInstance("AES/CBC/PKCS5Padding");</a:t>
            </a:r>
            <a:endParaRPr/>
          </a:p>
          <a:p>
            <a:pPr>
              <a:lnSpc>
                <a:spcPct val="80000"/>
              </a:lnSpc>
            </a:pPr>
            <a:r>
              <a:rPr lang="en-US" sz="2700" strike="noStrike">
                <a:solidFill>
                  <a:srgbClr val="000000"/>
                </a:solidFill>
                <a:latin typeface="Calibri"/>
                <a:ea typeface="DejaVu Sans"/>
              </a:rPr>
              <a:t>cipher.init(Cipher.ENCRYPT_MODE, skey);</a:t>
            </a:r>
            <a:endParaRPr/>
          </a:p>
          <a:p>
            <a:pPr>
              <a:lnSpc>
                <a:spcPct val="80000"/>
              </a:lnSpc>
            </a:pPr>
            <a:r>
              <a:rPr lang="en-US" sz="2700" strike="noStrike">
                <a:solidFill>
                  <a:srgbClr val="000000"/>
                </a:solidFill>
                <a:latin typeface="Calibri"/>
                <a:ea typeface="DejaVu Sans"/>
              </a:rPr>
              <a:t>...</a:t>
            </a:r>
            <a:endParaRPr/>
          </a:p>
          <a:p>
            <a:pPr>
              <a:lnSpc>
                <a:spcPct val="8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Inappropriate cipher algorithms</a:t>
            </a:r>
            <a:endParaRPr/>
          </a:p>
        </p:txBody>
      </p:sp>
      <p:sp>
        <p:nvSpPr>
          <p:cNvPr id="352"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Check your corporate InfoSec policies</a:t>
            </a:r>
            <a:endParaRPr/>
          </a:p>
          <a:p>
            <a:pPr>
              <a:lnSpc>
                <a:spcPct val="100000"/>
              </a:lnSpc>
              <a:buFont typeface="Arial"/>
              <a:buChar char="•"/>
            </a:pPr>
            <a:r>
              <a:rPr lang="en-US" sz="3200" strike="noStrike">
                <a:solidFill>
                  <a:srgbClr val="000000"/>
                </a:solidFill>
                <a:latin typeface="Calibri"/>
                <a:ea typeface="DejaVu Sans"/>
              </a:rPr>
              <a:t>Stick with NIST approved algorithms:</a:t>
            </a:r>
            <a:endParaRPr/>
          </a:p>
          <a:p>
            <a:pPr lvl="1">
              <a:lnSpc>
                <a:spcPct val="100000"/>
              </a:lnSpc>
              <a:buFont typeface="Arial"/>
              <a:buChar char="–"/>
            </a:pPr>
            <a:r>
              <a:rPr lang="en-US" sz="2800" strike="noStrike">
                <a:solidFill>
                  <a:srgbClr val="000000"/>
                </a:solidFill>
                <a:latin typeface="Calibri"/>
                <a:ea typeface="DejaVu Sans"/>
              </a:rPr>
              <a:t>FIPS 140-2 Annex A: </a:t>
            </a:r>
            <a:r>
              <a:rPr lang="en-US" sz="2800" strike="noStrike" u="sng">
                <a:solidFill>
                  <a:srgbClr val="0000ff"/>
                </a:solidFill>
                <a:latin typeface="Calibri"/>
                <a:ea typeface="DejaVu Sans"/>
              </a:rPr>
              <a:t>http://csrc.nist.gov/publications/fips/fips140-2/fips1402annexa.pdf</a:t>
            </a:r>
            <a:endParaRPr/>
          </a:p>
          <a:p>
            <a:pPr>
              <a:lnSpc>
                <a:spcPct val="100000"/>
              </a:lnSpc>
              <a:buFont typeface="Arial"/>
              <a:buChar char="•"/>
            </a:pPr>
            <a:r>
              <a:rPr lang="en-US" sz="3200" strike="noStrike">
                <a:solidFill>
                  <a:srgbClr val="000000"/>
                </a:solidFill>
                <a:latin typeface="Calibri"/>
                <a:ea typeface="DejaVu Sans"/>
              </a:rPr>
              <a:t>Quick spot check: symmetric cipher that is not AES (or maybe TDES for legacy applications) should be considered potentially suspect.</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Failure to apply proper padding</a:t>
            </a:r>
            <a:endParaRPr/>
          </a:p>
        </p:txBody>
      </p:sp>
      <p:sp>
        <p:nvSpPr>
          <p:cNvPr id="354"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What is padding and why is it needed?</a:t>
            </a:r>
            <a:endParaRPr/>
          </a:p>
          <a:p>
            <a:pPr>
              <a:lnSpc>
                <a:spcPct val="100000"/>
              </a:lnSpc>
              <a:buFont typeface="Arial"/>
              <a:buChar char="•"/>
            </a:pPr>
            <a:r>
              <a:rPr lang="en-US" sz="3200" strike="noStrike">
                <a:solidFill>
                  <a:srgbClr val="000000"/>
                </a:solidFill>
                <a:latin typeface="Calibri"/>
                <a:ea typeface="DejaVu Sans"/>
              </a:rPr>
              <a:t>What happens if padding is omitted?</a:t>
            </a:r>
            <a:endParaRPr/>
          </a:p>
          <a:p>
            <a:pPr>
              <a:lnSpc>
                <a:spcPct val="100000"/>
              </a:lnSpc>
              <a:buFont typeface="Arial"/>
              <a:buChar char="•"/>
            </a:pPr>
            <a:r>
              <a:rPr lang="en-US" sz="3200" strike="noStrike">
                <a:solidFill>
                  <a:srgbClr val="000000"/>
                </a:solidFill>
                <a:latin typeface="Calibri"/>
                <a:ea typeface="DejaVu Sans"/>
              </a:rPr>
              <a:t>Popular padding schemes</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CustomShape 1"/>
          <p:cNvSpPr/>
          <p:nvPr/>
        </p:nvSpPr>
        <p:spPr>
          <a:xfrm>
            <a:off x="457200" y="166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What is padding and why is it needed? (1/2)</a:t>
            </a:r>
            <a:endParaRPr/>
          </a:p>
        </p:txBody>
      </p:sp>
      <p:sp>
        <p:nvSpPr>
          <p:cNvPr id="356" name="CustomShape 2"/>
          <p:cNvSpPr/>
          <p:nvPr/>
        </p:nvSpPr>
        <p:spPr>
          <a:xfrm>
            <a:off x="457200" y="142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Why is padding needed?</a:t>
            </a:r>
            <a:endParaRPr/>
          </a:p>
          <a:p>
            <a:pPr lvl="1">
              <a:lnSpc>
                <a:spcPct val="100000"/>
              </a:lnSpc>
              <a:buFont typeface="Arial"/>
              <a:buChar char="–"/>
            </a:pPr>
            <a:r>
              <a:rPr lang="en-US" sz="2800" strike="noStrike">
                <a:solidFill>
                  <a:srgbClr val="000000"/>
                </a:solidFill>
                <a:latin typeface="Calibri"/>
                <a:ea typeface="DejaVu Sans"/>
              </a:rPr>
              <a:t>Because some cipher modes (notably ECB and CBC) are “block mode” operations and can only operate on a </a:t>
            </a:r>
            <a:r>
              <a:rPr i="1" lang="en-US" sz="2800" strike="noStrike">
                <a:solidFill>
                  <a:srgbClr val="000000"/>
                </a:solidFill>
                <a:latin typeface="Calibri"/>
                <a:ea typeface="DejaVu Sans"/>
              </a:rPr>
              <a:t>full</a:t>
            </a:r>
            <a:r>
              <a:rPr lang="en-US" sz="2800" strike="noStrike">
                <a:solidFill>
                  <a:srgbClr val="000000"/>
                </a:solidFill>
                <a:latin typeface="Calibri"/>
                <a:ea typeface="DejaVu Sans"/>
              </a:rPr>
              <a:t> cipher block at a time.</a:t>
            </a:r>
            <a:endParaRPr/>
          </a:p>
          <a:p>
            <a:pPr>
              <a:lnSpc>
                <a:spcPct val="100000"/>
              </a:lnSpc>
              <a:buFont typeface="Arial"/>
              <a:buChar char="•"/>
            </a:pPr>
            <a:r>
              <a:rPr lang="en-US" sz="3200" strike="noStrike">
                <a:solidFill>
                  <a:srgbClr val="000000"/>
                </a:solidFill>
                <a:latin typeface="Calibri"/>
                <a:ea typeface="DejaVu Sans"/>
              </a:rPr>
              <a:t>What is padding?</a:t>
            </a:r>
            <a:endParaRPr/>
          </a:p>
          <a:p>
            <a:pPr lvl="1">
              <a:lnSpc>
                <a:spcPct val="100000"/>
              </a:lnSpc>
              <a:buFont typeface="Arial"/>
              <a:buChar char="–"/>
            </a:pPr>
            <a:r>
              <a:rPr lang="en-US" sz="2800" strike="noStrike">
                <a:solidFill>
                  <a:srgbClr val="000000"/>
                </a:solidFill>
                <a:latin typeface="Calibri"/>
                <a:ea typeface="DejaVu Sans"/>
              </a:rPr>
              <a:t>It’s additional data added ([almost?] always appended) to the </a:t>
            </a:r>
            <a:r>
              <a:rPr i="1" lang="en-US" sz="2800" strike="noStrike">
                <a:solidFill>
                  <a:srgbClr val="000000"/>
                </a:solidFill>
                <a:latin typeface="Calibri"/>
                <a:ea typeface="DejaVu Sans"/>
              </a:rPr>
              <a:t>plaintext</a:t>
            </a:r>
            <a:r>
              <a:rPr lang="en-US" sz="2800" strike="noStrike">
                <a:solidFill>
                  <a:srgbClr val="000000"/>
                </a:solidFill>
                <a:latin typeface="Calibri"/>
                <a:ea typeface="DejaVu Sans"/>
              </a:rPr>
              <a:t> before encryption and removed immediately after decryption.</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6"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800" strike="noStrike">
                <a:solidFill>
                  <a:srgbClr val="000000"/>
                </a:solidFill>
                <a:latin typeface="Calibri"/>
                <a:ea typeface="DejaVu Sans"/>
              </a:rPr>
              <a:t>Mandatory Joke</a:t>
            </a:r>
            <a:endParaRPr/>
          </a:p>
        </p:txBody>
      </p:sp>
      <p:sp>
        <p:nvSpPr>
          <p:cNvPr id="307"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n-US" sz="3600" strike="noStrike">
                <a:solidFill>
                  <a:srgbClr val="000000"/>
                </a:solidFill>
                <a:latin typeface="Calibri"/>
                <a:ea typeface="DejaVu Sans"/>
              </a:rPr>
              <a:t>Q: How many cryptographers does it take to change a light bulb?</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CustomShape 1"/>
          <p:cNvSpPr/>
          <p:nvPr/>
        </p:nvSpPr>
        <p:spPr>
          <a:xfrm>
            <a:off x="457200" y="166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What is padding and why is it needed? (2/2)</a:t>
            </a:r>
            <a:endParaRPr/>
          </a:p>
        </p:txBody>
      </p:sp>
      <p:sp>
        <p:nvSpPr>
          <p:cNvPr id="358" name="CustomShape 2"/>
          <p:cNvSpPr/>
          <p:nvPr/>
        </p:nvSpPr>
        <p:spPr>
          <a:xfrm>
            <a:off x="457200" y="1564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When padding is specified it is </a:t>
            </a:r>
            <a:r>
              <a:rPr i="1" lang="en-US" sz="3200" strike="noStrike">
                <a:solidFill>
                  <a:srgbClr val="000000"/>
                </a:solidFill>
                <a:latin typeface="Calibri"/>
                <a:ea typeface="DejaVu Sans"/>
              </a:rPr>
              <a:t>always</a:t>
            </a:r>
            <a:r>
              <a:rPr lang="en-US" sz="3200" strike="noStrike">
                <a:solidFill>
                  <a:srgbClr val="000000"/>
                </a:solidFill>
                <a:latin typeface="Calibri"/>
                <a:ea typeface="DejaVu Sans"/>
              </a:rPr>
              <a:t> applied.</a:t>
            </a:r>
            <a:endParaRPr/>
          </a:p>
          <a:p>
            <a:pPr>
              <a:lnSpc>
                <a:spcPct val="100000"/>
              </a:lnSpc>
              <a:buFont typeface="Arial"/>
              <a:buChar char="•"/>
            </a:pPr>
            <a:r>
              <a:rPr lang="en-US" sz="3200" strike="noStrike">
                <a:solidFill>
                  <a:srgbClr val="000000"/>
                </a:solidFill>
                <a:latin typeface="Calibri"/>
                <a:ea typeface="DejaVu Sans"/>
              </a:rPr>
              <a:t>Padding increases overhead of ciphertext by 1 cipher block size (which is significant when encrypting short plaintext messages).</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What happens if padding is omitted?</a:t>
            </a:r>
            <a:endParaRPr/>
          </a:p>
        </p:txBody>
      </p:sp>
      <p:sp>
        <p:nvSpPr>
          <p:cNvPr id="360"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That’s the $64,000 question.</a:t>
            </a:r>
            <a:endParaRPr/>
          </a:p>
          <a:p>
            <a:pPr>
              <a:lnSpc>
                <a:spcPct val="100000"/>
              </a:lnSpc>
              <a:buFont typeface="Arial"/>
              <a:buChar char="•"/>
            </a:pPr>
            <a:r>
              <a:rPr lang="en-US" sz="2800" strike="noStrike">
                <a:solidFill>
                  <a:srgbClr val="000000"/>
                </a:solidFill>
                <a:latin typeface="Calibri"/>
                <a:ea typeface="DejaVu Sans"/>
              </a:rPr>
              <a:t>The answer seems to be implementation specific. Possible approaches:</a:t>
            </a:r>
            <a:endParaRPr/>
          </a:p>
          <a:p>
            <a:pPr lvl="1">
              <a:lnSpc>
                <a:spcPct val="100000"/>
              </a:lnSpc>
              <a:buFont typeface="Arial"/>
              <a:buChar char="–"/>
            </a:pPr>
            <a:r>
              <a:rPr lang="en-US" sz="2600" strike="noStrike">
                <a:solidFill>
                  <a:srgbClr val="000000"/>
                </a:solidFill>
                <a:latin typeface="Calibri"/>
                <a:ea typeface="DejaVu Sans"/>
              </a:rPr>
              <a:t>Refuse to encrypt plaintext not an integral multiple of the cipher’s block size (this is the JCE approach in Java, where an IllegalBlockSizeException will be thrown).</a:t>
            </a:r>
            <a:endParaRPr/>
          </a:p>
          <a:p>
            <a:pPr lvl="1">
              <a:lnSpc>
                <a:spcPct val="100000"/>
              </a:lnSpc>
              <a:buFont typeface="Arial"/>
              <a:buChar char="–"/>
            </a:pPr>
            <a:r>
              <a:rPr lang="en-US" sz="2600" strike="noStrike">
                <a:solidFill>
                  <a:srgbClr val="000000"/>
                </a:solidFill>
                <a:latin typeface="Calibri"/>
                <a:ea typeface="DejaVu Sans"/>
              </a:rPr>
              <a:t>Silently do some kludgy internal implementation-specific padding .</a:t>
            </a:r>
            <a:endParaRPr/>
          </a:p>
          <a:p>
            <a:pPr lvl="1">
              <a:lnSpc>
                <a:spcPct val="100000"/>
              </a:lnSpc>
              <a:buFont typeface="Arial"/>
              <a:buChar char="–"/>
            </a:pPr>
            <a:r>
              <a:rPr lang="en-US" sz="2600" strike="noStrike">
                <a:solidFill>
                  <a:srgbClr val="000000"/>
                </a:solidFill>
                <a:latin typeface="Calibri"/>
                <a:ea typeface="DejaVu Sans"/>
              </a:rPr>
              <a:t>Silently truncate excessive plaintext and do not encrypt it, but leave it just as plaintext.</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CustomShape 1"/>
          <p:cNvSpPr/>
          <p:nvPr/>
        </p:nvSpPr>
        <p:spPr>
          <a:xfrm>
            <a:off x="457200" y="22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Popular padding schemes</a:t>
            </a:r>
            <a:endParaRPr/>
          </a:p>
        </p:txBody>
      </p:sp>
      <p:sp>
        <p:nvSpPr>
          <p:cNvPr id="362" name="CustomShape 2"/>
          <p:cNvSpPr/>
          <p:nvPr/>
        </p:nvSpPr>
        <p:spPr>
          <a:xfrm>
            <a:off x="457200" y="1096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For symmetric ciphers:</a:t>
            </a:r>
            <a:endParaRPr/>
          </a:p>
          <a:p>
            <a:pPr lvl="1">
              <a:lnSpc>
                <a:spcPct val="100000"/>
              </a:lnSpc>
              <a:buFont typeface="Arial"/>
              <a:buChar char="–"/>
            </a:pPr>
            <a:r>
              <a:rPr lang="en-US" sz="2400" strike="noStrike">
                <a:solidFill>
                  <a:srgbClr val="000000"/>
                </a:solidFill>
                <a:latin typeface="Calibri"/>
                <a:ea typeface="DejaVu Sans"/>
              </a:rPr>
              <a:t>PKCS#7 &amp; PKCS#5 (.NET uses PKCS7, Java uses PKCS5; </a:t>
            </a:r>
            <a:r>
              <a:rPr i="1" lang="en-US" sz="2400" strike="noStrike">
                <a:solidFill>
                  <a:srgbClr val="000000"/>
                </a:solidFill>
                <a:latin typeface="Calibri"/>
                <a:ea typeface="DejaVu Sans"/>
              </a:rPr>
              <a:t>technically</a:t>
            </a:r>
            <a:r>
              <a:rPr lang="en-US" sz="2400" strike="noStrike">
                <a:solidFill>
                  <a:srgbClr val="000000"/>
                </a:solidFill>
                <a:latin typeface="Calibri"/>
                <a:ea typeface="DejaVu Sans"/>
              </a:rPr>
              <a:t> PKCS5 is only defined for ciphers whose block size is 64 bits so Java is wrong!)</a:t>
            </a:r>
            <a:endParaRPr/>
          </a:p>
          <a:p>
            <a:pPr lvl="1">
              <a:lnSpc>
                <a:spcPct val="100000"/>
              </a:lnSpc>
              <a:buFont typeface="Arial"/>
              <a:buChar char="–"/>
            </a:pPr>
            <a:r>
              <a:rPr lang="en-US" sz="2400" strike="noStrike">
                <a:solidFill>
                  <a:srgbClr val="000000"/>
                </a:solidFill>
                <a:latin typeface="Calibri"/>
                <a:ea typeface="DejaVu Sans"/>
              </a:rPr>
              <a:t>ISO 10126 (used in W3C’s XML Encryption)</a:t>
            </a:r>
            <a:endParaRPr/>
          </a:p>
          <a:p>
            <a:pPr>
              <a:lnSpc>
                <a:spcPct val="100000"/>
              </a:lnSpc>
              <a:buFont typeface="Arial"/>
              <a:buChar char="•"/>
            </a:pPr>
            <a:r>
              <a:rPr lang="en-US" sz="2800" strike="noStrike">
                <a:solidFill>
                  <a:srgbClr val="000000"/>
                </a:solidFill>
                <a:latin typeface="Calibri"/>
                <a:ea typeface="DejaVu Sans"/>
              </a:rPr>
              <a:t>For asymmetric ciphers:</a:t>
            </a:r>
            <a:endParaRPr/>
          </a:p>
          <a:p>
            <a:pPr lvl="1">
              <a:lnSpc>
                <a:spcPct val="100000"/>
              </a:lnSpc>
              <a:buFont typeface="Arial"/>
              <a:buChar char="–"/>
            </a:pPr>
            <a:r>
              <a:rPr lang="en-US" sz="2400" strike="noStrike">
                <a:solidFill>
                  <a:srgbClr val="000000"/>
                </a:solidFill>
                <a:latin typeface="Calibri"/>
                <a:ea typeface="DejaVu Sans"/>
              </a:rPr>
              <a:t>PKCS#1 padding</a:t>
            </a:r>
            <a:endParaRPr/>
          </a:p>
          <a:p>
            <a:pPr lvl="1">
              <a:lnSpc>
                <a:spcPct val="100000"/>
              </a:lnSpc>
              <a:buFont typeface="Arial"/>
              <a:buChar char="–"/>
            </a:pPr>
            <a:r>
              <a:rPr lang="en-US" sz="2400" strike="noStrike">
                <a:solidFill>
                  <a:srgbClr val="000000"/>
                </a:solidFill>
                <a:latin typeface="Calibri"/>
                <a:ea typeface="DejaVu Sans"/>
              </a:rPr>
              <a:t>OAEP (Optimal Asymmetric Encryption Padding)</a:t>
            </a:r>
            <a:endParaRPr/>
          </a:p>
          <a:p>
            <a:pPr lvl="2">
              <a:lnSpc>
                <a:spcPct val="100000"/>
              </a:lnSpc>
              <a:buFont typeface="Arial"/>
              <a:buChar char="•"/>
            </a:pPr>
            <a:r>
              <a:rPr lang="en-US" sz="2200" strike="noStrike">
                <a:solidFill>
                  <a:srgbClr val="000000"/>
                </a:solidFill>
                <a:latin typeface="Calibri"/>
                <a:ea typeface="DejaVu Sans"/>
              </a:rPr>
              <a:t>In Java: OAEPWith&lt;digest&gt;AndMGF1Padding, where &lt;digest&gt; is MD5, SHA-1, SHA-256.</a:t>
            </a:r>
            <a:endParaRPr/>
          </a:p>
          <a:p>
            <a:pPr>
              <a:lnSpc>
                <a:spcPct val="100000"/>
              </a:lnSpc>
              <a:buFont typeface="Arial"/>
              <a:buChar char="•"/>
            </a:pPr>
            <a:r>
              <a:rPr lang="en-US" sz="2800" strike="noStrike">
                <a:solidFill>
                  <a:srgbClr val="000000"/>
                </a:solidFill>
                <a:latin typeface="Calibri"/>
                <a:ea typeface="DejaVu Sans"/>
              </a:rPr>
              <a:t>NoPadding is appropriate for streaming modes.</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3"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Inappropriate use of cipher modes</a:t>
            </a:r>
            <a:endParaRPr/>
          </a:p>
        </p:txBody>
      </p:sp>
      <p:sp>
        <p:nvSpPr>
          <p:cNvPr id="364"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pPr>
            <a:r>
              <a:rPr b="1" lang="en-US" sz="3000" strike="noStrike">
                <a:solidFill>
                  <a:srgbClr val="000000"/>
                </a:solidFill>
                <a:latin typeface="Calibri"/>
                <a:ea typeface="DejaVu Sans"/>
              </a:rPr>
              <a:t>Question</a:t>
            </a:r>
            <a:r>
              <a:rPr lang="en-US" sz="3000" strike="noStrike">
                <a:solidFill>
                  <a:srgbClr val="000000"/>
                </a:solidFill>
                <a:latin typeface="Calibri"/>
                <a:ea typeface="DejaVu Sans"/>
              </a:rPr>
              <a:t>: </a:t>
            </a:r>
            <a:r>
              <a:rPr lang="en-US" sz="3000" strike="noStrike">
                <a:solidFill>
                  <a:srgbClr val="000000"/>
                </a:solidFill>
                <a:latin typeface="Courier New"/>
                <a:ea typeface="DejaVu Sans"/>
              </a:rPr>
              <a:t>Cipher.getInstance("AES")</a:t>
            </a:r>
            <a:r>
              <a:rPr lang="en-US" sz="3000" strike="noStrike">
                <a:solidFill>
                  <a:srgbClr val="000000"/>
                </a:solidFill>
                <a:latin typeface="Calibri"/>
                <a:ea typeface="DejaVu Sans"/>
              </a:rPr>
              <a:t> … what’s the default cipher mode?</a:t>
            </a:r>
            <a:endParaRPr/>
          </a:p>
          <a:p>
            <a:pPr>
              <a:lnSpc>
                <a:spcPct val="90000"/>
              </a:lnSpc>
              <a:buFont typeface="Arial"/>
              <a:buChar char="•"/>
            </a:pPr>
            <a:r>
              <a:rPr lang="en-US" sz="3000" strike="noStrike">
                <a:solidFill>
                  <a:srgbClr val="000000"/>
                </a:solidFill>
                <a:latin typeface="Calibri"/>
                <a:ea typeface="DejaVu Sans"/>
              </a:rPr>
              <a:t>Block modes and stream modes</a:t>
            </a:r>
            <a:endParaRPr/>
          </a:p>
          <a:p>
            <a:pPr lvl="1">
              <a:lnSpc>
                <a:spcPct val="90000"/>
              </a:lnSpc>
              <a:buFont typeface="Arial"/>
              <a:buChar char="–"/>
            </a:pPr>
            <a:r>
              <a:rPr lang="en-US" sz="2600" strike="noStrike">
                <a:solidFill>
                  <a:srgbClr val="000000"/>
                </a:solidFill>
                <a:latin typeface="Calibri"/>
                <a:ea typeface="DejaVu Sans"/>
              </a:rPr>
              <a:t>Block modes: ECB and CBC</a:t>
            </a:r>
            <a:endParaRPr/>
          </a:p>
          <a:p>
            <a:pPr lvl="1">
              <a:lnSpc>
                <a:spcPct val="90000"/>
              </a:lnSpc>
              <a:buFont typeface="Arial"/>
              <a:buChar char="–"/>
            </a:pPr>
            <a:r>
              <a:rPr lang="en-US" sz="2600" strike="noStrike">
                <a:solidFill>
                  <a:srgbClr val="000000"/>
                </a:solidFill>
                <a:latin typeface="Calibri"/>
                <a:ea typeface="DejaVu Sans"/>
              </a:rPr>
              <a:t>Stream modes: pretty much everything else</a:t>
            </a:r>
            <a:endParaRPr/>
          </a:p>
          <a:p>
            <a:pPr>
              <a:lnSpc>
                <a:spcPct val="90000"/>
              </a:lnSpc>
              <a:buFont typeface="Arial"/>
              <a:buChar char="•"/>
            </a:pPr>
            <a:r>
              <a:rPr lang="en-US" sz="3000" strike="noStrike">
                <a:solidFill>
                  <a:srgbClr val="000000"/>
                </a:solidFill>
                <a:latin typeface="Calibri"/>
                <a:ea typeface="DejaVu Sans"/>
              </a:rPr>
              <a:t>All modes except for ECB require an IV.</a:t>
            </a:r>
            <a:endParaRPr/>
          </a:p>
          <a:p>
            <a:pPr>
              <a:lnSpc>
                <a:spcPct val="90000"/>
              </a:lnSpc>
              <a:buFont typeface="Arial"/>
              <a:buChar char="•"/>
            </a:pPr>
            <a:r>
              <a:rPr lang="en-US" sz="3000" strike="noStrike">
                <a:solidFill>
                  <a:srgbClr val="000000"/>
                </a:solidFill>
                <a:latin typeface="Calibri"/>
                <a:ea typeface="DejaVu Sans"/>
              </a:rPr>
              <a:t>Streaming modes: Must </a:t>
            </a:r>
            <a:r>
              <a:rPr b="1" lang="en-US" sz="3000" strike="noStrike">
                <a:solidFill>
                  <a:srgbClr val="ff3333"/>
                </a:solidFill>
                <a:latin typeface="Calibri"/>
                <a:ea typeface="DejaVu Sans"/>
              </a:rPr>
              <a:t>not</a:t>
            </a:r>
            <a:r>
              <a:rPr lang="en-US" sz="3000" strike="noStrike">
                <a:solidFill>
                  <a:srgbClr val="000000"/>
                </a:solidFill>
                <a:latin typeface="Calibri"/>
                <a:ea typeface="DejaVu Sans"/>
              </a:rPr>
              <a:t> reuse the same key / IV pair… </a:t>
            </a:r>
            <a:r>
              <a:rPr b="1" i="1" lang="en-US" sz="3000" strike="noStrike">
                <a:solidFill>
                  <a:srgbClr val="000000"/>
                </a:solidFill>
                <a:latin typeface="Calibri"/>
                <a:ea typeface="DejaVu Sans"/>
              </a:rPr>
              <a:t>EVER</a:t>
            </a:r>
            <a:r>
              <a:rPr lang="en-US" sz="3000" strike="noStrike">
                <a:solidFill>
                  <a:srgbClr val="000000"/>
                </a:solidFill>
                <a:latin typeface="Calibri"/>
                <a:ea typeface="DejaVu Sans"/>
              </a:rPr>
              <a:t>!</a:t>
            </a:r>
            <a:endParaRPr/>
          </a:p>
          <a:p>
            <a:pPr>
              <a:lnSpc>
                <a:spcPct val="90000"/>
              </a:lnSpc>
              <a:buFont typeface="Arial"/>
              <a:buChar char="•"/>
            </a:pPr>
            <a:r>
              <a:rPr lang="en-US" sz="3000" strike="noStrike">
                <a:solidFill>
                  <a:srgbClr val="000000"/>
                </a:solidFill>
                <a:latin typeface="Calibri"/>
                <a:ea typeface="DejaVu Sans"/>
              </a:rPr>
              <a:t>Streaming modes do not require padding.</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Inappropriate use of cipher modes: ECB</a:t>
            </a:r>
            <a:endParaRPr/>
          </a:p>
        </p:txBody>
      </p:sp>
      <p:sp>
        <p:nvSpPr>
          <p:cNvPr id="366"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ECB is the raw application of the cipher algorithm.</a:t>
            </a:r>
            <a:endParaRPr/>
          </a:p>
          <a:p>
            <a:pPr>
              <a:lnSpc>
                <a:spcPct val="100000"/>
              </a:lnSpc>
              <a:buFont typeface="Arial"/>
              <a:buChar char="•"/>
            </a:pPr>
            <a:r>
              <a:rPr lang="en-US" sz="2800" strike="noStrike">
                <a:solidFill>
                  <a:srgbClr val="000000"/>
                </a:solidFill>
                <a:latin typeface="Calibri"/>
                <a:ea typeface="DejaVu Sans"/>
              </a:rPr>
              <a:t>Reasons why it is the most commonly misused:</a:t>
            </a:r>
            <a:endParaRPr/>
          </a:p>
          <a:p>
            <a:pPr lvl="1">
              <a:lnSpc>
                <a:spcPct val="100000"/>
              </a:lnSpc>
              <a:buFont typeface="Arial"/>
              <a:buChar char="–"/>
            </a:pPr>
            <a:r>
              <a:rPr lang="en-US" sz="2600" strike="noStrike">
                <a:solidFill>
                  <a:srgbClr val="000000"/>
                </a:solidFill>
                <a:latin typeface="Calibri"/>
                <a:ea typeface="DejaVu Sans"/>
              </a:rPr>
              <a:t>First (and sometimes only) example in textbooks</a:t>
            </a:r>
            <a:endParaRPr/>
          </a:p>
          <a:p>
            <a:pPr lvl="1">
              <a:lnSpc>
                <a:spcPct val="100000"/>
              </a:lnSpc>
              <a:buFont typeface="Arial"/>
              <a:buChar char="–"/>
            </a:pPr>
            <a:r>
              <a:rPr lang="en-US" sz="2600" strike="noStrike">
                <a:solidFill>
                  <a:srgbClr val="000000"/>
                </a:solidFill>
                <a:latin typeface="Calibri"/>
                <a:ea typeface="DejaVu Sans"/>
              </a:rPr>
              <a:t>Simplest to implement (no need to bother with IVs)</a:t>
            </a:r>
            <a:endParaRPr/>
          </a:p>
          <a:p>
            <a:pPr>
              <a:lnSpc>
                <a:spcPct val="100000"/>
              </a:lnSpc>
              <a:buFont typeface="Arial"/>
              <a:buChar char="•"/>
            </a:pPr>
            <a:r>
              <a:rPr lang="en-US" sz="2800" strike="noStrike">
                <a:solidFill>
                  <a:srgbClr val="000000"/>
                </a:solidFill>
                <a:latin typeface="Calibri"/>
                <a:ea typeface="DejaVu Sans"/>
              </a:rPr>
              <a:t>Weaknesses:</a:t>
            </a:r>
            <a:endParaRPr/>
          </a:p>
          <a:p>
            <a:pPr lvl="1">
              <a:lnSpc>
                <a:spcPct val="100000"/>
              </a:lnSpc>
              <a:buFont typeface="Arial"/>
              <a:buChar char="–"/>
            </a:pPr>
            <a:r>
              <a:rPr lang="en-US" sz="2600" strike="noStrike">
                <a:solidFill>
                  <a:srgbClr val="000000"/>
                </a:solidFill>
                <a:latin typeface="Calibri"/>
                <a:ea typeface="DejaVu Sans"/>
              </a:rPr>
              <a:t>Same plaintext blocks always encrypt to same ciphertext</a:t>
            </a:r>
            <a:endParaRPr/>
          </a:p>
          <a:p>
            <a:pPr lvl="1">
              <a:lnSpc>
                <a:spcPct val="100000"/>
              </a:lnSpc>
              <a:buFont typeface="Arial"/>
              <a:buChar char="–"/>
            </a:pPr>
            <a:r>
              <a:rPr lang="en-US" sz="2600" strike="noStrike">
                <a:solidFill>
                  <a:srgbClr val="000000"/>
                </a:solidFill>
                <a:latin typeface="Calibri"/>
                <a:ea typeface="DejaVu Sans"/>
              </a:rPr>
              <a:t>Block replay attacks are possible</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CustomShape 1"/>
          <p:cNvSpPr/>
          <p:nvPr/>
        </p:nvSpPr>
        <p:spPr>
          <a:xfrm>
            <a:off x="457200" y="-910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Times New Roman"/>
                <a:ea typeface="Microsoft YaHei"/>
              </a:rPr>
              <a:t>What's Wrong with ECB Mode?</a:t>
            </a:r>
            <a:endParaRPr/>
          </a:p>
        </p:txBody>
      </p:sp>
      <p:graphicFrame>
        <p:nvGraphicFramePr>
          <p:cNvPr id="368" name="Table 2"/>
          <p:cNvGraphicFramePr/>
          <p:nvPr/>
        </p:nvGraphicFramePr>
        <p:xfrm>
          <a:off x="762120" y="1047240"/>
          <a:ext cx="7749360" cy="2026440"/>
        </p:xfrm>
        <a:graphic>
          <a:graphicData uri="http://schemas.openxmlformats.org/drawingml/2006/table">
            <a:tbl>
              <a:tblPr/>
              <a:tblGrid>
                <a:gridCol w="2666880"/>
                <a:gridCol w="2514600"/>
                <a:gridCol w="2568240"/>
              </a:tblGrid>
              <a:tr h="2026800">
                <a:tc>
                  <a:txBody>
                    <a:bodyPr/>
                    <a:p>
                      <a:pPr algn="ctr">
                        <a:lnSpc>
                          <a:spcPct val="100000"/>
                        </a:lnSpc>
                      </a:pPr>
                      <a:r>
                        <a:rPr b="1" lang="en-US" sz="2600" strike="noStrike">
                          <a:solidFill>
                            <a:srgbClr val="000000"/>
                          </a:solidFill>
                          <a:latin typeface="Calibri"/>
                        </a:rPr>
                        <a:t>Original Tux image</a:t>
                      </a:r>
                      <a:endParaRPr/>
                    </a:p>
                  </a:txBody>
                  <a:tcPr/>
                </a:tc>
                <a:tc>
                  <a:txBody>
                    <a:bodyPr/>
                    <a:p>
                      <a:pPr algn="ctr">
                        <a:lnSpc>
                          <a:spcPct val="100000"/>
                        </a:lnSpc>
                      </a:pPr>
                      <a:r>
                        <a:rPr b="1" lang="en-US" sz="2600" strike="noStrike">
                          <a:solidFill>
                            <a:srgbClr val="000000"/>
                          </a:solidFill>
                          <a:latin typeface="Calibri"/>
                        </a:rPr>
                        <a:t>Tux image encrypted with ECB mode</a:t>
                      </a:r>
                      <a:endParaRPr/>
                    </a:p>
                  </a:txBody>
                  <a:tcPr/>
                </a:tc>
                <a:tc>
                  <a:txBody>
                    <a:bodyPr/>
                    <a:p>
                      <a:pPr algn="ctr">
                        <a:lnSpc>
                          <a:spcPct val="100000"/>
                        </a:lnSpc>
                      </a:pPr>
                      <a:r>
                        <a:rPr b="1" lang="en-US" sz="2600" strike="noStrike">
                          <a:solidFill>
                            <a:srgbClr val="000000"/>
                          </a:solidFill>
                          <a:latin typeface="Calibri"/>
                        </a:rPr>
                        <a:t>Tux image encrypted with any other cipher mode</a:t>
                      </a:r>
                      <a:endParaRPr/>
                    </a:p>
                  </a:txBody>
                  <a:tcPr/>
                </a:tc>
              </a:tr>
            </a:tbl>
          </a:graphicData>
        </a:graphic>
      </p:graphicFrame>
      <p:pic>
        <p:nvPicPr>
          <p:cNvPr id="369" name="Picture 9" descr=""/>
          <p:cNvPicPr/>
          <p:nvPr/>
        </p:nvPicPr>
        <p:blipFill>
          <a:blip r:embed="rId1"/>
          <a:stretch/>
        </p:blipFill>
        <p:spPr>
          <a:xfrm>
            <a:off x="3424320" y="3035520"/>
            <a:ext cx="2515680" cy="2800440"/>
          </a:xfrm>
          <a:prstGeom prst="rect">
            <a:avLst/>
          </a:prstGeom>
          <a:ln>
            <a:noFill/>
          </a:ln>
        </p:spPr>
      </p:pic>
      <p:pic>
        <p:nvPicPr>
          <p:cNvPr id="370" name="Picture 10" descr=""/>
          <p:cNvPicPr/>
          <p:nvPr/>
        </p:nvPicPr>
        <p:blipFill>
          <a:blip r:embed="rId2"/>
          <a:stretch/>
        </p:blipFill>
        <p:spPr>
          <a:xfrm>
            <a:off x="5943600" y="3040200"/>
            <a:ext cx="2587680" cy="2799000"/>
          </a:xfrm>
          <a:prstGeom prst="rect">
            <a:avLst/>
          </a:prstGeom>
          <a:ln>
            <a:noFill/>
          </a:ln>
        </p:spPr>
      </p:pic>
      <p:pic>
        <p:nvPicPr>
          <p:cNvPr id="371" name="Picture 8" descr=""/>
          <p:cNvPicPr/>
          <p:nvPr/>
        </p:nvPicPr>
        <p:blipFill>
          <a:blip r:embed="rId3"/>
          <a:stretch/>
        </p:blipFill>
        <p:spPr>
          <a:xfrm>
            <a:off x="762120" y="3043440"/>
            <a:ext cx="2662200" cy="2799000"/>
          </a:xfrm>
          <a:prstGeom prst="rect">
            <a:avLst/>
          </a:prstGeom>
          <a:ln>
            <a:solidFill>
              <a:schemeClr val="tx1"/>
            </a:solidFill>
          </a:ln>
        </p:spPr>
      </p:pic>
      <p:sp>
        <p:nvSpPr>
          <p:cNvPr id="372" name="CustomShape 3"/>
          <p:cNvSpPr/>
          <p:nvPr/>
        </p:nvSpPr>
        <p:spPr>
          <a:xfrm>
            <a:off x="457200" y="5867280"/>
            <a:ext cx="8301240" cy="819360"/>
          </a:xfrm>
          <a:prstGeom prst="rect">
            <a:avLst/>
          </a:prstGeom>
          <a:noFill/>
          <a:ln>
            <a:noFill/>
          </a:ln>
        </p:spPr>
        <p:style>
          <a:lnRef idx="0"/>
          <a:fillRef idx="0"/>
          <a:effectRef idx="0"/>
          <a:fontRef idx="minor"/>
        </p:style>
        <p:txBody>
          <a:bodyPr lIns="90000" rIns="90000" tIns="46800" bIns="46800"/>
          <a:p>
            <a:pPr>
              <a:lnSpc>
                <a:spcPct val="100000"/>
              </a:lnSpc>
            </a:pPr>
            <a:r>
              <a:rPr lang="en-US" sz="2000" strike="noStrike">
                <a:solidFill>
                  <a:srgbClr val="000000"/>
                </a:solidFill>
                <a:latin typeface="Times New Roman"/>
                <a:ea typeface="Microsoft YaHei"/>
              </a:rPr>
              <a:t>From: </a:t>
            </a:r>
            <a:endParaRPr/>
          </a:p>
          <a:p>
            <a:pPr>
              <a:lnSpc>
                <a:spcPct val="100000"/>
              </a:lnSpc>
            </a:pPr>
            <a:r>
              <a:rPr lang="en-US" sz="2000" strike="noStrike">
                <a:solidFill>
                  <a:srgbClr val="000000"/>
                </a:solidFill>
                <a:latin typeface="Times New Roman"/>
                <a:ea typeface="Microsoft YaHei"/>
              </a:rPr>
              <a:t>via Wikimedia Commons; Larry Ewing,  lewing@isc.tamu.edu, and The GIMP. </a:t>
            </a:r>
            <a:endParaRPr/>
          </a:p>
          <a:p>
            <a:pPr>
              <a:lnSpc>
                <a:spcPct val="100000"/>
              </a:lnSpc>
            </a:pPr>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ECB: Block Replay Attack (1/6)</a:t>
            </a:r>
            <a:endParaRPr/>
          </a:p>
        </p:txBody>
      </p:sp>
      <p:sp>
        <p:nvSpPr>
          <p:cNvPr id="374"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Adversary can modify encrypted message without knowing the key or even encryption algorithm.</a:t>
            </a:r>
            <a:endParaRPr/>
          </a:p>
          <a:p>
            <a:pPr lvl="1">
              <a:lnSpc>
                <a:spcPct val="100000"/>
              </a:lnSpc>
              <a:buFont typeface="Arial"/>
              <a:buChar char="–"/>
            </a:pPr>
            <a:r>
              <a:rPr lang="en-US" sz="2800" strike="noStrike">
                <a:solidFill>
                  <a:srgbClr val="000000"/>
                </a:solidFill>
                <a:latin typeface="Calibri"/>
                <a:ea typeface="DejaVu Sans"/>
              </a:rPr>
              <a:t>Can mangle message beyond recognition.</a:t>
            </a:r>
            <a:endParaRPr/>
          </a:p>
          <a:p>
            <a:pPr lvl="2">
              <a:lnSpc>
                <a:spcPct val="100000"/>
              </a:lnSpc>
              <a:buFont typeface="Arial"/>
              <a:buChar char="•"/>
            </a:pPr>
            <a:r>
              <a:rPr lang="en-US" sz="2400" strike="noStrike">
                <a:solidFill>
                  <a:srgbClr val="000000"/>
                </a:solidFill>
                <a:latin typeface="Calibri"/>
                <a:ea typeface="DejaVu Sans"/>
              </a:rPr>
              <a:t>Remove, duplicate, and/or interchange blocks</a:t>
            </a:r>
            <a:endParaRPr/>
          </a:p>
          <a:p>
            <a:pPr lvl="1">
              <a:lnSpc>
                <a:spcPct val="100000"/>
              </a:lnSpc>
              <a:buFont typeface="Arial"/>
              <a:buChar char="–"/>
            </a:pPr>
            <a:r>
              <a:rPr lang="en-US" sz="2800" strike="noStrike">
                <a:solidFill>
                  <a:srgbClr val="000000"/>
                </a:solidFill>
                <a:latin typeface="Calibri"/>
                <a:ea typeface="DejaVu Sans"/>
              </a:rPr>
              <a:t>Can usurp meaning of message if structure known. Consider the following scenario...</a:t>
            </a:r>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5"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ECB: Block Replay Attack (2/6)</a:t>
            </a:r>
            <a:endParaRPr/>
          </a:p>
        </p:txBody>
      </p:sp>
      <p:sp>
        <p:nvSpPr>
          <p:cNvPr id="376"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80000"/>
              </a:lnSpc>
            </a:pPr>
            <a:r>
              <a:rPr lang="en-US" sz="2700" strike="noStrike">
                <a:solidFill>
                  <a:srgbClr val="000000"/>
                </a:solidFill>
                <a:latin typeface="Calibri"/>
                <a:ea typeface="DejaVu Sans"/>
              </a:rPr>
              <a:t>[Example from Schneier, </a:t>
            </a:r>
            <a:r>
              <a:rPr i="1" lang="en-US" sz="2700" strike="noStrike">
                <a:solidFill>
                  <a:srgbClr val="000000"/>
                </a:solidFill>
                <a:latin typeface="Calibri"/>
                <a:ea typeface="DejaVu Sans"/>
              </a:rPr>
              <a:t>Applied Cryptography</a:t>
            </a:r>
            <a:r>
              <a:rPr lang="en-US" sz="2700" strike="noStrike">
                <a:solidFill>
                  <a:srgbClr val="000000"/>
                </a:solidFill>
                <a:latin typeface="Calibri"/>
                <a:ea typeface="DejaVu Sans"/>
              </a:rPr>
              <a:t>]*</a:t>
            </a:r>
            <a:endParaRPr/>
          </a:p>
          <a:p>
            <a:pPr>
              <a:lnSpc>
                <a:spcPct val="70000"/>
              </a:lnSpc>
              <a:buFont typeface="Arial"/>
              <a:buChar char="•"/>
            </a:pPr>
            <a:r>
              <a:rPr lang="en-US" sz="2700" strike="noStrike">
                <a:solidFill>
                  <a:srgbClr val="000000"/>
                </a:solidFill>
                <a:latin typeface="Calibri"/>
                <a:ea typeface="DejaVu Sans"/>
              </a:rPr>
              <a:t>Assume 8-byte encryption block size.</a:t>
            </a:r>
            <a:endParaRPr/>
          </a:p>
          <a:p>
            <a:pPr>
              <a:lnSpc>
                <a:spcPct val="70000"/>
              </a:lnSpc>
              <a:buFont typeface="Arial"/>
              <a:buChar char="•"/>
            </a:pPr>
            <a:r>
              <a:rPr lang="en-US" sz="2700" strike="noStrike">
                <a:solidFill>
                  <a:srgbClr val="000000"/>
                </a:solidFill>
                <a:latin typeface="Calibri"/>
                <a:ea typeface="DejaVu Sans"/>
              </a:rPr>
              <a:t>Money transfer system to move $ btw banks</a:t>
            </a:r>
            <a:endParaRPr/>
          </a:p>
          <a:p>
            <a:pPr>
              <a:lnSpc>
                <a:spcPct val="70000"/>
              </a:lnSpc>
              <a:buFont typeface="Arial"/>
              <a:buChar char="•"/>
            </a:pPr>
            <a:r>
              <a:rPr lang="en-US" sz="2700" strike="noStrike">
                <a:solidFill>
                  <a:srgbClr val="000000"/>
                </a:solidFill>
                <a:latin typeface="Calibri"/>
                <a:ea typeface="DejaVu Sans"/>
              </a:rPr>
              <a:t>Assume bank’s standard message format is:</a:t>
            </a:r>
            <a:endParaRPr/>
          </a:p>
          <a:p>
            <a:pPr>
              <a:lnSpc>
                <a:spcPct val="70000"/>
              </a:lnSpc>
            </a:pPr>
            <a:endParaRPr/>
          </a:p>
          <a:p>
            <a:pPr>
              <a:lnSpc>
                <a:spcPct val="70000"/>
              </a:lnSpc>
            </a:pPr>
            <a:r>
              <a:rPr lang="en-US" sz="2400" strike="noStrike">
                <a:solidFill>
                  <a:srgbClr val="000000"/>
                </a:solidFill>
                <a:latin typeface="Calibri"/>
                <a:ea typeface="DejaVu Sans"/>
              </a:rPr>
              <a:t>Bank 1: Sending</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1.5 blocks</a:t>
            </a:r>
            <a:endParaRPr/>
          </a:p>
          <a:p>
            <a:pPr>
              <a:lnSpc>
                <a:spcPct val="70000"/>
              </a:lnSpc>
            </a:pPr>
            <a:r>
              <a:rPr lang="en-US" sz="2400" strike="noStrike">
                <a:solidFill>
                  <a:srgbClr val="000000"/>
                </a:solidFill>
                <a:latin typeface="Calibri"/>
                <a:ea typeface="DejaVu Sans"/>
              </a:rPr>
              <a:t>Bank 2: Receiving</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1.5 blocks</a:t>
            </a:r>
            <a:endParaRPr/>
          </a:p>
          <a:p>
            <a:pPr>
              <a:lnSpc>
                <a:spcPct val="70000"/>
              </a:lnSpc>
            </a:pPr>
            <a:r>
              <a:rPr lang="en-US" sz="2400" strike="noStrike">
                <a:solidFill>
                  <a:srgbClr val="000000"/>
                </a:solidFill>
                <a:latin typeface="Calibri"/>
                <a:ea typeface="DejaVu Sans"/>
              </a:rPr>
              <a:t>Depositor’s Name</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6    blocks</a:t>
            </a:r>
            <a:endParaRPr/>
          </a:p>
          <a:p>
            <a:pPr>
              <a:lnSpc>
                <a:spcPct val="70000"/>
              </a:lnSpc>
            </a:pPr>
            <a:r>
              <a:rPr lang="en-US" sz="2400" strike="noStrike">
                <a:solidFill>
                  <a:srgbClr val="000000"/>
                </a:solidFill>
                <a:latin typeface="Calibri"/>
                <a:ea typeface="DejaVu Sans"/>
              </a:rPr>
              <a:t>Depositor’s Acct #</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2    blocks</a:t>
            </a:r>
            <a:endParaRPr/>
          </a:p>
          <a:p>
            <a:pPr>
              <a:lnSpc>
                <a:spcPct val="70000"/>
              </a:lnSpc>
            </a:pPr>
            <a:r>
              <a:rPr lang="en-US" sz="2400" strike="noStrike">
                <a:solidFill>
                  <a:srgbClr val="000000"/>
                </a:solidFill>
                <a:latin typeface="Calibri"/>
                <a:ea typeface="DejaVu Sans"/>
              </a:rPr>
              <a:t>Deposit Amount</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a:t>
            </a:r>
            <a:r>
              <a:rPr lang="en-US" sz="2400" strike="noStrike">
                <a:solidFill>
                  <a:srgbClr val="000000"/>
                </a:solidFill>
                <a:latin typeface="Calibri"/>
                <a:ea typeface="DejaVu Sans"/>
              </a:rPr>
              <a:t>   1    block</a:t>
            </a:r>
            <a:endParaRPr/>
          </a:p>
          <a:p>
            <a:pPr>
              <a:lnSpc>
                <a:spcPct val="70000"/>
              </a:lnSpc>
            </a:pPr>
            <a:r>
              <a:rPr lang="en-US" sz="2700" strike="noStrike">
                <a:solidFill>
                  <a:srgbClr val="000000"/>
                </a:solidFill>
                <a:latin typeface="Calibri"/>
                <a:ea typeface="DejaVu Sans"/>
              </a:rPr>
              <a:t>--------------</a:t>
            </a:r>
            <a:endParaRPr/>
          </a:p>
          <a:p>
            <a:pPr>
              <a:lnSpc>
                <a:spcPct val="70000"/>
              </a:lnSpc>
            </a:pPr>
            <a:r>
              <a:rPr lang="en-US" sz="2400" strike="noStrike">
                <a:solidFill>
                  <a:srgbClr val="000000"/>
                </a:solidFill>
                <a:latin typeface="Calibri"/>
                <a:ea typeface="DejaVu Sans"/>
              </a:rPr>
              <a:t>* First discussed by C. Campbell, </a:t>
            </a:r>
            <a:r>
              <a:rPr i="1" lang="en-US" sz="2400" strike="noStrike">
                <a:solidFill>
                  <a:srgbClr val="000000"/>
                </a:solidFill>
                <a:latin typeface="Calibri"/>
                <a:ea typeface="DejaVu Sans"/>
              </a:rPr>
              <a:t>IEEE Computer</a:t>
            </a:r>
            <a:r>
              <a:rPr lang="en-US" sz="2400" strike="noStrike">
                <a:solidFill>
                  <a:srgbClr val="000000"/>
                </a:solidFill>
                <a:latin typeface="Calibri"/>
                <a:ea typeface="DejaVu Sans"/>
              </a:rPr>
              <a:t>, 1978</a:t>
            </a: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ECB: Block Replay Attack (3/6)</a:t>
            </a:r>
            <a:endParaRPr/>
          </a:p>
        </p:txBody>
      </p:sp>
      <p:pic>
        <p:nvPicPr>
          <p:cNvPr id="378" name="Picture 3" descr=""/>
          <p:cNvPicPr/>
          <p:nvPr/>
        </p:nvPicPr>
        <p:blipFill>
          <a:blip r:embed="rId1"/>
          <a:stretch/>
        </p:blipFill>
        <p:spPr>
          <a:xfrm>
            <a:off x="371520" y="2165760"/>
            <a:ext cx="7681680" cy="3134160"/>
          </a:xfrm>
          <a:prstGeom prst="rect">
            <a:avLst/>
          </a:prstGeom>
          <a:ln>
            <a:noFill/>
          </a:ln>
        </p:spPr>
      </p:pic>
      <p:sp>
        <p:nvSpPr>
          <p:cNvPr id="379" name="CustomShape 2"/>
          <p:cNvSpPr/>
          <p:nvPr/>
        </p:nvSpPr>
        <p:spPr>
          <a:xfrm>
            <a:off x="804960" y="5472720"/>
            <a:ext cx="7594560" cy="963000"/>
          </a:xfrm>
          <a:prstGeom prst="rect">
            <a:avLst/>
          </a:prstGeom>
          <a:noFill/>
          <a:ln>
            <a:noFill/>
          </a:ln>
        </p:spPr>
        <p:style>
          <a:lnRef idx="0"/>
          <a:fillRef idx="0"/>
          <a:effectRef idx="0"/>
          <a:fontRef idx="minor"/>
        </p:style>
        <p:txBody>
          <a:bodyPr lIns="90000" rIns="90000" tIns="45000" bIns="45000"/>
          <a:p>
            <a:pPr>
              <a:lnSpc>
                <a:spcPct val="100000"/>
              </a:lnSpc>
            </a:pPr>
            <a:r>
              <a:rPr lang="en-US" sz="2400" strike="noStrike">
                <a:solidFill>
                  <a:srgbClr val="000000"/>
                </a:solidFill>
                <a:latin typeface="Arial"/>
                <a:ea typeface="DejaVu Sans"/>
              </a:rPr>
              <a:t>Each block is encrypted (and decrypted) independently</a:t>
            </a:r>
            <a:endParaRPr/>
          </a:p>
          <a:p>
            <a:pPr>
              <a:lnSpc>
                <a:spcPct val="100000"/>
              </a:lnSpc>
            </a:pPr>
            <a:endParaRPr/>
          </a:p>
          <a:p>
            <a:pPr algn="ctr">
              <a:lnSpc>
                <a:spcPct val="80000"/>
              </a:lnSpc>
            </a:pPr>
            <a:r>
              <a:rPr lang="en-US" sz="1600" strike="noStrike">
                <a:solidFill>
                  <a:srgbClr val="000000"/>
                </a:solidFill>
                <a:latin typeface="Calibri"/>
                <a:ea typeface="DejaVu Sans"/>
              </a:rPr>
              <a:t>Image: Public domain, from Wikimedia Commons</a:t>
            </a:r>
            <a:endParaRPr/>
          </a:p>
        </p:txBody>
      </p:sp>
      <p:sp>
        <p:nvSpPr>
          <p:cNvPr id="380" name="CustomShape 3"/>
          <p:cNvSpPr/>
          <p:nvPr/>
        </p:nvSpPr>
        <p:spPr>
          <a:xfrm>
            <a:off x="1478520" y="1800360"/>
            <a:ext cx="1110600" cy="3614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trike="noStrike">
                <a:solidFill>
                  <a:srgbClr val="000000"/>
                </a:solidFill>
                <a:latin typeface="Calibri"/>
                <a:ea typeface="DejaVu Sans"/>
              </a:rPr>
              <a:t>Block 1</a:t>
            </a:r>
            <a:endParaRPr/>
          </a:p>
        </p:txBody>
      </p:sp>
      <p:sp>
        <p:nvSpPr>
          <p:cNvPr id="381" name="CustomShape 4"/>
          <p:cNvSpPr/>
          <p:nvPr/>
        </p:nvSpPr>
        <p:spPr>
          <a:xfrm>
            <a:off x="3855960" y="1800360"/>
            <a:ext cx="1110600" cy="3614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trike="noStrike">
                <a:solidFill>
                  <a:srgbClr val="000000"/>
                </a:solidFill>
                <a:latin typeface="Calibri"/>
                <a:ea typeface="DejaVu Sans"/>
              </a:rPr>
              <a:t>Block 2</a:t>
            </a:r>
            <a:endParaRPr/>
          </a:p>
        </p:txBody>
      </p:sp>
      <p:sp>
        <p:nvSpPr>
          <p:cNvPr id="382" name="CustomShape 5"/>
          <p:cNvSpPr/>
          <p:nvPr/>
        </p:nvSpPr>
        <p:spPr>
          <a:xfrm>
            <a:off x="6127920" y="1800360"/>
            <a:ext cx="1144080" cy="361440"/>
          </a:xfrm>
          <a:prstGeom prst="rect">
            <a:avLst/>
          </a:prstGeom>
          <a:noFill/>
          <a:ln>
            <a:noFill/>
          </a:ln>
        </p:spPr>
        <p:style>
          <a:lnRef idx="0"/>
          <a:fillRef idx="0"/>
          <a:effectRef idx="0"/>
          <a:fontRef idx="minor"/>
        </p:style>
        <p:txBody>
          <a:bodyPr wrap="none" lIns="90000" rIns="90000" tIns="45000" bIns="45000"/>
          <a:p>
            <a:pPr>
              <a:lnSpc>
                <a:spcPct val="100000"/>
              </a:lnSpc>
            </a:pPr>
            <a:r>
              <a:rPr b="1" lang="en-US" strike="noStrike">
                <a:solidFill>
                  <a:srgbClr val="000000"/>
                </a:solidFill>
                <a:latin typeface="Calibri"/>
                <a:ea typeface="DejaVu Sans"/>
              </a:rPr>
              <a:t>Block N</a:t>
            </a:r>
            <a:endParaRPr/>
          </a:p>
        </p:txBody>
      </p:sp>
      <p:sp>
        <p:nvSpPr>
          <p:cNvPr id="383" name="CustomShape 6"/>
          <p:cNvSpPr/>
          <p:nvPr/>
        </p:nvSpPr>
        <p:spPr>
          <a:xfrm>
            <a:off x="5338080" y="1698120"/>
            <a:ext cx="481320" cy="4528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trike="noStrike">
                <a:solidFill>
                  <a:srgbClr val="000000"/>
                </a:solidFill>
                <a:latin typeface="Calibri"/>
                <a:ea typeface="DejaVu Sans"/>
              </a:rPr>
              <a:t>…</a:t>
            </a: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84" name="CustomShape 1"/>
          <p:cNvSpPr/>
          <p:nvPr/>
        </p:nvSpPr>
        <p:spPr>
          <a:xfrm>
            <a:off x="457200" y="-1332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ECB: Block Replay Attack (4/6)</a:t>
            </a:r>
            <a:endParaRPr/>
          </a:p>
        </p:txBody>
      </p:sp>
      <p:sp>
        <p:nvSpPr>
          <p:cNvPr id="385" name="CustomShape 2"/>
          <p:cNvSpPr/>
          <p:nvPr/>
        </p:nvSpPr>
        <p:spPr>
          <a:xfrm>
            <a:off x="457200" y="1168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000" strike="noStrike">
                <a:solidFill>
                  <a:srgbClr val="000000"/>
                </a:solidFill>
                <a:latin typeface="Calibri"/>
                <a:ea typeface="DejaVu Sans"/>
              </a:rPr>
              <a:t>Mallory is MITM agent, listening to comm channel between Bank of Alice and Bank of Bob.</a:t>
            </a:r>
            <a:endParaRPr/>
          </a:p>
          <a:p>
            <a:pPr>
              <a:lnSpc>
                <a:spcPct val="100000"/>
              </a:lnSpc>
              <a:buFont typeface="Arial"/>
              <a:buChar char="•"/>
            </a:pPr>
            <a:r>
              <a:rPr lang="en-US" sz="3000" strike="noStrike">
                <a:solidFill>
                  <a:srgbClr val="000000"/>
                </a:solidFill>
                <a:latin typeface="Calibri"/>
                <a:ea typeface="DejaVu Sans"/>
              </a:rPr>
              <a:t>Mallory sets up accounts in both banks and deposits seed money in Bank of Alice.</a:t>
            </a:r>
            <a:endParaRPr/>
          </a:p>
          <a:p>
            <a:pPr>
              <a:lnSpc>
                <a:spcPct val="100000"/>
              </a:lnSpc>
              <a:buFont typeface="Arial"/>
              <a:buChar char="•"/>
            </a:pPr>
            <a:r>
              <a:rPr lang="en-US" sz="3000" strike="noStrike">
                <a:solidFill>
                  <a:srgbClr val="000000"/>
                </a:solidFill>
                <a:latin typeface="Calibri"/>
                <a:ea typeface="DejaVu Sans"/>
              </a:rPr>
              <a:t>Mallory transfers some fixed amount of the seed money to Bank of Bob and records transaction.</a:t>
            </a:r>
            <a:endParaRPr/>
          </a:p>
          <a:p>
            <a:pPr>
              <a:lnSpc>
                <a:spcPct val="100000"/>
              </a:lnSpc>
              <a:buFont typeface="Arial"/>
              <a:buChar char="•"/>
            </a:pPr>
            <a:r>
              <a:rPr lang="en-US" sz="3000" strike="noStrike">
                <a:solidFill>
                  <a:srgbClr val="000000"/>
                </a:solidFill>
                <a:latin typeface="Calibri"/>
                <a:ea typeface="DejaVu Sans"/>
              </a:rPr>
              <a:t>Repeats later, and looks for identical blocks; eventually isolates acct transfer authorization.</a:t>
            </a:r>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800" strike="noStrike">
                <a:solidFill>
                  <a:srgbClr val="000000"/>
                </a:solidFill>
                <a:latin typeface="Calibri"/>
                <a:ea typeface="DejaVu Sans"/>
              </a:rPr>
              <a:t>Answer:</a:t>
            </a:r>
            <a:endParaRPr/>
          </a:p>
        </p:txBody>
      </p:sp>
      <p:sp>
        <p:nvSpPr>
          <p:cNvPr id="309"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r>
              <a:rPr lang="en-US" sz="3600" strike="noStrike">
                <a:solidFill>
                  <a:srgbClr val="000000"/>
                </a:solidFill>
                <a:latin typeface="Calibri"/>
                <a:ea typeface="DejaVu Sans"/>
              </a:rPr>
              <a:t>^T2u#�5�e|�Z�ǈ�lz�jC#M</a:t>
            </a:r>
            <a:endParaRPr/>
          </a:p>
          <a:p>
            <a:pPr>
              <a:lnSpc>
                <a:spcPct val="100000"/>
              </a:lnSpc>
            </a:pPr>
            <a:endParaRPr/>
          </a:p>
          <a:p>
            <a:pPr>
              <a:lnSpc>
                <a:spcPct val="100000"/>
              </a:lnSpc>
            </a:pPr>
            <a:r>
              <a:rPr lang="en-US" sz="3600" strike="noStrike">
                <a:solidFill>
                  <a:srgbClr val="000000"/>
                </a:solidFill>
                <a:latin typeface="Calibri"/>
                <a:ea typeface="DejaVu Sans"/>
              </a:rPr>
              <a:t>For more, see (shameless plug):</a:t>
            </a:r>
            <a:endParaRPr/>
          </a:p>
          <a:p>
            <a:pPr>
              <a:lnSpc>
                <a:spcPct val="100000"/>
              </a:lnSpc>
            </a:pPr>
            <a:r>
              <a:rPr lang="en-US" sz="3600" strike="noStrike">
                <a:solidFill>
                  <a:srgbClr val="6666ff"/>
                </a:solidFill>
                <a:latin typeface="Calibri"/>
                <a:ea typeface="DejaVu Sans"/>
              </a:rPr>
              <a:t>https://off-the-wall-security.blogspot.com/2016/10/crypto-humor.html</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6"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ECB: Block Replay Attack (5/6)</a:t>
            </a:r>
            <a:endParaRPr/>
          </a:p>
        </p:txBody>
      </p:sp>
      <p:sp>
        <p:nvSpPr>
          <p:cNvPr id="387"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Mallory can now insert those message blocks into communication channel at will. Each time, that fixed amount will be deposited in Mallory’s account at the Bank of Bob.</a:t>
            </a:r>
            <a:endParaRPr/>
          </a:p>
          <a:p>
            <a:pPr>
              <a:lnSpc>
                <a:spcPct val="100000"/>
              </a:lnSpc>
              <a:buFont typeface="Arial"/>
              <a:buChar char="•"/>
            </a:pPr>
            <a:r>
              <a:rPr lang="en-US" sz="3200" strike="noStrike">
                <a:solidFill>
                  <a:srgbClr val="000000"/>
                </a:solidFill>
                <a:latin typeface="Calibri"/>
                <a:ea typeface="DejaVu Sans"/>
              </a:rPr>
              <a:t>Two banks will notice by close of business when accts are reconciled. By that time, Mallory has already skipped town.</a:t>
            </a:r>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ECB: Block Replay Attack (6/6)</a:t>
            </a:r>
            <a:endParaRPr/>
          </a:p>
        </p:txBody>
      </p:sp>
      <p:sp>
        <p:nvSpPr>
          <p:cNvPr id="389"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3200" strike="noStrike">
                <a:solidFill>
                  <a:srgbClr val="000000"/>
                </a:solidFill>
                <a:latin typeface="Calibri"/>
                <a:ea typeface="DejaVu Sans"/>
              </a:rPr>
              <a:t>Can </a:t>
            </a:r>
            <a:r>
              <a:rPr i="1" lang="en-US" sz="3200" strike="noStrike">
                <a:solidFill>
                  <a:srgbClr val="000000"/>
                </a:solidFill>
                <a:latin typeface="Calibri"/>
                <a:ea typeface="DejaVu Sans"/>
              </a:rPr>
              <a:t>not</a:t>
            </a:r>
            <a:r>
              <a:rPr lang="en-US" sz="3200" strike="noStrike">
                <a:solidFill>
                  <a:srgbClr val="000000"/>
                </a:solidFill>
                <a:latin typeface="Calibri"/>
                <a:ea typeface="DejaVu Sans"/>
              </a:rPr>
              <a:t> be defeated by simply prepending date/time stamp to bank transfer authorization message. Mallory can replay individual blocks that lie on whole block boundaries (e.g., in this case the Depositor’s Name and account #).</a:t>
            </a:r>
            <a:endParaRPr/>
          </a:p>
          <a:p>
            <a:pPr>
              <a:lnSpc>
                <a:spcPct val="90000"/>
              </a:lnSpc>
              <a:buFont typeface="Arial"/>
              <a:buChar char="•"/>
            </a:pPr>
            <a:r>
              <a:rPr i="1" lang="en-US" sz="3200" strike="noStrike">
                <a:solidFill>
                  <a:srgbClr val="000000"/>
                </a:solidFill>
                <a:latin typeface="Calibri"/>
                <a:ea typeface="DejaVu Sans"/>
              </a:rPr>
              <a:t>Can</a:t>
            </a:r>
            <a:r>
              <a:rPr lang="en-US" sz="3200" strike="noStrike">
                <a:solidFill>
                  <a:srgbClr val="000000"/>
                </a:solidFill>
                <a:latin typeface="Calibri"/>
                <a:ea typeface="DejaVu Sans"/>
              </a:rPr>
              <a:t> be defeated by adding secure </a:t>
            </a:r>
            <a:r>
              <a:rPr i="1" lang="en-US" sz="3200" strike="noStrike">
                <a:solidFill>
                  <a:srgbClr val="000000"/>
                </a:solidFill>
                <a:latin typeface="Calibri"/>
                <a:ea typeface="DejaVu Sans"/>
              </a:rPr>
              <a:t>keyed</a:t>
            </a:r>
            <a:r>
              <a:rPr lang="en-US" sz="3200" strike="noStrike">
                <a:solidFill>
                  <a:srgbClr val="000000"/>
                </a:solidFill>
                <a:latin typeface="Calibri"/>
                <a:ea typeface="DejaVu Sans"/>
              </a:rPr>
              <a:t> hash to entire message (or using another cipher mode).</a:t>
            </a:r>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ECB: What to look for</a:t>
            </a:r>
            <a:endParaRPr/>
          </a:p>
        </p:txBody>
      </p:sp>
      <p:sp>
        <p:nvSpPr>
          <p:cNvPr id="391"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No cipher mode specified at all. E.g.,</a:t>
            </a:r>
            <a:endParaRPr/>
          </a:p>
          <a:p>
            <a:pPr>
              <a:lnSpc>
                <a:spcPct val="100000"/>
              </a:lnSpc>
            </a:pPr>
            <a:r>
              <a:rPr lang="en-US" sz="2400" strike="noStrike">
                <a:solidFill>
                  <a:srgbClr val="000000"/>
                </a:solidFill>
                <a:latin typeface="Calibri"/>
                <a:ea typeface="DejaVu Sans"/>
              </a:rPr>
              <a:t>Cipher cipher = Cipher.getInstance(“AES”);</a:t>
            </a:r>
            <a:endParaRPr/>
          </a:p>
          <a:p>
            <a:pPr>
              <a:lnSpc>
                <a:spcPct val="100000"/>
              </a:lnSpc>
              <a:buFont typeface="Arial"/>
              <a:buChar char="•"/>
            </a:pPr>
            <a:r>
              <a:rPr lang="en-US" sz="2800" strike="noStrike">
                <a:solidFill>
                  <a:srgbClr val="000000"/>
                </a:solidFill>
                <a:latin typeface="Calibri"/>
                <a:ea typeface="DejaVu Sans"/>
              </a:rPr>
              <a:t>In Java, this is the same as:</a:t>
            </a:r>
            <a:endParaRPr/>
          </a:p>
          <a:p>
            <a:pPr>
              <a:lnSpc>
                <a:spcPct val="100000"/>
              </a:lnSpc>
            </a:pPr>
            <a:r>
              <a:rPr lang="en-US" sz="2400" strike="noStrike">
                <a:solidFill>
                  <a:srgbClr val="000000"/>
                </a:solidFill>
                <a:latin typeface="Calibri"/>
                <a:ea typeface="DejaVu Sans"/>
              </a:rPr>
              <a:t>Cipher cipher =</a:t>
            </a:r>
            <a:endParaRPr/>
          </a:p>
          <a:p>
            <a:pPr>
              <a:lnSpc>
                <a:spcPct val="100000"/>
              </a:lnSpc>
            </a:pPr>
            <a:r>
              <a:rPr lang="en-US" sz="2400" strike="noStrike">
                <a:solidFill>
                  <a:srgbClr val="000000"/>
                </a:solidFill>
                <a:latin typeface="Calibri"/>
                <a:ea typeface="DejaVu Sans"/>
              </a:rPr>
              <a:t>       </a:t>
            </a:r>
            <a:r>
              <a:rPr lang="en-US" sz="2400" strike="noStrike">
                <a:solidFill>
                  <a:srgbClr val="000000"/>
                </a:solidFill>
                <a:latin typeface="Calibri"/>
                <a:ea typeface="DejaVu Sans"/>
              </a:rPr>
              <a:t>Cipher.getInstance(“AES/ECB/PKCS5Padding”);</a:t>
            </a:r>
            <a:endParaRPr/>
          </a:p>
          <a:p>
            <a:pPr>
              <a:lnSpc>
                <a:spcPct val="100000"/>
              </a:lnSpc>
              <a:buFont typeface="Arial"/>
              <a:buChar char="•"/>
            </a:pPr>
            <a:r>
              <a:rPr lang="en-US" sz="3200" strike="noStrike">
                <a:solidFill>
                  <a:srgbClr val="000000"/>
                </a:solidFill>
                <a:latin typeface="Calibri"/>
                <a:ea typeface="DejaVu Sans"/>
              </a:rPr>
              <a:t>No evidence that an IV is used</a:t>
            </a:r>
            <a:endParaRPr/>
          </a:p>
          <a:p>
            <a:pPr lvl="1">
              <a:lnSpc>
                <a:spcPct val="100000"/>
              </a:lnSpc>
              <a:buFont typeface="Arial"/>
              <a:buChar char="–"/>
            </a:pPr>
            <a:r>
              <a:rPr lang="en-US" sz="2800" strike="noStrike">
                <a:solidFill>
                  <a:srgbClr val="000000"/>
                </a:solidFill>
                <a:latin typeface="Calibri"/>
                <a:ea typeface="DejaVu Sans"/>
              </a:rPr>
              <a:t>In Java, look for </a:t>
            </a:r>
            <a:r>
              <a:rPr i="1" lang="en-US" sz="2800" strike="noStrike">
                <a:solidFill>
                  <a:srgbClr val="000000"/>
                </a:solidFill>
                <a:latin typeface="Calibri"/>
                <a:ea typeface="DejaVu Sans"/>
              </a:rPr>
              <a:t>absence</a:t>
            </a:r>
            <a:r>
              <a:rPr lang="en-US" sz="2800" strike="noStrike">
                <a:solidFill>
                  <a:srgbClr val="000000"/>
                </a:solidFill>
                <a:latin typeface="Calibri"/>
                <a:ea typeface="DejaVu Sans"/>
              </a:rPr>
              <a:t> of both IVParameterSpec and Cipher.getIV()</a:t>
            </a:r>
            <a:endParaRPr/>
          </a:p>
          <a:p>
            <a:pPr lvl="1">
              <a:lnSpc>
                <a:spcPct val="100000"/>
              </a:lnSpc>
              <a:buFont typeface="Arial"/>
              <a:buChar char="–"/>
            </a:pPr>
            <a:r>
              <a:rPr lang="en-US" sz="2800" strike="noStrike">
                <a:solidFill>
                  <a:srgbClr val="000000"/>
                </a:solidFill>
                <a:latin typeface="Calibri"/>
                <a:ea typeface="DejaVu Sans"/>
              </a:rPr>
              <a:t>Check lengths of resulting encryption</a:t>
            </a:r>
            <a:endParaRPr/>
          </a:p>
          <a:p>
            <a:pPr lvl="2">
              <a:lnSpc>
                <a:spcPct val="100000"/>
              </a:lnSpc>
              <a:buFont typeface="Arial"/>
              <a:buChar char="•"/>
            </a:pPr>
            <a:r>
              <a:rPr lang="en-US" sz="2400" strike="noStrike">
                <a:solidFill>
                  <a:srgbClr val="000000"/>
                </a:solidFill>
                <a:latin typeface="Calibri"/>
                <a:ea typeface="DejaVu Sans"/>
              </a:rPr>
              <a:t>Generally IV is prepended to the raw ciphertext. (Exception might be where IV is fixed (bad) or determined algorithmically; discussed later.)</a:t>
            </a:r>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2"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ECB: Is it ever okay?</a:t>
            </a:r>
            <a:endParaRPr/>
          </a:p>
        </p:txBody>
      </p:sp>
      <p:sp>
        <p:nvSpPr>
          <p:cNvPr id="393"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600" strike="noStrike">
                <a:solidFill>
                  <a:srgbClr val="000000"/>
                </a:solidFill>
                <a:latin typeface="Calibri"/>
                <a:ea typeface="DejaVu Sans"/>
              </a:rPr>
              <a:t>Yes, when:</a:t>
            </a:r>
            <a:endParaRPr/>
          </a:p>
          <a:p>
            <a:pPr lvl="1">
              <a:lnSpc>
                <a:spcPct val="100000"/>
              </a:lnSpc>
              <a:buFont typeface="Arial"/>
              <a:buChar char="–"/>
            </a:pPr>
            <a:r>
              <a:rPr lang="en-US" sz="2400" strike="noStrike">
                <a:solidFill>
                  <a:srgbClr val="000000"/>
                </a:solidFill>
                <a:latin typeface="Calibri"/>
                <a:ea typeface="DejaVu Sans"/>
              </a:rPr>
              <a:t>Encrypting plaintext with a less than 1 cipher block and ciphertext attacks not feasible:</a:t>
            </a:r>
            <a:endParaRPr/>
          </a:p>
          <a:p>
            <a:pPr lvl="2">
              <a:lnSpc>
                <a:spcPct val="100000"/>
              </a:lnSpc>
              <a:buFont typeface="Arial"/>
              <a:buChar char="•"/>
            </a:pPr>
            <a:r>
              <a:rPr lang="en-US" sz="2000" strike="noStrike">
                <a:solidFill>
                  <a:srgbClr val="000000"/>
                </a:solidFill>
                <a:latin typeface="Calibri"/>
                <a:ea typeface="DejaVu Sans"/>
              </a:rPr>
              <a:t>Blowfish and DES (and hence DESede) block size: 64 bits</a:t>
            </a:r>
            <a:endParaRPr/>
          </a:p>
          <a:p>
            <a:pPr lvl="2">
              <a:lnSpc>
                <a:spcPct val="100000"/>
              </a:lnSpc>
              <a:buFont typeface="Arial"/>
              <a:buChar char="•"/>
            </a:pPr>
            <a:r>
              <a:rPr lang="en-US" sz="2000" strike="noStrike">
                <a:solidFill>
                  <a:srgbClr val="000000"/>
                </a:solidFill>
                <a:latin typeface="Calibri"/>
                <a:ea typeface="DejaVu Sans"/>
              </a:rPr>
              <a:t>AES block size (and most other AES candidates): 128 bits</a:t>
            </a:r>
            <a:endParaRPr/>
          </a:p>
          <a:p>
            <a:pPr lvl="1">
              <a:lnSpc>
                <a:spcPct val="100000"/>
              </a:lnSpc>
              <a:buFont typeface="Arial"/>
              <a:buChar char="–"/>
            </a:pPr>
            <a:r>
              <a:rPr lang="en-US" sz="2400" strike="noStrike">
                <a:solidFill>
                  <a:srgbClr val="ff0000"/>
                </a:solidFill>
                <a:latin typeface="Calibri"/>
                <a:ea typeface="DejaVu Sans"/>
              </a:rPr>
              <a:t>OR</a:t>
            </a:r>
            <a:r>
              <a:rPr lang="en-US" sz="2400" strike="noStrike">
                <a:solidFill>
                  <a:srgbClr val="000000"/>
                </a:solidFill>
                <a:latin typeface="Calibri"/>
                <a:ea typeface="DejaVu Sans"/>
              </a:rPr>
              <a:t> when encrypting </a:t>
            </a:r>
            <a:r>
              <a:rPr i="1" lang="en-US" sz="2400" strike="noStrike">
                <a:solidFill>
                  <a:srgbClr val="000000"/>
                </a:solidFill>
                <a:latin typeface="Calibri"/>
                <a:ea typeface="DejaVu Sans"/>
              </a:rPr>
              <a:t>random</a:t>
            </a:r>
            <a:r>
              <a:rPr lang="en-US" sz="2400" strike="noStrike">
                <a:solidFill>
                  <a:srgbClr val="000000"/>
                </a:solidFill>
                <a:latin typeface="Calibri"/>
                <a:ea typeface="DejaVu Sans"/>
              </a:rPr>
              <a:t> data</a:t>
            </a:r>
            <a:endParaRPr/>
          </a:p>
          <a:p>
            <a:pPr lvl="2">
              <a:lnSpc>
                <a:spcPct val="100000"/>
              </a:lnSpc>
              <a:buFont typeface="Arial"/>
              <a:buChar char="•"/>
            </a:pPr>
            <a:r>
              <a:rPr lang="en-US" sz="2000" strike="noStrike">
                <a:solidFill>
                  <a:srgbClr val="000000"/>
                </a:solidFill>
                <a:latin typeface="Calibri"/>
                <a:ea typeface="DejaVu Sans"/>
              </a:rPr>
              <a:t>E.g., nonces, session IDs, </a:t>
            </a:r>
            <a:r>
              <a:rPr i="1" lang="en-US" sz="2000" strike="noStrike">
                <a:solidFill>
                  <a:srgbClr val="000000"/>
                </a:solidFill>
                <a:latin typeface="Calibri"/>
                <a:ea typeface="DejaVu Sans"/>
              </a:rPr>
              <a:t>random</a:t>
            </a:r>
            <a:r>
              <a:rPr lang="en-US" sz="2000" strike="noStrike">
                <a:solidFill>
                  <a:srgbClr val="000000"/>
                </a:solidFill>
                <a:latin typeface="Calibri"/>
                <a:ea typeface="DejaVu Sans"/>
              </a:rPr>
              <a:t> secret keys; maybe passwords if strong passwords enforced (LOL!).</a:t>
            </a:r>
            <a:endParaRPr/>
          </a:p>
          <a:p>
            <a:pPr>
              <a:lnSpc>
                <a:spcPct val="100000"/>
              </a:lnSpc>
              <a:buFont typeface="Arial"/>
              <a:buChar char="•"/>
            </a:pPr>
            <a:r>
              <a:rPr lang="en-US" sz="2200" strike="noStrike">
                <a:solidFill>
                  <a:srgbClr val="ff0000"/>
                </a:solidFill>
                <a:latin typeface="Calibri"/>
                <a:ea typeface="DejaVu Sans"/>
              </a:rPr>
              <a:t>AND</a:t>
            </a:r>
            <a:r>
              <a:rPr lang="en-US" sz="2200" strike="noStrike">
                <a:solidFill>
                  <a:srgbClr val="000000"/>
                </a:solidFill>
                <a:latin typeface="Calibri"/>
                <a:ea typeface="DejaVu Sans"/>
              </a:rPr>
              <a:t> padding is used when appropriate (random data)</a:t>
            </a:r>
            <a:endParaRPr/>
          </a:p>
          <a:p>
            <a:pPr>
              <a:lnSpc>
                <a:spcPct val="100000"/>
              </a:lnSpc>
              <a:buFont typeface="Arial"/>
              <a:buChar char="•"/>
            </a:pPr>
            <a:r>
              <a:rPr lang="en-US" sz="2200" strike="noStrike">
                <a:solidFill>
                  <a:srgbClr val="ff0000"/>
                </a:solidFill>
                <a:latin typeface="Calibri"/>
                <a:ea typeface="DejaVu Sans"/>
              </a:rPr>
              <a:t>AND</a:t>
            </a:r>
            <a:r>
              <a:rPr lang="en-US" sz="2200" strike="noStrike">
                <a:solidFill>
                  <a:srgbClr val="000000"/>
                </a:solidFill>
                <a:latin typeface="Calibri"/>
                <a:ea typeface="DejaVu Sans"/>
              </a:rPr>
              <a:t> block replay attacks are not an issue</a:t>
            </a:r>
            <a:endParaRPr/>
          </a:p>
          <a:p>
            <a:pPr>
              <a:lnSpc>
                <a:spcPct val="100000"/>
              </a:lnSpc>
              <a:buFont typeface="Arial"/>
              <a:buChar char="•"/>
            </a:pPr>
            <a:r>
              <a:rPr lang="en-US" sz="2200" strike="noStrike">
                <a:solidFill>
                  <a:srgbClr val="ff0000"/>
                </a:solidFill>
                <a:latin typeface="Calibri"/>
                <a:ea typeface="DejaVu Sans"/>
              </a:rPr>
              <a:t>OR</a:t>
            </a:r>
            <a:r>
              <a:rPr lang="en-US" sz="2200" strike="noStrike">
                <a:solidFill>
                  <a:srgbClr val="000000"/>
                </a:solidFill>
                <a:latin typeface="Calibri"/>
                <a:ea typeface="DejaVu Sans"/>
              </a:rPr>
              <a:t>, using it for asymmetric encryption (only applicable mode!)</a:t>
            </a:r>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4"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If use of ECB </a:t>
            </a:r>
            <a:r>
              <a:rPr i="1" lang="en-US" sz="4400" strike="noStrike">
                <a:solidFill>
                  <a:srgbClr val="000000"/>
                </a:solidFill>
                <a:latin typeface="Calibri"/>
                <a:ea typeface="DejaVu Sans"/>
              </a:rPr>
              <a:t>seems </a:t>
            </a:r>
            <a:r>
              <a:rPr lang="en-US" sz="4400" strike="noStrike">
                <a:solidFill>
                  <a:srgbClr val="000000"/>
                </a:solidFill>
                <a:latin typeface="Calibri"/>
                <a:ea typeface="DejaVu Sans"/>
              </a:rPr>
              <a:t>okay…</a:t>
            </a:r>
            <a:endParaRPr/>
          </a:p>
        </p:txBody>
      </p:sp>
      <p:sp>
        <p:nvSpPr>
          <p:cNvPr id="395"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Make sure it is not used in a scenario where a block replay attack is possible.</a:t>
            </a:r>
            <a:endParaRPr/>
          </a:p>
          <a:p>
            <a:pPr>
              <a:lnSpc>
                <a:spcPct val="100000"/>
              </a:lnSpc>
              <a:buFont typeface="Arial"/>
              <a:buChar char="•"/>
            </a:pPr>
            <a:r>
              <a:rPr lang="en-US" sz="2800" strike="noStrike">
                <a:solidFill>
                  <a:srgbClr val="000000"/>
                </a:solidFill>
                <a:latin typeface="Calibri"/>
                <a:ea typeface="DejaVu Sans"/>
              </a:rPr>
              <a:t>Ask yourself:</a:t>
            </a:r>
            <a:endParaRPr/>
          </a:p>
          <a:p>
            <a:pPr lvl="1">
              <a:lnSpc>
                <a:spcPct val="100000"/>
              </a:lnSpc>
              <a:buFont typeface="Arial"/>
              <a:buChar char="–"/>
            </a:pPr>
            <a:r>
              <a:rPr lang="en-US" sz="2600" strike="noStrike">
                <a:solidFill>
                  <a:srgbClr val="000000"/>
                </a:solidFill>
                <a:latin typeface="Calibri"/>
                <a:ea typeface="DejaVu Sans"/>
              </a:rPr>
              <a:t>Are multiple blocks of ciphertext encrypted with ECB used?</a:t>
            </a:r>
            <a:endParaRPr/>
          </a:p>
          <a:p>
            <a:pPr lvl="1">
              <a:lnSpc>
                <a:spcPct val="100000"/>
              </a:lnSpc>
              <a:buFont typeface="Arial"/>
              <a:buChar char="–"/>
            </a:pPr>
            <a:r>
              <a:rPr lang="en-US" sz="2600" strike="noStrike">
                <a:solidFill>
                  <a:srgbClr val="000000"/>
                </a:solidFill>
                <a:latin typeface="Calibri"/>
                <a:ea typeface="DejaVu Sans"/>
              </a:rPr>
              <a:t>Are these multiple ciphertext blocks exposed to an “</a:t>
            </a:r>
            <a:r>
              <a:rPr i="1" lang="en-US" sz="2600" strike="noStrike">
                <a:solidFill>
                  <a:srgbClr val="000000"/>
                </a:solidFill>
                <a:latin typeface="Calibri"/>
                <a:ea typeface="DejaVu Sans"/>
              </a:rPr>
              <a:t>adversary</a:t>
            </a:r>
            <a:r>
              <a:rPr lang="en-US" sz="2600" strike="noStrike">
                <a:solidFill>
                  <a:srgbClr val="000000"/>
                </a:solidFill>
                <a:latin typeface="Calibri"/>
                <a:ea typeface="DejaVu Sans"/>
              </a:rPr>
              <a:t>”?</a:t>
            </a:r>
            <a:endParaRPr/>
          </a:p>
          <a:p>
            <a:pPr lvl="1">
              <a:lnSpc>
                <a:spcPct val="100000"/>
              </a:lnSpc>
              <a:buFont typeface="Arial"/>
              <a:buChar char="–"/>
            </a:pPr>
            <a:r>
              <a:rPr lang="en-US" sz="2600" strike="noStrike">
                <a:solidFill>
                  <a:srgbClr val="000000"/>
                </a:solidFill>
                <a:latin typeface="Calibri"/>
                <a:ea typeface="DejaVu Sans"/>
              </a:rPr>
              <a:t>Will block re-ordering ever fail to be detected in any cases? (I.e., are there cases where data integrity not always ensured?)</a:t>
            </a:r>
            <a:endParaRPr/>
          </a:p>
          <a:p>
            <a:pPr>
              <a:lnSpc>
                <a:spcPct val="100000"/>
              </a:lnSpc>
              <a:buFont typeface="Arial"/>
              <a:buChar char="•"/>
            </a:pPr>
            <a:r>
              <a:rPr lang="en-US" sz="2800" strike="noStrike">
                <a:solidFill>
                  <a:srgbClr val="000000"/>
                </a:solidFill>
                <a:latin typeface="Calibri"/>
                <a:ea typeface="DejaVu Sans"/>
              </a:rPr>
              <a:t>If answer to these is “yes” for all questions, block replay is probably possible.</a:t>
            </a:r>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6"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(1/9)</a:t>
            </a:r>
            <a:endParaRPr/>
          </a:p>
        </p:txBody>
      </p:sp>
      <p:sp>
        <p:nvSpPr>
          <p:cNvPr id="397"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Stream ciphers and block ciphers operating in streaming modes create a cipher bit stream that is XOR’d with the plaintext stream.</a:t>
            </a:r>
            <a:endParaRPr/>
          </a:p>
          <a:p>
            <a:pPr>
              <a:lnSpc>
                <a:spcPct val="100000"/>
              </a:lnSpc>
              <a:buFont typeface="Arial"/>
              <a:buChar char="•"/>
            </a:pPr>
            <a:r>
              <a:rPr lang="en-US" sz="2800" strike="noStrike">
                <a:solidFill>
                  <a:srgbClr val="000000"/>
                </a:solidFill>
                <a:latin typeface="Calibri"/>
                <a:ea typeface="DejaVu Sans"/>
              </a:rPr>
              <a:t>For a given key / IV pair, the same cipher bit stream is generated each time. Let’s call this cipher bit stream, C(K, IV).</a:t>
            </a:r>
            <a:endParaRPr/>
          </a:p>
          <a:p>
            <a:pPr>
              <a:lnSpc>
                <a:spcPct val="100000"/>
              </a:lnSpc>
              <a:buFont typeface="Arial"/>
              <a:buChar char="•"/>
            </a:pPr>
            <a:r>
              <a:rPr lang="en-US" sz="2800" strike="noStrike">
                <a:solidFill>
                  <a:srgbClr val="000000"/>
                </a:solidFill>
                <a:latin typeface="Calibri"/>
                <a:ea typeface="DejaVu Sans"/>
              </a:rPr>
              <a:t>Let the encryption function for such a streaming mode be designated as E(K, IV, msg).</a:t>
            </a:r>
            <a:endParaRPr/>
          </a:p>
          <a:p>
            <a:pPr lvl="1">
              <a:lnSpc>
                <a:spcPct val="100000"/>
              </a:lnSpc>
              <a:buFont typeface="Arial"/>
              <a:buChar char="–"/>
            </a:pPr>
            <a:r>
              <a:rPr lang="en-US" sz="2600" strike="noStrike">
                <a:solidFill>
                  <a:srgbClr val="000000"/>
                </a:solidFill>
                <a:latin typeface="Calibri"/>
                <a:ea typeface="DejaVu Sans"/>
              </a:rPr>
              <a:t>Then E(K, IV, msg) = msg XOR C(K, IV)</a:t>
            </a:r>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Key / IV reuse in streaming mode (2/9)</a:t>
            </a:r>
            <a:endParaRPr/>
          </a:p>
        </p:txBody>
      </p:sp>
      <p:sp>
        <p:nvSpPr>
          <p:cNvPr id="399"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800" strike="noStrike">
                <a:solidFill>
                  <a:srgbClr val="000000"/>
                </a:solidFill>
                <a:latin typeface="Calibri"/>
                <a:ea typeface="DejaVu Sans"/>
              </a:rPr>
              <a:t>Let’s see what happens if we encrypt 2 different plaintext messages, A and B, this way</a:t>
            </a:r>
            <a:endParaRPr/>
          </a:p>
          <a:p>
            <a:pPr>
              <a:lnSpc>
                <a:spcPct val="90000"/>
              </a:lnSpc>
            </a:pPr>
            <a:r>
              <a:rPr lang="en-US" sz="2200" strike="noStrike">
                <a:solidFill>
                  <a:srgbClr val="ff0000"/>
                </a:solidFill>
                <a:latin typeface="Calibri"/>
                <a:ea typeface="DejaVu Sans"/>
              </a:rPr>
              <a:t>E(K, IV, A) = A XOR C(K, IV)</a:t>
            </a:r>
            <a:endParaRPr/>
          </a:p>
          <a:p>
            <a:pPr>
              <a:lnSpc>
                <a:spcPct val="90000"/>
              </a:lnSpc>
            </a:pPr>
            <a:r>
              <a:rPr lang="en-US" sz="2200" strike="noStrike">
                <a:solidFill>
                  <a:srgbClr val="ff0000"/>
                </a:solidFill>
                <a:latin typeface="Calibri"/>
                <a:ea typeface="DejaVu Sans"/>
              </a:rPr>
              <a:t>E(K, IV, B) = B XOR C(K, IV)</a:t>
            </a:r>
            <a:endParaRPr/>
          </a:p>
          <a:p>
            <a:pPr>
              <a:lnSpc>
                <a:spcPct val="90000"/>
              </a:lnSpc>
            </a:pPr>
            <a:r>
              <a:rPr lang="en-US" sz="2800" strike="noStrike">
                <a:solidFill>
                  <a:srgbClr val="000000"/>
                </a:solidFill>
                <a:latin typeface="Calibri"/>
                <a:ea typeface="DejaVu Sans"/>
              </a:rPr>
              <a:t>If an adversary intercepted both of these ciphertext results, they can compute the XOR of them, which is</a:t>
            </a:r>
            <a:endParaRPr/>
          </a:p>
          <a:p>
            <a:pPr>
              <a:lnSpc>
                <a:spcPct val="90000"/>
              </a:lnSpc>
            </a:pPr>
            <a:r>
              <a:rPr lang="en-US" sz="2200" strike="noStrike">
                <a:solidFill>
                  <a:srgbClr val="000000"/>
                </a:solidFill>
                <a:latin typeface="Calibri"/>
                <a:ea typeface="DejaVu Sans"/>
              </a:rPr>
              <a:t>       </a:t>
            </a:r>
            <a:r>
              <a:rPr lang="en-US" sz="2200" strike="noStrike">
                <a:solidFill>
                  <a:srgbClr val="ff0000"/>
                </a:solidFill>
                <a:latin typeface="Calibri"/>
                <a:ea typeface="DejaVu Sans"/>
              </a:rPr>
              <a:t>E(K, IV, A) XOR E(K, IV, B) =</a:t>
            </a:r>
            <a:endParaRPr/>
          </a:p>
          <a:p>
            <a:pPr>
              <a:lnSpc>
                <a:spcPct val="90000"/>
              </a:lnSpc>
            </a:pPr>
            <a:r>
              <a:rPr lang="en-US" sz="2200" strike="noStrike">
                <a:solidFill>
                  <a:srgbClr val="ff0000"/>
                </a:solidFill>
                <a:latin typeface="Calibri"/>
                <a:ea typeface="DejaVu Sans"/>
              </a:rPr>
              <a:t>                                    </a:t>
            </a:r>
            <a:r>
              <a:rPr lang="en-US" sz="2200" strike="noStrike">
                <a:solidFill>
                  <a:srgbClr val="ff0000"/>
                </a:solidFill>
                <a:latin typeface="Calibri"/>
                <a:ea typeface="DejaVu Sans"/>
              </a:rPr>
              <a:t>A XOR C(K, IV) XOR B XOR C(K, IV)</a:t>
            </a:r>
            <a:endParaRPr/>
          </a:p>
          <a:p>
            <a:pPr>
              <a:lnSpc>
                <a:spcPct val="90000"/>
              </a:lnSpc>
            </a:pPr>
            <a:r>
              <a:rPr lang="en-US" sz="2400" strike="noStrike">
                <a:solidFill>
                  <a:srgbClr val="000000"/>
                </a:solidFill>
                <a:latin typeface="Calibri"/>
                <a:ea typeface="DejaVu Sans"/>
              </a:rPr>
              <a:t>which, since XOR is commutative, is:</a:t>
            </a:r>
            <a:endParaRPr/>
          </a:p>
          <a:p>
            <a:pPr>
              <a:lnSpc>
                <a:spcPct val="90000"/>
              </a:lnSpc>
            </a:pPr>
            <a:r>
              <a:rPr lang="en-US" sz="2200" strike="noStrike">
                <a:solidFill>
                  <a:srgbClr val="000000"/>
                </a:solidFill>
                <a:latin typeface="Calibri"/>
                <a:ea typeface="DejaVu Sans"/>
              </a:rPr>
              <a:t>       </a:t>
            </a:r>
            <a:r>
              <a:rPr lang="en-US" sz="2200" strike="noStrike">
                <a:solidFill>
                  <a:srgbClr val="ff0000"/>
                </a:solidFill>
                <a:latin typeface="Calibri"/>
                <a:ea typeface="DejaVu Sans"/>
              </a:rPr>
              <a:t>A XOR B XOR C(K, IV) XOR C(K, IV) = A XOR B</a:t>
            </a:r>
            <a:endParaRPr/>
          </a:p>
          <a:p>
            <a:pPr>
              <a:lnSpc>
                <a:spcPct val="90000"/>
              </a:lnSpc>
            </a:pPr>
            <a:r>
              <a:rPr i="1" lang="en-US" sz="2400" strike="noStrike">
                <a:solidFill>
                  <a:srgbClr val="0000ff"/>
                </a:solidFill>
                <a:latin typeface="Calibri"/>
                <a:ea typeface="DejaVu Sans"/>
              </a:rPr>
              <a:t>That is, the XOR of the 2 plaintext messages, A and B.</a:t>
            </a:r>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0"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Key / IV reuse in streaming mode (3/9)</a:t>
            </a:r>
            <a:endParaRPr/>
          </a:p>
        </p:txBody>
      </p:sp>
      <p:sp>
        <p:nvSpPr>
          <p:cNvPr id="401"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2700" strike="noStrike">
                <a:solidFill>
                  <a:srgbClr val="000000"/>
                </a:solidFill>
                <a:latin typeface="Calibri"/>
                <a:ea typeface="DejaVu Sans"/>
              </a:rPr>
              <a:t>So what do we do with the XOR of 2 plaintext messages, A and B?</a:t>
            </a:r>
            <a:endParaRPr/>
          </a:p>
          <a:p>
            <a:pPr>
              <a:lnSpc>
                <a:spcPct val="90000"/>
              </a:lnSpc>
              <a:buFont typeface="Arial"/>
              <a:buChar char="•"/>
            </a:pPr>
            <a:r>
              <a:rPr lang="en-US" sz="2700" strike="noStrike">
                <a:solidFill>
                  <a:srgbClr val="000000"/>
                </a:solidFill>
                <a:latin typeface="Calibri"/>
                <a:ea typeface="DejaVu Sans"/>
              </a:rPr>
              <a:t>If messages A and B are both written in some normal language (or character set, like ASCII), we can make that as a guess and use frequency distribution of some anticipated language (or format, such as CC#s, etc.) and guess likely plaintext bits (characters). If the result resembles something  intelligible (e.g., ASCII letter), guess was probably right.</a:t>
            </a:r>
            <a:endParaRPr/>
          </a:p>
          <a:p>
            <a:pPr>
              <a:lnSpc>
                <a:spcPct val="90000"/>
              </a:lnSpc>
              <a:buFont typeface="Arial"/>
              <a:buChar char="•"/>
            </a:pPr>
            <a:r>
              <a:rPr lang="en-US" sz="2700" strike="noStrike">
                <a:solidFill>
                  <a:srgbClr val="000000"/>
                </a:solidFill>
                <a:latin typeface="Calibri"/>
                <a:ea typeface="DejaVu Sans"/>
              </a:rPr>
              <a:t>Modest computers can crack this in matter of few minutes for modest length messages.</a:t>
            </a:r>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2"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(4/9)</a:t>
            </a:r>
            <a:endParaRPr/>
          </a:p>
        </p:txBody>
      </p:sp>
      <p:sp>
        <p:nvSpPr>
          <p:cNvPr id="403"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The more ciphertexts created using the same key / IV pair and observed by an adversary, the better.</a:t>
            </a:r>
            <a:endParaRPr/>
          </a:p>
          <a:p>
            <a:pPr>
              <a:lnSpc>
                <a:spcPct val="100000"/>
              </a:lnSpc>
              <a:buFont typeface="Arial"/>
              <a:buChar char="•"/>
            </a:pPr>
            <a:r>
              <a:rPr lang="en-US" sz="3200" strike="noStrike">
                <a:solidFill>
                  <a:srgbClr val="000000"/>
                </a:solidFill>
                <a:latin typeface="Calibri"/>
                <a:ea typeface="DejaVu Sans"/>
              </a:rPr>
              <a:t>Fixed message formats / structures (e.g., knowing you have all numeric fields such as SSN or credit card #) make it even more trivial.</a:t>
            </a:r>
            <a:endParaRPr/>
          </a:p>
          <a:p>
            <a:pPr>
              <a:lnSpc>
                <a:spcPct val="100000"/>
              </a:lnSpc>
              <a:buFont typeface="Arial"/>
              <a:buChar char="•"/>
            </a:pPr>
            <a:r>
              <a:rPr lang="en-US" sz="3200" strike="noStrike">
                <a:solidFill>
                  <a:srgbClr val="000000"/>
                </a:solidFill>
                <a:latin typeface="Calibri"/>
                <a:ea typeface="DejaVu Sans"/>
              </a:rPr>
              <a:t>Eventually, both plaintexts (or shortest part if different lengths) get revealed.</a:t>
            </a:r>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4" name="CustomShape 1"/>
          <p:cNvSpPr/>
          <p:nvPr/>
        </p:nvSpPr>
        <p:spPr>
          <a:xfrm>
            <a:off x="457200" y="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(5/9)</a:t>
            </a:r>
            <a:endParaRPr/>
          </a:p>
        </p:txBody>
      </p:sp>
      <p:sp>
        <p:nvSpPr>
          <p:cNvPr id="405" name="CustomShape 2"/>
          <p:cNvSpPr/>
          <p:nvPr/>
        </p:nvSpPr>
        <p:spPr>
          <a:xfrm>
            <a:off x="457200" y="1134720"/>
            <a:ext cx="8226000" cy="7585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Calibri"/>
                <a:ea typeface="DejaVu Sans"/>
              </a:rPr>
              <a:t>Next 4 slides from Dr. Rick Smith, Univ of St. Thomas, MN</a:t>
            </a:r>
            <a:endParaRPr/>
          </a:p>
          <a:p>
            <a:pPr>
              <a:lnSpc>
                <a:spcPct val="100000"/>
              </a:lnSpc>
            </a:pPr>
            <a:r>
              <a:rPr lang="en-US" strike="noStrike">
                <a:solidFill>
                  <a:srgbClr val="000000"/>
                </a:solidFill>
                <a:latin typeface="Calibri"/>
                <a:ea typeface="DejaVu Sans"/>
              </a:rPr>
              <a:t>(License: Creative Commons Attribution ShareAlike 3.0 USA)</a:t>
            </a:r>
            <a:endParaRPr/>
          </a:p>
        </p:txBody>
      </p:sp>
      <p:pic>
        <p:nvPicPr>
          <p:cNvPr id="406" name="Picture 2" descr=""/>
          <p:cNvPicPr/>
          <p:nvPr/>
        </p:nvPicPr>
        <p:blipFill>
          <a:blip r:embed="rId1"/>
          <a:stretch/>
        </p:blipFill>
        <p:spPr>
          <a:xfrm>
            <a:off x="1981080" y="1786680"/>
            <a:ext cx="5386320" cy="1785960"/>
          </a:xfrm>
          <a:prstGeom prst="rect">
            <a:avLst/>
          </a:prstGeom>
          <a:ln>
            <a:noFill/>
          </a:ln>
        </p:spPr>
      </p:pic>
      <p:pic>
        <p:nvPicPr>
          <p:cNvPr id="407" name="Picture 3" descr=""/>
          <p:cNvPicPr/>
          <p:nvPr/>
        </p:nvPicPr>
        <p:blipFill>
          <a:blip r:embed="rId2"/>
          <a:stretch/>
        </p:blipFill>
        <p:spPr>
          <a:xfrm>
            <a:off x="2409480" y="4038480"/>
            <a:ext cx="4624560" cy="242424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0"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What I will cover</a:t>
            </a:r>
            <a:endParaRPr/>
          </a:p>
        </p:txBody>
      </p:sp>
      <p:sp>
        <p:nvSpPr>
          <p:cNvPr id="311"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Dev good news / bad news</a:t>
            </a:r>
            <a:endParaRPr/>
          </a:p>
          <a:p>
            <a:pPr>
              <a:lnSpc>
                <a:spcPct val="100000"/>
              </a:lnSpc>
              <a:buFont typeface="Arial"/>
              <a:buChar char="•"/>
            </a:pPr>
            <a:r>
              <a:rPr lang="en-US" sz="3200" strike="noStrike">
                <a:solidFill>
                  <a:srgbClr val="000000"/>
                </a:solidFill>
                <a:latin typeface="Calibri"/>
                <a:ea typeface="DejaVu Sans"/>
              </a:rPr>
              <a:t>Mistakes in using the following:</a:t>
            </a:r>
            <a:endParaRPr/>
          </a:p>
          <a:p>
            <a:pPr lvl="1">
              <a:lnSpc>
                <a:spcPct val="100000"/>
              </a:lnSpc>
              <a:buFont typeface="Arial"/>
              <a:buChar char="–"/>
            </a:pPr>
            <a:r>
              <a:rPr lang="en-US" sz="2800" strike="noStrike">
                <a:solidFill>
                  <a:srgbClr val="000000"/>
                </a:solidFill>
                <a:latin typeface="Calibri"/>
                <a:ea typeface="DejaVu Sans"/>
              </a:rPr>
              <a:t>Pseudo random number generators</a:t>
            </a:r>
            <a:endParaRPr/>
          </a:p>
          <a:p>
            <a:pPr lvl="1">
              <a:lnSpc>
                <a:spcPct val="100000"/>
              </a:lnSpc>
              <a:buFont typeface="Arial"/>
              <a:buChar char="–"/>
            </a:pPr>
            <a:r>
              <a:rPr lang="en-US" sz="2800" strike="noStrike">
                <a:solidFill>
                  <a:srgbClr val="000000"/>
                </a:solidFill>
                <a:latin typeface="Calibri"/>
                <a:ea typeface="DejaVu Sans"/>
              </a:rPr>
              <a:t>Secure hashes</a:t>
            </a:r>
            <a:endParaRPr/>
          </a:p>
          <a:p>
            <a:pPr lvl="1">
              <a:lnSpc>
                <a:spcPct val="100000"/>
              </a:lnSpc>
              <a:buFont typeface="Arial"/>
              <a:buChar char="–"/>
            </a:pPr>
            <a:r>
              <a:rPr lang="en-US" sz="2800" strike="noStrike">
                <a:solidFill>
                  <a:srgbClr val="000000"/>
                </a:solidFill>
                <a:latin typeface="Calibri"/>
                <a:ea typeface="DejaVu Sans"/>
              </a:rPr>
              <a:t>Symmetric encryption</a:t>
            </a:r>
            <a:endParaRPr/>
          </a:p>
          <a:p>
            <a:pPr lvl="1">
              <a:lnSpc>
                <a:spcPct val="100000"/>
              </a:lnSpc>
              <a:buFont typeface="Arial"/>
              <a:buChar char="–"/>
            </a:pPr>
            <a:r>
              <a:rPr lang="en-US" sz="2800" strike="noStrike">
                <a:solidFill>
                  <a:srgbClr val="000000"/>
                </a:solidFill>
                <a:latin typeface="Calibri"/>
                <a:ea typeface="DejaVu Sans"/>
              </a:rPr>
              <a:t>Asymmetric encryption</a:t>
            </a:r>
            <a:endParaRPr/>
          </a:p>
          <a:p>
            <a:pPr>
              <a:lnSpc>
                <a:spcPct val="100000"/>
              </a:lnSpc>
              <a:buFont typeface="Arial"/>
              <a:buChar char="•"/>
            </a:pPr>
            <a:r>
              <a:rPr lang="en-US" sz="3200" strike="noStrike">
                <a:solidFill>
                  <a:srgbClr val="000000"/>
                </a:solidFill>
                <a:latin typeface="Calibri"/>
                <a:ea typeface="DejaVu Sans"/>
              </a:rPr>
              <a:t>Miscellaneous topics (time permitting)</a:t>
            </a:r>
            <a:endParaRPr/>
          </a:p>
          <a:p>
            <a:pPr lvl="1">
              <a:lnSpc>
                <a:spcPct val="100000"/>
              </a:lnSpc>
              <a:buFont typeface="Arial"/>
              <a:buChar char="–"/>
            </a:pPr>
            <a:r>
              <a:rPr lang="en-US" sz="2800" strike="noStrike">
                <a:solidFill>
                  <a:srgbClr val="000000"/>
                </a:solidFill>
                <a:latin typeface="Calibri"/>
                <a:ea typeface="DejaVu Sans"/>
              </a:rPr>
              <a:t>Key management</a:t>
            </a:r>
            <a:endParaRPr/>
          </a:p>
          <a:p>
            <a:pPr lvl="1">
              <a:lnSpc>
                <a:spcPct val="100000"/>
              </a:lnSpc>
              <a:buFont typeface="Arial"/>
              <a:buChar char="–"/>
            </a:pPr>
            <a:r>
              <a:rPr lang="en-US" sz="2800" strike="noStrike">
                <a:solidFill>
                  <a:srgbClr val="000000"/>
                </a:solidFill>
                <a:latin typeface="Calibri"/>
                <a:ea typeface="DejaVu Sans"/>
              </a:rPr>
              <a:t>Transparent DB encryption</a:t>
            </a:r>
            <a:endParaRPr/>
          </a:p>
          <a:p>
            <a:pPr lvl="1">
              <a:lnSpc>
                <a:spcPct val="100000"/>
              </a:lnSpc>
              <a:buFont typeface="Arial"/>
              <a:buChar char="–"/>
            </a:pPr>
            <a:r>
              <a:rPr lang="en-US" sz="2800" strike="noStrike">
                <a:solidFill>
                  <a:srgbClr val="000000"/>
                </a:solidFill>
                <a:latin typeface="Calibri"/>
                <a:ea typeface="DejaVu Sans"/>
              </a:rPr>
              <a:t>TLS issues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(6/9)</a:t>
            </a:r>
            <a:endParaRPr/>
          </a:p>
        </p:txBody>
      </p:sp>
      <p:sp>
        <p:nvSpPr>
          <p:cNvPr id="409" name="CustomShape 2"/>
          <p:cNvSpPr/>
          <p:nvPr/>
        </p:nvSpPr>
        <p:spPr>
          <a:xfrm>
            <a:off x="457200" y="1600200"/>
            <a:ext cx="8226000" cy="15966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To recover the original message (image), we XOR the encrypted “Send Cash” image with the encryption key again:</a:t>
            </a:r>
            <a:endParaRPr/>
          </a:p>
        </p:txBody>
      </p:sp>
      <p:pic>
        <p:nvPicPr>
          <p:cNvPr id="410" name="Picture 2" descr=""/>
          <p:cNvPicPr/>
          <p:nvPr/>
        </p:nvPicPr>
        <p:blipFill>
          <a:blip r:embed="rId1"/>
          <a:stretch/>
        </p:blipFill>
        <p:spPr>
          <a:xfrm>
            <a:off x="1914480" y="3490560"/>
            <a:ext cx="5310360" cy="1366920"/>
          </a:xfrm>
          <a:prstGeom prst="rect">
            <a:avLst/>
          </a:prstGeom>
          <a:ln>
            <a:noFill/>
          </a:ln>
        </p:spPr>
      </p:pic>
      <p:sp>
        <p:nvSpPr>
          <p:cNvPr id="411" name="CustomShape 3"/>
          <p:cNvSpPr/>
          <p:nvPr/>
        </p:nvSpPr>
        <p:spPr>
          <a:xfrm>
            <a:off x="1770120" y="4952880"/>
            <a:ext cx="1624680" cy="63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Calibri"/>
                <a:ea typeface="DejaVu Sans"/>
              </a:rPr>
              <a:t>“</a:t>
            </a:r>
            <a:r>
              <a:rPr lang="en-US" strike="noStrike">
                <a:solidFill>
                  <a:srgbClr val="000000"/>
                </a:solidFill>
                <a:latin typeface="Calibri"/>
                <a:ea typeface="DejaVu Sans"/>
              </a:rPr>
              <a:t>Send Cash”</a:t>
            </a:r>
            <a:endParaRPr/>
          </a:p>
          <a:p>
            <a:pPr algn="ctr">
              <a:lnSpc>
                <a:spcPct val="100000"/>
              </a:lnSpc>
            </a:pPr>
            <a:r>
              <a:rPr lang="en-US" strike="noStrike">
                <a:solidFill>
                  <a:srgbClr val="000000"/>
                </a:solidFill>
                <a:latin typeface="Calibri"/>
                <a:ea typeface="DejaVu Sans"/>
              </a:rPr>
              <a:t>encrypted</a:t>
            </a:r>
            <a:endParaRPr/>
          </a:p>
        </p:txBody>
      </p:sp>
      <p:sp>
        <p:nvSpPr>
          <p:cNvPr id="412" name="CustomShape 4"/>
          <p:cNvSpPr/>
          <p:nvPr/>
        </p:nvSpPr>
        <p:spPr>
          <a:xfrm>
            <a:off x="3628080" y="4992480"/>
            <a:ext cx="1403640" cy="63468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Calibri"/>
                <a:ea typeface="DejaVu Sans"/>
              </a:rPr>
              <a:t>Encryption</a:t>
            </a:r>
            <a:endParaRPr/>
          </a:p>
          <a:p>
            <a:pPr algn="ctr">
              <a:lnSpc>
                <a:spcPct val="100000"/>
              </a:lnSpc>
            </a:pPr>
            <a:r>
              <a:rPr lang="en-US" strike="noStrike">
                <a:solidFill>
                  <a:srgbClr val="000000"/>
                </a:solidFill>
                <a:latin typeface="Calibri"/>
                <a:ea typeface="DejaVu Sans"/>
              </a:rPr>
              <a:t>key</a:t>
            </a:r>
            <a:endParaRPr/>
          </a:p>
        </p:txBody>
      </p:sp>
      <p:sp>
        <p:nvSpPr>
          <p:cNvPr id="413" name="CustomShape 5"/>
          <p:cNvSpPr/>
          <p:nvPr/>
        </p:nvSpPr>
        <p:spPr>
          <a:xfrm>
            <a:off x="5814720" y="4963320"/>
            <a:ext cx="1624680" cy="909000"/>
          </a:xfrm>
          <a:prstGeom prst="rect">
            <a:avLst/>
          </a:prstGeom>
          <a:noFill/>
          <a:ln>
            <a:noFill/>
          </a:ln>
        </p:spPr>
        <p:style>
          <a:lnRef idx="0"/>
          <a:fillRef idx="0"/>
          <a:effectRef idx="0"/>
          <a:fontRef idx="minor"/>
        </p:style>
        <p:txBody>
          <a:bodyPr wrap="none" lIns="90000" rIns="90000" tIns="45000" bIns="45000"/>
          <a:p>
            <a:pPr algn="ctr">
              <a:lnSpc>
                <a:spcPct val="100000"/>
              </a:lnSpc>
            </a:pPr>
            <a:r>
              <a:rPr lang="en-US" strike="noStrike">
                <a:solidFill>
                  <a:srgbClr val="000000"/>
                </a:solidFill>
                <a:latin typeface="Calibri"/>
                <a:ea typeface="DejaVu Sans"/>
              </a:rPr>
              <a:t>“</a:t>
            </a:r>
            <a:r>
              <a:rPr lang="en-US" strike="noStrike">
                <a:solidFill>
                  <a:srgbClr val="000000"/>
                </a:solidFill>
                <a:latin typeface="Calibri"/>
                <a:ea typeface="DejaVu Sans"/>
              </a:rPr>
              <a:t>Send Cash”</a:t>
            </a:r>
            <a:endParaRPr/>
          </a:p>
          <a:p>
            <a:pPr algn="ctr">
              <a:lnSpc>
                <a:spcPct val="100000"/>
              </a:lnSpc>
            </a:pPr>
            <a:r>
              <a:rPr lang="en-US" strike="noStrike">
                <a:solidFill>
                  <a:srgbClr val="000000"/>
                </a:solidFill>
                <a:latin typeface="Calibri"/>
                <a:ea typeface="DejaVu Sans"/>
              </a:rPr>
              <a:t>Plaintext</a:t>
            </a:r>
            <a:endParaRPr/>
          </a:p>
          <a:p>
            <a:pPr algn="ctr">
              <a:lnSpc>
                <a:spcPct val="100000"/>
              </a:lnSpc>
            </a:pPr>
            <a:r>
              <a:rPr lang="en-US" strike="noStrike">
                <a:solidFill>
                  <a:srgbClr val="000000"/>
                </a:solidFill>
                <a:latin typeface="Calibri"/>
                <a:ea typeface="DejaVu Sans"/>
              </a:rPr>
              <a:t>image</a:t>
            </a:r>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4"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(7/9)</a:t>
            </a:r>
            <a:endParaRPr/>
          </a:p>
        </p:txBody>
      </p:sp>
      <p:pic>
        <p:nvPicPr>
          <p:cNvPr id="415" name="Picture 2" descr=""/>
          <p:cNvPicPr/>
          <p:nvPr/>
        </p:nvPicPr>
        <p:blipFill>
          <a:blip r:embed="rId1"/>
          <a:stretch/>
        </p:blipFill>
        <p:spPr>
          <a:xfrm>
            <a:off x="1981080" y="1714680"/>
            <a:ext cx="5386320" cy="1785960"/>
          </a:xfrm>
          <a:prstGeom prst="rect">
            <a:avLst/>
          </a:prstGeom>
          <a:ln>
            <a:noFill/>
          </a:ln>
        </p:spPr>
      </p:pic>
      <p:pic>
        <p:nvPicPr>
          <p:cNvPr id="416" name="Picture 2" descr=""/>
          <p:cNvPicPr/>
          <p:nvPr/>
        </p:nvPicPr>
        <p:blipFill>
          <a:blip r:embed="rId2"/>
          <a:stretch/>
        </p:blipFill>
        <p:spPr>
          <a:xfrm>
            <a:off x="1981080" y="3733920"/>
            <a:ext cx="5405400" cy="1604880"/>
          </a:xfrm>
          <a:prstGeom prst="rect">
            <a:avLst/>
          </a:prstGeom>
          <a:ln>
            <a:noFill/>
          </a:ln>
        </p:spPr>
      </p:pic>
      <p:sp>
        <p:nvSpPr>
          <p:cNvPr id="417" name="CustomShape 2"/>
          <p:cNvSpPr/>
          <p:nvPr/>
        </p:nvSpPr>
        <p:spPr>
          <a:xfrm>
            <a:off x="738000" y="5835240"/>
            <a:ext cx="7891560" cy="36036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Calibri"/>
                <a:ea typeface="DejaVu Sans"/>
              </a:rPr>
              <a:t>Note that we have the  </a:t>
            </a:r>
            <a:r>
              <a:rPr b="1" i="1" lang="en-US" strike="noStrike">
                <a:solidFill>
                  <a:srgbClr val="000000"/>
                </a:solidFill>
                <a:latin typeface="Calibri"/>
                <a:ea typeface="DejaVu Sans"/>
              </a:rPr>
              <a:t>same </a:t>
            </a:r>
            <a:r>
              <a:rPr lang="en-US" strike="noStrike">
                <a:solidFill>
                  <a:srgbClr val="000000"/>
                </a:solidFill>
                <a:latin typeface="Calibri"/>
                <a:ea typeface="DejaVu Sans"/>
              </a:rPr>
              <a:t>encryption key XOR’ing both images.</a:t>
            </a:r>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(8/9)</a:t>
            </a:r>
            <a:endParaRPr/>
          </a:p>
        </p:txBody>
      </p:sp>
      <p:sp>
        <p:nvSpPr>
          <p:cNvPr id="419" name="CustomShape 2"/>
          <p:cNvSpPr/>
          <p:nvPr/>
        </p:nvSpPr>
        <p:spPr>
          <a:xfrm>
            <a:off x="457200" y="1600200"/>
            <a:ext cx="8226000" cy="152028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Here’s what happens when we XOR the 2 images that both used the same encryption key together:</a:t>
            </a:r>
            <a:endParaRPr/>
          </a:p>
        </p:txBody>
      </p:sp>
      <p:pic>
        <p:nvPicPr>
          <p:cNvPr id="420" name="Picture 2" descr=""/>
          <p:cNvPicPr/>
          <p:nvPr/>
        </p:nvPicPr>
        <p:blipFill>
          <a:blip r:embed="rId1"/>
          <a:stretch/>
        </p:blipFill>
        <p:spPr>
          <a:xfrm>
            <a:off x="903960" y="3215520"/>
            <a:ext cx="7479000" cy="243360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Key / IV reuse in streaming mode (9/9)</a:t>
            </a:r>
            <a:endParaRPr/>
          </a:p>
        </p:txBody>
      </p:sp>
      <p:sp>
        <p:nvSpPr>
          <p:cNvPr id="422" name="CustomShape 2"/>
          <p:cNvSpPr/>
          <p:nvPr/>
        </p:nvSpPr>
        <p:spPr>
          <a:xfrm>
            <a:off x="380880" y="1600200"/>
            <a:ext cx="837828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i="1" lang="en-US" sz="3200" strike="noStrike">
                <a:solidFill>
                  <a:srgbClr val="000000"/>
                </a:solidFill>
                <a:latin typeface="Calibri"/>
                <a:ea typeface="DejaVu Sans"/>
              </a:rPr>
              <a:t>But wait!</a:t>
            </a:r>
            <a:r>
              <a:rPr lang="en-US" sz="3200" strike="noStrike">
                <a:solidFill>
                  <a:srgbClr val="000000"/>
                </a:solidFill>
                <a:latin typeface="Calibri"/>
                <a:ea typeface="DejaVu Sans"/>
              </a:rPr>
              <a:t> It gets worse. It an application is doing this and an adversary can decrypt a message, they may be able to use a MITM attack to actually </a:t>
            </a:r>
            <a:r>
              <a:rPr i="1" lang="en-US" sz="3200" strike="noStrike">
                <a:solidFill>
                  <a:srgbClr val="000000"/>
                </a:solidFill>
                <a:latin typeface="Calibri"/>
                <a:ea typeface="DejaVu Sans"/>
              </a:rPr>
              <a:t>alter </a:t>
            </a:r>
            <a:r>
              <a:rPr lang="en-US" sz="3200" strike="noStrike">
                <a:solidFill>
                  <a:srgbClr val="000000"/>
                </a:solidFill>
                <a:latin typeface="Calibri"/>
                <a:ea typeface="DejaVu Sans"/>
              </a:rPr>
              <a:t>the ciphertext.</a:t>
            </a:r>
            <a:endParaRPr/>
          </a:p>
          <a:p>
            <a:pPr>
              <a:lnSpc>
                <a:spcPct val="100000"/>
              </a:lnSpc>
              <a:buFont typeface="Arial"/>
              <a:buChar char="•"/>
            </a:pPr>
            <a:r>
              <a:rPr lang="en-US" sz="3200" strike="noStrike">
                <a:solidFill>
                  <a:srgbClr val="000000"/>
                </a:solidFill>
                <a:latin typeface="Calibri"/>
                <a:ea typeface="DejaVu Sans"/>
              </a:rPr>
              <a:t>Wikipedia example (Stream_cipher_attack):</a:t>
            </a:r>
            <a:endParaRPr/>
          </a:p>
          <a:p>
            <a:pPr>
              <a:lnSpc>
                <a:spcPct val="100000"/>
              </a:lnSpc>
            </a:pPr>
            <a:r>
              <a:rPr lang="en-US" sz="2800" strike="noStrike">
                <a:solidFill>
                  <a:srgbClr val="000000"/>
                </a:solidFill>
                <a:latin typeface="Calibri"/>
                <a:ea typeface="DejaVu Sans"/>
              </a:rPr>
              <a:t>(</a:t>
            </a:r>
            <a:r>
              <a:rPr i="1" lang="en-US" sz="2800" strike="noStrike">
                <a:solidFill>
                  <a:srgbClr val="000000"/>
                </a:solidFill>
                <a:latin typeface="Calibri"/>
                <a:ea typeface="DejaVu Sans"/>
              </a:rPr>
              <a:t>C(K) xor "$1000.00") xor </a:t>
            </a:r>
            <a:r>
              <a:rPr i="1" lang="en-US" sz="2800" strike="noStrike">
                <a:solidFill>
                  <a:srgbClr val="ff0000"/>
                </a:solidFill>
                <a:latin typeface="Calibri"/>
                <a:ea typeface="DejaVu Sans"/>
              </a:rPr>
              <a:t>("$1000.00" xor "$9500.00")</a:t>
            </a:r>
            <a:r>
              <a:rPr i="1" lang="en-US" sz="2800" strike="noStrike">
                <a:solidFill>
                  <a:srgbClr val="000000"/>
                </a:solidFill>
                <a:latin typeface="Calibri"/>
                <a:ea typeface="DejaVu Sans"/>
              </a:rPr>
              <a:t> =</a:t>
            </a:r>
            <a:r>
              <a:rPr lang="en-US" sz="2800" strike="noStrike">
                <a:solidFill>
                  <a:srgbClr val="000000"/>
                </a:solidFill>
                <a:latin typeface="Calibri"/>
                <a:ea typeface="DejaVu Sans"/>
              </a:rPr>
              <a:t> C(K) xor "$1000.00" xor "$1000.00" xor "$9500.00" = C(K) xor "$9500.00"</a:t>
            </a:r>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3"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Detour: Authenticated Encryption (AE)</a:t>
            </a:r>
            <a:endParaRPr/>
          </a:p>
        </p:txBody>
      </p:sp>
      <p:sp>
        <p:nvSpPr>
          <p:cNvPr id="424"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80000"/>
              </a:lnSpc>
              <a:buFont typeface="Arial"/>
              <a:buChar char="•"/>
            </a:pPr>
            <a:r>
              <a:rPr lang="en-US" sz="2600" strike="noStrike">
                <a:solidFill>
                  <a:srgbClr val="000000"/>
                </a:solidFill>
                <a:latin typeface="Calibri"/>
                <a:ea typeface="DejaVu Sans"/>
              </a:rPr>
              <a:t>Encryption provides confidentiality, not integrity. (Integrity != authenticity)</a:t>
            </a:r>
            <a:endParaRPr/>
          </a:p>
          <a:p>
            <a:pPr>
              <a:lnSpc>
                <a:spcPct val="80000"/>
              </a:lnSpc>
              <a:buFont typeface="Arial"/>
              <a:buChar char="•"/>
            </a:pPr>
            <a:r>
              <a:rPr lang="en-US" sz="2600" strike="noStrike">
                <a:solidFill>
                  <a:srgbClr val="000000"/>
                </a:solidFill>
                <a:latin typeface="Calibri"/>
                <a:ea typeface="DejaVu Sans"/>
              </a:rPr>
              <a:t>Approaches to authenticated encryption</a:t>
            </a:r>
            <a:endParaRPr/>
          </a:p>
          <a:p>
            <a:pPr lvl="1">
              <a:lnSpc>
                <a:spcPct val="80000"/>
              </a:lnSpc>
              <a:buFont typeface="Arial"/>
              <a:buChar char="–"/>
            </a:pPr>
            <a:r>
              <a:rPr lang="en-US" sz="2400" strike="noStrike">
                <a:solidFill>
                  <a:srgbClr val="0000ff"/>
                </a:solidFill>
                <a:latin typeface="Calibri"/>
                <a:ea typeface="DejaVu Sans"/>
              </a:rPr>
              <a:t>Encrypt-then-MAC (EtM)</a:t>
            </a:r>
            <a:r>
              <a:rPr lang="en-US" sz="2400" strike="noStrike">
                <a:solidFill>
                  <a:srgbClr val="000000"/>
                </a:solidFill>
                <a:latin typeface="Calibri"/>
                <a:ea typeface="DejaVu Sans"/>
              </a:rPr>
              <a:t>: Encrypt, then apply MAC over IV+ciphertext and append the MAC.</a:t>
            </a:r>
            <a:endParaRPr/>
          </a:p>
          <a:p>
            <a:pPr lvl="1">
              <a:lnSpc>
                <a:spcPct val="80000"/>
              </a:lnSpc>
              <a:buFont typeface="Arial"/>
              <a:buChar char="–"/>
            </a:pPr>
            <a:r>
              <a:rPr lang="en-US" sz="2400" strike="noStrike">
                <a:solidFill>
                  <a:srgbClr val="0000ff"/>
                </a:solidFill>
                <a:latin typeface="Calibri"/>
                <a:ea typeface="DejaVu Sans"/>
              </a:rPr>
              <a:t>Encrypt-and-MAC (E&amp;M)</a:t>
            </a:r>
            <a:r>
              <a:rPr lang="en-US" sz="2400" strike="noStrike">
                <a:solidFill>
                  <a:srgbClr val="000000"/>
                </a:solidFill>
                <a:latin typeface="Calibri"/>
                <a:ea typeface="DejaVu Sans"/>
              </a:rPr>
              <a:t>: Encrypt the plaintext and append a MAC of the plaintext.</a:t>
            </a:r>
            <a:endParaRPr/>
          </a:p>
          <a:p>
            <a:pPr lvl="1">
              <a:lnSpc>
                <a:spcPct val="80000"/>
              </a:lnSpc>
              <a:buFont typeface="Arial"/>
              <a:buChar char="–"/>
            </a:pPr>
            <a:r>
              <a:rPr lang="en-US" sz="2400" strike="noStrike">
                <a:solidFill>
                  <a:srgbClr val="0000ff"/>
                </a:solidFill>
                <a:latin typeface="Calibri"/>
                <a:ea typeface="DejaVu Sans"/>
              </a:rPr>
              <a:t>MAC-then-Encrypt (MtE)</a:t>
            </a:r>
            <a:r>
              <a:rPr lang="en-US" sz="2400" strike="noStrike">
                <a:solidFill>
                  <a:srgbClr val="000000"/>
                </a:solidFill>
                <a:latin typeface="Calibri"/>
                <a:ea typeface="DejaVu Sans"/>
              </a:rPr>
              <a:t>: Append a MAC of the plaintext and encrypt them both together.</a:t>
            </a:r>
            <a:endParaRPr/>
          </a:p>
          <a:p>
            <a:pPr>
              <a:lnSpc>
                <a:spcPct val="80000"/>
              </a:lnSpc>
              <a:buFont typeface="Arial"/>
              <a:buChar char="•"/>
            </a:pPr>
            <a:r>
              <a:rPr lang="en-US" sz="2600" strike="noStrike">
                <a:solidFill>
                  <a:srgbClr val="000000"/>
                </a:solidFill>
                <a:latin typeface="Calibri"/>
                <a:ea typeface="DejaVu Sans"/>
              </a:rPr>
              <a:t>Decryption operation applied in reverse order.</a:t>
            </a:r>
            <a:endParaRPr/>
          </a:p>
          <a:p>
            <a:pPr>
              <a:lnSpc>
                <a:spcPct val="80000"/>
              </a:lnSpc>
              <a:buFont typeface="Arial"/>
              <a:buChar char="•"/>
            </a:pPr>
            <a:r>
              <a:rPr lang="en-US" sz="2600" strike="noStrike">
                <a:solidFill>
                  <a:srgbClr val="0000ff"/>
                </a:solidFill>
                <a:latin typeface="Calibri"/>
                <a:ea typeface="DejaVu Sans"/>
              </a:rPr>
              <a:t>EtM</a:t>
            </a:r>
            <a:r>
              <a:rPr lang="en-US" sz="2600" strike="noStrike">
                <a:solidFill>
                  <a:srgbClr val="000000"/>
                </a:solidFill>
                <a:latin typeface="Calibri"/>
                <a:ea typeface="DejaVu Sans"/>
              </a:rPr>
              <a:t> built into some cipher modes such as CCM, GCM, EAX, etc.</a:t>
            </a:r>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Horton Principle</a:t>
            </a:r>
            <a:endParaRPr/>
          </a:p>
        </p:txBody>
      </p:sp>
      <p:sp>
        <p:nvSpPr>
          <p:cNvPr id="426"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David Wagner and Bruce Schneier</a:t>
            </a:r>
            <a:endParaRPr/>
          </a:p>
          <a:p>
            <a:pPr>
              <a:lnSpc>
                <a:spcPct val="100000"/>
              </a:lnSpc>
              <a:buFont typeface="Arial"/>
              <a:buChar char="•"/>
            </a:pPr>
            <a:r>
              <a:rPr lang="en-US" sz="2800" strike="noStrike">
                <a:solidFill>
                  <a:srgbClr val="000000"/>
                </a:solidFill>
                <a:latin typeface="Calibri"/>
                <a:ea typeface="DejaVu Sans"/>
              </a:rPr>
              <a:t>Relevant when considering what to data to include in a MAC</a:t>
            </a:r>
            <a:endParaRPr/>
          </a:p>
          <a:p>
            <a:pPr>
              <a:lnSpc>
                <a:spcPct val="100000"/>
              </a:lnSpc>
              <a:buFont typeface="Arial"/>
              <a:buChar char="•"/>
            </a:pPr>
            <a:r>
              <a:rPr lang="en-US" sz="2800" strike="noStrike">
                <a:solidFill>
                  <a:srgbClr val="000000"/>
                </a:solidFill>
                <a:latin typeface="Calibri"/>
                <a:ea typeface="DejaVu Sans"/>
              </a:rPr>
              <a:t>Semantic authentication: “Authenticate what is meant, not what is said”</a:t>
            </a:r>
            <a:endParaRPr/>
          </a:p>
          <a:p>
            <a:pPr lvl="1">
              <a:lnSpc>
                <a:spcPct val="100000"/>
              </a:lnSpc>
              <a:buFont typeface="Arial"/>
              <a:buChar char="–"/>
            </a:pPr>
            <a:r>
              <a:rPr lang="en-US" sz="2600" strike="noStrike">
                <a:solidFill>
                  <a:srgbClr val="000000"/>
                </a:solidFill>
                <a:latin typeface="Calibri"/>
                <a:ea typeface="DejaVu Sans"/>
              </a:rPr>
              <a:t>Avoid unauthenticated data: either don’t send / rely on it, or include it in the MAC</a:t>
            </a:r>
            <a:endParaRPr/>
          </a:p>
          <a:p>
            <a:pPr lvl="1">
              <a:lnSpc>
                <a:spcPct val="100000"/>
              </a:lnSpc>
              <a:buFont typeface="Arial"/>
              <a:buChar char="–"/>
            </a:pPr>
            <a:r>
              <a:rPr lang="en-US" sz="2600" strike="noStrike">
                <a:solidFill>
                  <a:srgbClr val="000000"/>
                </a:solidFill>
                <a:latin typeface="Calibri"/>
                <a:ea typeface="DejaVu Sans"/>
              </a:rPr>
              <a:t>Relevant in message formats and protocols</a:t>
            </a:r>
            <a:endParaRPr/>
          </a:p>
          <a:p>
            <a:pPr>
              <a:lnSpc>
                <a:spcPct val="100000"/>
              </a:lnSpc>
            </a:pPr>
            <a:r>
              <a:rPr lang="en-US" sz="2800" strike="noStrike">
                <a:solidFill>
                  <a:srgbClr val="000000"/>
                </a:solidFill>
                <a:latin typeface="Calibri"/>
                <a:ea typeface="DejaVu Sans"/>
              </a:rPr>
              <a:t>E.g., Alice sends: “metadata||IV||ciphertext||MAC”</a:t>
            </a:r>
            <a:endParaRPr/>
          </a:p>
          <a:p>
            <a:pPr>
              <a:lnSpc>
                <a:spcPct val="100000"/>
              </a:lnSpc>
            </a:pPr>
            <a:r>
              <a:rPr lang="en-US" sz="2400" strike="noStrike">
                <a:solidFill>
                  <a:srgbClr val="000000"/>
                </a:solidFill>
                <a:latin typeface="Calibri"/>
                <a:ea typeface="DejaVu Sans"/>
              </a:rPr>
              <a:t>(where ‘||’ denotes bitwise concatenation)</a:t>
            </a:r>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7" name="CustomShape 1"/>
          <p:cNvSpPr/>
          <p:nvPr/>
        </p:nvSpPr>
        <p:spPr>
          <a:xfrm>
            <a:off x="457200" y="7632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Horton Principle: ESAPI</a:t>
            </a:r>
            <a:endParaRPr/>
          </a:p>
        </p:txBody>
      </p:sp>
      <p:graphicFrame>
        <p:nvGraphicFramePr>
          <p:cNvPr id="428" name="Table 2"/>
          <p:cNvGraphicFramePr/>
          <p:nvPr/>
        </p:nvGraphicFramePr>
        <p:xfrm>
          <a:off x="1447920" y="1219320"/>
          <a:ext cx="6019200" cy="4033800"/>
        </p:xfrm>
        <a:graphic>
          <a:graphicData uri="http://schemas.openxmlformats.org/drawingml/2006/table">
            <a:tbl>
              <a:tblPr/>
              <a:tblGrid>
                <a:gridCol w="1423080"/>
                <a:gridCol w="2262960"/>
                <a:gridCol w="2333520"/>
              </a:tblGrid>
              <a:tr h="310320">
                <a:tc>
                  <a:txBody>
                    <a:bodyPr/>
                    <a:p>
                      <a:pPr>
                        <a:lnSpc>
                          <a:spcPct val="100000"/>
                        </a:lnSpc>
                      </a:pPr>
                      <a:r>
                        <a:rPr b="1" lang="en-US" sz="1000" strike="noStrike">
                          <a:solidFill>
                            <a:srgbClr val="000000"/>
                          </a:solidFill>
                          <a:latin typeface="Arial"/>
                        </a:rPr>
                        <a:t>Order</a:t>
                      </a:r>
                      <a:endParaRPr/>
                    </a:p>
                  </a:txBody>
                  <a:tcPr/>
                </a:tc>
                <a:tc>
                  <a:txBody>
                    <a:bodyPr/>
                    <a:p>
                      <a:pPr>
                        <a:lnSpc>
                          <a:spcPct val="100000"/>
                        </a:lnSpc>
                      </a:pPr>
                      <a:r>
                        <a:rPr b="1" lang="en-US" sz="1000" strike="noStrike">
                          <a:solidFill>
                            <a:srgbClr val="000000"/>
                          </a:solidFill>
                          <a:latin typeface="Arial"/>
                        </a:rPr>
                        <a:t>Size (in octets)</a:t>
                      </a:r>
                      <a:endParaRPr/>
                    </a:p>
                  </a:txBody>
                  <a:tcPr/>
                </a:tc>
                <a:tc>
                  <a:txBody>
                    <a:bodyPr/>
                    <a:p>
                      <a:pPr>
                        <a:lnSpc>
                          <a:spcPct val="100000"/>
                        </a:lnSpc>
                      </a:pPr>
                      <a:r>
                        <a:rPr b="1" lang="en-US" sz="1000" strike="noStrike">
                          <a:solidFill>
                            <a:srgbClr val="000000"/>
                          </a:solidFill>
                          <a:latin typeface="Arial"/>
                        </a:rPr>
                        <a:t>Field</a:t>
                      </a:r>
                      <a:endParaRPr/>
                    </a:p>
                  </a:txBody>
                  <a:tcPr/>
                </a:tc>
              </a:tr>
              <a:tr h="310320">
                <a:tc>
                  <a:txBody>
                    <a:bodyPr/>
                    <a:p>
                      <a:pPr>
                        <a:lnSpc>
                          <a:spcPct val="100000"/>
                        </a:lnSpc>
                      </a:pPr>
                      <a:r>
                        <a:rPr lang="en-US" sz="1000" strike="noStrike">
                          <a:solidFill>
                            <a:srgbClr val="000000"/>
                          </a:solidFill>
                          <a:latin typeface="Arial"/>
                        </a:rPr>
                        <a:t>1</a:t>
                      </a:r>
                      <a:endParaRPr/>
                    </a:p>
                  </a:txBody>
                  <a:tcPr/>
                </a:tc>
                <a:tc>
                  <a:txBody>
                    <a:bodyPr/>
                    <a:p>
                      <a:pPr>
                        <a:lnSpc>
                          <a:spcPct val="100000"/>
                        </a:lnSpc>
                      </a:pPr>
                      <a:r>
                        <a:rPr lang="en-US" sz="1000" strike="noStrike">
                          <a:solidFill>
                            <a:srgbClr val="000000"/>
                          </a:solidFill>
                          <a:latin typeface="Arial"/>
                        </a:rPr>
                        <a:t>4</a:t>
                      </a:r>
                      <a:endParaRPr/>
                    </a:p>
                  </a:txBody>
                  <a:tcPr/>
                </a:tc>
                <a:tc>
                  <a:txBody>
                    <a:bodyPr/>
                    <a:p>
                      <a:pPr>
                        <a:lnSpc>
                          <a:spcPct val="100000"/>
                        </a:lnSpc>
                      </a:pPr>
                      <a:r>
                        <a:rPr lang="en-US" sz="1000" strike="noStrike">
                          <a:solidFill>
                            <a:srgbClr val="000000"/>
                          </a:solidFill>
                          <a:latin typeface="Arial"/>
                        </a:rPr>
                        <a:t>KDF PRF &amp; version #</a:t>
                      </a:r>
                      <a:endParaRPr/>
                    </a:p>
                  </a:txBody>
                  <a:tcPr/>
                </a:tc>
              </a:tr>
              <a:tr h="310320">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8</a:t>
                      </a:r>
                      <a:endParaRPr/>
                    </a:p>
                  </a:txBody>
                  <a:tcPr/>
                </a:tc>
                <a:tc>
                  <a:txBody>
                    <a:bodyPr/>
                    <a:p>
                      <a:pPr>
                        <a:lnSpc>
                          <a:spcPct val="100000"/>
                        </a:lnSpc>
                      </a:pPr>
                      <a:r>
                        <a:rPr lang="en-US" sz="1000" strike="noStrike">
                          <a:solidFill>
                            <a:srgbClr val="000000"/>
                          </a:solidFill>
                          <a:latin typeface="Arial"/>
                        </a:rPr>
                        <a:t>timestamp</a:t>
                      </a:r>
                      <a:endParaRPr/>
                    </a:p>
                  </a:txBody>
                  <a:tcPr/>
                </a:tc>
              </a:tr>
              <a:tr h="310320">
                <a:tc>
                  <a:txBody>
                    <a:bodyPr/>
                    <a:p>
                      <a:pPr>
                        <a:lnSpc>
                          <a:spcPct val="100000"/>
                        </a:lnSpc>
                      </a:pPr>
                      <a:r>
                        <a:rPr lang="en-US" sz="1000" strike="noStrike">
                          <a:solidFill>
                            <a:srgbClr val="000000"/>
                          </a:solidFill>
                          <a:latin typeface="Arial"/>
                        </a:rPr>
                        <a:t>3</a:t>
                      </a:r>
                      <a:endParaRPr/>
                    </a:p>
                  </a:txBody>
                  <a:tcPr/>
                </a:tc>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xformLen</a:t>
                      </a:r>
                      <a:endParaRPr/>
                    </a:p>
                  </a:txBody>
                  <a:tcPr/>
                </a:tc>
              </a:tr>
              <a:tr h="310320">
                <a:tc>
                  <a:txBody>
                    <a:bodyPr/>
                    <a:p>
                      <a:pPr>
                        <a:lnSpc>
                          <a:spcPct val="100000"/>
                        </a:lnSpc>
                      </a:pPr>
                      <a:r>
                        <a:rPr lang="en-US" sz="1000" strike="noStrike">
                          <a:solidFill>
                            <a:srgbClr val="000000"/>
                          </a:solidFill>
                          <a:latin typeface="Arial"/>
                        </a:rPr>
                        <a:t>4</a:t>
                      </a:r>
                      <a:endParaRPr/>
                    </a:p>
                  </a:txBody>
                  <a:tcPr/>
                </a:tc>
                <a:tc>
                  <a:txBody>
                    <a:bodyPr/>
                    <a:p>
                      <a:pPr>
                        <a:lnSpc>
                          <a:spcPct val="100000"/>
                        </a:lnSpc>
                      </a:pPr>
                      <a:r>
                        <a:rPr lang="en-US" sz="1000" strike="noStrike">
                          <a:solidFill>
                            <a:srgbClr val="000000"/>
                          </a:solidFill>
                          <a:latin typeface="Arial"/>
                        </a:rPr>
                        <a:t>xformLen octets</a:t>
                      </a:r>
                      <a:endParaRPr/>
                    </a:p>
                  </a:txBody>
                  <a:tcPr/>
                </a:tc>
                <a:tc>
                  <a:txBody>
                    <a:bodyPr/>
                    <a:p>
                      <a:pPr>
                        <a:lnSpc>
                          <a:spcPct val="100000"/>
                        </a:lnSpc>
                      </a:pPr>
                      <a:r>
                        <a:rPr lang="en-US" sz="1000" strike="noStrike">
                          <a:solidFill>
                            <a:srgbClr val="000000"/>
                          </a:solidFill>
                          <a:latin typeface="Arial"/>
                        </a:rPr>
                        <a:t>cipherXform</a:t>
                      </a:r>
                      <a:endParaRPr/>
                    </a:p>
                  </a:txBody>
                  <a:tcPr/>
                </a:tc>
              </a:tr>
              <a:tr h="310320">
                <a:tc>
                  <a:txBody>
                    <a:bodyPr/>
                    <a:p>
                      <a:pPr>
                        <a:lnSpc>
                          <a:spcPct val="100000"/>
                        </a:lnSpc>
                      </a:pPr>
                      <a:r>
                        <a:rPr lang="en-US" sz="1000" strike="noStrike">
                          <a:solidFill>
                            <a:srgbClr val="000000"/>
                          </a:solidFill>
                          <a:latin typeface="Arial"/>
                        </a:rPr>
                        <a:t>5</a:t>
                      </a:r>
                      <a:endParaRPr/>
                    </a:p>
                  </a:txBody>
                  <a:tcPr/>
                </a:tc>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keysize</a:t>
                      </a:r>
                      <a:endParaRPr/>
                    </a:p>
                  </a:txBody>
                  <a:tcPr/>
                </a:tc>
              </a:tr>
              <a:tr h="310320">
                <a:tc>
                  <a:txBody>
                    <a:bodyPr/>
                    <a:p>
                      <a:pPr>
                        <a:lnSpc>
                          <a:spcPct val="100000"/>
                        </a:lnSpc>
                      </a:pPr>
                      <a:r>
                        <a:rPr lang="en-US" sz="1000" strike="noStrike">
                          <a:solidFill>
                            <a:srgbClr val="000000"/>
                          </a:solidFill>
                          <a:latin typeface="Arial"/>
                        </a:rPr>
                        <a:t>6</a:t>
                      </a:r>
                      <a:endParaRPr/>
                    </a:p>
                  </a:txBody>
                  <a:tcPr/>
                </a:tc>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blocksize</a:t>
                      </a:r>
                      <a:endParaRPr/>
                    </a:p>
                  </a:txBody>
                  <a:tcPr/>
                </a:tc>
              </a:tr>
              <a:tr h="310320">
                <a:tc>
                  <a:txBody>
                    <a:bodyPr/>
                    <a:p>
                      <a:pPr>
                        <a:lnSpc>
                          <a:spcPct val="100000"/>
                        </a:lnSpc>
                      </a:pPr>
                      <a:r>
                        <a:rPr lang="en-US" sz="1000" strike="noStrike">
                          <a:solidFill>
                            <a:srgbClr val="000000"/>
                          </a:solidFill>
                          <a:latin typeface="Arial"/>
                        </a:rPr>
                        <a:t>7</a:t>
                      </a:r>
                      <a:endParaRPr/>
                    </a:p>
                  </a:txBody>
                  <a:tcPr/>
                </a:tc>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ivLen</a:t>
                      </a:r>
                      <a:endParaRPr/>
                    </a:p>
                  </a:txBody>
                  <a:tcPr/>
                </a:tc>
              </a:tr>
              <a:tr h="310320">
                <a:tc>
                  <a:txBody>
                    <a:bodyPr/>
                    <a:p>
                      <a:pPr>
                        <a:lnSpc>
                          <a:spcPct val="100000"/>
                        </a:lnSpc>
                      </a:pPr>
                      <a:r>
                        <a:rPr lang="en-US" sz="1000" strike="noStrike">
                          <a:solidFill>
                            <a:srgbClr val="000000"/>
                          </a:solidFill>
                          <a:latin typeface="Arial"/>
                        </a:rPr>
                        <a:t>8</a:t>
                      </a:r>
                      <a:endParaRPr/>
                    </a:p>
                  </a:txBody>
                  <a:tcPr/>
                </a:tc>
                <a:tc>
                  <a:txBody>
                    <a:bodyPr/>
                    <a:p>
                      <a:pPr>
                        <a:lnSpc>
                          <a:spcPct val="100000"/>
                        </a:lnSpc>
                      </a:pPr>
                      <a:r>
                        <a:rPr lang="en-US" sz="1000" strike="noStrike">
                          <a:solidFill>
                            <a:srgbClr val="000000"/>
                          </a:solidFill>
                          <a:latin typeface="Arial"/>
                        </a:rPr>
                        <a:t>ivLen octets</a:t>
                      </a:r>
                      <a:endParaRPr/>
                    </a:p>
                  </a:txBody>
                  <a:tcPr/>
                </a:tc>
                <a:tc>
                  <a:txBody>
                    <a:bodyPr/>
                    <a:p>
                      <a:pPr>
                        <a:lnSpc>
                          <a:spcPct val="100000"/>
                        </a:lnSpc>
                      </a:pPr>
                      <a:r>
                        <a:rPr i="1" lang="en-US" sz="1000" strike="noStrike">
                          <a:solidFill>
                            <a:srgbClr val="000000"/>
                          </a:solidFill>
                          <a:latin typeface="Arial"/>
                        </a:rPr>
                        <a:t>IV</a:t>
                      </a:r>
                      <a:endParaRPr/>
                    </a:p>
                  </a:txBody>
                  <a:tcPr/>
                </a:tc>
              </a:tr>
              <a:tr h="310320">
                <a:tc>
                  <a:txBody>
                    <a:bodyPr/>
                    <a:p>
                      <a:pPr>
                        <a:lnSpc>
                          <a:spcPct val="100000"/>
                        </a:lnSpc>
                      </a:pPr>
                      <a:r>
                        <a:rPr lang="en-US" sz="1000" strike="noStrike">
                          <a:solidFill>
                            <a:srgbClr val="000000"/>
                          </a:solidFill>
                          <a:latin typeface="Arial"/>
                        </a:rPr>
                        <a:t>9</a:t>
                      </a:r>
                      <a:endParaRPr/>
                    </a:p>
                  </a:txBody>
                  <a:tcPr/>
                </a:tc>
                <a:tc>
                  <a:txBody>
                    <a:bodyPr/>
                    <a:p>
                      <a:pPr>
                        <a:lnSpc>
                          <a:spcPct val="100000"/>
                        </a:lnSpc>
                      </a:pPr>
                      <a:r>
                        <a:rPr lang="en-US" sz="1000" strike="noStrike">
                          <a:solidFill>
                            <a:srgbClr val="000000"/>
                          </a:solidFill>
                          <a:latin typeface="Arial"/>
                        </a:rPr>
                        <a:t>4</a:t>
                      </a:r>
                      <a:endParaRPr/>
                    </a:p>
                  </a:txBody>
                  <a:tcPr/>
                </a:tc>
                <a:tc>
                  <a:txBody>
                    <a:bodyPr/>
                    <a:p>
                      <a:pPr>
                        <a:lnSpc>
                          <a:spcPct val="100000"/>
                        </a:lnSpc>
                      </a:pPr>
                      <a:r>
                        <a:rPr lang="en-US" sz="1000" strike="noStrike">
                          <a:solidFill>
                            <a:srgbClr val="000000"/>
                          </a:solidFill>
                          <a:latin typeface="Arial"/>
                        </a:rPr>
                        <a:t>ciphertextLen</a:t>
                      </a:r>
                      <a:endParaRPr/>
                    </a:p>
                  </a:txBody>
                  <a:tcPr/>
                </a:tc>
              </a:tr>
              <a:tr h="310320">
                <a:tc>
                  <a:txBody>
                    <a:bodyPr/>
                    <a:p>
                      <a:pPr>
                        <a:lnSpc>
                          <a:spcPct val="100000"/>
                        </a:lnSpc>
                      </a:pPr>
                      <a:r>
                        <a:rPr lang="en-US" sz="1000" strike="noStrike">
                          <a:solidFill>
                            <a:srgbClr val="000000"/>
                          </a:solidFill>
                          <a:latin typeface="Arial"/>
                        </a:rPr>
                        <a:t>10</a:t>
                      </a:r>
                      <a:endParaRPr/>
                    </a:p>
                  </a:txBody>
                  <a:tcPr/>
                </a:tc>
                <a:tc>
                  <a:txBody>
                    <a:bodyPr/>
                    <a:p>
                      <a:pPr>
                        <a:lnSpc>
                          <a:spcPct val="100000"/>
                        </a:lnSpc>
                      </a:pPr>
                      <a:r>
                        <a:rPr lang="en-US" sz="1000" strike="noStrike">
                          <a:solidFill>
                            <a:srgbClr val="000000"/>
                          </a:solidFill>
                          <a:latin typeface="Arial"/>
                        </a:rPr>
                        <a:t>ciphertextLen octets</a:t>
                      </a:r>
                      <a:endParaRPr/>
                    </a:p>
                  </a:txBody>
                  <a:tcPr/>
                </a:tc>
                <a:tc>
                  <a:txBody>
                    <a:bodyPr/>
                    <a:p>
                      <a:pPr>
                        <a:lnSpc>
                          <a:spcPct val="100000"/>
                        </a:lnSpc>
                      </a:pPr>
                      <a:r>
                        <a:rPr lang="en-US" sz="1000" strike="noStrike">
                          <a:solidFill>
                            <a:srgbClr val="000000"/>
                          </a:solidFill>
                          <a:latin typeface="Arial"/>
                        </a:rPr>
                        <a:t>rawCiphertext</a:t>
                      </a:r>
                      <a:endParaRPr/>
                    </a:p>
                  </a:txBody>
                  <a:tcPr/>
                </a:tc>
              </a:tr>
              <a:tr h="310320">
                <a:tc>
                  <a:txBody>
                    <a:bodyPr/>
                    <a:p>
                      <a:pPr>
                        <a:lnSpc>
                          <a:spcPct val="100000"/>
                        </a:lnSpc>
                      </a:pPr>
                      <a:r>
                        <a:rPr lang="en-US" sz="1000" strike="noStrike">
                          <a:solidFill>
                            <a:srgbClr val="000000"/>
                          </a:solidFill>
                          <a:latin typeface="Arial"/>
                        </a:rPr>
                        <a:t>11</a:t>
                      </a:r>
                      <a:endParaRPr/>
                    </a:p>
                  </a:txBody>
                  <a:tcPr/>
                </a:tc>
                <a:tc>
                  <a:txBody>
                    <a:bodyPr/>
                    <a:p>
                      <a:pPr>
                        <a:lnSpc>
                          <a:spcPct val="100000"/>
                        </a:lnSpc>
                      </a:pPr>
                      <a:r>
                        <a:rPr lang="en-US" sz="1000" strike="noStrike">
                          <a:solidFill>
                            <a:srgbClr val="000000"/>
                          </a:solidFill>
                          <a:latin typeface="Arial"/>
                        </a:rPr>
                        <a:t>2</a:t>
                      </a:r>
                      <a:endParaRPr/>
                    </a:p>
                  </a:txBody>
                  <a:tcPr/>
                </a:tc>
                <a:tc>
                  <a:txBody>
                    <a:bodyPr/>
                    <a:p>
                      <a:pPr>
                        <a:lnSpc>
                          <a:spcPct val="100000"/>
                        </a:lnSpc>
                      </a:pPr>
                      <a:r>
                        <a:rPr lang="en-US" sz="1000" strike="noStrike">
                          <a:solidFill>
                            <a:srgbClr val="000000"/>
                          </a:solidFill>
                          <a:latin typeface="Arial"/>
                        </a:rPr>
                        <a:t>macLen</a:t>
                      </a:r>
                      <a:endParaRPr/>
                    </a:p>
                  </a:txBody>
                  <a:tcPr/>
                </a:tc>
              </a:tr>
              <a:tr h="309960">
                <a:tc>
                  <a:txBody>
                    <a:bodyPr/>
                    <a:p>
                      <a:pPr>
                        <a:lnSpc>
                          <a:spcPct val="100000"/>
                        </a:lnSpc>
                      </a:pPr>
                      <a:r>
                        <a:rPr lang="en-US" sz="1000" strike="noStrike">
                          <a:solidFill>
                            <a:srgbClr val="000000"/>
                          </a:solidFill>
                          <a:latin typeface="Arial"/>
                        </a:rPr>
                        <a:t>12</a:t>
                      </a:r>
                      <a:endParaRPr/>
                    </a:p>
                  </a:txBody>
                  <a:tcPr/>
                </a:tc>
                <a:tc>
                  <a:txBody>
                    <a:bodyPr/>
                    <a:p>
                      <a:pPr>
                        <a:lnSpc>
                          <a:spcPct val="100000"/>
                        </a:lnSpc>
                      </a:pPr>
                      <a:r>
                        <a:rPr lang="en-US" sz="1000" strike="noStrike">
                          <a:solidFill>
                            <a:srgbClr val="000000"/>
                          </a:solidFill>
                          <a:latin typeface="Arial"/>
                        </a:rPr>
                        <a:t>macLen octets</a:t>
                      </a:r>
                      <a:endParaRPr/>
                    </a:p>
                  </a:txBody>
                  <a:tcPr/>
                </a:tc>
                <a:tc>
                  <a:txBody>
                    <a:bodyPr/>
                    <a:p>
                      <a:pPr>
                        <a:lnSpc>
                          <a:spcPct val="100000"/>
                        </a:lnSpc>
                      </a:pPr>
                      <a:r>
                        <a:rPr i="1" lang="en-US" sz="1000" strike="noStrike">
                          <a:solidFill>
                            <a:srgbClr val="000000"/>
                          </a:solidFill>
                          <a:latin typeface="Arial"/>
                        </a:rPr>
                        <a:t>MAC</a:t>
                      </a:r>
                      <a:endParaRPr/>
                    </a:p>
                  </a:txBody>
                  <a:tcPr/>
                </a:tc>
              </a:tr>
            </a:tbl>
          </a:graphicData>
        </a:graphic>
      </p:graphicFrame>
      <p:sp>
        <p:nvSpPr>
          <p:cNvPr id="429" name="CustomShape 3"/>
          <p:cNvSpPr/>
          <p:nvPr/>
        </p:nvSpPr>
        <p:spPr>
          <a:xfrm>
            <a:off x="822960" y="5562720"/>
            <a:ext cx="7311240" cy="90828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Calibri"/>
                <a:ea typeface="DejaVu Sans"/>
              </a:rPr>
              <a:t>MAC = HMAC-SHA256( authKey, IV || rawCipherText )</a:t>
            </a:r>
            <a:endParaRPr/>
          </a:p>
          <a:p>
            <a:pPr>
              <a:lnSpc>
                <a:spcPct val="100000"/>
              </a:lnSpc>
            </a:pPr>
            <a:r>
              <a:rPr lang="en-US" strike="noStrike">
                <a:solidFill>
                  <a:srgbClr val="000000"/>
                </a:solidFill>
                <a:latin typeface="Calibri"/>
                <a:ea typeface="DejaVu Sans"/>
              </a:rPr>
              <a:t>    </a:t>
            </a:r>
            <a:r>
              <a:rPr lang="en-US" strike="noStrike">
                <a:solidFill>
                  <a:srgbClr val="000000"/>
                </a:solidFill>
                <a:latin typeface="Calibri"/>
                <a:ea typeface="DejaVu Sans"/>
              </a:rPr>
              <a:t>where '||' denotes concatenation.</a:t>
            </a:r>
            <a:endParaRPr/>
          </a:p>
        </p:txBody>
      </p:sp>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0" name="CustomShape 1"/>
          <p:cNvSpPr/>
          <p:nvPr/>
        </p:nvSpPr>
        <p:spPr>
          <a:xfrm>
            <a:off x="228600" y="274680"/>
            <a:ext cx="860796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000" strike="noStrike">
                <a:solidFill>
                  <a:srgbClr val="000000"/>
                </a:solidFill>
                <a:latin typeface="Calibri"/>
                <a:ea typeface="DejaVu Sans"/>
              </a:rPr>
              <a:t>Symmetric Encryption Weaknesses: CBC</a:t>
            </a:r>
            <a:endParaRPr/>
          </a:p>
        </p:txBody>
      </p:sp>
      <p:sp>
        <p:nvSpPr>
          <p:cNvPr id="431"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3000" strike="noStrike">
                <a:solidFill>
                  <a:srgbClr val="000000"/>
                </a:solidFill>
                <a:latin typeface="Calibri"/>
                <a:ea typeface="DejaVu Sans"/>
              </a:rPr>
              <a:t>Overall, CBC probably most robust mode when used correctly.</a:t>
            </a:r>
            <a:endParaRPr/>
          </a:p>
          <a:p>
            <a:pPr>
              <a:lnSpc>
                <a:spcPct val="90000"/>
              </a:lnSpc>
              <a:buFont typeface="Arial"/>
              <a:buChar char="•"/>
            </a:pPr>
            <a:r>
              <a:rPr lang="en-US" sz="3000" strike="noStrike">
                <a:solidFill>
                  <a:srgbClr val="000000"/>
                </a:solidFill>
                <a:latin typeface="Calibri"/>
                <a:ea typeface="DejaVu Sans"/>
              </a:rPr>
              <a:t>Use correctly means:</a:t>
            </a:r>
            <a:endParaRPr/>
          </a:p>
          <a:p>
            <a:pPr lvl="1">
              <a:lnSpc>
                <a:spcPct val="90000"/>
              </a:lnSpc>
              <a:buFont typeface="Arial"/>
              <a:buChar char="–"/>
            </a:pPr>
            <a:r>
              <a:rPr lang="en-US" sz="2600" strike="noStrike">
                <a:solidFill>
                  <a:srgbClr val="000000"/>
                </a:solidFill>
                <a:latin typeface="Calibri"/>
                <a:ea typeface="DejaVu Sans"/>
              </a:rPr>
              <a:t>Random key and random IV with padding</a:t>
            </a:r>
            <a:endParaRPr/>
          </a:p>
          <a:p>
            <a:pPr lvl="1">
              <a:lnSpc>
                <a:spcPct val="90000"/>
              </a:lnSpc>
              <a:buFont typeface="Arial"/>
              <a:buChar char="–"/>
            </a:pPr>
            <a:r>
              <a:rPr lang="en-US" sz="2600" strike="noStrike">
                <a:solidFill>
                  <a:srgbClr val="000000"/>
                </a:solidFill>
                <a:latin typeface="Calibri"/>
                <a:ea typeface="DejaVu Sans"/>
              </a:rPr>
              <a:t>HMAC over the IV+ciphertext applied as “encrypt-then-MAC” approach.</a:t>
            </a:r>
            <a:endParaRPr/>
          </a:p>
          <a:p>
            <a:pPr>
              <a:lnSpc>
                <a:spcPct val="90000"/>
              </a:lnSpc>
              <a:buFont typeface="Arial"/>
              <a:buChar char="•"/>
            </a:pPr>
            <a:r>
              <a:rPr lang="en-US" sz="3000" strike="noStrike">
                <a:solidFill>
                  <a:srgbClr val="000000"/>
                </a:solidFill>
                <a:latin typeface="Calibri"/>
                <a:ea typeface="DejaVu Sans"/>
              </a:rPr>
              <a:t>Common mistakes:</a:t>
            </a:r>
            <a:endParaRPr/>
          </a:p>
          <a:p>
            <a:pPr lvl="1">
              <a:lnSpc>
                <a:spcPct val="90000"/>
              </a:lnSpc>
              <a:buFont typeface="Arial"/>
              <a:buChar char="–"/>
            </a:pPr>
            <a:r>
              <a:rPr lang="en-US" sz="2600" strike="noStrike">
                <a:solidFill>
                  <a:srgbClr val="000000"/>
                </a:solidFill>
                <a:latin typeface="Calibri"/>
                <a:ea typeface="DejaVu Sans"/>
              </a:rPr>
              <a:t>Fixed IV or predictable IV (e.g., counter, time, etc.)</a:t>
            </a:r>
            <a:endParaRPr/>
          </a:p>
          <a:p>
            <a:pPr lvl="1">
              <a:lnSpc>
                <a:spcPct val="90000"/>
              </a:lnSpc>
              <a:buFont typeface="Arial"/>
              <a:buChar char="–"/>
            </a:pPr>
            <a:r>
              <a:rPr lang="en-US" sz="2600" strike="noStrike">
                <a:solidFill>
                  <a:srgbClr val="000000"/>
                </a:solidFill>
                <a:latin typeface="Calibri"/>
                <a:ea typeface="DejaVu Sans"/>
              </a:rPr>
              <a:t>Failure to MAC correctly (e.g., no MAC at all, encrypt-and-MAC, or MAC-then-encrypt)</a:t>
            </a:r>
            <a:endParaRPr/>
          </a:p>
        </p:txBody>
      </p:sp>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2" name="CustomShape 1"/>
          <p:cNvSpPr/>
          <p:nvPr/>
        </p:nvSpPr>
        <p:spPr>
          <a:xfrm>
            <a:off x="304920" y="130680"/>
            <a:ext cx="84535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More on Authenticated Encryption (AE)</a:t>
            </a:r>
            <a:endParaRPr/>
          </a:p>
        </p:txBody>
      </p:sp>
      <p:sp>
        <p:nvSpPr>
          <p:cNvPr id="433" name="CustomShape 2"/>
          <p:cNvSpPr/>
          <p:nvPr/>
        </p:nvSpPr>
        <p:spPr>
          <a:xfrm>
            <a:off x="457200" y="1348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Common uses:</a:t>
            </a:r>
            <a:endParaRPr/>
          </a:p>
          <a:p>
            <a:pPr lvl="1">
              <a:lnSpc>
                <a:spcPct val="100000"/>
              </a:lnSpc>
              <a:buFont typeface="Arial"/>
              <a:buChar char="–"/>
            </a:pPr>
            <a:r>
              <a:rPr lang="en-US" sz="2800" strike="noStrike">
                <a:solidFill>
                  <a:srgbClr val="000000"/>
                </a:solidFill>
                <a:latin typeface="Calibri"/>
                <a:ea typeface="DejaVu Sans"/>
              </a:rPr>
              <a:t>EtM: IPSec (and ESAPI 2.x </a:t>
            </a:r>
            <a:r>
              <a:rPr lang="en-US" sz="2800" strike="noStrike">
                <a:solidFill>
                  <a:srgbClr val="000000"/>
                </a:solidFill>
                <a:latin typeface="Wingdings"/>
                <a:ea typeface="DejaVu Sans"/>
              </a:rPr>
              <a:t>:-</a:t>
            </a:r>
            <a:r>
              <a:rPr lang="en-US" sz="2800" strike="noStrike">
                <a:solidFill>
                  <a:srgbClr val="000000"/>
                </a:solidFill>
                <a:latin typeface="Calibri"/>
                <a:ea typeface="DejaVu Sans"/>
              </a:rPr>
              <a:t>)</a:t>
            </a:r>
            <a:endParaRPr/>
          </a:p>
          <a:p>
            <a:pPr lvl="1">
              <a:lnSpc>
                <a:spcPct val="100000"/>
              </a:lnSpc>
              <a:buFont typeface="Arial"/>
              <a:buChar char="–"/>
            </a:pPr>
            <a:r>
              <a:rPr lang="en-US" sz="2800" strike="noStrike">
                <a:solidFill>
                  <a:srgbClr val="000000"/>
                </a:solidFill>
                <a:latin typeface="Calibri"/>
                <a:ea typeface="DejaVu Sans"/>
              </a:rPr>
              <a:t>E&amp;M: SSH</a:t>
            </a:r>
            <a:endParaRPr/>
          </a:p>
          <a:p>
            <a:pPr lvl="1">
              <a:lnSpc>
                <a:spcPct val="100000"/>
              </a:lnSpc>
              <a:buFont typeface="Arial"/>
              <a:buChar char="–"/>
            </a:pPr>
            <a:r>
              <a:rPr lang="en-US" sz="2800" strike="noStrike">
                <a:solidFill>
                  <a:srgbClr val="000000"/>
                </a:solidFill>
                <a:latin typeface="Calibri"/>
                <a:ea typeface="DejaVu Sans"/>
              </a:rPr>
              <a:t>MtE: SSL/TLS</a:t>
            </a:r>
            <a:endParaRPr/>
          </a:p>
          <a:p>
            <a:pPr>
              <a:lnSpc>
                <a:spcPct val="100000"/>
              </a:lnSpc>
              <a:buFont typeface="Arial"/>
              <a:buChar char="•"/>
            </a:pPr>
            <a:r>
              <a:rPr lang="en-US" sz="3200" strike="noStrike">
                <a:solidFill>
                  <a:srgbClr val="000000"/>
                </a:solidFill>
                <a:latin typeface="Calibri"/>
                <a:ea typeface="DejaVu Sans"/>
              </a:rPr>
              <a:t>Of the 3 approaches, only EtM is proven to be strong against all known attacks.</a:t>
            </a:r>
            <a:endParaRPr/>
          </a:p>
          <a:p>
            <a:pPr>
              <a:lnSpc>
                <a:spcPct val="100000"/>
              </a:lnSpc>
              <a:buFont typeface="Arial"/>
              <a:buChar char="•"/>
            </a:pPr>
            <a:r>
              <a:rPr lang="en-US" sz="3200" strike="noStrike">
                <a:solidFill>
                  <a:srgbClr val="000000"/>
                </a:solidFill>
                <a:latin typeface="Calibri"/>
                <a:ea typeface="DejaVu Sans"/>
              </a:rPr>
              <a:t>References:</a:t>
            </a:r>
            <a:endParaRPr/>
          </a:p>
          <a:p>
            <a:pPr lvl="1">
              <a:lnSpc>
                <a:spcPct val="100000"/>
              </a:lnSpc>
              <a:buFont typeface="Arial"/>
              <a:buChar char="–"/>
            </a:pPr>
            <a:r>
              <a:rPr lang="en-US" sz="2600" strike="noStrike" u="sng">
                <a:solidFill>
                  <a:srgbClr val="0000ff"/>
                </a:solidFill>
                <a:latin typeface="Calibri"/>
                <a:ea typeface="DejaVu Sans"/>
              </a:rPr>
              <a:t>http://cseweb.ucsd.edu/~mihir/papers/oem.pdf</a:t>
            </a:r>
            <a:endParaRPr/>
          </a:p>
          <a:p>
            <a:pPr lvl="1">
              <a:lnSpc>
                <a:spcPct val="100000"/>
              </a:lnSpc>
              <a:buFont typeface="Arial"/>
              <a:buChar char="–"/>
            </a:pPr>
            <a:r>
              <a:rPr lang="en-US" sz="2600" strike="noStrike" u="sng">
                <a:solidFill>
                  <a:srgbClr val="0000ff"/>
                </a:solidFill>
                <a:latin typeface="Calibri"/>
                <a:ea typeface="DejaVu Sans"/>
              </a:rPr>
              <a:t>http://en.wikipedia.org/wiki/Authenticated_encryption</a:t>
            </a:r>
            <a:endParaRPr/>
          </a:p>
        </p:txBody>
      </p:sp>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4" name="CustomShape 1"/>
          <p:cNvSpPr/>
          <p:nvPr/>
        </p:nvSpPr>
        <p:spPr>
          <a:xfrm>
            <a:off x="457200" y="-13320"/>
            <a:ext cx="8227080" cy="114048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Why is AE needed?</a:t>
            </a:r>
            <a:endParaRPr/>
          </a:p>
        </p:txBody>
      </p:sp>
      <p:sp>
        <p:nvSpPr>
          <p:cNvPr id="435" name="CustomShape 2"/>
          <p:cNvSpPr/>
          <p:nvPr/>
        </p:nvSpPr>
        <p:spPr>
          <a:xfrm>
            <a:off x="457200" y="1168200"/>
            <a:ext cx="8227080" cy="45234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When ciphertext’s authenticity is in doubt, certain cryptographic attacks are possible that will either divulge the plaintext (or portions thereof) or possibly even real the secret key.</a:t>
            </a:r>
            <a:endParaRPr/>
          </a:p>
          <a:p>
            <a:pPr>
              <a:lnSpc>
                <a:spcPct val="100000"/>
              </a:lnSpc>
              <a:buFont typeface="Arial"/>
              <a:buChar char="•"/>
            </a:pPr>
            <a:r>
              <a:rPr lang="en-US" sz="3200" strike="noStrike">
                <a:solidFill>
                  <a:srgbClr val="000000"/>
                </a:solidFill>
                <a:latin typeface="Calibri"/>
                <a:ea typeface="DejaVu Sans"/>
              </a:rPr>
              <a:t>Padding oracle attack, Serge Vaudenay, 2002</a:t>
            </a:r>
            <a:endParaRPr/>
          </a:p>
          <a:p>
            <a:pPr lvl="1">
              <a:lnSpc>
                <a:spcPct val="100000"/>
              </a:lnSpc>
              <a:buFont typeface="Arial"/>
              <a:buChar char="–"/>
            </a:pPr>
            <a:r>
              <a:rPr lang="en-US" sz="2800" strike="noStrike">
                <a:solidFill>
                  <a:srgbClr val="000000"/>
                </a:solidFill>
                <a:latin typeface="Calibri"/>
                <a:ea typeface="DejaVu Sans"/>
              </a:rPr>
              <a:t>Originally discussed as deficiency in IPSec and SSL</a:t>
            </a:r>
            <a:endParaRPr/>
          </a:p>
          <a:p>
            <a:pPr lvl="1">
              <a:lnSpc>
                <a:spcPct val="100000"/>
              </a:lnSpc>
              <a:buFont typeface="Arial"/>
              <a:buChar char="–"/>
            </a:pPr>
            <a:r>
              <a:rPr lang="en-US" sz="2800" strike="noStrike">
                <a:solidFill>
                  <a:srgbClr val="000000"/>
                </a:solidFill>
                <a:latin typeface="Calibri"/>
                <a:ea typeface="DejaVu Sans"/>
              </a:rPr>
              <a:t>Dismissed as being impractical until Rizzo and Duong research and POET software in 2010</a:t>
            </a:r>
            <a:endParaRPr/>
          </a:p>
        </p:txBody>
      </p:sp>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2"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ff"/>
                </a:solidFill>
                <a:latin typeface="Calibri"/>
                <a:ea typeface="DejaVu Sans"/>
              </a:rPr>
              <a:t>Good News / Bad News</a:t>
            </a:r>
            <a:endParaRPr/>
          </a:p>
        </p:txBody>
      </p:sp>
      <p:sp>
        <p:nvSpPr>
          <p:cNvPr id="313"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Wingdings" charset="2"/>
              <a:buChar char=""/>
            </a:pPr>
            <a:r>
              <a:rPr lang="en-US" sz="2800" strike="noStrike">
                <a:solidFill>
                  <a:srgbClr val="009933"/>
                </a:solidFill>
                <a:latin typeface="Calibri"/>
                <a:ea typeface="DejaVu Sans"/>
              </a:rPr>
              <a:t>Good news:</a:t>
            </a:r>
            <a:endParaRPr/>
          </a:p>
          <a:p>
            <a:pPr lvl="1">
              <a:lnSpc>
                <a:spcPct val="100000"/>
              </a:lnSpc>
              <a:buBlip>
                <a:blip r:embed="rId1"/>
              </a:buBlip>
            </a:pPr>
            <a:r>
              <a:rPr lang="en-US" sz="2600" strike="noStrike">
                <a:solidFill>
                  <a:srgbClr val="000000"/>
                </a:solidFill>
                <a:latin typeface="Calibri"/>
                <a:ea typeface="DejaVu Sans"/>
              </a:rPr>
              <a:t>Devs no longer designing their own crypto</a:t>
            </a:r>
            <a:endParaRPr/>
          </a:p>
          <a:p>
            <a:pPr lvl="1">
              <a:lnSpc>
                <a:spcPct val="100000"/>
              </a:lnSpc>
              <a:buBlip>
                <a:blip r:embed="rId2"/>
              </a:buBlip>
            </a:pPr>
            <a:r>
              <a:rPr lang="en-US" sz="2600" strike="noStrike">
                <a:solidFill>
                  <a:srgbClr val="000000"/>
                </a:solidFill>
                <a:latin typeface="Calibri"/>
                <a:ea typeface="DejaVu Sans"/>
              </a:rPr>
              <a:t>Devs rarely implementing standard algorithms</a:t>
            </a:r>
            <a:endParaRPr/>
          </a:p>
          <a:p>
            <a:pPr>
              <a:lnSpc>
                <a:spcPct val="100000"/>
              </a:lnSpc>
              <a:buFont typeface="Wingdings" charset="2"/>
              <a:buChar char=""/>
            </a:pPr>
            <a:r>
              <a:rPr lang="en-US" sz="2800" strike="noStrike">
                <a:solidFill>
                  <a:srgbClr val="ff0000"/>
                </a:solidFill>
                <a:latin typeface="Calibri"/>
                <a:ea typeface="DejaVu Sans"/>
              </a:rPr>
              <a:t> </a:t>
            </a:r>
            <a:r>
              <a:rPr lang="en-US" sz="2800" strike="noStrike">
                <a:solidFill>
                  <a:srgbClr val="ff0000"/>
                </a:solidFill>
                <a:latin typeface="Calibri"/>
                <a:ea typeface="DejaVu Sans"/>
              </a:rPr>
              <a:t>Bad news:</a:t>
            </a:r>
            <a:endParaRPr/>
          </a:p>
          <a:p>
            <a:pPr lvl="1">
              <a:lnSpc>
                <a:spcPct val="100000"/>
              </a:lnSpc>
              <a:buBlip>
                <a:blip r:embed="rId3"/>
              </a:buBlip>
            </a:pPr>
            <a:r>
              <a:rPr lang="en-US" sz="2600" strike="noStrike">
                <a:solidFill>
                  <a:srgbClr val="000000"/>
                </a:solidFill>
                <a:latin typeface="Calibri"/>
                <a:ea typeface="DejaVu Sans"/>
              </a:rPr>
              <a:t>Dev “expertise” from copy-&amp;-paste from Stack Overflow, etc., so still get things wrong.</a:t>
            </a:r>
            <a:endParaRPr/>
          </a:p>
          <a:p>
            <a:pPr lvl="2">
              <a:lnSpc>
                <a:spcPct val="100000"/>
              </a:lnSpc>
              <a:buBlip>
                <a:blip r:embed="rId4"/>
              </a:buBlip>
            </a:pPr>
            <a:r>
              <a:rPr lang="en-US" sz="2400" strike="noStrike">
                <a:solidFill>
                  <a:srgbClr val="000000"/>
                </a:solidFill>
                <a:latin typeface="Calibri"/>
                <a:ea typeface="DejaVu Sans"/>
              </a:rPr>
              <a:t>Confidentiality vs. authenticity</a:t>
            </a:r>
            <a:endParaRPr/>
          </a:p>
          <a:p>
            <a:pPr lvl="2">
              <a:lnSpc>
                <a:spcPct val="100000"/>
              </a:lnSpc>
              <a:buBlip>
                <a:blip r:embed="rId5"/>
              </a:buBlip>
            </a:pPr>
            <a:r>
              <a:rPr lang="en-US" sz="2400" strike="noStrike">
                <a:solidFill>
                  <a:srgbClr val="000000"/>
                </a:solidFill>
                <a:latin typeface="Calibri"/>
                <a:ea typeface="DejaVu Sans"/>
              </a:rPr>
              <a:t>Confusion of cipher modes, padding schemes</a:t>
            </a:r>
            <a:endParaRPr/>
          </a:p>
          <a:p>
            <a:pPr lvl="1">
              <a:lnSpc>
                <a:spcPct val="100000"/>
              </a:lnSpc>
              <a:buBlip>
                <a:blip r:embed="rId6"/>
              </a:buBlip>
            </a:pPr>
            <a:r>
              <a:rPr lang="en-US" sz="2600" strike="noStrike">
                <a:solidFill>
                  <a:srgbClr val="000000"/>
                </a:solidFill>
                <a:latin typeface="Calibri"/>
                <a:ea typeface="DejaVu Sans"/>
              </a:rPr>
              <a:t>Broken crypto for legacy applications</a:t>
            </a:r>
            <a:endParaRPr/>
          </a:p>
          <a:p>
            <a:pPr lvl="1">
              <a:lnSpc>
                <a:spcPct val="100000"/>
              </a:lnSpc>
              <a:buBlip>
                <a:blip r:embed="rId7"/>
              </a:buBlip>
            </a:pPr>
            <a:r>
              <a:rPr lang="en-US" sz="2600" strike="noStrike">
                <a:solidFill>
                  <a:srgbClr val="000000"/>
                </a:solidFill>
                <a:latin typeface="Calibri"/>
                <a:ea typeface="DejaVu Sans"/>
              </a:rPr>
              <a:t>Even experts still get things wrong (e.g., OpenSSL, GPG, etc.).</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6" name="CustomShape 1"/>
          <p:cNvSpPr/>
          <p:nvPr/>
        </p:nvSpPr>
        <p:spPr>
          <a:xfrm>
            <a:off x="457200" y="-1332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Detour: Random Oracle</a:t>
            </a:r>
            <a:endParaRPr/>
          </a:p>
        </p:txBody>
      </p:sp>
      <p:sp>
        <p:nvSpPr>
          <p:cNvPr id="437" name="CustomShape 2"/>
          <p:cNvSpPr/>
          <p:nvPr/>
        </p:nvSpPr>
        <p:spPr>
          <a:xfrm>
            <a:off x="457200" y="1132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600" strike="noStrike">
                <a:solidFill>
                  <a:srgbClr val="000000"/>
                </a:solidFill>
                <a:latin typeface="Calibri"/>
                <a:ea typeface="DejaVu Sans"/>
              </a:rPr>
              <a:t>Think “oracle” as in “Oracle of Delphi”, not as in Oracle, the software company.</a:t>
            </a:r>
            <a:endParaRPr/>
          </a:p>
          <a:p>
            <a:pPr lvl="1">
              <a:lnSpc>
                <a:spcPct val="100000"/>
              </a:lnSpc>
              <a:buFont typeface="Arial"/>
              <a:buChar char="–"/>
            </a:pPr>
            <a:r>
              <a:rPr lang="en-US" sz="2400" strike="noStrike">
                <a:solidFill>
                  <a:srgbClr val="000000"/>
                </a:solidFill>
                <a:latin typeface="Calibri"/>
                <a:ea typeface="DejaVu Sans"/>
              </a:rPr>
              <a:t>Complexity theory: Oracle is an abstraction used to study decision problems.</a:t>
            </a:r>
            <a:endParaRPr/>
          </a:p>
          <a:p>
            <a:pPr lvl="1">
              <a:lnSpc>
                <a:spcPct val="100000"/>
              </a:lnSpc>
              <a:buFont typeface="Arial"/>
              <a:buChar char="–"/>
            </a:pPr>
            <a:r>
              <a:rPr lang="en-US" sz="2400" strike="noStrike">
                <a:solidFill>
                  <a:srgbClr val="000000"/>
                </a:solidFill>
                <a:latin typeface="Calibri"/>
                <a:ea typeface="DejaVu Sans"/>
              </a:rPr>
              <a:t>Black box that decides yes / no to a given query.</a:t>
            </a:r>
            <a:endParaRPr/>
          </a:p>
          <a:p>
            <a:pPr>
              <a:lnSpc>
                <a:spcPct val="100000"/>
              </a:lnSpc>
              <a:buFont typeface="Arial"/>
              <a:buChar char="•"/>
            </a:pPr>
            <a:r>
              <a:rPr lang="en-US" sz="2600" strike="noStrike">
                <a:solidFill>
                  <a:srgbClr val="000000"/>
                </a:solidFill>
                <a:latin typeface="Calibri"/>
                <a:ea typeface="DejaVu Sans"/>
              </a:rPr>
              <a:t>In cryptography, an oracle responds to a unique query with a truly random response,</a:t>
            </a:r>
            <a:endParaRPr/>
          </a:p>
          <a:p>
            <a:pPr lvl="1">
              <a:lnSpc>
                <a:spcPct val="100000"/>
              </a:lnSpc>
              <a:buFont typeface="Arial"/>
              <a:buChar char="–"/>
            </a:pPr>
            <a:r>
              <a:rPr lang="en-US" sz="2400" strike="noStrike">
                <a:solidFill>
                  <a:srgbClr val="000000"/>
                </a:solidFill>
                <a:latin typeface="Calibri"/>
                <a:ea typeface="DejaVu Sans"/>
              </a:rPr>
              <a:t>But, the same query is answered the same each time it is submitted.</a:t>
            </a:r>
            <a:endParaRPr/>
          </a:p>
          <a:p>
            <a:pPr lvl="1">
              <a:lnSpc>
                <a:spcPct val="100000"/>
              </a:lnSpc>
              <a:buFont typeface="Arial"/>
              <a:buChar char="–"/>
            </a:pPr>
            <a:r>
              <a:rPr lang="en-US" sz="2400" strike="noStrike">
                <a:solidFill>
                  <a:srgbClr val="000000"/>
                </a:solidFill>
                <a:latin typeface="Calibri"/>
                <a:ea typeface="DejaVu Sans"/>
              </a:rPr>
              <a:t>Cryptographers try to show a system is secure if modeled as a random oracle.</a:t>
            </a:r>
            <a:endParaRPr/>
          </a:p>
          <a:p>
            <a:pPr lvl="1">
              <a:lnSpc>
                <a:spcPct val="100000"/>
              </a:lnSpc>
              <a:buFont typeface="Arial"/>
              <a:buChar char="–"/>
            </a:pPr>
            <a:r>
              <a:rPr lang="en-US" sz="2400" strike="noStrike">
                <a:solidFill>
                  <a:srgbClr val="000000"/>
                </a:solidFill>
                <a:latin typeface="Calibri"/>
                <a:ea typeface="DejaVu Sans"/>
              </a:rPr>
              <a:t>If one can distinguish a system is </a:t>
            </a:r>
            <a:r>
              <a:rPr i="1" lang="en-US" sz="2400" strike="noStrike">
                <a:solidFill>
                  <a:srgbClr val="000000"/>
                </a:solidFill>
                <a:latin typeface="Calibri"/>
                <a:ea typeface="DejaVu Sans"/>
              </a:rPr>
              <a:t>different</a:t>
            </a:r>
            <a:r>
              <a:rPr lang="en-US" sz="2400" strike="noStrike">
                <a:solidFill>
                  <a:srgbClr val="000000"/>
                </a:solidFill>
                <a:latin typeface="Calibri"/>
                <a:ea typeface="DejaVu Sans"/>
              </a:rPr>
              <a:t> than a random oracle, it is biased and therefore insecure.</a:t>
            </a:r>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Padding Oracle Attack (1/7)</a:t>
            </a:r>
            <a:endParaRPr/>
          </a:p>
        </p:txBody>
      </p:sp>
      <p:sp>
        <p:nvSpPr>
          <p:cNvPr id="439"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A chosen-ciphertext attack (CCA), generally performed as a side-channel attack performed against the padding of the ciphertext.</a:t>
            </a:r>
            <a:endParaRPr/>
          </a:p>
          <a:p>
            <a:pPr>
              <a:lnSpc>
                <a:spcPct val="100000"/>
              </a:lnSpc>
              <a:buFont typeface="Arial"/>
              <a:buChar char="•"/>
            </a:pPr>
            <a:r>
              <a:rPr lang="en-US" sz="2800" strike="noStrike">
                <a:solidFill>
                  <a:srgbClr val="000000"/>
                </a:solidFill>
                <a:latin typeface="Calibri"/>
                <a:ea typeface="DejaVu Sans"/>
              </a:rPr>
              <a:t>The “side-channel” acts as the “oracle”…simplistically, the oracle might be something like “is the padding correct”.</a:t>
            </a:r>
            <a:endParaRPr/>
          </a:p>
          <a:p>
            <a:pPr lvl="1">
              <a:lnSpc>
                <a:spcPct val="100000"/>
              </a:lnSpc>
              <a:buFont typeface="Arial"/>
              <a:buChar char="–"/>
            </a:pPr>
            <a:r>
              <a:rPr lang="en-US" sz="2400" strike="noStrike">
                <a:solidFill>
                  <a:srgbClr val="000000"/>
                </a:solidFill>
                <a:latin typeface="Calibri"/>
                <a:ea typeface="DejaVu Sans"/>
              </a:rPr>
              <a:t>Ideally, this should be indistinguishable from a random oracle. When it is not, it is something that leaks a bit (or more) of information to the adversary.</a:t>
            </a:r>
            <a:endParaRPr/>
          </a:p>
        </p:txBody>
      </p:sp>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0"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Padding Oracle Attack (2/7)</a:t>
            </a:r>
            <a:endParaRPr/>
          </a:p>
        </p:txBody>
      </p:sp>
      <p:sp>
        <p:nvSpPr>
          <p:cNvPr id="441"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Side-channel can be:</a:t>
            </a:r>
            <a:endParaRPr/>
          </a:p>
          <a:p>
            <a:pPr lvl="1">
              <a:lnSpc>
                <a:spcPct val="100000"/>
              </a:lnSpc>
              <a:buFont typeface="Arial"/>
              <a:buChar char="–"/>
            </a:pPr>
            <a:r>
              <a:rPr lang="en-US" sz="2800" strike="noStrike">
                <a:solidFill>
                  <a:srgbClr val="000000"/>
                </a:solidFill>
                <a:latin typeface="Calibri"/>
                <a:ea typeface="DejaVu Sans"/>
              </a:rPr>
              <a:t>Different error messages or exceptions</a:t>
            </a:r>
            <a:endParaRPr/>
          </a:p>
          <a:p>
            <a:pPr lvl="1">
              <a:lnSpc>
                <a:spcPct val="100000"/>
              </a:lnSpc>
              <a:buFont typeface="Arial"/>
              <a:buChar char="–"/>
            </a:pPr>
            <a:r>
              <a:rPr lang="en-US" sz="2800" strike="noStrike">
                <a:solidFill>
                  <a:srgbClr val="000000"/>
                </a:solidFill>
                <a:latin typeface="Calibri"/>
                <a:ea typeface="DejaVu Sans"/>
              </a:rPr>
              <a:t>Error message or exception only on certain failures</a:t>
            </a:r>
            <a:endParaRPr/>
          </a:p>
          <a:p>
            <a:pPr lvl="2">
              <a:lnSpc>
                <a:spcPct val="100000"/>
              </a:lnSpc>
              <a:buSzPct val="45000"/>
              <a:buFont typeface="StarSymbol"/>
              <a:buChar char="l"/>
            </a:pPr>
            <a:r>
              <a:rPr lang="en-US" sz="2800" strike="noStrike">
                <a:solidFill>
                  <a:srgbClr val="000000"/>
                </a:solidFill>
                <a:latin typeface="Calibri"/>
                <a:ea typeface="DejaVu Sans"/>
              </a:rPr>
              <a:t>To user or to log file (WYTM?)</a:t>
            </a:r>
            <a:endParaRPr/>
          </a:p>
          <a:p>
            <a:pPr lvl="1">
              <a:lnSpc>
                <a:spcPct val="100000"/>
              </a:lnSpc>
              <a:buFont typeface="Arial"/>
              <a:buChar char="–"/>
            </a:pPr>
            <a:r>
              <a:rPr lang="en-US" sz="2800" strike="noStrike">
                <a:solidFill>
                  <a:srgbClr val="000000"/>
                </a:solidFill>
                <a:latin typeface="Calibri"/>
                <a:ea typeface="DejaVu Sans"/>
              </a:rPr>
              <a:t>Subtle differences in timing, CPU utilization, memory consumption, memory cache hits, etc.</a:t>
            </a:r>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2"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Padding Oracle Attack (3/7)</a:t>
            </a:r>
            <a:endParaRPr/>
          </a:p>
        </p:txBody>
      </p:sp>
      <p:sp>
        <p:nvSpPr>
          <p:cNvPr id="443"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What can a padding oracle attack reveal?</a:t>
            </a:r>
            <a:endParaRPr/>
          </a:p>
          <a:p>
            <a:pPr lvl="1">
              <a:lnSpc>
                <a:spcPct val="100000"/>
              </a:lnSpc>
              <a:buFont typeface="Arial"/>
              <a:buChar char="–"/>
            </a:pPr>
            <a:r>
              <a:rPr lang="en-US" sz="2600" strike="noStrike">
                <a:solidFill>
                  <a:srgbClr val="000000"/>
                </a:solidFill>
                <a:latin typeface="Calibri"/>
                <a:ea typeface="DejaVu Sans"/>
              </a:rPr>
              <a:t>The plaintext</a:t>
            </a:r>
            <a:endParaRPr/>
          </a:p>
          <a:p>
            <a:pPr lvl="1">
              <a:lnSpc>
                <a:spcPct val="100000"/>
              </a:lnSpc>
              <a:buFont typeface="Arial"/>
              <a:buChar char="–"/>
            </a:pPr>
            <a:r>
              <a:rPr lang="en-US" sz="2600" strike="noStrike">
                <a:solidFill>
                  <a:srgbClr val="000000"/>
                </a:solidFill>
                <a:latin typeface="Calibri"/>
                <a:ea typeface="DejaVu Sans"/>
              </a:rPr>
              <a:t>Sometimes, allow encrypting arbitrary plaintext</a:t>
            </a:r>
            <a:endParaRPr/>
          </a:p>
          <a:p>
            <a:pPr lvl="1">
              <a:lnSpc>
                <a:spcPct val="100000"/>
              </a:lnSpc>
              <a:buFont typeface="Arial"/>
              <a:buChar char="–"/>
            </a:pPr>
            <a:r>
              <a:rPr lang="en-US" sz="2600" strike="noStrike">
                <a:solidFill>
                  <a:srgbClr val="000000"/>
                </a:solidFill>
                <a:latin typeface="Calibri"/>
                <a:ea typeface="DejaVu Sans"/>
              </a:rPr>
              <a:t>With some additional work, sometimes the actual encryption key! (Rizzo and Duong)</a:t>
            </a:r>
            <a:endParaRPr/>
          </a:p>
          <a:p>
            <a:pPr>
              <a:lnSpc>
                <a:spcPct val="100000"/>
              </a:lnSpc>
              <a:buFont typeface="Arial"/>
              <a:buChar char="•"/>
            </a:pPr>
            <a:r>
              <a:rPr lang="en-US" sz="2800" strike="noStrike">
                <a:solidFill>
                  <a:srgbClr val="000000"/>
                </a:solidFill>
                <a:latin typeface="Calibri"/>
                <a:ea typeface="DejaVu Sans"/>
              </a:rPr>
              <a:t>How can it be prevented?</a:t>
            </a:r>
            <a:endParaRPr/>
          </a:p>
          <a:p>
            <a:pPr lvl="1">
              <a:lnSpc>
                <a:spcPct val="100000"/>
              </a:lnSpc>
              <a:buFont typeface="Arial"/>
              <a:buChar char="–"/>
            </a:pPr>
            <a:r>
              <a:rPr lang="en-US" sz="2600" strike="noStrike">
                <a:solidFill>
                  <a:srgbClr val="000000"/>
                </a:solidFill>
                <a:latin typeface="Calibri"/>
                <a:ea typeface="DejaVu Sans"/>
              </a:rPr>
              <a:t>By using an AE cipher mode like CCM or GCM</a:t>
            </a:r>
            <a:endParaRPr/>
          </a:p>
          <a:p>
            <a:pPr lvl="1">
              <a:lnSpc>
                <a:spcPct val="100000"/>
              </a:lnSpc>
              <a:buFont typeface="Arial"/>
              <a:buChar char="–"/>
            </a:pPr>
            <a:r>
              <a:rPr lang="en-US" sz="2600" strike="noStrike">
                <a:solidFill>
                  <a:srgbClr val="000000"/>
                </a:solidFill>
                <a:latin typeface="Calibri"/>
                <a:ea typeface="DejaVu Sans"/>
              </a:rPr>
              <a:t>By using an EtM approach like IPSec or ESAPI</a:t>
            </a:r>
            <a:endParaRPr/>
          </a:p>
          <a:p>
            <a:pPr lvl="2">
              <a:lnSpc>
                <a:spcPct val="100000"/>
              </a:lnSpc>
              <a:buFont typeface="Arial"/>
              <a:buChar char="•"/>
            </a:pPr>
            <a:r>
              <a:rPr lang="en-US" sz="2200" strike="noStrike">
                <a:solidFill>
                  <a:srgbClr val="000000"/>
                </a:solidFill>
                <a:latin typeface="Calibri"/>
                <a:ea typeface="DejaVu Sans"/>
              </a:rPr>
              <a:t>With EtM, want separate (derived) keys for encryption and MAC operations.</a:t>
            </a:r>
            <a:endParaRPr/>
          </a:p>
          <a:p>
            <a:pPr lvl="2">
              <a:lnSpc>
                <a:spcPct val="100000"/>
              </a:lnSpc>
              <a:buFont typeface="Arial"/>
              <a:buChar char="•"/>
            </a:pPr>
            <a:r>
              <a:rPr lang="en-US" sz="2200" strike="noStrike">
                <a:solidFill>
                  <a:srgbClr val="000000"/>
                </a:solidFill>
                <a:latin typeface="Calibri"/>
                <a:ea typeface="DejaVu Sans"/>
              </a:rPr>
              <a:t>No “oracles” present when decryption error occurs.</a:t>
            </a:r>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4"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Padding Oracle Attack (4/7)</a:t>
            </a:r>
            <a:endParaRPr/>
          </a:p>
        </p:txBody>
      </p:sp>
      <p:sp>
        <p:nvSpPr>
          <p:cNvPr id="445"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How does it work?</a:t>
            </a:r>
            <a:endParaRPr/>
          </a:p>
          <a:p>
            <a:pPr lvl="1">
              <a:lnSpc>
                <a:spcPct val="100000"/>
              </a:lnSpc>
              <a:buFont typeface="Arial"/>
              <a:buChar char="–"/>
            </a:pPr>
            <a:r>
              <a:rPr lang="en-US" sz="2800" strike="noStrike">
                <a:solidFill>
                  <a:srgbClr val="000000"/>
                </a:solidFill>
                <a:latin typeface="Calibri"/>
                <a:ea typeface="DejaVu Sans"/>
              </a:rPr>
              <a:t>Explanation would add about 15-25 minutes to this talk. Search for “oracle padding attack” on YouTube.</a:t>
            </a:r>
            <a:endParaRPr/>
          </a:p>
          <a:p>
            <a:pPr lvl="1">
              <a:lnSpc>
                <a:spcPct val="100000"/>
              </a:lnSpc>
              <a:buFont typeface="Arial"/>
              <a:buChar char="–"/>
            </a:pPr>
            <a:r>
              <a:rPr lang="en-US" sz="2800" strike="noStrike">
                <a:solidFill>
                  <a:srgbClr val="000000"/>
                </a:solidFill>
                <a:latin typeface="Calibri"/>
                <a:ea typeface="DejaVu Sans"/>
              </a:rPr>
              <a:t>Suggested references:</a:t>
            </a:r>
            <a:endParaRPr/>
          </a:p>
          <a:p>
            <a:pPr lvl="2">
              <a:lnSpc>
                <a:spcPct val="100000"/>
              </a:lnSpc>
              <a:buFont typeface="Arial"/>
              <a:buChar char="•"/>
            </a:pPr>
            <a:r>
              <a:rPr lang="en-US" sz="2400" strike="noStrike">
                <a:solidFill>
                  <a:srgbClr val="000000"/>
                </a:solidFill>
                <a:latin typeface="Calibri"/>
                <a:ea typeface="DejaVu Sans"/>
              </a:rPr>
              <a:t>Holyfield’s OWASP presentation:</a:t>
            </a:r>
            <a:endParaRPr/>
          </a:p>
          <a:p>
            <a:pPr>
              <a:lnSpc>
                <a:spcPct val="100000"/>
              </a:lnSpc>
            </a:pPr>
            <a:r>
              <a:rPr lang="en-US" sz="2400" strike="noStrike" u="sng">
                <a:solidFill>
                  <a:srgbClr val="0000ff"/>
                </a:solidFill>
                <a:latin typeface="Calibri"/>
                <a:ea typeface="DejaVu Sans"/>
              </a:rPr>
              <a:t>http://blog.gdssecurity.com/storage/presentations/Padding_Oracle_OWASP_NYC.pdf</a:t>
            </a:r>
            <a:endParaRPr/>
          </a:p>
          <a:p>
            <a:pPr lvl="2">
              <a:lnSpc>
                <a:spcPct val="100000"/>
              </a:lnSpc>
              <a:buFont typeface="Arial"/>
              <a:buChar char="•"/>
            </a:pPr>
            <a:r>
              <a:rPr lang="en-US" sz="2400" strike="noStrike">
                <a:solidFill>
                  <a:srgbClr val="000000"/>
                </a:solidFill>
                <a:latin typeface="Calibri"/>
                <a:ea typeface="DejaVu Sans"/>
              </a:rPr>
              <a:t>Dan Boneh lecture (padding oracle in TLS; 14 minute total): </a:t>
            </a:r>
            <a:r>
              <a:rPr lang="en-US" sz="2400" strike="noStrike" u="sng">
                <a:solidFill>
                  <a:srgbClr val="0000ff"/>
                </a:solidFill>
                <a:latin typeface="Calibri"/>
                <a:ea typeface="DejaVu Sans"/>
              </a:rPr>
              <a:t>https://www.youtube.com/watch?v=evrgQkULQ5U</a:t>
            </a:r>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6" name="CustomShape 1"/>
          <p:cNvSpPr/>
          <p:nvPr/>
        </p:nvSpPr>
        <p:spPr>
          <a:xfrm>
            <a:off x="457200" y="-8532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Padding Oracle Attack (5/7)</a:t>
            </a:r>
            <a:endParaRPr/>
          </a:p>
        </p:txBody>
      </p:sp>
      <p:sp>
        <p:nvSpPr>
          <p:cNvPr id="447" name="CustomShape 2"/>
          <p:cNvSpPr/>
          <p:nvPr/>
        </p:nvSpPr>
        <p:spPr>
          <a:xfrm>
            <a:off x="457200" y="988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Requirements for </a:t>
            </a:r>
            <a:r>
              <a:rPr i="1" lang="en-US" sz="3200" strike="noStrike">
                <a:solidFill>
                  <a:srgbClr val="000000"/>
                </a:solidFill>
                <a:latin typeface="Calibri"/>
                <a:ea typeface="DejaVu Sans"/>
              </a:rPr>
              <a:t>padding</a:t>
            </a:r>
            <a:r>
              <a:rPr lang="en-US" sz="3200" strike="noStrike">
                <a:solidFill>
                  <a:srgbClr val="000000"/>
                </a:solidFill>
                <a:latin typeface="Calibri"/>
                <a:ea typeface="DejaVu Sans"/>
              </a:rPr>
              <a:t> </a:t>
            </a:r>
            <a:r>
              <a:rPr i="1" lang="en-US" sz="3200" strike="noStrike">
                <a:solidFill>
                  <a:srgbClr val="000000"/>
                </a:solidFill>
                <a:latin typeface="Calibri"/>
                <a:ea typeface="DejaVu Sans"/>
              </a:rPr>
              <a:t>oracle</a:t>
            </a:r>
            <a:r>
              <a:rPr lang="en-US" sz="3200" strike="noStrike">
                <a:solidFill>
                  <a:srgbClr val="000000"/>
                </a:solidFill>
                <a:latin typeface="Calibri"/>
                <a:ea typeface="DejaVu Sans"/>
              </a:rPr>
              <a:t> attack</a:t>
            </a:r>
            <a:endParaRPr/>
          </a:p>
          <a:p>
            <a:pPr lvl="1">
              <a:lnSpc>
                <a:spcPct val="100000"/>
              </a:lnSpc>
              <a:buFont typeface="Arial"/>
              <a:buChar char="–"/>
            </a:pPr>
            <a:r>
              <a:rPr lang="en-US" sz="2800" strike="noStrike">
                <a:solidFill>
                  <a:srgbClr val="000000"/>
                </a:solidFill>
                <a:latin typeface="Calibri"/>
                <a:ea typeface="DejaVu Sans"/>
              </a:rPr>
              <a:t>Must be using padding! (Duh!)</a:t>
            </a:r>
            <a:endParaRPr/>
          </a:p>
          <a:p>
            <a:pPr lvl="1">
              <a:lnSpc>
                <a:spcPct val="100000"/>
              </a:lnSpc>
              <a:buFont typeface="Arial"/>
              <a:buChar char="–"/>
            </a:pPr>
            <a:r>
              <a:rPr lang="en-US" sz="2800" strike="noStrike">
                <a:solidFill>
                  <a:srgbClr val="000000"/>
                </a:solidFill>
                <a:latin typeface="Calibri"/>
                <a:ea typeface="DejaVu Sans"/>
              </a:rPr>
              <a:t>Some usable </a:t>
            </a:r>
            <a:r>
              <a:rPr i="1" lang="en-US" sz="2800" strike="noStrike">
                <a:solidFill>
                  <a:srgbClr val="000000"/>
                </a:solidFill>
                <a:latin typeface="Calibri"/>
                <a:ea typeface="DejaVu Sans"/>
              </a:rPr>
              <a:t>oracle </a:t>
            </a:r>
            <a:r>
              <a:rPr lang="en-US" sz="2800" strike="noStrike">
                <a:solidFill>
                  <a:srgbClr val="000000"/>
                </a:solidFill>
                <a:latin typeface="Calibri"/>
                <a:ea typeface="DejaVu Sans"/>
              </a:rPr>
              <a:t>must be available to the adversary that leaks information if padding error during decryption</a:t>
            </a:r>
            <a:endParaRPr/>
          </a:p>
          <a:p>
            <a:pPr lvl="2">
              <a:lnSpc>
                <a:spcPct val="100000"/>
              </a:lnSpc>
              <a:buFont typeface="Arial"/>
              <a:buChar char="•"/>
            </a:pPr>
            <a:r>
              <a:rPr lang="en-US" sz="2400" strike="noStrike">
                <a:solidFill>
                  <a:srgbClr val="000000"/>
                </a:solidFill>
                <a:latin typeface="Calibri"/>
                <a:ea typeface="DejaVu Sans"/>
              </a:rPr>
              <a:t>Examples: Different error messages, different exception types, measurable timing differences, different messages logged, etc.</a:t>
            </a:r>
            <a:endParaRPr/>
          </a:p>
          <a:p>
            <a:pPr lvl="1">
              <a:lnSpc>
                <a:spcPct val="100000"/>
              </a:lnSpc>
              <a:buFont typeface="Arial"/>
              <a:buChar char="–"/>
            </a:pPr>
            <a:r>
              <a:rPr lang="en-US" sz="2800" strike="noStrike">
                <a:solidFill>
                  <a:srgbClr val="000000"/>
                </a:solidFill>
                <a:latin typeface="Calibri"/>
                <a:ea typeface="DejaVu Sans"/>
              </a:rPr>
              <a:t>Adversary </a:t>
            </a:r>
            <a:r>
              <a:rPr i="1" lang="en-US" sz="2800" strike="noStrike">
                <a:solidFill>
                  <a:srgbClr val="000000"/>
                </a:solidFill>
                <a:latin typeface="Calibri"/>
                <a:ea typeface="DejaVu Sans"/>
              </a:rPr>
              <a:t>must</a:t>
            </a:r>
            <a:r>
              <a:rPr lang="en-US" sz="2800" strike="noStrike">
                <a:solidFill>
                  <a:srgbClr val="000000"/>
                </a:solidFill>
                <a:latin typeface="Calibri"/>
                <a:ea typeface="DejaVu Sans"/>
              </a:rPr>
              <a:t> be able to manipulate the ciphertext (or IV and ciphertext)</a:t>
            </a:r>
            <a:endParaRPr/>
          </a:p>
          <a:p>
            <a:pPr lvl="2">
              <a:lnSpc>
                <a:spcPct val="100000"/>
              </a:lnSpc>
              <a:buFont typeface="Arial"/>
              <a:buChar char="•"/>
            </a:pPr>
            <a:r>
              <a:rPr lang="en-US" sz="2400" strike="noStrike">
                <a:solidFill>
                  <a:srgbClr val="000000"/>
                </a:solidFill>
                <a:latin typeface="Calibri"/>
                <a:ea typeface="DejaVu Sans"/>
              </a:rPr>
              <a:t>Usually an adaptive chosen ciphertext attack variation used</a:t>
            </a:r>
            <a:endParaRPr/>
          </a:p>
          <a:p>
            <a:pPr lvl="2">
              <a:lnSpc>
                <a:spcPct val="100000"/>
              </a:lnSpc>
              <a:buFont typeface="Arial"/>
              <a:buChar char="•"/>
            </a:pPr>
            <a:r>
              <a:rPr lang="en-US" sz="2400" strike="noStrike">
                <a:solidFill>
                  <a:srgbClr val="000000"/>
                </a:solidFill>
                <a:latin typeface="Calibri"/>
                <a:ea typeface="DejaVu Sans"/>
              </a:rPr>
              <a:t>Examples: Encrypted HTTP parameters</a:t>
            </a:r>
            <a:endParaRPr/>
          </a:p>
          <a:p>
            <a:pPr>
              <a:lnSpc>
                <a:spcPct val="100000"/>
              </a:lnSpc>
            </a:pPr>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48" name="CustomShape 1"/>
          <p:cNvSpPr/>
          <p:nvPr/>
        </p:nvSpPr>
        <p:spPr>
          <a:xfrm>
            <a:off x="457200" y="436320"/>
            <a:ext cx="8224920" cy="1336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Padding Oracle Attack (6/7)</a:t>
            </a:r>
            <a:endParaRPr/>
          </a:p>
          <a:p>
            <a:pPr algn="ctr">
              <a:lnSpc>
                <a:spcPct val="100000"/>
              </a:lnSpc>
            </a:pPr>
            <a:r>
              <a:rPr lang="en-US" sz="3100" strike="noStrike">
                <a:solidFill>
                  <a:srgbClr val="000000"/>
                </a:solidFill>
                <a:latin typeface="Calibri"/>
                <a:ea typeface="DejaVu Sans"/>
              </a:rPr>
              <a:t>Spotting a potential padding oracle vulnerability: What to look for</a:t>
            </a:r>
            <a:endParaRPr/>
          </a:p>
        </p:txBody>
      </p:sp>
      <p:sp>
        <p:nvSpPr>
          <p:cNvPr id="449" name="CustomShape 2"/>
          <p:cNvSpPr/>
          <p:nvPr/>
        </p:nvSpPr>
        <p:spPr>
          <a:xfrm>
            <a:off x="457200" y="2212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Follow the logic of what happens when a BadPaddingException occurs.</a:t>
            </a:r>
            <a:endParaRPr/>
          </a:p>
          <a:p>
            <a:pPr lvl="1">
              <a:lnSpc>
                <a:spcPct val="100000"/>
              </a:lnSpc>
              <a:buFont typeface="Arial"/>
              <a:buChar char="–"/>
            </a:pPr>
            <a:r>
              <a:rPr lang="en-US" sz="2800" strike="noStrike">
                <a:solidFill>
                  <a:srgbClr val="000000"/>
                </a:solidFill>
                <a:latin typeface="Calibri"/>
                <a:ea typeface="DejaVu Sans"/>
              </a:rPr>
              <a:t>Is this logic different in any way than any other decryption error?</a:t>
            </a:r>
            <a:endParaRPr/>
          </a:p>
          <a:p>
            <a:pPr lvl="2">
              <a:lnSpc>
                <a:spcPct val="100000"/>
              </a:lnSpc>
              <a:buFont typeface="Arial"/>
              <a:buChar char="•"/>
            </a:pPr>
            <a:r>
              <a:rPr lang="en-US" sz="2400" strike="noStrike">
                <a:solidFill>
                  <a:srgbClr val="000000"/>
                </a:solidFill>
                <a:latin typeface="Calibri"/>
                <a:ea typeface="DejaVu Sans"/>
              </a:rPr>
              <a:t>Exception type or message</a:t>
            </a:r>
            <a:endParaRPr/>
          </a:p>
          <a:p>
            <a:pPr lvl="2">
              <a:lnSpc>
                <a:spcPct val="100000"/>
              </a:lnSpc>
              <a:buFont typeface="Arial"/>
              <a:buChar char="•"/>
            </a:pPr>
            <a:r>
              <a:rPr lang="en-US" sz="2400" strike="noStrike">
                <a:solidFill>
                  <a:srgbClr val="000000"/>
                </a:solidFill>
                <a:latin typeface="Calibri"/>
                <a:ea typeface="DejaVu Sans"/>
              </a:rPr>
              <a:t>Logged message contents (or even length difference)</a:t>
            </a:r>
            <a:endParaRPr/>
          </a:p>
          <a:p>
            <a:pPr lvl="2">
              <a:lnSpc>
                <a:spcPct val="100000"/>
              </a:lnSpc>
              <a:buFont typeface="Arial"/>
              <a:buChar char="•"/>
            </a:pPr>
            <a:r>
              <a:rPr lang="en-US" sz="2400" strike="noStrike">
                <a:solidFill>
                  <a:srgbClr val="000000"/>
                </a:solidFill>
                <a:latin typeface="Calibri"/>
                <a:ea typeface="DejaVu Sans"/>
              </a:rPr>
              <a:t>Timing difference (timing side-channel)</a:t>
            </a:r>
            <a:endParaRPr/>
          </a:p>
          <a:p>
            <a:pPr lvl="3">
              <a:lnSpc>
                <a:spcPct val="100000"/>
              </a:lnSpc>
              <a:buFont typeface="Arial"/>
              <a:buChar char="–"/>
            </a:pPr>
            <a:r>
              <a:rPr lang="en-US" sz="2000" strike="noStrike">
                <a:solidFill>
                  <a:srgbClr val="000000"/>
                </a:solidFill>
                <a:latin typeface="Calibri"/>
                <a:ea typeface="DejaVu Sans"/>
              </a:rPr>
              <a:t>20 milliseconds or so is sufficient if we can take sufficient measurements to factor out the statistical network lag.</a:t>
            </a:r>
            <a:endParaRPr/>
          </a:p>
        </p:txBody>
      </p:sp>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0" name="CustomShape 1"/>
          <p:cNvSpPr/>
          <p:nvPr/>
        </p:nvSpPr>
        <p:spPr>
          <a:xfrm>
            <a:off x="182880" y="76320"/>
            <a:ext cx="8682840" cy="13366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Padding Oracle Attack (7/7):</a:t>
            </a:r>
            <a:endParaRPr/>
          </a:p>
          <a:p>
            <a:pPr algn="ctr">
              <a:lnSpc>
                <a:spcPct val="100000"/>
              </a:lnSpc>
            </a:pPr>
            <a:r>
              <a:rPr lang="en-US" sz="3100" strike="noStrike">
                <a:solidFill>
                  <a:srgbClr val="000000"/>
                </a:solidFill>
                <a:latin typeface="Calibri"/>
                <a:ea typeface="DejaVu Sans"/>
              </a:rPr>
              <a:t>Removing timing side channels as oracles</a:t>
            </a:r>
            <a:endParaRPr/>
          </a:p>
        </p:txBody>
      </p:sp>
      <p:sp>
        <p:nvSpPr>
          <p:cNvPr id="451" name="CustomShape 2"/>
          <p:cNvSpPr/>
          <p:nvPr/>
        </p:nvSpPr>
        <p:spPr>
          <a:xfrm>
            <a:off x="457200" y="1384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Ideally, rewrite the code to eliminate the timing differences by going through the same logic for all error cases.</a:t>
            </a:r>
            <a:endParaRPr/>
          </a:p>
          <a:p>
            <a:pPr lvl="1">
              <a:lnSpc>
                <a:spcPct val="100000"/>
              </a:lnSpc>
              <a:buFont typeface="Arial"/>
              <a:buChar char="–"/>
            </a:pPr>
            <a:r>
              <a:rPr lang="en-US" sz="2600" strike="noStrike">
                <a:solidFill>
                  <a:srgbClr val="000000"/>
                </a:solidFill>
                <a:latin typeface="Calibri"/>
                <a:ea typeface="DejaVu Sans"/>
              </a:rPr>
              <a:t>May not always be possible, especially if side channel is in another 3</a:t>
            </a:r>
            <a:r>
              <a:rPr lang="en-US" sz="2600" strike="noStrike" baseline="30000">
                <a:solidFill>
                  <a:srgbClr val="000000"/>
                </a:solidFill>
                <a:latin typeface="Calibri"/>
                <a:ea typeface="DejaVu Sans"/>
              </a:rPr>
              <a:t>rd</a:t>
            </a:r>
            <a:r>
              <a:rPr lang="en-US" sz="2600" strike="noStrike">
                <a:solidFill>
                  <a:srgbClr val="000000"/>
                </a:solidFill>
                <a:latin typeface="Calibri"/>
                <a:ea typeface="DejaVu Sans"/>
              </a:rPr>
              <a:t> party library.</a:t>
            </a:r>
            <a:endParaRPr/>
          </a:p>
          <a:p>
            <a:pPr>
              <a:lnSpc>
                <a:spcPct val="100000"/>
              </a:lnSpc>
              <a:buFont typeface="Arial"/>
              <a:buChar char="•"/>
            </a:pPr>
            <a:r>
              <a:rPr lang="en-US" sz="2800" strike="noStrike">
                <a:solidFill>
                  <a:srgbClr val="000000"/>
                </a:solidFill>
                <a:latin typeface="Calibri"/>
                <a:ea typeface="DejaVu Sans"/>
              </a:rPr>
              <a:t>Add small, but random sleeps for all cases</a:t>
            </a:r>
            <a:endParaRPr/>
          </a:p>
          <a:p>
            <a:pPr lvl="1">
              <a:lnSpc>
                <a:spcPct val="100000"/>
              </a:lnSpc>
              <a:buFont typeface="Arial"/>
              <a:buChar char="–"/>
            </a:pPr>
            <a:r>
              <a:rPr lang="en-US" sz="2600" strike="noStrike">
                <a:solidFill>
                  <a:srgbClr val="000000"/>
                </a:solidFill>
                <a:latin typeface="Calibri"/>
                <a:ea typeface="DejaVu Sans"/>
              </a:rPr>
              <a:t>Approximate delay dependent on timing difference</a:t>
            </a:r>
            <a:endParaRPr/>
          </a:p>
          <a:p>
            <a:pPr>
              <a:lnSpc>
                <a:spcPct val="100000"/>
              </a:lnSpc>
              <a:buFont typeface="Arial"/>
              <a:buChar char="•"/>
            </a:pPr>
            <a:r>
              <a:rPr lang="en-US" sz="2800" strike="noStrike">
                <a:solidFill>
                  <a:srgbClr val="000000"/>
                </a:solidFill>
                <a:latin typeface="Calibri"/>
                <a:ea typeface="DejaVu Sans"/>
              </a:rPr>
              <a:t>Ensure all take same amount of time by sleeping for N – t seconds where ‘t’ is amount of time taken for execution and N is something large (e.g., 2 seconds).</a:t>
            </a:r>
            <a:endParaRPr/>
          </a:p>
        </p:txBody>
      </p:sp>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2" name="CustomShape 1"/>
          <p:cNvSpPr/>
          <p:nvPr/>
        </p:nvSpPr>
        <p:spPr>
          <a:xfrm>
            <a:off x="457200" y="274680"/>
            <a:ext cx="8227080" cy="1140480"/>
          </a:xfrm>
          <a:prstGeom prst="rect">
            <a:avLst/>
          </a:prstGeom>
          <a:noFill/>
          <a:ln>
            <a:noFill/>
          </a:ln>
        </p:spPr>
        <p:style>
          <a:lnRef idx="0"/>
          <a:fillRef idx="0"/>
          <a:effectRef idx="0"/>
          <a:fontRef idx="minor"/>
        </p:style>
        <p:txBody>
          <a:bodyPr lIns="90000" rIns="90000" tIns="45000" bIns="45000" anchor="ctr"/>
          <a:p>
            <a:r>
              <a:rPr lang="en-US" sz="3200" strike="noStrike">
                <a:solidFill>
                  <a:srgbClr val="000000"/>
                </a:solidFill>
                <a:latin typeface="Calibri"/>
                <a:ea typeface="DejaVu Sans"/>
              </a:rPr>
              <a:t>Symmetric Encryption Weaknesses:</a:t>
            </a:r>
            <a:endParaRPr/>
          </a:p>
          <a:p>
            <a:pPr algn="ct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Assuming confidentiality implies data integrity</a:t>
            </a:r>
            <a:endParaRPr/>
          </a:p>
        </p:txBody>
      </p:sp>
      <p:sp>
        <p:nvSpPr>
          <p:cNvPr id="453" name="CustomShape 2"/>
          <p:cNvSpPr/>
          <p:nvPr/>
        </p:nvSpPr>
        <p:spPr>
          <a:xfrm>
            <a:off x="457200" y="1600200"/>
            <a:ext cx="8227080" cy="4523400"/>
          </a:xfrm>
          <a:prstGeom prst="rect">
            <a:avLst/>
          </a:prstGeom>
          <a:noFill/>
          <a:ln>
            <a:noFill/>
          </a:ln>
        </p:spPr>
        <p:style>
          <a:lnRef idx="0"/>
          <a:fillRef idx="0"/>
          <a:effectRef idx="0"/>
          <a:fontRef idx="minor"/>
        </p:style>
        <p:txBody>
          <a:bodyPr lIns="90000" rIns="90000" tIns="45000" bIns="45000"/>
          <a:p>
            <a:pPr>
              <a:lnSpc>
                <a:spcPct val="90000"/>
              </a:lnSpc>
              <a:buFont typeface="Arial"/>
              <a:buChar char="•"/>
            </a:pPr>
            <a:r>
              <a:rPr lang="en-US" sz="3000" strike="noStrike">
                <a:solidFill>
                  <a:srgbClr val="000000"/>
                </a:solidFill>
                <a:latin typeface="Calibri"/>
                <a:ea typeface="DejaVu Sans"/>
              </a:rPr>
              <a:t>Only true if one is using an AE cipher mode such as CCM or GCM (the only 2 AE modes that are NIST approved) or using a correctly implemented EtM approach.</a:t>
            </a:r>
            <a:endParaRPr/>
          </a:p>
          <a:p>
            <a:pPr>
              <a:lnSpc>
                <a:spcPct val="90000"/>
              </a:lnSpc>
              <a:buFont typeface="Arial"/>
              <a:buChar char="•"/>
            </a:pPr>
            <a:r>
              <a:rPr lang="en-US" sz="3000" strike="noStrike">
                <a:solidFill>
                  <a:srgbClr val="000000"/>
                </a:solidFill>
                <a:latin typeface="Calibri"/>
                <a:ea typeface="DejaVu Sans"/>
              </a:rPr>
              <a:t>If confidentiality is not required, better (and faster) to just use an HMAC.</a:t>
            </a:r>
            <a:endParaRPr/>
          </a:p>
          <a:p>
            <a:pPr>
              <a:lnSpc>
                <a:spcPct val="90000"/>
              </a:lnSpc>
              <a:buFont typeface="Arial"/>
              <a:buChar char="•"/>
            </a:pPr>
            <a:r>
              <a:rPr lang="en-US" sz="3000" strike="noStrike">
                <a:solidFill>
                  <a:srgbClr val="000000"/>
                </a:solidFill>
                <a:latin typeface="Calibri"/>
                <a:ea typeface="DejaVu Sans"/>
              </a:rPr>
              <a:t>Look for cases where plaintext is already known to attacker and encryption is used to prevent tampering.</a:t>
            </a:r>
            <a:endParaRPr/>
          </a:p>
        </p:txBody>
      </p:sp>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4" name="CustomShape 1"/>
          <p:cNvSpPr/>
          <p:nvPr/>
        </p:nvSpPr>
        <p:spPr>
          <a:xfrm>
            <a:off x="457200" y="281952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ff"/>
                </a:solidFill>
                <a:latin typeface="Calibri"/>
                <a:ea typeface="DejaVu Sans"/>
              </a:rPr>
              <a:t>Asymmetric Cryptography:</a:t>
            </a:r>
            <a:endParaRPr/>
          </a:p>
          <a:p>
            <a:pPr algn="ctr">
              <a:lnSpc>
                <a:spcPct val="100000"/>
              </a:lnSpc>
            </a:pPr>
            <a:r>
              <a:rPr lang="en-US" sz="4400" strike="noStrike">
                <a:solidFill>
                  <a:srgbClr val="0000ff"/>
                </a:solidFill>
                <a:latin typeface="Calibri"/>
                <a:ea typeface="DejaVu Sans"/>
              </a:rPr>
              <a:t>Encryption</a:t>
            </a:r>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4"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A simple example</a:t>
            </a:r>
            <a:endParaRPr/>
          </a:p>
        </p:txBody>
      </p:sp>
      <p:pic>
        <p:nvPicPr>
          <p:cNvPr id="315" name="Content Placeholder 3" descr=""/>
          <p:cNvPicPr/>
          <p:nvPr/>
        </p:nvPicPr>
        <p:blipFill>
          <a:blip r:embed="rId1"/>
          <a:stretch/>
        </p:blipFill>
        <p:spPr>
          <a:xfrm>
            <a:off x="152280" y="1600200"/>
            <a:ext cx="8787960" cy="39585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5" name="CustomShape 1"/>
          <p:cNvSpPr/>
          <p:nvPr/>
        </p:nvSpPr>
        <p:spPr>
          <a:xfrm>
            <a:off x="457200" y="58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Three common algorithms</a:t>
            </a:r>
            <a:endParaRPr/>
          </a:p>
          <a:p>
            <a:pPr algn="ctr">
              <a:lnSpc>
                <a:spcPct val="100000"/>
              </a:lnSpc>
            </a:pPr>
            <a:r>
              <a:rPr lang="en-US" sz="4000" strike="noStrike">
                <a:solidFill>
                  <a:srgbClr val="000000"/>
                </a:solidFill>
                <a:latin typeface="Calibri"/>
                <a:ea typeface="DejaVu Sans"/>
              </a:rPr>
              <a:t>for asymmetric encryption</a:t>
            </a:r>
            <a:endParaRPr/>
          </a:p>
        </p:txBody>
      </p:sp>
      <p:sp>
        <p:nvSpPr>
          <p:cNvPr id="456" name="CustomShape 2"/>
          <p:cNvSpPr/>
          <p:nvPr/>
        </p:nvSpPr>
        <p:spPr>
          <a:xfrm>
            <a:off x="274320" y="1276200"/>
            <a:ext cx="859140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RSA – based on the integer factorization problem</a:t>
            </a:r>
            <a:endParaRPr/>
          </a:p>
          <a:p>
            <a:pPr>
              <a:lnSpc>
                <a:spcPct val="100000"/>
              </a:lnSpc>
              <a:buFont typeface="Arial"/>
              <a:buChar char="•"/>
            </a:pPr>
            <a:r>
              <a:rPr lang="en-US" sz="2800" strike="noStrike">
                <a:solidFill>
                  <a:srgbClr val="000000"/>
                </a:solidFill>
                <a:latin typeface="Calibri"/>
                <a:ea typeface="DejaVu Sans"/>
              </a:rPr>
              <a:t>ElGamal – based on the Diffie-Hellman key exchange and the discrete logarithm problem</a:t>
            </a:r>
            <a:endParaRPr/>
          </a:p>
          <a:p>
            <a:pPr>
              <a:lnSpc>
                <a:spcPct val="100000"/>
              </a:lnSpc>
              <a:buFont typeface="Arial"/>
              <a:buChar char="•"/>
            </a:pPr>
            <a:r>
              <a:rPr lang="en-US" sz="2800" strike="noStrike">
                <a:solidFill>
                  <a:srgbClr val="000000"/>
                </a:solidFill>
                <a:latin typeface="Calibri"/>
                <a:ea typeface="DejaVu Sans"/>
              </a:rPr>
              <a:t>Elliptic curve – based on the elliptic curve logarithm problem</a:t>
            </a:r>
            <a:endParaRPr/>
          </a:p>
          <a:p>
            <a:pPr>
              <a:lnSpc>
                <a:spcPct val="100000"/>
              </a:lnSpc>
              <a:buFont typeface="Arial"/>
              <a:buChar char="•"/>
            </a:pPr>
            <a:r>
              <a:rPr lang="en-US" sz="2800" strike="noStrike">
                <a:solidFill>
                  <a:srgbClr val="000000"/>
                </a:solidFill>
                <a:latin typeface="Calibri"/>
                <a:ea typeface="DejaVu Sans"/>
              </a:rPr>
              <a:t>Will only focus on RSA</a:t>
            </a:r>
            <a:endParaRPr/>
          </a:p>
          <a:p>
            <a:pPr lvl="1">
              <a:lnSpc>
                <a:spcPct val="100000"/>
              </a:lnSpc>
              <a:buFont typeface="Arial"/>
              <a:buChar char="–"/>
            </a:pPr>
            <a:r>
              <a:rPr lang="en-US" sz="2400" strike="noStrike">
                <a:solidFill>
                  <a:srgbClr val="000000"/>
                </a:solidFill>
                <a:latin typeface="Calibri"/>
                <a:ea typeface="DejaVu Sans"/>
              </a:rPr>
              <a:t>Because it won’t make your head explode</a:t>
            </a:r>
            <a:endParaRPr/>
          </a:p>
          <a:p>
            <a:pPr lvl="1">
              <a:lnSpc>
                <a:spcPct val="100000"/>
              </a:lnSpc>
              <a:buFont typeface="Arial"/>
              <a:buChar char="–"/>
            </a:pPr>
            <a:r>
              <a:rPr lang="en-US" sz="2400" strike="noStrike">
                <a:solidFill>
                  <a:srgbClr val="000000"/>
                </a:solidFill>
                <a:latin typeface="Calibri"/>
                <a:ea typeface="DejaVu Sans"/>
              </a:rPr>
              <a:t>EC is nuanced and not well supported (in Java at least)</a:t>
            </a:r>
            <a:endParaRPr/>
          </a:p>
          <a:p>
            <a:pPr lvl="2">
              <a:lnSpc>
                <a:spcPct val="100000"/>
              </a:lnSpc>
              <a:buFont typeface="Arial"/>
              <a:buChar char="•"/>
            </a:pPr>
            <a:r>
              <a:rPr lang="en-US" sz="2200" strike="noStrike">
                <a:solidFill>
                  <a:srgbClr val="000000"/>
                </a:solidFill>
                <a:latin typeface="Calibri"/>
                <a:ea typeface="DejaVu Sans"/>
              </a:rPr>
              <a:t>Oracle does not yet support Elliptic Curve Integrated </a:t>
            </a:r>
            <a:r>
              <a:rPr i="1" lang="en-US" sz="2200" strike="noStrike">
                <a:solidFill>
                  <a:srgbClr val="000000"/>
                </a:solidFill>
                <a:latin typeface="Calibri"/>
                <a:ea typeface="DejaVu Sans"/>
              </a:rPr>
              <a:t>Encryption</a:t>
            </a:r>
            <a:r>
              <a:rPr lang="en-US" sz="2200" strike="noStrike">
                <a:solidFill>
                  <a:srgbClr val="000000"/>
                </a:solidFill>
                <a:latin typeface="Calibri"/>
                <a:ea typeface="DejaVu Sans"/>
              </a:rPr>
              <a:t> (ECIE) in Java 7, but only Elliptic Curve Diffie-Hellman (ECDH) and Elliptic Curve Digital  Signature Algorithm (ECDSA). </a:t>
            </a:r>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7" name="CustomShape 1"/>
          <p:cNvSpPr/>
          <p:nvPr/>
        </p:nvSpPr>
        <p:spPr>
          <a:xfrm>
            <a:off x="0" y="130680"/>
            <a:ext cx="914004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Cipher modes for asymmetric encryption (applies to all algs) (1/2)</a:t>
            </a:r>
            <a:endParaRPr/>
          </a:p>
        </p:txBody>
      </p:sp>
      <p:sp>
        <p:nvSpPr>
          <p:cNvPr id="458"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Asymmetric cipher algorithms are on the order of 1000 times slower then their symmetric cipher counterparts.</a:t>
            </a:r>
            <a:endParaRPr/>
          </a:p>
          <a:p>
            <a:pPr>
              <a:lnSpc>
                <a:spcPct val="100000"/>
              </a:lnSpc>
              <a:buFont typeface="Arial"/>
              <a:buChar char="•"/>
            </a:pPr>
            <a:r>
              <a:rPr lang="en-US" sz="3200" strike="noStrike">
                <a:solidFill>
                  <a:srgbClr val="000000"/>
                </a:solidFill>
                <a:latin typeface="Calibri"/>
                <a:ea typeface="DejaVu Sans"/>
              </a:rPr>
              <a:t>Therefore,</a:t>
            </a:r>
            <a:endParaRPr/>
          </a:p>
          <a:p>
            <a:pPr lvl="1">
              <a:lnSpc>
                <a:spcPct val="100000"/>
              </a:lnSpc>
              <a:buFont typeface="Arial"/>
              <a:buChar char="–"/>
            </a:pPr>
            <a:r>
              <a:rPr lang="en-US" sz="2800" strike="noStrike">
                <a:solidFill>
                  <a:srgbClr val="000000"/>
                </a:solidFill>
                <a:latin typeface="Calibri"/>
                <a:ea typeface="DejaVu Sans"/>
              </a:rPr>
              <a:t>We very rarely (some would say never) encrypt more than 1 block of plaintext.</a:t>
            </a:r>
            <a:endParaRPr/>
          </a:p>
          <a:p>
            <a:pPr lvl="1">
              <a:lnSpc>
                <a:spcPct val="100000"/>
              </a:lnSpc>
              <a:buFont typeface="Arial"/>
              <a:buChar char="–"/>
            </a:pPr>
            <a:r>
              <a:rPr lang="en-US" sz="2800" strike="noStrike">
                <a:solidFill>
                  <a:srgbClr val="000000"/>
                </a:solidFill>
                <a:latin typeface="Calibri"/>
                <a:ea typeface="DejaVu Sans"/>
              </a:rPr>
              <a:t>Usually only symmetric encryption keys, occasionally passwords.</a:t>
            </a:r>
            <a:endParaRPr/>
          </a:p>
          <a:p>
            <a:pPr>
              <a:lnSpc>
                <a:spcPct val="100000"/>
              </a:lnSpc>
              <a:buFont typeface="Arial"/>
              <a:buChar char="•"/>
            </a:pPr>
            <a:r>
              <a:rPr lang="en-US" sz="3200" strike="noStrike">
                <a:solidFill>
                  <a:srgbClr val="000000"/>
                </a:solidFill>
                <a:latin typeface="Calibri"/>
                <a:ea typeface="DejaVu Sans"/>
              </a:rPr>
              <a:t>Implying,</a:t>
            </a:r>
            <a:endParaRPr/>
          </a:p>
          <a:p>
            <a:pPr lvl="1">
              <a:lnSpc>
                <a:spcPct val="100000"/>
              </a:lnSpc>
              <a:buFont typeface="Arial"/>
              <a:buChar char="–"/>
            </a:pPr>
            <a:r>
              <a:rPr lang="en-US" sz="2800" strike="noStrike">
                <a:solidFill>
                  <a:srgbClr val="000000"/>
                </a:solidFill>
                <a:latin typeface="Calibri"/>
                <a:ea typeface="DejaVu Sans"/>
              </a:rPr>
              <a:t>We </a:t>
            </a:r>
            <a:r>
              <a:rPr i="1" lang="en-US" sz="2800" strike="noStrike">
                <a:solidFill>
                  <a:srgbClr val="000000"/>
                </a:solidFill>
                <a:latin typeface="Calibri"/>
                <a:ea typeface="DejaVu Sans"/>
              </a:rPr>
              <a:t>always</a:t>
            </a:r>
            <a:r>
              <a:rPr lang="en-US" sz="2800" strike="noStrike">
                <a:solidFill>
                  <a:srgbClr val="000000"/>
                </a:solidFill>
                <a:latin typeface="Calibri"/>
                <a:ea typeface="DejaVu Sans"/>
              </a:rPr>
              <a:t> use ECB mode.</a:t>
            </a:r>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59" name="CustomShape 1"/>
          <p:cNvSpPr/>
          <p:nvPr/>
        </p:nvSpPr>
        <p:spPr>
          <a:xfrm>
            <a:off x="228600" y="166680"/>
            <a:ext cx="86821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3600" strike="noStrike">
                <a:solidFill>
                  <a:srgbClr val="000000"/>
                </a:solidFill>
                <a:latin typeface="Calibri"/>
                <a:ea typeface="DejaVu Sans"/>
              </a:rPr>
              <a:t>Cipher modes for asymmetric encryption (applies to all algs) (2/2)</a:t>
            </a:r>
            <a:endParaRPr/>
          </a:p>
        </p:txBody>
      </p:sp>
      <p:sp>
        <p:nvSpPr>
          <p:cNvPr id="460"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Therefore, other modes need not apply.</a:t>
            </a:r>
            <a:endParaRPr/>
          </a:p>
          <a:p>
            <a:pPr>
              <a:lnSpc>
                <a:spcPct val="100000"/>
              </a:lnSpc>
              <a:buFont typeface="Arial"/>
              <a:buChar char="•"/>
            </a:pPr>
            <a:r>
              <a:rPr lang="en-US" sz="3200" strike="noStrike">
                <a:solidFill>
                  <a:srgbClr val="000000"/>
                </a:solidFill>
                <a:latin typeface="Calibri"/>
                <a:ea typeface="DejaVu Sans"/>
              </a:rPr>
              <a:t>Cryptographer David Hopwood’s comment on using asymmetric ciphers with modes </a:t>
            </a:r>
            <a:r>
              <a:rPr i="1" lang="en-US" sz="3200" strike="noStrike">
                <a:solidFill>
                  <a:srgbClr val="000000"/>
                </a:solidFill>
                <a:latin typeface="Calibri"/>
                <a:ea typeface="DejaVu Sans"/>
              </a:rPr>
              <a:t>other than</a:t>
            </a:r>
            <a:r>
              <a:rPr lang="en-US" sz="3200" strike="noStrike">
                <a:solidFill>
                  <a:srgbClr val="000000"/>
                </a:solidFill>
                <a:latin typeface="Calibri"/>
                <a:ea typeface="DejaVu Sans"/>
              </a:rPr>
              <a:t> ECB:</a:t>
            </a:r>
            <a:endParaRPr/>
          </a:p>
          <a:p>
            <a:pPr>
              <a:lnSpc>
                <a:spcPct val="100000"/>
              </a:lnSpc>
            </a:pPr>
            <a:r>
              <a:rPr i="1" lang="en-US" sz="2800" strike="noStrike">
                <a:solidFill>
                  <a:srgbClr val="000000"/>
                </a:solidFill>
                <a:latin typeface="Times New Roman"/>
                <a:ea typeface="DejaVu Sans"/>
              </a:rPr>
              <a:t>Some existing JCE providers will accept the use of a block cipher mode and padding with an asymmetric cipher (e.g. "RSA/CBC/PKCS#7" </a:t>
            </a:r>
            <a:r>
              <a:rPr lang="en-US" sz="2800" strike="noStrike">
                <a:solidFill>
                  <a:srgbClr val="000000"/>
                </a:solidFill>
                <a:latin typeface="Times New Roman"/>
                <a:ea typeface="DejaVu Sans"/>
              </a:rPr>
              <a:t>[sic]</a:t>
            </a:r>
            <a:r>
              <a:rPr i="1" lang="en-US" sz="2800" strike="noStrike">
                <a:solidFill>
                  <a:srgbClr val="000000"/>
                </a:solidFill>
                <a:latin typeface="Times New Roman"/>
                <a:ea typeface="DejaVu Sans"/>
              </a:rPr>
              <a:t>); this is not recommended, and new providers MUST reject this usage.</a:t>
            </a:r>
            <a:r>
              <a:rPr lang="en-US" sz="2800" strike="noStrike">
                <a:solidFill>
                  <a:srgbClr val="000000"/>
                </a:solidFill>
                <a:latin typeface="Centaur"/>
                <a:ea typeface="DejaVu Sans"/>
              </a:rPr>
              <a:t> </a:t>
            </a:r>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1"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Common Asymmetric Padding Schemes</a:t>
            </a:r>
            <a:endParaRPr/>
          </a:p>
        </p:txBody>
      </p:sp>
      <p:sp>
        <p:nvSpPr>
          <p:cNvPr id="462"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No padding</a:t>
            </a:r>
            <a:endParaRPr/>
          </a:p>
          <a:p>
            <a:pPr>
              <a:lnSpc>
                <a:spcPct val="100000"/>
              </a:lnSpc>
              <a:buFont typeface="Arial"/>
              <a:buChar char="•"/>
            </a:pPr>
            <a:r>
              <a:rPr lang="en-US" sz="3200" strike="noStrike">
                <a:solidFill>
                  <a:srgbClr val="000000"/>
                </a:solidFill>
                <a:latin typeface="Calibri"/>
                <a:ea typeface="DejaVu Sans"/>
              </a:rPr>
              <a:t>PKCS#1 v1.5 (simply called “PKCS1Padding” in Java)</a:t>
            </a:r>
            <a:endParaRPr/>
          </a:p>
          <a:p>
            <a:pPr lvl="2">
              <a:lnSpc>
                <a:spcPct val="100000"/>
              </a:lnSpc>
              <a:buSzPct val="45000"/>
              <a:buFont typeface="StarSymbol"/>
              <a:buChar char="l"/>
            </a:pPr>
            <a:r>
              <a:rPr lang="en-US" sz="3200" strike="noStrike">
                <a:solidFill>
                  <a:srgbClr val="000000"/>
                </a:solidFill>
                <a:latin typeface="Calibri"/>
                <a:ea typeface="DejaVu Sans"/>
              </a:rPr>
              <a:t>PKCS1Padding is Java default, but should be avoided</a:t>
            </a:r>
            <a:endParaRPr/>
          </a:p>
          <a:p>
            <a:pPr>
              <a:lnSpc>
                <a:spcPct val="100000"/>
              </a:lnSpc>
              <a:buFont typeface="Arial"/>
              <a:buChar char="•"/>
            </a:pPr>
            <a:r>
              <a:rPr lang="en-US" sz="3200" strike="noStrike">
                <a:solidFill>
                  <a:srgbClr val="000000"/>
                </a:solidFill>
                <a:latin typeface="Calibri"/>
                <a:ea typeface="DejaVu Sans"/>
              </a:rPr>
              <a:t>Optimal Asymmetric Encryption Padding (OAEP)</a:t>
            </a:r>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3" name="CustomShape 1"/>
          <p:cNvSpPr/>
          <p:nvPr/>
        </p:nvSpPr>
        <p:spPr>
          <a:xfrm>
            <a:off x="457200" y="382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Asymmetric Ciphers and</a:t>
            </a:r>
            <a:endParaRPr/>
          </a:p>
          <a:p>
            <a:pPr algn="ctr">
              <a:lnSpc>
                <a:spcPct val="100000"/>
              </a:lnSpc>
            </a:pPr>
            <a:r>
              <a:rPr lang="en-US" sz="4400" strike="noStrike">
                <a:solidFill>
                  <a:srgbClr val="000000"/>
                </a:solidFill>
                <a:latin typeface="Calibri"/>
                <a:ea typeface="DejaVu Sans"/>
              </a:rPr>
              <a:t>Chosen Plaintext Attacks (1/3)</a:t>
            </a:r>
            <a:endParaRPr/>
          </a:p>
        </p:txBody>
      </p:sp>
      <p:sp>
        <p:nvSpPr>
          <p:cNvPr id="464" name="CustomShape 2"/>
          <p:cNvSpPr/>
          <p:nvPr/>
        </p:nvSpPr>
        <p:spPr>
          <a:xfrm>
            <a:off x="457200" y="1996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All asymmetric ciphers are prone to chosen plaintext attacks (CPA).</a:t>
            </a:r>
            <a:endParaRPr/>
          </a:p>
          <a:p>
            <a:pPr lvl="1">
              <a:lnSpc>
                <a:spcPct val="100000"/>
              </a:lnSpc>
              <a:buFont typeface="Arial"/>
              <a:buChar char="–"/>
            </a:pPr>
            <a:r>
              <a:rPr lang="en-US" sz="2800" strike="noStrike">
                <a:solidFill>
                  <a:srgbClr val="000000"/>
                </a:solidFill>
                <a:latin typeface="Calibri"/>
                <a:ea typeface="DejaVu Sans"/>
              </a:rPr>
              <a:t>CPA is a cryptanalytic attack where an attacker can chose which plaintext to encrypt and then observe the resulting ciphertext.</a:t>
            </a:r>
            <a:endParaRPr/>
          </a:p>
          <a:p>
            <a:pPr lvl="1">
              <a:lnSpc>
                <a:spcPct val="100000"/>
              </a:lnSpc>
              <a:buFont typeface="Arial"/>
              <a:buChar char="–"/>
            </a:pPr>
            <a:r>
              <a:rPr lang="en-US" sz="2800" strike="noStrike">
                <a:solidFill>
                  <a:srgbClr val="000000"/>
                </a:solidFill>
                <a:latin typeface="Calibri"/>
                <a:ea typeface="DejaVu Sans"/>
              </a:rPr>
              <a:t>CPA is always possible with asymmetric ciphers because we assume the algorithm details is known as well as the </a:t>
            </a:r>
            <a:r>
              <a:rPr i="1" lang="en-US" sz="2800" strike="noStrike">
                <a:solidFill>
                  <a:srgbClr val="000000"/>
                </a:solidFill>
                <a:latin typeface="Calibri"/>
                <a:ea typeface="DejaVu Sans"/>
              </a:rPr>
              <a:t>public</a:t>
            </a:r>
            <a:r>
              <a:rPr lang="en-US" sz="2800" strike="noStrike">
                <a:solidFill>
                  <a:srgbClr val="000000"/>
                </a:solidFill>
                <a:latin typeface="Calibri"/>
                <a:ea typeface="DejaVu Sans"/>
              </a:rPr>
              <a:t> key.</a:t>
            </a:r>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5" name="CustomShape 1"/>
          <p:cNvSpPr/>
          <p:nvPr/>
        </p:nvSpPr>
        <p:spPr>
          <a:xfrm>
            <a:off x="457200" y="418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Asymmetric Ciphers and</a:t>
            </a:r>
            <a:endParaRPr/>
          </a:p>
          <a:p>
            <a:pPr algn="ctr">
              <a:lnSpc>
                <a:spcPct val="100000"/>
              </a:lnSpc>
            </a:pPr>
            <a:r>
              <a:rPr lang="en-US" sz="4400" strike="noStrike">
                <a:solidFill>
                  <a:srgbClr val="000000"/>
                </a:solidFill>
                <a:latin typeface="Calibri"/>
                <a:ea typeface="DejaVu Sans"/>
              </a:rPr>
              <a:t>Chosen Plaintext Attacks (2/3)</a:t>
            </a:r>
            <a:endParaRPr/>
          </a:p>
        </p:txBody>
      </p:sp>
      <p:sp>
        <p:nvSpPr>
          <p:cNvPr id="466" name="CustomShape 2"/>
          <p:cNvSpPr/>
          <p:nvPr/>
        </p:nvSpPr>
        <p:spPr>
          <a:xfrm>
            <a:off x="457200" y="2032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Why might this be a problem?</a:t>
            </a:r>
            <a:endParaRPr/>
          </a:p>
          <a:p>
            <a:pPr lvl="1">
              <a:lnSpc>
                <a:spcPct val="100000"/>
              </a:lnSpc>
              <a:buFont typeface="Arial"/>
              <a:buChar char="–"/>
            </a:pPr>
            <a:r>
              <a:rPr lang="en-US" sz="2800" strike="noStrike">
                <a:solidFill>
                  <a:srgbClr val="000000"/>
                </a:solidFill>
                <a:latin typeface="Calibri"/>
                <a:ea typeface="DejaVu Sans"/>
              </a:rPr>
              <a:t>Normally it’s not because we usually are encrypting highly unpredictable plaintext that is too large to be enumerated.</a:t>
            </a:r>
            <a:endParaRPr/>
          </a:p>
          <a:p>
            <a:pPr lvl="2">
              <a:lnSpc>
                <a:spcPct val="100000"/>
              </a:lnSpc>
              <a:buFont typeface="Arial"/>
              <a:buChar char="•"/>
            </a:pPr>
            <a:r>
              <a:rPr lang="en-US" sz="2400" strike="noStrike">
                <a:solidFill>
                  <a:srgbClr val="000000"/>
                </a:solidFill>
                <a:latin typeface="Calibri"/>
                <a:ea typeface="DejaVu Sans"/>
              </a:rPr>
              <a:t>E.g., symmetric session keys, cryptographic hash values</a:t>
            </a:r>
            <a:endParaRPr/>
          </a:p>
          <a:p>
            <a:pPr lvl="1">
              <a:lnSpc>
                <a:spcPct val="100000"/>
              </a:lnSpc>
              <a:buFont typeface="Arial"/>
              <a:buChar char="–"/>
            </a:pPr>
            <a:r>
              <a:rPr lang="en-US" sz="2800" strike="noStrike">
                <a:solidFill>
                  <a:srgbClr val="000000"/>
                </a:solidFill>
                <a:latin typeface="Calibri"/>
                <a:ea typeface="DejaVu Sans"/>
              </a:rPr>
              <a:t>It becomes a problem when the plaintext is highly regular or short enough to enumerate all possible values </a:t>
            </a:r>
            <a:r>
              <a:rPr b="1" lang="en-US" sz="2800" strike="noStrike">
                <a:solidFill>
                  <a:srgbClr val="000000"/>
                </a:solidFill>
                <a:latin typeface="Calibri"/>
                <a:ea typeface="DejaVu Sans"/>
              </a:rPr>
              <a:t>and</a:t>
            </a:r>
            <a:r>
              <a:rPr lang="en-US" sz="2800" strike="noStrike">
                <a:solidFill>
                  <a:srgbClr val="000000"/>
                </a:solidFill>
                <a:latin typeface="Calibri"/>
                <a:ea typeface="DejaVu Sans"/>
              </a:rPr>
              <a:t> an </a:t>
            </a:r>
            <a:r>
              <a:rPr i="1" lang="en-US" sz="2800" strike="noStrike">
                <a:solidFill>
                  <a:srgbClr val="000000"/>
                </a:solidFill>
                <a:latin typeface="Calibri"/>
                <a:ea typeface="DejaVu Sans"/>
              </a:rPr>
              <a:t>insecure</a:t>
            </a:r>
            <a:r>
              <a:rPr lang="en-US" sz="2800" strike="noStrike">
                <a:solidFill>
                  <a:srgbClr val="000000"/>
                </a:solidFill>
                <a:latin typeface="Calibri"/>
                <a:ea typeface="DejaVu Sans"/>
              </a:rPr>
              <a:t> padding mode is used.</a:t>
            </a:r>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000" strike="noStrike">
                <a:solidFill>
                  <a:srgbClr val="000000"/>
                </a:solidFill>
                <a:latin typeface="Calibri"/>
                <a:ea typeface="DejaVu Sans"/>
              </a:rPr>
              <a:t>Asymmetric Ciphers and</a:t>
            </a:r>
            <a:endParaRPr/>
          </a:p>
          <a:p>
            <a:pPr algn="ctr">
              <a:lnSpc>
                <a:spcPct val="100000"/>
              </a:lnSpc>
            </a:pPr>
            <a:r>
              <a:rPr lang="en-US" sz="4000" strike="noStrike">
                <a:solidFill>
                  <a:srgbClr val="000000"/>
                </a:solidFill>
                <a:latin typeface="Calibri"/>
                <a:ea typeface="DejaVu Sans"/>
              </a:rPr>
              <a:t>Chosen Plaintext Attacks (3/3)</a:t>
            </a:r>
            <a:endParaRPr/>
          </a:p>
        </p:txBody>
      </p:sp>
      <p:sp>
        <p:nvSpPr>
          <p:cNvPr id="468" name="CustomShape 2"/>
          <p:cNvSpPr/>
          <p:nvPr/>
        </p:nvSpPr>
        <p:spPr>
          <a:xfrm>
            <a:off x="457200" y="1564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Real-life (bad) example</a:t>
            </a:r>
            <a:endParaRPr/>
          </a:p>
          <a:p>
            <a:pPr lvl="1">
              <a:lnSpc>
                <a:spcPct val="100000"/>
              </a:lnSpc>
              <a:buFont typeface="Arial"/>
              <a:buChar char="–"/>
            </a:pPr>
            <a:r>
              <a:rPr lang="en-US" sz="2600" strike="noStrike">
                <a:solidFill>
                  <a:srgbClr val="000000"/>
                </a:solidFill>
                <a:latin typeface="Calibri"/>
                <a:ea typeface="DejaVu Sans"/>
              </a:rPr>
              <a:t>Application uses RSA algorithm to encrypt credit-card #s and store the resulting ciphertexts in application DB.</a:t>
            </a:r>
            <a:endParaRPr/>
          </a:p>
          <a:p>
            <a:pPr lvl="1">
              <a:lnSpc>
                <a:spcPct val="100000"/>
              </a:lnSpc>
              <a:buFont typeface="Arial"/>
              <a:buChar char="–"/>
            </a:pPr>
            <a:r>
              <a:rPr lang="en-US" sz="2600" strike="noStrike">
                <a:solidFill>
                  <a:srgbClr val="000000"/>
                </a:solidFill>
                <a:latin typeface="Calibri"/>
                <a:ea typeface="DejaVu Sans"/>
              </a:rPr>
              <a:t>Consider inside attacker with access to DB records (e.g., DBA, developer, tester) as well as the </a:t>
            </a:r>
            <a:r>
              <a:rPr i="1" lang="en-US" sz="2600" strike="noStrike">
                <a:solidFill>
                  <a:srgbClr val="000000"/>
                </a:solidFill>
                <a:latin typeface="Calibri"/>
                <a:ea typeface="DejaVu Sans"/>
              </a:rPr>
              <a:t>public</a:t>
            </a:r>
            <a:r>
              <a:rPr lang="en-US" sz="2600" strike="noStrike">
                <a:solidFill>
                  <a:srgbClr val="000000"/>
                </a:solidFill>
                <a:latin typeface="Calibri"/>
                <a:ea typeface="DejaVu Sans"/>
              </a:rPr>
              <a:t> key.</a:t>
            </a:r>
            <a:endParaRPr/>
          </a:p>
          <a:p>
            <a:pPr lvl="1">
              <a:lnSpc>
                <a:spcPct val="100000"/>
              </a:lnSpc>
              <a:buFont typeface="Arial"/>
              <a:buChar char="–"/>
            </a:pPr>
            <a:r>
              <a:rPr lang="en-US" sz="2600" strike="noStrike">
                <a:solidFill>
                  <a:srgbClr val="000000"/>
                </a:solidFill>
                <a:latin typeface="Calibri"/>
                <a:ea typeface="DejaVu Sans"/>
              </a:rPr>
              <a:t>Attacker encrypts all possible credit card #s (CC#) with public key and saves mapping of plaintext / ciphertext pairs.</a:t>
            </a:r>
            <a:endParaRPr/>
          </a:p>
          <a:p>
            <a:pPr lvl="1">
              <a:lnSpc>
                <a:spcPct val="100000"/>
              </a:lnSpc>
              <a:buFont typeface="Arial"/>
              <a:buChar char="–"/>
            </a:pPr>
            <a:r>
              <a:rPr lang="en-US" sz="2600" strike="noStrike">
                <a:solidFill>
                  <a:srgbClr val="000000"/>
                </a:solidFill>
                <a:latin typeface="Calibri"/>
                <a:ea typeface="DejaVu Sans"/>
              </a:rPr>
              <a:t>Lookup into application DB records via CC# ciphertext allows discovery of credit card holder as well as revealing plaintext CC#.</a:t>
            </a:r>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9" name="CustomShape 1"/>
          <p:cNvSpPr/>
          <p:nvPr/>
        </p:nvSpPr>
        <p:spPr>
          <a:xfrm>
            <a:off x="457200" y="2414520"/>
            <a:ext cx="8224920" cy="1314720"/>
          </a:xfrm>
          <a:prstGeom prst="rect">
            <a:avLst/>
          </a:prstGeom>
          <a:noFill/>
          <a:ln>
            <a:noFill/>
          </a:ln>
        </p:spPr>
        <p:style>
          <a:lnRef idx="0"/>
          <a:fillRef idx="0"/>
          <a:effectRef idx="0"/>
          <a:fontRef idx="minor"/>
        </p:style>
        <p:txBody>
          <a:bodyPr lIns="90000" rIns="90000" tIns="45000" bIns="45000" anchor="ctr"/>
          <a:p>
            <a:pPr>
              <a:lnSpc>
                <a:spcPct val="100000"/>
              </a:lnSpc>
            </a:pPr>
            <a:r>
              <a:rPr lang="en-US" sz="4400" strike="noStrike">
                <a:solidFill>
                  <a:srgbClr val="0000ff"/>
                </a:solidFill>
                <a:latin typeface="Calibri"/>
                <a:ea typeface="DejaVu Sans"/>
              </a:rPr>
              <a:t>Asymmetric Cryptography:</a:t>
            </a:r>
            <a:endParaRPr/>
          </a:p>
          <a:p>
            <a:pPr algn="ctr">
              <a:lnSpc>
                <a:spcPct val="100000"/>
              </a:lnSpc>
            </a:pPr>
            <a:r>
              <a:rPr lang="en-US" sz="4400" strike="noStrike">
                <a:solidFill>
                  <a:srgbClr val="0000ff"/>
                </a:solidFill>
                <a:latin typeface="Calibri"/>
                <a:ea typeface="DejaVu Sans"/>
              </a:rPr>
              <a:t>Digital Signatures</a:t>
            </a:r>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0" name="CustomShape 1"/>
          <p:cNvSpPr/>
          <p:nvPr/>
        </p:nvSpPr>
        <p:spPr>
          <a:xfrm>
            <a:off x="3124080" y="6248520"/>
            <a:ext cx="2890800" cy="452520"/>
          </a:xfrm>
          <a:prstGeom prst="rect">
            <a:avLst/>
          </a:prstGeom>
          <a:noFill/>
          <a:ln>
            <a:noFill/>
          </a:ln>
        </p:spPr>
        <p:style>
          <a:lnRef idx="0"/>
          <a:fillRef idx="0"/>
          <a:effectRef idx="0"/>
          <a:fontRef idx="minor"/>
        </p:style>
        <p:txBody>
          <a:bodyPr lIns="90000" rIns="90000" tIns="45000" bIns="45000"/>
          <a:p>
            <a:pPr algn="ctr">
              <a:lnSpc>
                <a:spcPct val="100000"/>
              </a:lnSpc>
            </a:pPr>
            <a:r>
              <a:rPr lang="en-US" sz="800" strike="noStrike">
                <a:solidFill>
                  <a:srgbClr val="ffffff"/>
                </a:solidFill>
                <a:latin typeface="Times New Roman"/>
                <a:ea typeface="DejaVu Sans"/>
              </a:rPr>
              <a:t>Copyright 2001 - 2006 - Kevin W. Wall - All Rights Reserved. Permission granted for use by Franklin University to use in COMP676 (Computer Security) and other information security courses.</a:t>
            </a:r>
            <a:endParaRPr/>
          </a:p>
        </p:txBody>
      </p:sp>
      <p:sp>
        <p:nvSpPr>
          <p:cNvPr id="471" name="CustomShape 2"/>
          <p:cNvSpPr/>
          <p:nvPr/>
        </p:nvSpPr>
        <p:spPr>
          <a:xfrm>
            <a:off x="685800" y="609480"/>
            <a:ext cx="77677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Times New Roman"/>
                <a:ea typeface="DejaVu Sans"/>
              </a:rPr>
              <a:t>Digital Signature Issues </a:t>
            </a:r>
            <a:endParaRPr/>
          </a:p>
        </p:txBody>
      </p:sp>
      <p:sp>
        <p:nvSpPr>
          <p:cNvPr id="472" name="CustomShape 3"/>
          <p:cNvSpPr/>
          <p:nvPr/>
        </p:nvSpPr>
        <p:spPr>
          <a:xfrm>
            <a:off x="685800" y="1981080"/>
            <a:ext cx="7767720" cy="44910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Times New Roman"/>
                <a:ea typeface="DejaVu Sans"/>
              </a:rPr>
              <a:t>There are standard attacks and specialized attacks on digital signatures in general and on specific digital signature schemes in particular. Not detailed here. See Handbook of Applied Cryptography if interested.</a:t>
            </a:r>
            <a:endParaRPr/>
          </a:p>
          <a:p>
            <a:pPr>
              <a:lnSpc>
                <a:spcPct val="100000"/>
              </a:lnSpc>
              <a:buFont typeface="Arial"/>
              <a:buChar char="•"/>
            </a:pPr>
            <a:r>
              <a:rPr lang="en-US" sz="2800" strike="noStrike">
                <a:solidFill>
                  <a:srgbClr val="000000"/>
                </a:solidFill>
                <a:latin typeface="Times New Roman"/>
                <a:ea typeface="DejaVu Sans"/>
              </a:rPr>
              <a:t>Biggest problem is one of impersonation.</a:t>
            </a:r>
            <a:endParaRPr/>
          </a:p>
          <a:p>
            <a:pPr lvl="1">
              <a:lnSpc>
                <a:spcPct val="100000"/>
              </a:lnSpc>
              <a:buFont typeface="Arial"/>
              <a:buChar char="–"/>
            </a:pPr>
            <a:r>
              <a:rPr lang="en-US" sz="2800" strike="noStrike">
                <a:solidFill>
                  <a:srgbClr val="000000"/>
                </a:solidFill>
                <a:latin typeface="Times New Roman"/>
                <a:ea typeface="DejaVu Sans"/>
              </a:rPr>
              <a:t>How can Alice verify that Bob’s public key actually belongs to Bob and vice-versa.</a:t>
            </a:r>
            <a:endParaRPr/>
          </a:p>
          <a:p>
            <a:pPr lvl="1">
              <a:lnSpc>
                <a:spcPct val="100000"/>
              </a:lnSpc>
              <a:buFont typeface="Arial"/>
              <a:buChar char="–"/>
            </a:pPr>
            <a:r>
              <a:rPr lang="en-US" sz="2800" strike="noStrike">
                <a:solidFill>
                  <a:srgbClr val="000000"/>
                </a:solidFill>
                <a:latin typeface="Times New Roman"/>
                <a:ea typeface="DejaVu Sans"/>
              </a:rPr>
              <a:t>Several easy attacks (MITM, social engineering, etc.)</a:t>
            </a:r>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3" name="CustomShape 1"/>
          <p:cNvSpPr/>
          <p:nvPr/>
        </p:nvSpPr>
        <p:spPr>
          <a:xfrm>
            <a:off x="274320" y="177480"/>
            <a:ext cx="850248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Times New Roman"/>
                <a:ea typeface="DejaVu Sans"/>
              </a:rPr>
              <a:t>Digital Signatures: Other problems</a:t>
            </a:r>
            <a:endParaRPr/>
          </a:p>
        </p:txBody>
      </p:sp>
      <p:sp>
        <p:nvSpPr>
          <p:cNvPr id="474" name="CustomShape 2"/>
          <p:cNvSpPr/>
          <p:nvPr/>
        </p:nvSpPr>
        <p:spPr>
          <a:xfrm>
            <a:off x="685800" y="1621080"/>
            <a:ext cx="7767720" cy="4110120"/>
          </a:xfrm>
          <a:prstGeom prst="rect">
            <a:avLst/>
          </a:prstGeom>
          <a:noFill/>
          <a:ln>
            <a:noFill/>
          </a:ln>
        </p:spPr>
        <p:style>
          <a:lnRef idx="0"/>
          <a:fillRef idx="0"/>
          <a:effectRef idx="0"/>
          <a:fontRef idx="minor"/>
        </p:style>
        <p:txBody>
          <a:bodyPr lIns="90000" rIns="90000" tIns="45000" bIns="45000"/>
          <a:p>
            <a:pPr>
              <a:lnSpc>
                <a:spcPct val="100000"/>
              </a:lnSpc>
              <a:buFont typeface="StarSymbol"/>
              <a:buChar char=""/>
            </a:pPr>
            <a:r>
              <a:rPr lang="en-US" sz="3200" strike="noStrike">
                <a:solidFill>
                  <a:srgbClr val="000000"/>
                </a:solidFill>
                <a:latin typeface="Times New Roman"/>
                <a:ea typeface="DejaVu Sans"/>
              </a:rPr>
              <a:t>The private (signing) key is not properly secured.</a:t>
            </a:r>
            <a:endParaRPr/>
          </a:p>
          <a:p>
            <a:pPr>
              <a:lnSpc>
                <a:spcPct val="100000"/>
              </a:lnSpc>
              <a:buFont typeface="StarSymbol"/>
              <a:buChar char=""/>
            </a:pPr>
            <a:r>
              <a:rPr lang="en-US" sz="3200" strike="noStrike">
                <a:solidFill>
                  <a:srgbClr val="000000"/>
                </a:solidFill>
                <a:latin typeface="Times New Roman"/>
                <a:ea typeface="DejaVu Sans"/>
              </a:rPr>
              <a:t>Public key related issues:</a:t>
            </a:r>
            <a:endParaRPr/>
          </a:p>
          <a:p>
            <a:pPr lvl="1">
              <a:lnSpc>
                <a:spcPct val="100000"/>
              </a:lnSpc>
              <a:buFont typeface="Arial"/>
              <a:buChar char="–"/>
            </a:pPr>
            <a:r>
              <a:rPr lang="en-US" sz="3200" strike="noStrike">
                <a:solidFill>
                  <a:srgbClr val="000000"/>
                </a:solidFill>
                <a:latin typeface="Times New Roman"/>
                <a:ea typeface="DejaVu Sans"/>
              </a:rPr>
              <a:t>Alice may have multiple keys, especially over her lifetime, as she moves from job to job and one email address to another.</a:t>
            </a:r>
            <a:endParaRPr/>
          </a:p>
          <a:p>
            <a:pPr lvl="1">
              <a:lnSpc>
                <a:spcPct val="100000"/>
              </a:lnSpc>
              <a:buFont typeface="Arial"/>
              <a:buChar char="–"/>
            </a:pPr>
            <a:r>
              <a:rPr lang="en-US" sz="2800" strike="noStrike">
                <a:solidFill>
                  <a:srgbClr val="000000"/>
                </a:solidFill>
                <a:latin typeface="Times New Roman"/>
                <a:ea typeface="DejaVu Sans"/>
              </a:rPr>
              <a:t>If</a:t>
            </a:r>
            <a:r>
              <a:rPr lang="en-US" sz="3200" strike="noStrike">
                <a:solidFill>
                  <a:srgbClr val="000000"/>
                </a:solidFill>
                <a:latin typeface="Times New Roman"/>
                <a:ea typeface="DejaVu Sans"/>
              </a:rPr>
              <a:t> public key is not in a structure that ensures authenticity (e.g., a certificate in a key store with a passphrase) it can be changed.</a:t>
            </a:r>
            <a:endParaRPr/>
          </a:p>
        </p:txBody>
      </p:sp>
      <p:sp>
        <p:nvSpPr>
          <p:cNvPr id="475" name="CustomShape 3"/>
          <p:cNvSpPr/>
          <p:nvPr/>
        </p:nvSpPr>
        <p:spPr>
          <a:xfrm>
            <a:off x="3124080" y="6248520"/>
            <a:ext cx="2890800" cy="452520"/>
          </a:xfrm>
          <a:prstGeom prst="rect">
            <a:avLst/>
          </a:prstGeom>
          <a:noFill/>
          <a:ln>
            <a:noFill/>
          </a:ln>
        </p:spPr>
        <p:style>
          <a:lnRef idx="0"/>
          <a:fillRef idx="0"/>
          <a:effectRef idx="0"/>
          <a:fontRef idx="minor"/>
        </p:style>
        <p:txBody>
          <a:bodyPr lIns="90000" rIns="90000" tIns="45000" bIns="45000"/>
          <a:p>
            <a:pPr algn="ctr">
              <a:lnSpc>
                <a:spcPct val="100000"/>
              </a:lnSpc>
            </a:pPr>
            <a:r>
              <a:rPr lang="en-US" sz="800" strike="noStrike">
                <a:solidFill>
                  <a:srgbClr val="ffffff"/>
                </a:solidFill>
                <a:latin typeface="Times New Roman"/>
                <a:ea typeface="DejaVu Sans"/>
              </a:rPr>
              <a:t>Copyright 2001 - 2006 - Kevin W. Wall - All Rights Reserved. Permission granted for use by Franklin University to use in COMP676 (Computer Security) and other information security courses.</a:t>
            </a:r>
            <a:endParaRPr/>
          </a:p>
        </p:txBody>
      </p:sp>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16" name="Picture 269" descr=""/>
          <p:cNvPicPr/>
          <p:nvPr/>
        </p:nvPicPr>
        <p:blipFill>
          <a:blip r:embed="rId1"/>
          <a:stretch/>
        </p:blipFill>
        <p:spPr>
          <a:xfrm>
            <a:off x="185400" y="252360"/>
            <a:ext cx="8870040" cy="6852960"/>
          </a:xfrm>
          <a:prstGeom prst="rect">
            <a:avLst/>
          </a:prstGeom>
          <a:ln>
            <a:noFill/>
          </a:ln>
        </p:spPr>
      </p:pic>
      <p:sp>
        <p:nvSpPr>
          <p:cNvPr id="317" name="CustomShape 1"/>
          <p:cNvSpPr/>
          <p:nvPr/>
        </p:nvSpPr>
        <p:spPr>
          <a:xfrm>
            <a:off x="640080" y="149760"/>
            <a:ext cx="7950960" cy="500400"/>
          </a:xfrm>
          <a:prstGeom prst="rect">
            <a:avLst/>
          </a:prstGeom>
          <a:noFill/>
          <a:ln>
            <a:noFill/>
          </a:ln>
        </p:spPr>
        <p:style>
          <a:lnRef idx="0"/>
          <a:fillRef idx="0"/>
          <a:effectRef idx="0"/>
          <a:fontRef idx="minor"/>
        </p:style>
        <p:txBody>
          <a:bodyPr lIns="90000" rIns="90000" tIns="45000" bIns="45000"/>
          <a:p>
            <a:pPr>
              <a:lnSpc>
                <a:spcPct val="100000"/>
              </a:lnSpc>
            </a:pPr>
            <a:r>
              <a:rPr lang="en-US" sz="2800" strike="noStrike">
                <a:solidFill>
                  <a:srgbClr val="000000"/>
                </a:solidFill>
                <a:latin typeface="Calibri"/>
                <a:ea typeface="DejaVu Sans"/>
              </a:rPr>
              <a:t>Data Flow for Symmetric Encryption (Java)</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6" name="CustomShape 1"/>
          <p:cNvSpPr/>
          <p:nvPr/>
        </p:nvSpPr>
        <p:spPr>
          <a:xfrm>
            <a:off x="685800" y="105480"/>
            <a:ext cx="77677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Times New Roman"/>
                <a:ea typeface="DejaVu Sans"/>
              </a:rPr>
              <a:t>What to look for</a:t>
            </a:r>
            <a:endParaRPr/>
          </a:p>
        </p:txBody>
      </p:sp>
      <p:sp>
        <p:nvSpPr>
          <p:cNvPr id="477" name="CustomShape 2"/>
          <p:cNvSpPr/>
          <p:nvPr/>
        </p:nvSpPr>
        <p:spPr>
          <a:xfrm>
            <a:off x="685800" y="1765080"/>
            <a:ext cx="7767720" cy="4110120"/>
          </a:xfrm>
          <a:prstGeom prst="rect">
            <a:avLst/>
          </a:prstGeom>
          <a:noFill/>
          <a:ln>
            <a:noFill/>
          </a:ln>
        </p:spPr>
        <p:style>
          <a:lnRef idx="0"/>
          <a:fillRef idx="0"/>
          <a:effectRef idx="0"/>
          <a:fontRef idx="minor"/>
        </p:style>
        <p:txBody>
          <a:bodyPr lIns="90000" rIns="90000" tIns="45000" bIns="45000"/>
          <a:p>
            <a:pPr>
              <a:lnSpc>
                <a:spcPct val="100000"/>
              </a:lnSpc>
              <a:buSzPct val="45000"/>
              <a:buFont typeface="StarSymbol"/>
              <a:buChar char=""/>
            </a:pPr>
            <a:r>
              <a:rPr lang="en-US" sz="3200" strike="noStrike">
                <a:solidFill>
                  <a:srgbClr val="000000"/>
                </a:solidFill>
                <a:latin typeface="Times New Roman"/>
                <a:ea typeface="DejaVu Sans"/>
              </a:rPr>
              <a:t>Usually in Java, key pair is kept in a key store file. (In .NET, it often is just in a special XML file and not secured.)</a:t>
            </a:r>
            <a:endParaRPr/>
          </a:p>
          <a:p>
            <a:pPr>
              <a:lnSpc>
                <a:spcPct val="100000"/>
              </a:lnSpc>
              <a:buSzPct val="45000"/>
              <a:buFont typeface="StarSymbol"/>
              <a:buChar char=""/>
            </a:pPr>
            <a:r>
              <a:rPr lang="en-US" sz="3200" strike="noStrike">
                <a:solidFill>
                  <a:srgbClr val="000000"/>
                </a:solidFill>
                <a:latin typeface="Times New Roman"/>
                <a:ea typeface="DejaVu Sans"/>
              </a:rPr>
              <a:t>If in key store file, check:</a:t>
            </a:r>
            <a:endParaRPr/>
          </a:p>
          <a:p>
            <a:pPr lvl="1">
              <a:lnSpc>
                <a:spcPct val="100000"/>
              </a:lnSpc>
              <a:buSzPct val="45000"/>
              <a:buFont typeface="StarSymbol"/>
              <a:buChar char=""/>
            </a:pPr>
            <a:r>
              <a:rPr lang="en-US" sz="2800" strike="noStrike">
                <a:solidFill>
                  <a:srgbClr val="000000"/>
                </a:solidFill>
                <a:latin typeface="Times New Roman"/>
                <a:ea typeface="DejaVu Sans"/>
              </a:rPr>
              <a:t>Is private key secured with passphrase (to prevent loss of confidentiality)?</a:t>
            </a:r>
            <a:endParaRPr/>
          </a:p>
          <a:p>
            <a:pPr lvl="1">
              <a:lnSpc>
                <a:spcPct val="100000"/>
              </a:lnSpc>
              <a:buSzPct val="45000"/>
              <a:buFont typeface="StarSymbol"/>
              <a:buChar char=""/>
            </a:pPr>
            <a:r>
              <a:rPr lang="en-US" sz="2800" strike="noStrike">
                <a:solidFill>
                  <a:srgbClr val="000000"/>
                </a:solidFill>
                <a:latin typeface="Times New Roman"/>
                <a:ea typeface="DejaVu Sans"/>
              </a:rPr>
              <a:t>Is key store itself secured with (preferably different) passphrase (to prevent tampering)?</a:t>
            </a:r>
            <a:endParaRPr/>
          </a:p>
          <a:p>
            <a:pPr>
              <a:lnSpc>
                <a:spcPct val="100000"/>
              </a:lnSpc>
              <a:buSzPct val="45000"/>
              <a:buFont typeface="StarSymbol"/>
              <a:buChar char=""/>
            </a:pPr>
            <a:r>
              <a:rPr lang="en-US" sz="3200" strike="noStrike">
                <a:solidFill>
                  <a:srgbClr val="000000"/>
                </a:solidFill>
                <a:latin typeface="Times New Roman"/>
                <a:ea typeface="DejaVu Sans"/>
              </a:rPr>
              <a:t>If Alice’s key in X.509 cert, does Bob properly validate cert?</a:t>
            </a:r>
            <a:endParaRPr/>
          </a:p>
        </p:txBody>
      </p:sp>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8" name="CustomShape 1"/>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gn="ctr">
              <a:lnSpc>
                <a:spcPct val="100000"/>
              </a:lnSpc>
            </a:pPr>
            <a:r>
              <a:rPr lang="en-US" sz="5400" strike="noStrike">
                <a:solidFill>
                  <a:srgbClr val="0000ff"/>
                </a:solidFill>
                <a:latin typeface="Calibri"/>
                <a:ea typeface="DejaVu Sans"/>
              </a:rPr>
              <a:t>Miscellaneous Topics</a:t>
            </a:r>
            <a:endParaRPr/>
          </a:p>
          <a:p>
            <a:pPr>
              <a:lnSpc>
                <a:spcPct val="100000"/>
              </a:lnSpc>
              <a:buBlip>
                <a:blip r:embed="rId1"/>
              </a:buBlip>
            </a:pPr>
            <a:r>
              <a:rPr lang="en-US" sz="4000" strike="noStrike">
                <a:solidFill>
                  <a:srgbClr val="0000ff"/>
                </a:solidFill>
                <a:latin typeface="Calibri"/>
                <a:ea typeface="DejaVu Sans"/>
              </a:rPr>
              <a:t> </a:t>
            </a:r>
            <a:r>
              <a:rPr lang="en-US" sz="4000" strike="noStrike">
                <a:solidFill>
                  <a:srgbClr val="0000ff"/>
                </a:solidFill>
                <a:latin typeface="Calibri"/>
                <a:ea typeface="DejaVu Sans"/>
              </a:rPr>
              <a:t>Key Management</a:t>
            </a:r>
            <a:endParaRPr/>
          </a:p>
          <a:p>
            <a:pPr>
              <a:lnSpc>
                <a:spcPct val="100000"/>
              </a:lnSpc>
              <a:buBlip>
                <a:blip r:embed="rId2"/>
              </a:buBlip>
            </a:pPr>
            <a:r>
              <a:rPr lang="en-US" sz="4000" strike="noStrike">
                <a:solidFill>
                  <a:srgbClr val="0000ff"/>
                </a:solidFill>
                <a:latin typeface="Calibri"/>
                <a:ea typeface="DejaVu Sans"/>
              </a:rPr>
              <a:t> </a:t>
            </a:r>
            <a:r>
              <a:rPr lang="en-US" sz="4000" strike="noStrike">
                <a:solidFill>
                  <a:srgbClr val="0000ff"/>
                </a:solidFill>
                <a:latin typeface="Calibri"/>
                <a:ea typeface="DejaVu Sans"/>
              </a:rPr>
              <a:t>Database Encryption</a:t>
            </a:r>
            <a:endParaRPr/>
          </a:p>
          <a:p>
            <a:pPr>
              <a:lnSpc>
                <a:spcPct val="100000"/>
              </a:lnSpc>
              <a:buBlip>
                <a:blip r:embed="rId3"/>
              </a:buBlip>
            </a:pPr>
            <a:r>
              <a:rPr lang="en-US" sz="4000" strike="noStrike">
                <a:solidFill>
                  <a:srgbClr val="0000ff"/>
                </a:solidFill>
                <a:latin typeface="Calibri"/>
                <a:ea typeface="DejaVu Sans"/>
              </a:rPr>
              <a:t> </a:t>
            </a:r>
            <a:r>
              <a:rPr lang="en-US" sz="4000" strike="noStrike">
                <a:solidFill>
                  <a:srgbClr val="0000ff"/>
                </a:solidFill>
                <a:latin typeface="Calibri"/>
                <a:ea typeface="DejaVu Sans"/>
              </a:rPr>
              <a:t>TLS/SSL issues</a:t>
            </a:r>
            <a:endParaRPr/>
          </a:p>
          <a:p>
            <a:pPr>
              <a:lnSpc>
                <a:spcPct val="100000"/>
              </a:lnSpc>
            </a:pPr>
            <a:endParaRPr/>
          </a:p>
        </p:txBody>
      </p:sp>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Key Management:</a:t>
            </a:r>
            <a:endParaRPr/>
          </a:p>
          <a:p>
            <a:pPr algn="ctr">
              <a:lnSpc>
                <a:spcPct val="100000"/>
              </a:lnSpc>
            </a:pPr>
            <a:r>
              <a:rPr lang="en-US" sz="4400" strike="noStrike">
                <a:solidFill>
                  <a:srgbClr val="000000"/>
                </a:solidFill>
                <a:latin typeface="Calibri"/>
                <a:ea typeface="DejaVu Sans"/>
              </a:rPr>
              <a:t>Re-keying Frequency(1/2)</a:t>
            </a:r>
            <a:endParaRPr/>
          </a:p>
        </p:txBody>
      </p:sp>
      <p:sp>
        <p:nvSpPr>
          <p:cNvPr id="480"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PCI DSS 2.0 and later says that you </a:t>
            </a:r>
            <a:r>
              <a:rPr i="1" lang="en-US" sz="3200" strike="noStrike">
                <a:solidFill>
                  <a:srgbClr val="000000"/>
                </a:solidFill>
                <a:latin typeface="Calibri"/>
                <a:ea typeface="DejaVu Sans"/>
              </a:rPr>
              <a:t>must </a:t>
            </a:r>
            <a:r>
              <a:rPr lang="en-US" sz="3200" strike="noStrike">
                <a:solidFill>
                  <a:srgbClr val="000000"/>
                </a:solidFill>
                <a:latin typeface="Calibri"/>
                <a:ea typeface="DejaVu Sans"/>
              </a:rPr>
              <a:t>change symmetric crypto keys </a:t>
            </a:r>
            <a:r>
              <a:rPr i="1" lang="en-US" sz="3200" strike="noStrike">
                <a:solidFill>
                  <a:srgbClr val="000000"/>
                </a:solidFill>
                <a:latin typeface="Calibri"/>
                <a:ea typeface="DejaVu Sans"/>
              </a:rPr>
              <a:t>at least </a:t>
            </a:r>
            <a:r>
              <a:rPr lang="en-US" sz="3200" strike="noStrike">
                <a:solidFill>
                  <a:srgbClr val="000000"/>
                </a:solidFill>
                <a:latin typeface="Calibri"/>
                <a:ea typeface="DejaVu Sans"/>
              </a:rPr>
              <a:t>yearly? Is that enough?</a:t>
            </a:r>
            <a:endParaRPr/>
          </a:p>
          <a:p>
            <a:pPr>
              <a:lnSpc>
                <a:spcPct val="100000"/>
              </a:lnSpc>
              <a:buFont typeface="Arial"/>
              <a:buChar char="•"/>
            </a:pPr>
            <a:r>
              <a:rPr lang="en-US" sz="3200" strike="noStrike">
                <a:solidFill>
                  <a:srgbClr val="000000"/>
                </a:solidFill>
                <a:latin typeface="Calibri"/>
                <a:ea typeface="DejaVu Sans"/>
              </a:rPr>
              <a:t>Steve Bellovin says in </a:t>
            </a:r>
            <a:r>
              <a:rPr lang="en-US" sz="3200" strike="noStrike" u="sng">
                <a:solidFill>
                  <a:srgbClr val="0000ff"/>
                </a:solidFill>
                <a:latin typeface="Calibri"/>
                <a:ea typeface="DejaVu Sans"/>
              </a:rPr>
              <a:t>http://osdir.com/ml/encryption.general/2005-02/msg00005.html</a:t>
            </a:r>
            <a:r>
              <a:rPr lang="en-US" sz="3200" strike="noStrike">
                <a:solidFill>
                  <a:srgbClr val="000000"/>
                </a:solidFill>
                <a:latin typeface="Calibri"/>
                <a:ea typeface="DejaVu Sans"/>
              </a:rPr>
              <a:t>:</a:t>
            </a:r>
            <a:endParaRPr/>
          </a:p>
          <a:p>
            <a:pPr lvl="1">
              <a:lnSpc>
                <a:spcPct val="100000"/>
              </a:lnSpc>
              <a:buFont typeface="Arial"/>
              <a:buChar char="–"/>
            </a:pPr>
            <a:r>
              <a:rPr lang="en-US" sz="2800" strike="noStrike">
                <a:solidFill>
                  <a:srgbClr val="000000"/>
                </a:solidFill>
                <a:latin typeface="Calibri"/>
                <a:ea typeface="DejaVu Sans"/>
              </a:rPr>
              <a:t>For 3DES in CBC mode, re-key at least every 2</a:t>
            </a:r>
            <a:r>
              <a:rPr lang="en-US" sz="2800" strike="noStrike" baseline="30000">
                <a:solidFill>
                  <a:srgbClr val="000000"/>
                </a:solidFill>
                <a:latin typeface="Calibri"/>
                <a:ea typeface="DejaVu Sans"/>
              </a:rPr>
              <a:t>32</a:t>
            </a:r>
            <a:r>
              <a:rPr lang="en-US" sz="2800" strike="noStrike">
                <a:solidFill>
                  <a:srgbClr val="000000"/>
                </a:solidFill>
                <a:latin typeface="Calibri"/>
                <a:ea typeface="DejaVu Sans"/>
              </a:rPr>
              <a:t> * 64-bits of plaintext (~ 275GB)</a:t>
            </a:r>
            <a:endParaRPr/>
          </a:p>
          <a:p>
            <a:pPr lvl="1">
              <a:lnSpc>
                <a:spcPct val="100000"/>
              </a:lnSpc>
              <a:buFont typeface="Arial"/>
              <a:buChar char="–"/>
            </a:pPr>
            <a:r>
              <a:rPr lang="en-US" sz="2800" strike="noStrike">
                <a:solidFill>
                  <a:srgbClr val="000000"/>
                </a:solidFill>
                <a:latin typeface="Calibri"/>
                <a:ea typeface="DejaVu Sans"/>
              </a:rPr>
              <a:t>For AES in CBC mode, every 2</a:t>
            </a:r>
            <a:r>
              <a:rPr lang="en-US" sz="2800" strike="noStrike" baseline="30000">
                <a:solidFill>
                  <a:srgbClr val="000000"/>
                </a:solidFill>
                <a:latin typeface="Calibri"/>
                <a:ea typeface="DejaVu Sans"/>
              </a:rPr>
              <a:t>64</a:t>
            </a:r>
            <a:r>
              <a:rPr lang="en-US" sz="2800" strike="noStrike">
                <a:solidFill>
                  <a:srgbClr val="000000"/>
                </a:solidFill>
                <a:latin typeface="Calibri"/>
                <a:ea typeface="DejaVu Sans"/>
              </a:rPr>
              <a:t> * 128-bits</a:t>
            </a:r>
            <a:endParaRPr/>
          </a:p>
          <a:p>
            <a:pPr lvl="1">
              <a:lnSpc>
                <a:spcPct val="100000"/>
              </a:lnSpc>
              <a:buFont typeface="Arial"/>
              <a:buChar char="–"/>
            </a:pPr>
            <a:r>
              <a:rPr lang="en-US" sz="2800" strike="noStrike">
                <a:solidFill>
                  <a:srgbClr val="000000"/>
                </a:solidFill>
                <a:latin typeface="Calibri"/>
                <a:ea typeface="DejaVu Sans"/>
              </a:rPr>
              <a:t>General: every 2</a:t>
            </a:r>
            <a:r>
              <a:rPr lang="en-US" sz="2800" strike="noStrike" baseline="30000">
                <a:solidFill>
                  <a:srgbClr val="000000"/>
                </a:solidFill>
                <a:latin typeface="Calibri"/>
                <a:ea typeface="DejaVu Sans"/>
              </a:rPr>
              <a:t>N/2</a:t>
            </a:r>
            <a:r>
              <a:rPr lang="en-US" sz="2800" strike="noStrike">
                <a:solidFill>
                  <a:srgbClr val="000000"/>
                </a:solidFill>
                <a:latin typeface="Calibri"/>
                <a:ea typeface="DejaVu Sans"/>
              </a:rPr>
              <a:t> * cipher_block_size bits, where N is key size in bits.</a:t>
            </a:r>
            <a:endParaRPr/>
          </a:p>
        </p:txBody>
      </p:sp>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Key Management:</a:t>
            </a:r>
            <a:endParaRPr/>
          </a:p>
          <a:p>
            <a:pPr algn="ctr">
              <a:lnSpc>
                <a:spcPct val="100000"/>
              </a:lnSpc>
            </a:pPr>
            <a:r>
              <a:rPr lang="en-US" sz="4400" strike="noStrike">
                <a:solidFill>
                  <a:srgbClr val="000000"/>
                </a:solidFill>
                <a:latin typeface="Calibri"/>
                <a:ea typeface="DejaVu Sans"/>
              </a:rPr>
              <a:t>Re-keying Frequency(2/2)</a:t>
            </a:r>
            <a:endParaRPr/>
          </a:p>
        </p:txBody>
      </p:sp>
      <p:sp>
        <p:nvSpPr>
          <p:cNvPr id="482"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a:t>
            </a:r>
            <a:r>
              <a:rPr lang="en-US" sz="3200" strike="noStrike">
                <a:solidFill>
                  <a:srgbClr val="000000"/>
                </a:solidFill>
                <a:latin typeface="Calibri"/>
                <a:ea typeface="DejaVu Sans"/>
              </a:rPr>
              <a:t>Sweet32”, a TLS attack on legacy 32-bit cipher suites is example:</a:t>
            </a:r>
            <a:endParaRPr/>
          </a:p>
          <a:p>
            <a:pPr>
              <a:lnSpc>
                <a:spcPct val="100000"/>
              </a:lnSpc>
              <a:buFont typeface="Arial"/>
              <a:buChar char="•"/>
            </a:pPr>
            <a:r>
              <a:rPr lang="en-US" sz="3200" strike="noStrike" u="sng">
                <a:solidFill>
                  <a:srgbClr val="0000ff"/>
                </a:solidFill>
                <a:latin typeface="Calibri"/>
                <a:ea typeface="DejaVu Sans"/>
              </a:rPr>
              <a:t>https://sweet32.info/</a:t>
            </a:r>
            <a:endParaRPr/>
          </a:p>
          <a:p>
            <a:pPr>
              <a:lnSpc>
                <a:spcPct val="100000"/>
              </a:lnSpc>
              <a:buFont typeface="Arial"/>
              <a:buChar char="•"/>
            </a:pPr>
            <a:r>
              <a:rPr lang="en-US" sz="3200" strike="noStrike" u="sng">
                <a:solidFill>
                  <a:srgbClr val="0000ff"/>
                </a:solidFill>
                <a:latin typeface="Calibri"/>
                <a:ea typeface="DejaVu Sans"/>
              </a:rPr>
              <a:t>https://sweet32.info/SWEET32_CCS16.pdf</a:t>
            </a:r>
            <a:endParaRPr/>
          </a:p>
          <a:p>
            <a:pPr>
              <a:lnSpc>
                <a:spcPct val="100000"/>
              </a:lnSpc>
              <a:buFont typeface="Arial"/>
              <a:buChar char="•"/>
            </a:pPr>
            <a:r>
              <a:rPr lang="en-US" sz="3200" strike="noStrike">
                <a:solidFill>
                  <a:srgbClr val="000000"/>
                </a:solidFill>
                <a:latin typeface="Calibri"/>
                <a:ea typeface="DejaVu Sans"/>
              </a:rPr>
              <a:t>Matthew Green blog post provides more explanation:</a:t>
            </a:r>
            <a:endParaRPr/>
          </a:p>
          <a:p>
            <a:pPr lvl="1">
              <a:lnSpc>
                <a:spcPct val="100000"/>
              </a:lnSpc>
              <a:buSzPct val="45000"/>
              <a:buFont typeface="Arial"/>
              <a:buChar char="–"/>
            </a:pPr>
            <a:r>
              <a:rPr lang="en-US" sz="2800" strike="noStrike" u="sng">
                <a:solidFill>
                  <a:srgbClr val="0000ff"/>
                </a:solidFill>
                <a:latin typeface="Calibri"/>
                <a:ea typeface="DejaVu Sans"/>
              </a:rPr>
              <a:t>https://blog.cryptographyengineering.com/2016/08/24/attack-of-week-64-bit-ciphers-in-tls/</a:t>
            </a:r>
            <a:endParaRPr/>
          </a:p>
        </p:txBody>
      </p:sp>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Key Management:</a:t>
            </a:r>
            <a:endParaRPr/>
          </a:p>
          <a:p>
            <a:pPr algn="ctr">
              <a:lnSpc>
                <a:spcPct val="100000"/>
              </a:lnSpc>
            </a:pPr>
            <a:r>
              <a:rPr lang="en-US" sz="4400" strike="noStrike">
                <a:solidFill>
                  <a:srgbClr val="000000"/>
                </a:solidFill>
                <a:latin typeface="Calibri"/>
                <a:ea typeface="DejaVu Sans"/>
              </a:rPr>
              <a:t>Secure Key Storage</a:t>
            </a:r>
            <a:endParaRPr/>
          </a:p>
        </p:txBody>
      </p:sp>
      <p:sp>
        <p:nvSpPr>
          <p:cNvPr id="484"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i="1" lang="en-US" sz="2800" strike="noStrike">
                <a:solidFill>
                  <a:srgbClr val="0000ff"/>
                </a:solidFill>
                <a:latin typeface="Calibri"/>
                <a:ea typeface="DejaVu Sans"/>
              </a:rPr>
              <a:t>So where do you store your keys?</a:t>
            </a:r>
            <a:endParaRPr/>
          </a:p>
          <a:p>
            <a:pPr>
              <a:lnSpc>
                <a:spcPct val="100000"/>
              </a:lnSpc>
              <a:buFont typeface="Arial"/>
              <a:buChar char="•"/>
            </a:pPr>
            <a:r>
              <a:rPr b="1" lang="en-US" sz="2800" strike="noStrike">
                <a:solidFill>
                  <a:srgbClr val="00ff00"/>
                </a:solidFill>
                <a:latin typeface="Calibri"/>
                <a:ea typeface="DejaVu Sans"/>
              </a:rPr>
              <a:t>Ideally</a:t>
            </a:r>
            <a:r>
              <a:rPr lang="en-US" sz="2800" strike="noStrike">
                <a:solidFill>
                  <a:srgbClr val="000000"/>
                </a:solidFill>
                <a:latin typeface="Calibri"/>
                <a:ea typeface="DejaVu Sans"/>
              </a:rPr>
              <a:t>: an HSM or a TPM</a:t>
            </a:r>
            <a:endParaRPr/>
          </a:p>
          <a:p>
            <a:pPr>
              <a:lnSpc>
                <a:spcPct val="100000"/>
              </a:lnSpc>
              <a:buFont typeface="Arial"/>
              <a:buChar char="•"/>
            </a:pPr>
            <a:r>
              <a:rPr lang="en-US" sz="2800" strike="noStrike">
                <a:solidFill>
                  <a:srgbClr val="ff0000"/>
                </a:solidFill>
                <a:latin typeface="Calibri"/>
                <a:ea typeface="DejaVu Sans"/>
              </a:rPr>
              <a:t>FAIL</a:t>
            </a:r>
            <a:r>
              <a:rPr lang="en-US" sz="2800" strike="noStrike">
                <a:solidFill>
                  <a:srgbClr val="000000"/>
                </a:solidFill>
                <a:latin typeface="Calibri"/>
                <a:ea typeface="DejaVu Sans"/>
              </a:rPr>
              <a:t>: If hard-coded in source code or put into properties file.</a:t>
            </a:r>
            <a:endParaRPr/>
          </a:p>
          <a:p>
            <a:pPr lvl="1">
              <a:lnSpc>
                <a:spcPct val="100000"/>
              </a:lnSpc>
              <a:buSzPct val="45000"/>
              <a:buFont typeface="Wingdings" charset="2"/>
              <a:buChar char=""/>
            </a:pPr>
            <a:r>
              <a:rPr lang="en-US" sz="2400" strike="noStrike">
                <a:solidFill>
                  <a:srgbClr val="000000"/>
                </a:solidFill>
                <a:latin typeface="Calibri"/>
                <a:ea typeface="DejaVu Sans"/>
              </a:rPr>
              <a:t>Both situations usually under version control!</a:t>
            </a:r>
            <a:endParaRPr/>
          </a:p>
          <a:p>
            <a:pPr>
              <a:lnSpc>
                <a:spcPct val="100000"/>
              </a:lnSpc>
              <a:buFont typeface="Arial"/>
              <a:buChar char="•"/>
            </a:pPr>
            <a:r>
              <a:rPr lang="en-US" sz="2800" strike="noStrike">
                <a:solidFill>
                  <a:srgbClr val="92d050"/>
                </a:solidFill>
                <a:latin typeface="Calibri"/>
                <a:ea typeface="DejaVu Sans"/>
              </a:rPr>
              <a:t>Ok</a:t>
            </a:r>
            <a:r>
              <a:rPr lang="en-US" sz="2800" strike="noStrike">
                <a:solidFill>
                  <a:srgbClr val="000000"/>
                </a:solidFill>
                <a:latin typeface="Calibri"/>
                <a:ea typeface="DejaVu Sans"/>
              </a:rPr>
              <a:t>: Config file, locked down &amp; controlled by ops staff and unavailable to all others.</a:t>
            </a:r>
            <a:endParaRPr/>
          </a:p>
          <a:p>
            <a:pPr>
              <a:lnSpc>
                <a:spcPct val="100000"/>
              </a:lnSpc>
              <a:buFont typeface="Arial"/>
              <a:buChar char="•"/>
            </a:pPr>
            <a:r>
              <a:rPr lang="en-US" sz="2800" strike="noStrike">
                <a:solidFill>
                  <a:srgbClr val="00b050"/>
                </a:solidFill>
                <a:latin typeface="Calibri"/>
                <a:ea typeface="DejaVu Sans"/>
              </a:rPr>
              <a:t>Better</a:t>
            </a:r>
            <a:r>
              <a:rPr lang="en-US" sz="2800" strike="noStrike">
                <a:solidFill>
                  <a:srgbClr val="000000"/>
                </a:solidFill>
                <a:latin typeface="Calibri"/>
                <a:ea typeface="DejaVu Sans"/>
              </a:rPr>
              <a:t>: For .NET, DPAPI; for Java, Oracle WebLogic Encryption Services, Java Key Store</a:t>
            </a:r>
            <a:endParaRPr/>
          </a:p>
          <a:p>
            <a:pPr>
              <a:lnSpc>
                <a:spcPct val="100000"/>
              </a:lnSpc>
              <a:buFont typeface="Arial"/>
              <a:buChar char="•"/>
            </a:pPr>
            <a:r>
              <a:rPr lang="en-US" sz="2800" strike="noStrike">
                <a:solidFill>
                  <a:srgbClr val="ff0000"/>
                </a:solidFill>
                <a:latin typeface="Calibri"/>
                <a:ea typeface="DejaVu Sans"/>
              </a:rPr>
              <a:t>NEVER</a:t>
            </a:r>
            <a:r>
              <a:rPr lang="en-US" sz="2800" strike="noStrike">
                <a:solidFill>
                  <a:srgbClr val="000000"/>
                </a:solidFill>
                <a:latin typeface="Calibri"/>
                <a:ea typeface="DejaVu Sans"/>
              </a:rPr>
              <a:t> put encryption key in </a:t>
            </a:r>
            <a:r>
              <a:rPr i="1" lang="en-US" sz="2800" strike="noStrike">
                <a:solidFill>
                  <a:srgbClr val="000000"/>
                </a:solidFill>
                <a:latin typeface="Calibri"/>
                <a:ea typeface="DejaVu Sans"/>
              </a:rPr>
              <a:t>same</a:t>
            </a:r>
            <a:r>
              <a:rPr lang="en-US" sz="2800" strike="noStrike">
                <a:solidFill>
                  <a:srgbClr val="000000"/>
                </a:solidFill>
                <a:latin typeface="Calibri"/>
                <a:ea typeface="DejaVu Sans"/>
              </a:rPr>
              <a:t> file with data that's being encrypted.</a:t>
            </a:r>
            <a:endParaRPr/>
          </a:p>
        </p:txBody>
      </p:sp>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5"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chorCtr="1"/>
          <a:p>
            <a:pPr algn="ctr">
              <a:lnSpc>
                <a:spcPct val="100000"/>
              </a:lnSpc>
            </a:pPr>
            <a:r>
              <a:rPr lang="en-US" sz="4400" strike="noStrike">
                <a:solidFill>
                  <a:srgbClr val="000000"/>
                </a:solidFill>
                <a:latin typeface="Calibri"/>
                <a:ea typeface="DejaVu Sans"/>
              </a:rPr>
              <a:t>Encrypting Data in a DB</a:t>
            </a:r>
            <a:endParaRPr/>
          </a:p>
        </p:txBody>
      </p:sp>
      <p:sp>
        <p:nvSpPr>
          <p:cNvPr id="486"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p>
            <a:pPr>
              <a:lnSpc>
                <a:spcPct val="80000"/>
              </a:lnSpc>
              <a:buFont typeface="Arial"/>
              <a:buChar char="•"/>
            </a:pPr>
            <a:r>
              <a:rPr i="1" lang="en-US" sz="2700" strike="noStrike">
                <a:solidFill>
                  <a:srgbClr val="0000ff"/>
                </a:solidFill>
                <a:latin typeface="Calibri"/>
                <a:ea typeface="DejaVu Sans"/>
              </a:rPr>
              <a:t>Three ways to encrypt data for a database:</a:t>
            </a:r>
            <a:endParaRPr/>
          </a:p>
          <a:p>
            <a:pPr>
              <a:lnSpc>
                <a:spcPct val="80000"/>
              </a:lnSpc>
              <a:buFont typeface="StarSymbol"/>
              <a:buAutoNum type="arabicPeriod"/>
            </a:pPr>
            <a:r>
              <a:rPr lang="en-US" sz="2700" strike="noStrike">
                <a:solidFill>
                  <a:srgbClr val="000000"/>
                </a:solidFill>
                <a:latin typeface="Calibri"/>
                <a:ea typeface="DejaVu Sans"/>
              </a:rPr>
              <a:t> </a:t>
            </a:r>
            <a:r>
              <a:rPr lang="en-US" sz="2700" strike="noStrike">
                <a:solidFill>
                  <a:srgbClr val="000000"/>
                </a:solidFill>
                <a:latin typeface="Calibri"/>
                <a:ea typeface="DejaVu Sans"/>
              </a:rPr>
              <a:t>DB Engine itself does it via (mostly) Transparent Data Encryption (TDE)</a:t>
            </a:r>
            <a:endParaRPr/>
          </a:p>
          <a:p>
            <a:pPr>
              <a:lnSpc>
                <a:spcPct val="80000"/>
              </a:lnSpc>
              <a:buFont typeface="StarSymbol"/>
              <a:buAutoNum type="arabicPeriod"/>
            </a:pPr>
            <a:r>
              <a:rPr lang="en-US" sz="2700" strike="noStrike">
                <a:solidFill>
                  <a:srgbClr val="000000"/>
                </a:solidFill>
                <a:latin typeface="Calibri"/>
                <a:ea typeface="DejaVu Sans"/>
              </a:rPr>
              <a:t> </a:t>
            </a:r>
            <a:r>
              <a:rPr lang="en-US" sz="2700" strike="noStrike">
                <a:solidFill>
                  <a:srgbClr val="000000"/>
                </a:solidFill>
                <a:latin typeface="Calibri"/>
                <a:ea typeface="DejaVu Sans"/>
              </a:rPr>
              <a:t>Done via a proxy; e.g., MIT's CryptDB</a:t>
            </a:r>
            <a:endParaRPr/>
          </a:p>
          <a:p>
            <a:pPr>
              <a:lnSpc>
                <a:spcPct val="80000"/>
              </a:lnSpc>
              <a:buFont typeface="StarSymbol"/>
              <a:buAutoNum type="arabicPeriod"/>
            </a:pPr>
            <a:r>
              <a:rPr lang="en-US" sz="2700" strike="noStrike">
                <a:solidFill>
                  <a:srgbClr val="000000"/>
                </a:solidFill>
                <a:latin typeface="Calibri"/>
                <a:ea typeface="DejaVu Sans"/>
              </a:rPr>
              <a:t> </a:t>
            </a:r>
            <a:r>
              <a:rPr lang="en-US" sz="2700" strike="noStrike">
                <a:solidFill>
                  <a:srgbClr val="000000"/>
                </a:solidFill>
                <a:latin typeface="Calibri"/>
                <a:ea typeface="DejaVu Sans"/>
              </a:rPr>
              <a:t>Done via application code</a:t>
            </a:r>
            <a:endParaRPr/>
          </a:p>
          <a:p>
            <a:pPr>
              <a:lnSpc>
                <a:spcPct val="80000"/>
              </a:lnSpc>
            </a:pPr>
            <a:endParaRPr/>
          </a:p>
          <a:p>
            <a:pPr>
              <a:lnSpc>
                <a:spcPct val="80000"/>
              </a:lnSpc>
            </a:pPr>
            <a:r>
              <a:rPr lang="en-US" sz="2700" strike="noStrike">
                <a:solidFill>
                  <a:srgbClr val="000000"/>
                </a:solidFill>
                <a:latin typeface="Calibri"/>
                <a:ea typeface="DejaVu Sans"/>
              </a:rPr>
              <a:t>From application perspective, TDE approach is simplest.</a:t>
            </a:r>
            <a:endParaRPr/>
          </a:p>
          <a:p>
            <a:pPr>
              <a:lnSpc>
                <a:spcPct val="80000"/>
              </a:lnSpc>
              <a:buFont typeface="StarSymbol"/>
              <a:buChar char="l"/>
            </a:pPr>
            <a:r>
              <a:rPr lang="en-US" sz="2700" strike="noStrike">
                <a:solidFill>
                  <a:srgbClr val="000000"/>
                </a:solidFill>
                <a:latin typeface="Calibri"/>
                <a:ea typeface="DejaVu Sans"/>
              </a:rPr>
              <a:t>Transparent to the application.</a:t>
            </a:r>
            <a:endParaRPr/>
          </a:p>
          <a:p>
            <a:pPr>
              <a:lnSpc>
                <a:spcPct val="80000"/>
              </a:lnSpc>
              <a:buSzPct val="45000"/>
              <a:buFont typeface="StarSymbol"/>
              <a:buChar char="l"/>
            </a:pPr>
            <a:r>
              <a:rPr lang="en-US" sz="2700" strike="noStrike">
                <a:solidFill>
                  <a:srgbClr val="000000"/>
                </a:solidFill>
                <a:latin typeface="Calibri"/>
                <a:ea typeface="DejaVu Sans"/>
              </a:rPr>
              <a:t>Available for Oracle and Microsoft SQL Server</a:t>
            </a:r>
            <a:endParaRPr/>
          </a:p>
          <a:p>
            <a:pPr>
              <a:lnSpc>
                <a:spcPct val="80000"/>
              </a:lnSpc>
              <a:buSzPct val="45000"/>
              <a:buFont typeface="StarSymbol"/>
              <a:buChar char="l"/>
            </a:pPr>
            <a:r>
              <a:rPr lang="en-US" sz="2700" strike="noStrike">
                <a:solidFill>
                  <a:srgbClr val="000000"/>
                </a:solidFill>
                <a:latin typeface="Calibri"/>
                <a:ea typeface="DejaVu Sans"/>
              </a:rPr>
              <a:t>Probably satisfies “letter of the law” for PCI DSS compliance (not verified).</a:t>
            </a:r>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7" name="CustomShape 1"/>
          <p:cNvSpPr/>
          <p:nvPr/>
        </p:nvSpPr>
        <p:spPr>
          <a:xfrm>
            <a:off x="457200" y="58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30k' view of TDE</a:t>
            </a:r>
            <a:endParaRPr/>
          </a:p>
        </p:txBody>
      </p:sp>
      <p:sp>
        <p:nvSpPr>
          <p:cNvPr id="488" name="CustomShape 2"/>
          <p:cNvSpPr/>
          <p:nvPr/>
        </p:nvSpPr>
        <p:spPr>
          <a:xfrm>
            <a:off x="457200" y="1168200"/>
            <a:ext cx="8226000" cy="4522320"/>
          </a:xfrm>
          <a:prstGeom prst="rect">
            <a:avLst/>
          </a:prstGeom>
          <a:noFill/>
          <a:ln>
            <a:noFill/>
          </a:ln>
        </p:spPr>
        <p:style>
          <a:lnRef idx="0"/>
          <a:fillRef idx="0"/>
          <a:effectRef idx="0"/>
          <a:fontRef idx="minor"/>
        </p:style>
        <p:txBody>
          <a:bodyPr lIns="90000" rIns="90000" tIns="45000" bIns="45000"/>
          <a:p>
            <a:pPr>
              <a:lnSpc>
                <a:spcPct val="100000"/>
              </a:lnSpc>
              <a:buSzPct val="45000"/>
              <a:buFont typeface="Wingdings" charset="2"/>
              <a:buChar char=""/>
            </a:pPr>
            <a:r>
              <a:rPr lang="en-US" sz="2800" strike="noStrike">
                <a:solidFill>
                  <a:srgbClr val="000000"/>
                </a:solidFill>
                <a:latin typeface="Calibri"/>
                <a:ea typeface="DejaVu Sans"/>
              </a:rPr>
              <a:t>Offers encryption at the column, table, and tablespace levels.</a:t>
            </a:r>
            <a:endParaRPr/>
          </a:p>
          <a:p>
            <a:pPr>
              <a:lnSpc>
                <a:spcPct val="100000"/>
              </a:lnSpc>
              <a:buSzPct val="45000"/>
              <a:buFont typeface="Wingdings" charset="2"/>
              <a:buChar char=""/>
            </a:pPr>
            <a:r>
              <a:rPr lang="en-US" sz="2800" strike="noStrike">
                <a:solidFill>
                  <a:srgbClr val="000000"/>
                </a:solidFill>
                <a:latin typeface="Calibri"/>
                <a:ea typeface="DejaVu Sans"/>
              </a:rPr>
              <a:t>Limited cipher suite available; e.g., AES &amp; 3DES</a:t>
            </a:r>
            <a:endParaRPr/>
          </a:p>
          <a:p>
            <a:pPr>
              <a:lnSpc>
                <a:spcPct val="100000"/>
              </a:lnSpc>
              <a:buSzPct val="45000"/>
              <a:buFont typeface="Wingdings" charset="2"/>
              <a:buChar char=""/>
            </a:pPr>
            <a:r>
              <a:rPr lang="en-US" sz="2800" strike="noStrike">
                <a:solidFill>
                  <a:srgbClr val="000000"/>
                </a:solidFill>
                <a:latin typeface="Calibri"/>
                <a:ea typeface="DejaVu Sans"/>
              </a:rPr>
              <a:t>Key management: usually 2 keys involved:</a:t>
            </a:r>
            <a:endParaRPr/>
          </a:p>
          <a:p>
            <a:pPr lvl="1">
              <a:lnSpc>
                <a:spcPct val="100000"/>
              </a:lnSpc>
              <a:buSzPct val="45000"/>
              <a:buFont typeface="Wingdings" charset="2"/>
              <a:buChar char=""/>
            </a:pPr>
            <a:r>
              <a:rPr lang="en-US" sz="2200" strike="noStrike">
                <a:solidFill>
                  <a:srgbClr val="000000"/>
                </a:solidFill>
                <a:latin typeface="Calibri"/>
                <a:ea typeface="DejaVu Sans"/>
              </a:rPr>
              <a:t>DB “master” key – a key encryption key, secured w/ password</a:t>
            </a:r>
            <a:endParaRPr/>
          </a:p>
          <a:p>
            <a:pPr lvl="1">
              <a:lnSpc>
                <a:spcPct val="100000"/>
              </a:lnSpc>
              <a:buSzPct val="45000"/>
              <a:buFont typeface="Wingdings" charset="2"/>
              <a:buChar char=""/>
            </a:pPr>
            <a:r>
              <a:rPr lang="en-US" sz="2200" strike="noStrike">
                <a:solidFill>
                  <a:srgbClr val="000000"/>
                </a:solidFill>
                <a:latin typeface="Calibri"/>
                <a:ea typeface="DejaVu Sans"/>
              </a:rPr>
              <a:t>Table / column / tablespace keys, encrypted by DB master key</a:t>
            </a:r>
            <a:endParaRPr/>
          </a:p>
          <a:p>
            <a:pPr>
              <a:lnSpc>
                <a:spcPct val="100000"/>
              </a:lnSpc>
              <a:buSzPct val="45000"/>
              <a:buFont typeface="Wingdings" charset="2"/>
              <a:buChar char=""/>
            </a:pPr>
            <a:r>
              <a:rPr lang="en-US" sz="2800" strike="noStrike">
                <a:solidFill>
                  <a:srgbClr val="000000"/>
                </a:solidFill>
                <a:latin typeface="Calibri"/>
                <a:ea typeface="DejaVu Sans"/>
              </a:rPr>
              <a:t>Usually CBC mode used, with usually with same IV for all encryptions</a:t>
            </a:r>
            <a:endParaRPr/>
          </a:p>
          <a:p>
            <a:pPr lvl="1">
              <a:lnSpc>
                <a:spcPct val="100000"/>
              </a:lnSpc>
              <a:buSzPct val="45000"/>
              <a:buFont typeface="Wingdings" charset="2"/>
              <a:buChar char=""/>
            </a:pPr>
            <a:r>
              <a:rPr lang="en-US" sz="2200" strike="noStrike">
                <a:solidFill>
                  <a:srgbClr val="000000"/>
                </a:solidFill>
                <a:latin typeface="Calibri"/>
                <a:ea typeface="DejaVu Sans"/>
              </a:rPr>
              <a:t>Same IV required for deterministic encryption so indexing works as expected</a:t>
            </a:r>
            <a:endParaRPr/>
          </a:p>
          <a:p>
            <a:pPr lvl="1">
              <a:lnSpc>
                <a:spcPct val="100000"/>
              </a:lnSpc>
              <a:buSzPct val="45000"/>
              <a:buFont typeface="Wingdings" charset="2"/>
              <a:buChar char=""/>
            </a:pPr>
            <a:r>
              <a:rPr lang="en-US" sz="2200" strike="noStrike">
                <a:solidFill>
                  <a:srgbClr val="000000"/>
                </a:solidFill>
                <a:latin typeface="Calibri"/>
                <a:ea typeface="DejaVu Sans"/>
              </a:rPr>
              <a:t>“</a:t>
            </a:r>
            <a:r>
              <a:rPr lang="en-US" sz="2200" strike="noStrike">
                <a:solidFill>
                  <a:srgbClr val="000000"/>
                </a:solidFill>
                <a:latin typeface="Calibri"/>
                <a:ea typeface="DejaVu Sans"/>
              </a:rPr>
              <a:t>Salt” allows non-deterministic encryption</a:t>
            </a:r>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WIYTM? Why TDE fails</a:t>
            </a:r>
            <a:endParaRPr/>
          </a:p>
        </p:txBody>
      </p:sp>
      <p:sp>
        <p:nvSpPr>
          <p:cNvPr id="490" name="CustomShape 2"/>
          <p:cNvSpPr/>
          <p:nvPr/>
        </p:nvSpPr>
        <p:spPr>
          <a:xfrm>
            <a:off x="457200" y="1456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If any application has that DB table / column open, then any other application with access to that table / column has access to encrypted data!</a:t>
            </a:r>
            <a:endParaRPr/>
          </a:p>
          <a:p>
            <a:pPr lvl="1">
              <a:lnSpc>
                <a:spcPct val="100000"/>
              </a:lnSpc>
              <a:buFont typeface="Arial"/>
              <a:buChar char="–"/>
            </a:pPr>
            <a:r>
              <a:rPr lang="en-US" sz="2400" strike="noStrike">
                <a:solidFill>
                  <a:srgbClr val="000000"/>
                </a:solidFill>
                <a:latin typeface="Calibri"/>
                <a:ea typeface="DejaVu Sans"/>
              </a:rPr>
              <a:t>Not problem if data properly partitioned via “views”.</a:t>
            </a:r>
            <a:endParaRPr/>
          </a:p>
          <a:p>
            <a:pPr lvl="1">
              <a:lnSpc>
                <a:spcPct val="100000"/>
              </a:lnSpc>
              <a:buFont typeface="Arial"/>
              <a:buChar char="–"/>
            </a:pPr>
            <a:r>
              <a:rPr lang="en-US" sz="2400" strike="noStrike">
                <a:solidFill>
                  <a:srgbClr val="000000"/>
                </a:solidFill>
                <a:latin typeface="Calibri"/>
                <a:ea typeface="DejaVu Sans"/>
              </a:rPr>
              <a:t>Backups, depending on how done, can be in plaintext!</a:t>
            </a:r>
            <a:endParaRPr/>
          </a:p>
          <a:p>
            <a:pPr>
              <a:lnSpc>
                <a:spcPct val="100000"/>
              </a:lnSpc>
              <a:buFont typeface="Arial"/>
              <a:buChar char="•"/>
            </a:pPr>
            <a:r>
              <a:rPr lang="en-US" sz="2800" strike="noStrike">
                <a:solidFill>
                  <a:srgbClr val="000000"/>
                </a:solidFill>
                <a:latin typeface="Calibri"/>
                <a:ea typeface="DejaVu Sans"/>
              </a:rPr>
              <a:t>Usually the data we are encrypting in DB is:</a:t>
            </a:r>
            <a:endParaRPr/>
          </a:p>
          <a:p>
            <a:pPr lvl="1">
              <a:lnSpc>
                <a:spcPct val="100000"/>
              </a:lnSpc>
              <a:buFont typeface="Arial"/>
              <a:buChar char="–"/>
            </a:pPr>
            <a:r>
              <a:rPr lang="en-US" sz="2400" strike="noStrike">
                <a:solidFill>
                  <a:srgbClr val="000000"/>
                </a:solidFill>
                <a:latin typeface="Calibri"/>
                <a:ea typeface="DejaVu Sans"/>
              </a:rPr>
              <a:t>Less than 20 bytes</a:t>
            </a:r>
            <a:endParaRPr/>
          </a:p>
          <a:p>
            <a:pPr lvl="1">
              <a:lnSpc>
                <a:spcPct val="100000"/>
              </a:lnSpc>
              <a:buFont typeface="Arial"/>
              <a:buChar char="–"/>
            </a:pPr>
            <a:r>
              <a:rPr lang="en-US" sz="2400" strike="noStrike">
                <a:solidFill>
                  <a:srgbClr val="000000"/>
                </a:solidFill>
                <a:latin typeface="Calibri"/>
                <a:ea typeface="DejaVu Sans"/>
              </a:rPr>
              <a:t>Has particular format</a:t>
            </a:r>
            <a:endParaRPr/>
          </a:p>
          <a:p>
            <a:pPr lvl="1">
              <a:lnSpc>
                <a:spcPct val="100000"/>
              </a:lnSpc>
              <a:buFont typeface="Arial"/>
              <a:buChar char="–"/>
            </a:pPr>
            <a:r>
              <a:rPr lang="en-US" sz="2400" strike="noStrike">
                <a:solidFill>
                  <a:srgbClr val="000000"/>
                </a:solidFill>
                <a:latin typeface="Calibri"/>
                <a:ea typeface="DejaVu Sans"/>
              </a:rPr>
              <a:t>Limited possible values</a:t>
            </a:r>
            <a:endParaRPr/>
          </a:p>
          <a:p>
            <a:pPr>
              <a:lnSpc>
                <a:spcPct val="100000"/>
              </a:lnSpc>
            </a:pPr>
            <a:r>
              <a:rPr b="1" lang="en-US" sz="2400" strike="noStrike">
                <a:solidFill>
                  <a:srgbClr val="ff3333"/>
                </a:solidFill>
                <a:latin typeface="Calibri"/>
                <a:ea typeface="DejaVu Sans"/>
              </a:rPr>
              <a:t>Result</a:t>
            </a:r>
            <a:r>
              <a:rPr lang="en-US" sz="2400" strike="noStrike">
                <a:solidFill>
                  <a:srgbClr val="000000"/>
                </a:solidFill>
                <a:latin typeface="Calibri"/>
                <a:ea typeface="DejaVu Sans"/>
              </a:rPr>
              <a:t>: Patterns may allow enumeration of values.</a:t>
            </a:r>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1" name="CustomShape 1"/>
          <p:cNvSpPr/>
          <p:nvPr/>
        </p:nvSpPr>
        <p:spPr>
          <a:xfrm>
            <a:off x="457200" y="9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TLS / SSL</a:t>
            </a:r>
            <a:endParaRPr/>
          </a:p>
        </p:txBody>
      </p:sp>
      <p:sp>
        <p:nvSpPr>
          <p:cNvPr id="492" name="CustomShape 2"/>
          <p:cNvSpPr/>
          <p:nvPr/>
        </p:nvSpPr>
        <p:spPr>
          <a:xfrm>
            <a:off x="457200" y="1312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Dodgy things to look for:</a:t>
            </a:r>
            <a:endParaRPr/>
          </a:p>
          <a:p>
            <a:pPr>
              <a:lnSpc>
                <a:spcPct val="100000"/>
              </a:lnSpc>
            </a:pPr>
            <a:r>
              <a:rPr lang="en-US" sz="2800" strike="noStrike">
                <a:solidFill>
                  <a:srgbClr val="000000"/>
                </a:solidFill>
                <a:latin typeface="Calibri"/>
                <a:ea typeface="DejaVu Sans"/>
              </a:rPr>
              <a:t>  – </a:t>
            </a:r>
            <a:r>
              <a:rPr lang="en-US" sz="2800" strike="noStrike">
                <a:solidFill>
                  <a:srgbClr val="000000"/>
                </a:solidFill>
                <a:latin typeface="Calibri"/>
                <a:ea typeface="DejaVu Sans"/>
              </a:rPr>
              <a:t>Null cipher suites </a:t>
            </a:r>
            <a:r>
              <a:rPr b="1" lang="en-US" sz="2800" strike="noStrike">
                <a:solidFill>
                  <a:srgbClr val="ff3333"/>
                </a:solidFill>
                <a:latin typeface="WenQuanYi Micro Hei Mono"/>
                <a:ea typeface="WenQuanYi Micro Hei Mono"/>
              </a:rPr>
              <a:t>⇨</a:t>
            </a:r>
            <a:r>
              <a:rPr lang="en-US" sz="2800" strike="noStrike">
                <a:solidFill>
                  <a:srgbClr val="000000"/>
                </a:solidFill>
                <a:latin typeface="Calibri"/>
                <a:ea typeface="DejaVu Sans"/>
              </a:rPr>
              <a:t> No encryption!</a:t>
            </a:r>
            <a:endParaRPr/>
          </a:p>
          <a:p>
            <a:pPr lvl="1">
              <a:lnSpc>
                <a:spcPct val="100000"/>
              </a:lnSpc>
              <a:buFont typeface="Arial"/>
              <a:buChar char="–"/>
            </a:pPr>
            <a:r>
              <a:rPr lang="en-US" sz="2800" strike="noStrike">
                <a:solidFill>
                  <a:srgbClr val="000000"/>
                </a:solidFill>
                <a:latin typeface="Calibri"/>
                <a:ea typeface="DejaVu Sans"/>
              </a:rPr>
              <a:t>Assuming that SSLSocket / SSLSocketFactory correctly do server authentication</a:t>
            </a:r>
            <a:endParaRPr/>
          </a:p>
          <a:p>
            <a:pPr lvl="2">
              <a:lnSpc>
                <a:spcPct val="100000"/>
              </a:lnSpc>
              <a:buFont typeface="Arial"/>
              <a:buChar char="•"/>
            </a:pPr>
            <a:r>
              <a:rPr lang="en-US" sz="2400" strike="noStrike">
                <a:solidFill>
                  <a:srgbClr val="000000"/>
                </a:solidFill>
                <a:latin typeface="Calibri"/>
                <a:ea typeface="DejaVu Sans"/>
              </a:rPr>
              <a:t>They correctly (in most cases) validate the server-side certificate, BUT</a:t>
            </a:r>
            <a:endParaRPr/>
          </a:p>
          <a:p>
            <a:pPr lvl="2">
              <a:lnSpc>
                <a:spcPct val="100000"/>
              </a:lnSpc>
              <a:buFont typeface="Arial"/>
              <a:buChar char="•"/>
            </a:pPr>
            <a:r>
              <a:rPr lang="en-US" sz="2400" strike="noStrike">
                <a:solidFill>
                  <a:srgbClr val="000000"/>
                </a:solidFill>
                <a:latin typeface="Calibri"/>
                <a:ea typeface="DejaVu Sans"/>
              </a:rPr>
              <a:t>Early versions fail to do host name verification, so MITM attacks are still possible.</a:t>
            </a:r>
            <a:endParaRPr/>
          </a:p>
          <a:p>
            <a:pPr lvl="1">
              <a:lnSpc>
                <a:spcPct val="100000"/>
              </a:lnSpc>
              <a:buFont typeface="Arial"/>
              <a:buChar char="–"/>
            </a:pPr>
            <a:r>
              <a:rPr lang="en-US" sz="2800" strike="noStrike">
                <a:solidFill>
                  <a:srgbClr val="000000"/>
                </a:solidFill>
                <a:latin typeface="Calibri"/>
                <a:ea typeface="DejaVu Sans"/>
              </a:rPr>
              <a:t>Same is true for URL and HttpUrlConnection when using an “https:” URL and early versions of Apache HttpClient</a:t>
            </a:r>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3" name="CustomShape 1"/>
          <p:cNvSpPr/>
          <p:nvPr/>
        </p:nvSpPr>
        <p:spPr>
          <a:xfrm>
            <a:off x="457200" y="274680"/>
            <a:ext cx="8224920" cy="113832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TLS/SSL Null Cipher Suites</a:t>
            </a:r>
            <a:endParaRPr/>
          </a:p>
        </p:txBody>
      </p:sp>
      <p:sp>
        <p:nvSpPr>
          <p:cNvPr id="494" name="CustomShape 2"/>
          <p:cNvSpPr/>
          <p:nvPr/>
        </p:nvSpPr>
        <p:spPr>
          <a:xfrm>
            <a:off x="457200" y="1600200"/>
            <a:ext cx="8224920" cy="452124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8 in total</a:t>
            </a:r>
            <a:endParaRPr/>
          </a:p>
          <a:p>
            <a:pPr lvl="1">
              <a:lnSpc>
                <a:spcPct val="100000"/>
              </a:lnSpc>
              <a:buFont typeface="Arial"/>
              <a:buChar char="–"/>
            </a:pPr>
            <a:r>
              <a:rPr lang="en-US" sz="2400" strike="noStrike">
                <a:solidFill>
                  <a:srgbClr val="000000"/>
                </a:solidFill>
                <a:latin typeface="Calibri"/>
                <a:ea typeface="DejaVu Sans"/>
              </a:rPr>
              <a:t>TLS_RSA_WITH_NULL_SHA256</a:t>
            </a:r>
            <a:endParaRPr/>
          </a:p>
          <a:p>
            <a:pPr lvl="1">
              <a:lnSpc>
                <a:spcPct val="100000"/>
              </a:lnSpc>
              <a:buFont typeface="Arial"/>
              <a:buChar char="–"/>
            </a:pPr>
            <a:r>
              <a:rPr lang="en-US" sz="2400" strike="noStrike">
                <a:solidFill>
                  <a:srgbClr val="000000"/>
                </a:solidFill>
                <a:latin typeface="Calibri"/>
                <a:ea typeface="DejaVu Sans"/>
              </a:rPr>
              <a:t>TLS_ECDHE_ECDSA_WITH_NULL_SHA</a:t>
            </a:r>
            <a:endParaRPr/>
          </a:p>
          <a:p>
            <a:pPr lvl="1">
              <a:lnSpc>
                <a:spcPct val="100000"/>
              </a:lnSpc>
              <a:buFont typeface="Arial"/>
              <a:buChar char="–"/>
            </a:pPr>
            <a:r>
              <a:rPr lang="en-US" sz="2400" strike="noStrike">
                <a:solidFill>
                  <a:srgbClr val="000000"/>
                </a:solidFill>
                <a:latin typeface="Calibri"/>
                <a:ea typeface="DejaVu Sans"/>
              </a:rPr>
              <a:t>TLS_ECDHE_RSA_WITH_NULL_SHA</a:t>
            </a:r>
            <a:endParaRPr/>
          </a:p>
          <a:p>
            <a:pPr lvl="1">
              <a:lnSpc>
                <a:spcPct val="100000"/>
              </a:lnSpc>
              <a:buFont typeface="Arial"/>
              <a:buChar char="–"/>
            </a:pPr>
            <a:r>
              <a:rPr lang="en-US" sz="2400" strike="noStrike">
                <a:solidFill>
                  <a:srgbClr val="000000"/>
                </a:solidFill>
                <a:latin typeface="Calibri"/>
                <a:ea typeface="DejaVu Sans"/>
              </a:rPr>
              <a:t>SSL_RSA_WITH_NULL_SHA</a:t>
            </a:r>
            <a:endParaRPr/>
          </a:p>
          <a:p>
            <a:pPr lvl="1">
              <a:lnSpc>
                <a:spcPct val="100000"/>
              </a:lnSpc>
              <a:buFont typeface="Arial"/>
              <a:buChar char="–"/>
            </a:pPr>
            <a:r>
              <a:rPr lang="en-US" sz="2400" strike="noStrike">
                <a:solidFill>
                  <a:srgbClr val="000000"/>
                </a:solidFill>
                <a:latin typeface="Calibri"/>
                <a:ea typeface="DejaVu Sans"/>
              </a:rPr>
              <a:t>TLS_ECDH_ECDSA_WITH_NULL_SHA</a:t>
            </a:r>
            <a:endParaRPr/>
          </a:p>
          <a:p>
            <a:pPr lvl="1">
              <a:lnSpc>
                <a:spcPct val="100000"/>
              </a:lnSpc>
              <a:buFont typeface="Arial"/>
              <a:buChar char="–"/>
            </a:pPr>
            <a:r>
              <a:rPr lang="en-US" sz="2400" strike="noStrike">
                <a:solidFill>
                  <a:srgbClr val="000000"/>
                </a:solidFill>
                <a:latin typeface="Calibri"/>
                <a:ea typeface="DejaVu Sans"/>
              </a:rPr>
              <a:t>TLS_ECDH_RSA_WITH_NULL_SHA</a:t>
            </a:r>
            <a:endParaRPr/>
          </a:p>
          <a:p>
            <a:pPr lvl="1">
              <a:lnSpc>
                <a:spcPct val="100000"/>
              </a:lnSpc>
              <a:buFont typeface="Arial"/>
              <a:buChar char="–"/>
            </a:pPr>
            <a:r>
              <a:rPr lang="en-US" sz="2400" strike="noStrike">
                <a:solidFill>
                  <a:srgbClr val="000000"/>
                </a:solidFill>
                <a:latin typeface="Calibri"/>
                <a:ea typeface="DejaVu Sans"/>
              </a:rPr>
              <a:t>TLS_ECDH_anon_WITH_NULL_SHA</a:t>
            </a:r>
            <a:endParaRPr/>
          </a:p>
          <a:p>
            <a:pPr lvl="1">
              <a:lnSpc>
                <a:spcPct val="100000"/>
              </a:lnSpc>
              <a:buFont typeface="Arial"/>
              <a:buChar char="–"/>
            </a:pPr>
            <a:r>
              <a:rPr lang="en-US" sz="2400" strike="noStrike">
                <a:solidFill>
                  <a:srgbClr val="000000"/>
                </a:solidFill>
                <a:latin typeface="Calibri"/>
                <a:ea typeface="DejaVu Sans"/>
              </a:rPr>
              <a:t>SSL_RSA_WITH_NULL_MD5</a:t>
            </a:r>
            <a:endParaRPr/>
          </a:p>
          <a:p>
            <a:pPr>
              <a:lnSpc>
                <a:spcPct val="100000"/>
              </a:lnSpc>
              <a:buFont typeface="Arial"/>
              <a:buChar char="•"/>
            </a:pPr>
            <a:r>
              <a:rPr lang="en-US" sz="3200" strike="noStrike">
                <a:solidFill>
                  <a:srgbClr val="000000"/>
                </a:solidFill>
                <a:latin typeface="Calibri"/>
                <a:ea typeface="DejaVu Sans"/>
              </a:rPr>
              <a:t>All disabled by default in JDK 7; all but the first disabled by default in JDK 6.</a:t>
            </a:r>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457200" y="251460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ff"/>
                </a:solidFill>
                <a:latin typeface="Calibri"/>
                <a:ea typeface="DejaVu Sans"/>
              </a:rPr>
              <a:t>Pseudo Random Number Generators</a:t>
            </a:r>
            <a:endParaRPr/>
          </a:p>
          <a:p>
            <a:pPr algn="ctr">
              <a:lnSpc>
                <a:spcPct val="100000"/>
              </a:lnSpc>
            </a:pPr>
            <a:r>
              <a:rPr lang="en-US" sz="4400" strike="noStrike">
                <a:solidFill>
                  <a:srgbClr val="0000ff"/>
                </a:solidFill>
                <a:latin typeface="Calibri"/>
                <a:ea typeface="DejaVu Sans"/>
              </a:rPr>
              <a:t>(PRNG)</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5"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SSLSocket &amp; Server AuthN</a:t>
            </a:r>
            <a:endParaRPr/>
          </a:p>
        </p:txBody>
      </p:sp>
      <p:sp>
        <p:nvSpPr>
          <p:cNvPr id="496"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SSLSocket (or subclass) created by SSLSocketFactory does not do host name verification or cert pinning by default. Hence, MITM attacks are possible.</a:t>
            </a:r>
            <a:endParaRPr/>
          </a:p>
          <a:p>
            <a:pPr lvl="1">
              <a:lnSpc>
                <a:spcPct val="100000"/>
              </a:lnSpc>
              <a:buFont typeface="Arial"/>
              <a:buChar char="–"/>
            </a:pPr>
            <a:r>
              <a:rPr lang="en-US" sz="2600" strike="noStrike">
                <a:solidFill>
                  <a:srgbClr val="000000"/>
                </a:solidFill>
                <a:latin typeface="Calibri"/>
                <a:ea typeface="DejaVu Sans"/>
              </a:rPr>
              <a:t>Must implement your own. 2 approaches:</a:t>
            </a:r>
            <a:endParaRPr/>
          </a:p>
          <a:p>
            <a:pPr lvl="2">
              <a:lnSpc>
                <a:spcPct val="100000"/>
              </a:lnSpc>
              <a:buFont typeface="Arial"/>
              <a:buChar char="•"/>
            </a:pPr>
            <a:r>
              <a:rPr lang="en-US" sz="2400" strike="noStrike">
                <a:solidFill>
                  <a:srgbClr val="000000"/>
                </a:solidFill>
                <a:latin typeface="Calibri"/>
                <a:ea typeface="DejaVu Sans"/>
              </a:rPr>
              <a:t>Subclass SSLSocket; see </a:t>
            </a:r>
            <a:r>
              <a:rPr lang="en-US" sz="2400" strike="noStrike" u="sng">
                <a:solidFill>
                  <a:srgbClr val="0000ff"/>
                </a:solidFill>
                <a:latin typeface="Calibri"/>
                <a:ea typeface="DejaVu Sans"/>
              </a:rPr>
              <a:t>http://www.velocityreviews.com/forums/t958287-adding-hostname-verification-to-sslsocket.html</a:t>
            </a:r>
            <a:endParaRPr/>
          </a:p>
          <a:p>
            <a:pPr lvl="2">
              <a:lnSpc>
                <a:spcPct val="100000"/>
              </a:lnSpc>
              <a:buFont typeface="Arial"/>
              <a:buChar char="•"/>
            </a:pPr>
            <a:r>
              <a:rPr lang="en-US" sz="2400" strike="noStrike">
                <a:solidFill>
                  <a:srgbClr val="000000"/>
                </a:solidFill>
                <a:latin typeface="Calibri"/>
                <a:ea typeface="DejaVu Sans"/>
              </a:rPr>
              <a:t>Create an SSLContext that does host name verification; see </a:t>
            </a:r>
            <a:r>
              <a:rPr lang="en-US" sz="2400" strike="noStrike" u="sng">
                <a:solidFill>
                  <a:srgbClr val="0000ff"/>
                </a:solidFill>
                <a:latin typeface="Calibri"/>
                <a:ea typeface="DejaVu Sans"/>
              </a:rPr>
              <a:t>http://stackoverflow.com/questions/8545685/writing-a-ssl-checker-using-java</a:t>
            </a:r>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Specifying JCE Providers</a:t>
            </a:r>
            <a:endParaRPr/>
          </a:p>
        </p:txBody>
      </p:sp>
      <p:sp>
        <p:nvSpPr>
          <p:cNvPr id="498"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2800" strike="noStrike">
                <a:solidFill>
                  <a:srgbClr val="000000"/>
                </a:solidFill>
                <a:latin typeface="Calibri"/>
                <a:ea typeface="DejaVu Sans"/>
              </a:rPr>
              <a:t>Java has a concept of security providers.</a:t>
            </a:r>
            <a:endParaRPr/>
          </a:p>
          <a:p>
            <a:pPr lvl="1">
              <a:lnSpc>
                <a:spcPct val="100000"/>
              </a:lnSpc>
              <a:buFont typeface="Arial"/>
              <a:buChar char="–"/>
            </a:pPr>
            <a:r>
              <a:rPr lang="en-US" sz="2600" strike="noStrike">
                <a:solidFill>
                  <a:srgbClr val="000000"/>
                </a:solidFill>
                <a:latin typeface="Calibri"/>
                <a:ea typeface="DejaVu Sans"/>
              </a:rPr>
              <a:t>Statically added via:</a:t>
            </a:r>
            <a:endParaRPr/>
          </a:p>
          <a:p>
            <a:pPr lvl="2">
              <a:lnSpc>
                <a:spcPct val="100000"/>
              </a:lnSpc>
              <a:buFont typeface="Arial"/>
              <a:buChar char="•"/>
            </a:pPr>
            <a:r>
              <a:rPr lang="en-US" sz="2200" strike="noStrike">
                <a:solidFill>
                  <a:srgbClr val="000000"/>
                </a:solidFill>
                <a:latin typeface="Calibri"/>
                <a:ea typeface="DejaVu Sans"/>
              </a:rPr>
              <a:t>JRE: $JAVA_HOME/lib/security/java.security</a:t>
            </a:r>
            <a:endParaRPr/>
          </a:p>
          <a:p>
            <a:pPr lvl="2">
              <a:lnSpc>
                <a:spcPct val="100000"/>
              </a:lnSpc>
              <a:buFont typeface="Arial"/>
              <a:buChar char="•"/>
            </a:pPr>
            <a:r>
              <a:rPr lang="en-US" sz="2200" strike="noStrike">
                <a:solidFill>
                  <a:srgbClr val="000000"/>
                </a:solidFill>
                <a:latin typeface="Calibri"/>
                <a:ea typeface="DejaVu Sans"/>
              </a:rPr>
              <a:t>JDK: $JAVA_HOME/jre/lib/security/java.security</a:t>
            </a:r>
            <a:endParaRPr/>
          </a:p>
          <a:p>
            <a:pPr lvl="1">
              <a:lnSpc>
                <a:spcPct val="100000"/>
              </a:lnSpc>
              <a:buFont typeface="Arial"/>
              <a:buChar char="–"/>
            </a:pPr>
            <a:r>
              <a:rPr lang="en-US" sz="2600" strike="noStrike">
                <a:solidFill>
                  <a:srgbClr val="000000"/>
                </a:solidFill>
                <a:latin typeface="Calibri"/>
                <a:ea typeface="DejaVu Sans"/>
              </a:rPr>
              <a:t>Dynamically added via:</a:t>
            </a:r>
            <a:endParaRPr/>
          </a:p>
          <a:p>
            <a:pPr lvl="2">
              <a:lnSpc>
                <a:spcPct val="100000"/>
              </a:lnSpc>
              <a:buFont typeface="Arial"/>
              <a:buChar char="•"/>
            </a:pPr>
            <a:r>
              <a:rPr lang="en-US" sz="2200" strike="noStrike">
                <a:solidFill>
                  <a:srgbClr val="000000"/>
                </a:solidFill>
                <a:latin typeface="Calibri"/>
                <a:ea typeface="DejaVu Sans"/>
              </a:rPr>
              <a:t>Security.addProvider(Provider provider)</a:t>
            </a:r>
            <a:endParaRPr/>
          </a:p>
          <a:p>
            <a:pPr lvl="2">
              <a:lnSpc>
                <a:spcPct val="100000"/>
              </a:lnSpc>
              <a:buFont typeface="Arial"/>
              <a:buChar char="•"/>
            </a:pPr>
            <a:r>
              <a:rPr lang="en-US" sz="2200" strike="noStrike">
                <a:solidFill>
                  <a:srgbClr val="000000"/>
                </a:solidFill>
                <a:latin typeface="Calibri"/>
                <a:ea typeface="DejaVu Sans"/>
              </a:rPr>
              <a:t>Security.insertProviderAt(Provider provider, int pos)</a:t>
            </a:r>
            <a:endParaRPr/>
          </a:p>
          <a:p>
            <a:pPr lvl="2">
              <a:lnSpc>
                <a:spcPct val="100000"/>
              </a:lnSpc>
              <a:buFont typeface="Arial"/>
              <a:buChar char="•"/>
            </a:pPr>
            <a:r>
              <a:rPr lang="en-US" sz="2200" strike="noStrike">
                <a:solidFill>
                  <a:srgbClr val="000000"/>
                </a:solidFill>
                <a:latin typeface="Calibri"/>
                <a:ea typeface="DejaVu Sans"/>
              </a:rPr>
              <a:t>Various getInstance() methods take Provider as 2</a:t>
            </a:r>
            <a:r>
              <a:rPr lang="en-US" sz="2200" strike="noStrike" baseline="30000">
                <a:solidFill>
                  <a:srgbClr val="000000"/>
                </a:solidFill>
                <a:latin typeface="Calibri"/>
                <a:ea typeface="DejaVu Sans"/>
              </a:rPr>
              <a:t>nd</a:t>
            </a:r>
            <a:r>
              <a:rPr lang="en-US" sz="2200" strike="noStrike">
                <a:solidFill>
                  <a:srgbClr val="000000"/>
                </a:solidFill>
                <a:latin typeface="Calibri"/>
                <a:ea typeface="DejaVu Sans"/>
              </a:rPr>
              <a:t> arg</a:t>
            </a:r>
            <a:endParaRPr/>
          </a:p>
          <a:p>
            <a:pPr>
              <a:lnSpc>
                <a:spcPct val="100000"/>
              </a:lnSpc>
              <a:buFont typeface="Arial"/>
              <a:buChar char="•"/>
            </a:pPr>
            <a:r>
              <a:rPr lang="en-US" sz="2800" strike="noStrike">
                <a:solidFill>
                  <a:srgbClr val="000000"/>
                </a:solidFill>
                <a:latin typeface="Calibri"/>
                <a:ea typeface="DejaVu Sans"/>
              </a:rPr>
              <a:t>Determined by position; defaults to what is in java.security.</a:t>
            </a:r>
            <a:endParaRPr/>
          </a:p>
          <a:p>
            <a:pPr>
              <a:lnSpc>
                <a:spcPct val="100000"/>
              </a:lnSpc>
              <a:buFont typeface="Arial"/>
              <a:buChar char="•"/>
            </a:pPr>
            <a:r>
              <a:rPr lang="en-US" sz="2800" strike="noStrike">
                <a:solidFill>
                  <a:srgbClr val="000000"/>
                </a:solidFill>
                <a:latin typeface="Calibri"/>
                <a:ea typeface="DejaVu Sans"/>
              </a:rPr>
              <a:t>This concept extends to crypto providers</a:t>
            </a:r>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9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What could possibly go wrong?</a:t>
            </a:r>
            <a:endParaRPr/>
          </a:p>
        </p:txBody>
      </p:sp>
      <p:sp>
        <p:nvSpPr>
          <p:cNvPr id="500"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pPr>
            <a:r>
              <a:rPr lang="en-US" sz="3200" strike="noStrike">
                <a:solidFill>
                  <a:srgbClr val="000000"/>
                </a:solidFill>
                <a:latin typeface="Calibri"/>
                <a:ea typeface="DejaVu Sans"/>
              </a:rPr>
              <a:t>import org.bouncycastle.jce.provider.*;</a:t>
            </a:r>
            <a:endParaRPr/>
          </a:p>
          <a:p>
            <a:pPr>
              <a:lnSpc>
                <a:spcPct val="100000"/>
              </a:lnSpc>
            </a:pPr>
            <a:r>
              <a:rPr lang="en-US" sz="3200" strike="noStrike">
                <a:solidFill>
                  <a:srgbClr val="000000"/>
                </a:solidFill>
                <a:latin typeface="Calibri"/>
                <a:ea typeface="DejaVu Sans"/>
              </a:rPr>
              <a:t>…</a:t>
            </a:r>
            <a:endParaRPr/>
          </a:p>
          <a:p>
            <a:pPr>
              <a:lnSpc>
                <a:spcPct val="100000"/>
              </a:lnSpc>
            </a:pPr>
            <a:r>
              <a:rPr lang="en-US" sz="3200" strike="noStrike">
                <a:solidFill>
                  <a:srgbClr val="000000"/>
                </a:solidFill>
                <a:latin typeface="Calibri"/>
                <a:ea typeface="DejaVu Sans"/>
              </a:rPr>
              <a:t>int pos = Security.addProvider(</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new BouncyCastleProvider()  );</a:t>
            </a:r>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000" strike="noStrike">
                <a:solidFill>
                  <a:srgbClr val="000000"/>
                </a:solidFill>
                <a:latin typeface="Calibri"/>
                <a:ea typeface="DejaVu Sans"/>
              </a:rPr>
              <a:t>Static setting in java.security</a:t>
            </a:r>
            <a:endParaRPr/>
          </a:p>
          <a:p>
            <a:pPr algn="ctr">
              <a:lnSpc>
                <a:spcPct val="100000"/>
              </a:lnSpc>
            </a:pPr>
            <a:endParaRPr/>
          </a:p>
        </p:txBody>
      </p:sp>
      <p:sp>
        <p:nvSpPr>
          <p:cNvPr id="502" name="CustomShape 2"/>
          <p:cNvSpPr/>
          <p:nvPr/>
        </p:nvSpPr>
        <p:spPr>
          <a:xfrm>
            <a:off x="304920" y="1600200"/>
            <a:ext cx="853092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500" strike="noStrike">
                <a:solidFill>
                  <a:srgbClr val="000000"/>
                </a:solidFill>
                <a:latin typeface="Calibri"/>
                <a:ea typeface="DejaVu Sans"/>
              </a:rPr>
              <a:t>Default list of providers ordered by preference:</a:t>
            </a:r>
            <a:endParaRPr/>
          </a:p>
          <a:p>
            <a:pPr>
              <a:lnSpc>
                <a:spcPct val="100000"/>
              </a:lnSpc>
            </a:pPr>
            <a:r>
              <a:rPr lang="en-US" sz="2400" strike="noStrike">
                <a:solidFill>
                  <a:srgbClr val="000000"/>
                </a:solidFill>
                <a:latin typeface="Calibri"/>
                <a:ea typeface="DejaVu Sans"/>
              </a:rPr>
              <a:t>security.provider.1=sun.security.provider.Sun</a:t>
            </a:r>
            <a:endParaRPr/>
          </a:p>
          <a:p>
            <a:pPr>
              <a:lnSpc>
                <a:spcPct val="100000"/>
              </a:lnSpc>
            </a:pPr>
            <a:r>
              <a:rPr lang="en-US" sz="2400" strike="noStrike">
                <a:solidFill>
                  <a:srgbClr val="000000"/>
                </a:solidFill>
                <a:latin typeface="Calibri"/>
                <a:ea typeface="DejaVu Sans"/>
              </a:rPr>
              <a:t>security.provider.2=sun.security.rsa.SunRsaSign</a:t>
            </a:r>
            <a:endParaRPr/>
          </a:p>
          <a:p>
            <a:pPr>
              <a:lnSpc>
                <a:spcPct val="100000"/>
              </a:lnSpc>
            </a:pPr>
            <a:r>
              <a:rPr lang="en-US" sz="2400" strike="noStrike">
                <a:solidFill>
                  <a:srgbClr val="000000"/>
                </a:solidFill>
                <a:latin typeface="Calibri"/>
                <a:ea typeface="DejaVu Sans"/>
              </a:rPr>
              <a:t>security.provider.3=sun.security.ec.SunEC</a:t>
            </a:r>
            <a:endParaRPr/>
          </a:p>
          <a:p>
            <a:pPr>
              <a:lnSpc>
                <a:spcPct val="100000"/>
              </a:lnSpc>
            </a:pPr>
            <a:r>
              <a:rPr lang="en-US" sz="2400" strike="noStrike">
                <a:solidFill>
                  <a:srgbClr val="000000"/>
                </a:solidFill>
                <a:latin typeface="Calibri"/>
                <a:ea typeface="DejaVu Sans"/>
              </a:rPr>
              <a:t>…</a:t>
            </a:r>
            <a:endParaRPr/>
          </a:p>
          <a:p>
            <a:pPr>
              <a:lnSpc>
                <a:spcPct val="100000"/>
              </a:lnSpc>
            </a:pPr>
            <a:r>
              <a:rPr lang="en-US" sz="2400" strike="noStrike">
                <a:solidFill>
                  <a:srgbClr val="000000"/>
                </a:solidFill>
                <a:latin typeface="Calibri"/>
                <a:ea typeface="DejaVu Sans"/>
              </a:rPr>
              <a:t>security.provider.9=sun.security.smartcardio.SunPCSC</a:t>
            </a:r>
            <a:endParaRPr/>
          </a:p>
          <a:p>
            <a:pPr>
              <a:lnSpc>
                <a:spcPct val="100000"/>
              </a:lnSpc>
            </a:pPr>
            <a:r>
              <a:rPr lang="en-US" sz="2400" strike="noStrike">
                <a:solidFill>
                  <a:srgbClr val="000000"/>
                </a:solidFill>
                <a:latin typeface="Calibri"/>
                <a:ea typeface="DejaVu Sans"/>
              </a:rPr>
              <a:t>security.provider.10=sun.security.mscapi.SunMSCAPI</a:t>
            </a:r>
            <a:endParaRPr/>
          </a:p>
          <a:p>
            <a:pPr>
              <a:lnSpc>
                <a:spcPct val="100000"/>
              </a:lnSpc>
            </a:pPr>
            <a:r>
              <a:rPr lang="en-US" sz="2400" strike="noStrike">
                <a:solidFill>
                  <a:srgbClr val="ff0000"/>
                </a:solidFill>
                <a:latin typeface="Calibri"/>
                <a:ea typeface="DejaVu Sans"/>
              </a:rPr>
              <a:t>security.provider.11=org.bouncycastle.jce.provider.BouncyCastleProvider</a:t>
            </a:r>
            <a:endParaRPr/>
          </a:p>
          <a:p>
            <a:pPr>
              <a:lnSpc>
                <a:spcPct val="100000"/>
              </a:lnSpc>
            </a:pPr>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How about this?</a:t>
            </a:r>
            <a:endParaRPr/>
          </a:p>
        </p:txBody>
      </p:sp>
      <p:sp>
        <p:nvSpPr>
          <p:cNvPr id="504"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pPr>
            <a:r>
              <a:rPr lang="en-US" sz="3200" strike="noStrike">
                <a:solidFill>
                  <a:srgbClr val="000000"/>
                </a:solidFill>
                <a:latin typeface="Calibri"/>
                <a:ea typeface="DejaVu Sans"/>
              </a:rPr>
              <a:t>import org.bouncycastle.jce.provider.*;</a:t>
            </a:r>
            <a:endParaRPr/>
          </a:p>
          <a:p>
            <a:pPr>
              <a:lnSpc>
                <a:spcPct val="100000"/>
              </a:lnSpc>
            </a:pPr>
            <a:r>
              <a:rPr lang="en-US" sz="3200" strike="noStrike">
                <a:solidFill>
                  <a:srgbClr val="000000"/>
                </a:solidFill>
                <a:latin typeface="Calibri"/>
                <a:ea typeface="DejaVu Sans"/>
              </a:rPr>
              <a:t>…</a:t>
            </a:r>
            <a:endParaRPr/>
          </a:p>
          <a:p>
            <a:pPr>
              <a:lnSpc>
                <a:spcPct val="100000"/>
              </a:lnSpc>
            </a:pPr>
            <a:r>
              <a:rPr lang="en-US" sz="3200" strike="noStrike">
                <a:solidFill>
                  <a:srgbClr val="000000"/>
                </a:solidFill>
                <a:latin typeface="Calibri"/>
                <a:ea typeface="DejaVu Sans"/>
              </a:rPr>
              <a:t>Security.insertProviderAt(</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new BouncyCastleProvider(), 1 );</a:t>
            </a:r>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5" name="CustomShape 1"/>
          <p:cNvSpPr/>
          <p:nvPr/>
        </p:nvSpPr>
        <p:spPr>
          <a:xfrm>
            <a:off x="457200" y="166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000" strike="noStrike">
                <a:solidFill>
                  <a:srgbClr val="000000"/>
                </a:solidFill>
                <a:latin typeface="Calibri"/>
                <a:ea typeface="DejaVu Sans"/>
              </a:rPr>
              <a:t>Equivalent static setting in java.security</a:t>
            </a:r>
            <a:endParaRPr/>
          </a:p>
        </p:txBody>
      </p:sp>
      <p:sp>
        <p:nvSpPr>
          <p:cNvPr id="506" name="CustomShape 2"/>
          <p:cNvSpPr/>
          <p:nvPr/>
        </p:nvSpPr>
        <p:spPr>
          <a:xfrm>
            <a:off x="304920" y="1492200"/>
            <a:ext cx="84546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Equivalent as if we did this:</a:t>
            </a:r>
            <a:endParaRPr/>
          </a:p>
          <a:p>
            <a:pPr>
              <a:lnSpc>
                <a:spcPct val="100000"/>
              </a:lnSpc>
            </a:pPr>
            <a:r>
              <a:rPr lang="en-US" sz="2800" strike="noStrike">
                <a:solidFill>
                  <a:srgbClr val="ff0000"/>
                </a:solidFill>
                <a:latin typeface="Calibri"/>
                <a:ea typeface="DejaVu Sans"/>
              </a:rPr>
              <a:t>security.provider.1=org.bouncycastle.jce.provider.BouncyCastleProvider</a:t>
            </a:r>
            <a:endParaRPr/>
          </a:p>
          <a:p>
            <a:pPr>
              <a:lnSpc>
                <a:spcPct val="100000"/>
              </a:lnSpc>
            </a:pPr>
            <a:r>
              <a:rPr lang="en-US" sz="2800" strike="noStrike">
                <a:solidFill>
                  <a:srgbClr val="000000"/>
                </a:solidFill>
                <a:latin typeface="Calibri"/>
                <a:ea typeface="DejaVu Sans"/>
              </a:rPr>
              <a:t>security.provider.2=sun.security.provider.Sun</a:t>
            </a:r>
            <a:endParaRPr/>
          </a:p>
          <a:p>
            <a:pPr>
              <a:lnSpc>
                <a:spcPct val="100000"/>
              </a:lnSpc>
            </a:pPr>
            <a:r>
              <a:rPr lang="en-US" sz="2800" strike="noStrike">
                <a:solidFill>
                  <a:srgbClr val="000000"/>
                </a:solidFill>
                <a:latin typeface="Calibri"/>
                <a:ea typeface="DejaVu Sans"/>
              </a:rPr>
              <a:t>security.provider.3=sun.security.rsa.SunRsaSign</a:t>
            </a:r>
            <a:endParaRPr/>
          </a:p>
          <a:p>
            <a:pPr>
              <a:lnSpc>
                <a:spcPct val="100000"/>
              </a:lnSpc>
            </a:pPr>
            <a:r>
              <a:rPr lang="en-US" sz="2800" strike="noStrike">
                <a:solidFill>
                  <a:srgbClr val="000000"/>
                </a:solidFill>
                <a:latin typeface="Calibri"/>
                <a:ea typeface="DejaVu Sans"/>
              </a:rPr>
              <a:t>security.provider.4=sun.security.ec.SunEC</a:t>
            </a:r>
            <a:endParaRPr/>
          </a:p>
          <a:p>
            <a:pPr>
              <a:lnSpc>
                <a:spcPct val="100000"/>
              </a:lnSpc>
            </a:pPr>
            <a:r>
              <a:rPr lang="en-US" sz="2800" strike="noStrike">
                <a:solidFill>
                  <a:srgbClr val="000000"/>
                </a:solidFill>
                <a:latin typeface="Calibri"/>
                <a:ea typeface="DejaVu Sans"/>
              </a:rPr>
              <a:t>…</a:t>
            </a:r>
            <a:endParaRPr/>
          </a:p>
          <a:p>
            <a:pPr>
              <a:lnSpc>
                <a:spcPct val="100000"/>
              </a:lnSpc>
            </a:pPr>
            <a:r>
              <a:rPr lang="en-US" sz="2800" strike="noStrike">
                <a:solidFill>
                  <a:srgbClr val="000000"/>
                </a:solidFill>
                <a:latin typeface="Calibri"/>
                <a:ea typeface="DejaVu Sans"/>
              </a:rPr>
              <a:t>security.provider.10=sun.security.smartcardio.SunPCSC</a:t>
            </a:r>
            <a:endParaRPr/>
          </a:p>
          <a:p>
            <a:pPr>
              <a:lnSpc>
                <a:spcPct val="100000"/>
              </a:lnSpc>
            </a:pPr>
            <a:r>
              <a:rPr lang="en-US" sz="2800" strike="noStrike">
                <a:solidFill>
                  <a:srgbClr val="000000"/>
                </a:solidFill>
                <a:latin typeface="Calibri"/>
                <a:ea typeface="DejaVu Sans"/>
              </a:rPr>
              <a:t>security.provider.11=sun.security.mscapi.SunMSCAPI</a:t>
            </a:r>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What could possibly go wrong?</a:t>
            </a:r>
            <a:endParaRPr/>
          </a:p>
        </p:txBody>
      </p:sp>
      <p:sp>
        <p:nvSpPr>
          <p:cNvPr id="508"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Consider this in Logger.getLogger() method in </a:t>
            </a:r>
            <a:r>
              <a:rPr b="1" i="1" lang="en-US" sz="3200" strike="noStrike">
                <a:solidFill>
                  <a:srgbClr val="000000"/>
                </a:solidFill>
                <a:latin typeface="Calibri"/>
                <a:ea typeface="DejaVu Sans"/>
              </a:rPr>
              <a:t>rogue</a:t>
            </a:r>
            <a:r>
              <a:rPr lang="en-US" sz="3200" strike="noStrike">
                <a:solidFill>
                  <a:srgbClr val="000000"/>
                </a:solidFill>
                <a:latin typeface="Calibri"/>
                <a:ea typeface="DejaVu Sans"/>
              </a:rPr>
              <a:t> copy of log4j.jar someone downloaded:</a:t>
            </a:r>
            <a:endParaRPr/>
          </a:p>
          <a:p>
            <a:pPr>
              <a:lnSpc>
                <a:spcPct val="100000"/>
              </a:lnSpc>
            </a:pPr>
            <a:r>
              <a:rPr lang="en-US" sz="3200" strike="noStrike">
                <a:solidFill>
                  <a:srgbClr val="000000"/>
                </a:solidFill>
                <a:latin typeface="Calibri"/>
                <a:ea typeface="DejaVu Sans"/>
              </a:rPr>
              <a:t>    …</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Security.insertProviderAt(</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new MyEvilProvider(), 1 );</a:t>
            </a:r>
            <a:endParaRPr/>
          </a:p>
          <a:p>
            <a:pPr>
              <a:lnSpc>
                <a:spcPct val="100000"/>
              </a:lnSpc>
            </a:pPr>
            <a:r>
              <a:rPr lang="en-US" sz="3200" strike="noStrike">
                <a:solidFill>
                  <a:srgbClr val="000000"/>
                </a:solidFill>
                <a:latin typeface="Calibri"/>
                <a:ea typeface="DejaVu Sans"/>
              </a:rPr>
              <a:t>    …</a:t>
            </a:r>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How do we address this?</a:t>
            </a:r>
            <a:endParaRPr/>
          </a:p>
        </p:txBody>
      </p:sp>
      <p:sp>
        <p:nvSpPr>
          <p:cNvPr id="510"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Specify the Provider instance as part of the getInstance() methods; e.g.,</a:t>
            </a:r>
            <a:endParaRPr/>
          </a:p>
          <a:p>
            <a:pPr>
              <a:lnSpc>
                <a:spcPct val="100000"/>
              </a:lnSpc>
            </a:pPr>
            <a:r>
              <a:rPr lang="en-US" sz="2400" strike="noStrike">
                <a:solidFill>
                  <a:srgbClr val="000000"/>
                </a:solidFill>
                <a:latin typeface="Calibri"/>
                <a:ea typeface="DejaVu Sans"/>
              </a:rPr>
              <a:t>     </a:t>
            </a:r>
            <a:r>
              <a:rPr lang="en-US" sz="2200" strike="noStrike">
                <a:solidFill>
                  <a:srgbClr val="000000"/>
                </a:solidFill>
                <a:latin typeface="Calibri"/>
                <a:ea typeface="DejaVu Sans"/>
              </a:rPr>
              <a:t>Cipher.getInstance(“AES/CBC/PKCS5Padding”,</a:t>
            </a:r>
            <a:endParaRPr/>
          </a:p>
          <a:p>
            <a:pPr>
              <a:lnSpc>
                <a:spcPct val="100000"/>
              </a:lnSpc>
            </a:pPr>
            <a:r>
              <a:rPr lang="en-US" sz="2200" strike="noStrike">
                <a:solidFill>
                  <a:srgbClr val="000000"/>
                </a:solidFill>
                <a:latin typeface="Calibri"/>
                <a:ea typeface="DejaVu Sans"/>
              </a:rPr>
              <a:t>                                        </a:t>
            </a:r>
            <a:r>
              <a:rPr lang="en-US" sz="2200" strike="noStrike">
                <a:solidFill>
                  <a:srgbClr val="000000"/>
                </a:solidFill>
                <a:latin typeface="Calibri"/>
                <a:ea typeface="DejaVu Sans"/>
              </a:rPr>
              <a:t>new BouncyCastleProvider() );</a:t>
            </a:r>
            <a:endParaRPr/>
          </a:p>
          <a:p>
            <a:pPr>
              <a:lnSpc>
                <a:spcPct val="100000"/>
              </a:lnSpc>
            </a:pPr>
            <a:r>
              <a:rPr lang="en-US" sz="3200" strike="noStrike">
                <a:solidFill>
                  <a:srgbClr val="ff0000"/>
                </a:solidFill>
                <a:latin typeface="Calibri"/>
                <a:ea typeface="DejaVu Sans"/>
              </a:rPr>
              <a:t>OR</a:t>
            </a:r>
            <a:endParaRPr/>
          </a:p>
          <a:p>
            <a:pPr>
              <a:lnSpc>
                <a:spcPct val="100000"/>
              </a:lnSpc>
              <a:buFont typeface="Arial"/>
              <a:buChar char="•"/>
            </a:pPr>
            <a:r>
              <a:rPr lang="en-US" sz="3200" strike="noStrike">
                <a:solidFill>
                  <a:srgbClr val="000000"/>
                </a:solidFill>
                <a:latin typeface="Calibri"/>
                <a:ea typeface="DejaVu Sans"/>
              </a:rPr>
              <a:t>Use a Java Security Manager and restrict what classes may call Security.addProvider() and Security.insertProviderAt()</a:t>
            </a:r>
            <a:endParaRPr/>
          </a:p>
          <a:p>
            <a:pPr>
              <a:lnSpc>
                <a:spcPct val="100000"/>
              </a:lnSpc>
            </a:pPr>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pPr algn="ctr">
              <a:lnSpc>
                <a:spcPct val="100000"/>
              </a:lnSpc>
            </a:pPr>
            <a:r>
              <a:rPr lang="en-US" sz="4400" strike="noStrike">
                <a:solidFill>
                  <a:srgbClr val="000000"/>
                </a:solidFill>
                <a:latin typeface="Calibri"/>
                <a:ea typeface="DejaVu Sans"/>
              </a:rPr>
              <a:t>What to look for</a:t>
            </a:r>
            <a:endParaRPr/>
          </a:p>
        </p:txBody>
      </p:sp>
      <p:sp>
        <p:nvSpPr>
          <p:cNvPr id="512"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Calls to either</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Security.addProvider()</a:t>
            </a:r>
            <a:endParaRPr/>
          </a:p>
          <a:p>
            <a:pPr>
              <a:lnSpc>
                <a:spcPct val="100000"/>
              </a:lnSpc>
            </a:pPr>
            <a:r>
              <a:rPr lang="en-US" sz="3200" strike="noStrike">
                <a:solidFill>
                  <a:srgbClr val="ff3333"/>
                </a:solidFill>
                <a:latin typeface="Calibri"/>
                <a:ea typeface="DejaVu Sans"/>
              </a:rPr>
              <a:t>OR</a:t>
            </a:r>
            <a:endParaRPr/>
          </a:p>
          <a:p>
            <a:pPr>
              <a:lnSpc>
                <a:spcPct val="100000"/>
              </a:lnSpc>
            </a:pPr>
            <a:r>
              <a:rPr lang="en-US" sz="3200" strike="noStrike">
                <a:solidFill>
                  <a:srgbClr val="000000"/>
                </a:solidFill>
                <a:latin typeface="Calibri"/>
                <a:ea typeface="DejaVu Sans"/>
              </a:rPr>
              <a:t>     </a:t>
            </a:r>
            <a:r>
              <a:rPr lang="en-US" sz="3200" strike="noStrike">
                <a:solidFill>
                  <a:srgbClr val="000000"/>
                </a:solidFill>
                <a:latin typeface="Calibri"/>
                <a:ea typeface="DejaVu Sans"/>
              </a:rPr>
              <a:t>Security.insertProviderAt()</a:t>
            </a:r>
            <a:endParaRPr/>
          </a:p>
          <a:p>
            <a:pPr>
              <a:lnSpc>
                <a:spcPct val="100000"/>
              </a:lnSpc>
            </a:pPr>
            <a:r>
              <a:rPr lang="en-US" sz="3200" strike="noStrike">
                <a:solidFill>
                  <a:srgbClr val="000000"/>
                </a:solidFill>
                <a:latin typeface="Calibri"/>
                <a:ea typeface="DejaVu Sans"/>
              </a:rPr>
              <a:t>without the use of a Java Security Manager (JSM)</a:t>
            </a:r>
            <a:endParaRPr/>
          </a:p>
          <a:p>
            <a:pPr>
              <a:lnSpc>
                <a:spcPct val="100000"/>
              </a:lnSpc>
            </a:pPr>
            <a:endParaRPr/>
          </a:p>
          <a:p>
            <a:pPr>
              <a:lnSpc>
                <a:spcPct val="100000"/>
              </a:lnSpc>
            </a:pPr>
            <a:r>
              <a:rPr b="1" lang="en-US" sz="2400" strike="noStrike">
                <a:solidFill>
                  <a:srgbClr val="000000"/>
                </a:solidFill>
                <a:latin typeface="Calibri"/>
                <a:ea typeface="DejaVu Sans"/>
              </a:rPr>
              <a:t>Caveat</a:t>
            </a:r>
            <a:r>
              <a:rPr lang="en-US" sz="2400" strike="noStrike">
                <a:solidFill>
                  <a:srgbClr val="000000"/>
                </a:solidFill>
                <a:latin typeface="Calibri"/>
                <a:ea typeface="DejaVu Sans"/>
              </a:rPr>
              <a:t>: Java Security Manager is rarely used and if it is used, usage of a properly restrictive security policy is hardly ever set. Also, if the jars are not signed and validated before use, using the JSM matters little.</a:t>
            </a:r>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p>
            <a:r>
              <a:rPr lang="en-US" sz="4400" strike="noStrike">
                <a:solidFill>
                  <a:srgbClr val="000000"/>
                </a:solidFill>
                <a:latin typeface="Calibri"/>
                <a:ea typeface="DejaVu Sans"/>
              </a:rPr>
              <a:t>Additional References</a:t>
            </a:r>
            <a:endParaRPr/>
          </a:p>
          <a:p>
            <a:pPr algn="ctr">
              <a:lnSpc>
                <a:spcPct val="100000"/>
              </a:lnSpc>
            </a:pPr>
            <a:r>
              <a:rPr lang="en-US" sz="4400" strike="noStrike">
                <a:solidFill>
                  <a:srgbClr val="000000"/>
                </a:solidFill>
                <a:latin typeface="Calibri"/>
                <a:ea typeface="DejaVu Sans"/>
              </a:rPr>
              <a:t>(shameless plug)</a:t>
            </a:r>
            <a:endParaRPr/>
          </a:p>
        </p:txBody>
      </p:sp>
      <p:sp>
        <p:nvSpPr>
          <p:cNvPr id="514"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en-US" sz="3200" strike="noStrike">
                <a:solidFill>
                  <a:srgbClr val="000000"/>
                </a:solidFill>
                <a:latin typeface="Calibri"/>
                <a:ea typeface="DejaVu Sans"/>
              </a:rPr>
              <a:t>New OWASP Dev Guide, chapter 11 (Cryptography) [</a:t>
            </a:r>
            <a:r>
              <a:rPr i="1" lang="en-US" sz="3200" strike="noStrike">
                <a:solidFill>
                  <a:srgbClr val="000000"/>
                </a:solidFill>
                <a:latin typeface="Calibri"/>
                <a:ea typeface="DejaVu Sans"/>
              </a:rPr>
              <a:t>still</a:t>
            </a:r>
            <a:r>
              <a:rPr lang="en-US" sz="3200" strike="noStrike">
                <a:solidFill>
                  <a:srgbClr val="000000"/>
                </a:solidFill>
                <a:latin typeface="Calibri"/>
                <a:ea typeface="DejaVu Sans"/>
              </a:rPr>
              <a:t> a work in progress]</a:t>
            </a:r>
            <a:endParaRPr/>
          </a:p>
          <a:p>
            <a:pPr lvl="1">
              <a:lnSpc>
                <a:spcPct val="100000"/>
              </a:lnSpc>
              <a:buFont typeface="Arial"/>
              <a:buChar char="–"/>
            </a:pPr>
            <a:r>
              <a:rPr lang="en-US" sz="2800" strike="noStrike" u="sng">
                <a:solidFill>
                  <a:srgbClr val="0000ff"/>
                </a:solidFill>
                <a:latin typeface="Calibri"/>
                <a:ea typeface="DejaVu Sans"/>
              </a:rPr>
              <a:t>https://github.com/OWASP/DevGuide/blob/master/03-Build/0x11-Cryptography.md</a:t>
            </a:r>
            <a:endParaRPr/>
          </a:p>
          <a:p>
            <a:pPr lvl="1">
              <a:lnSpc>
                <a:spcPct val="100000"/>
              </a:lnSpc>
              <a:buFont typeface="Arial"/>
              <a:buChar char="–"/>
            </a:pPr>
            <a:r>
              <a:rPr lang="en-US" sz="2800" strike="noStrike">
                <a:solidFill>
                  <a:srgbClr val="000000"/>
                </a:solidFill>
                <a:latin typeface="Calibri"/>
                <a:ea typeface="DejaVu Sans"/>
              </a:rPr>
              <a:t>And those references therein</a:t>
            </a:r>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TotalTime>
  <Application>LibreOffice/4.4.3.2$Linux_X86_64 LibreOffice_project/40m0$Build-2</Application>
  <Paragraphs>643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Wall, Kevin W.</dc:creator>
  <dc:language>en-US</dc:language>
  <cp:lastModifiedBy>Kevin Wall</cp:lastModifiedBy>
  <cp:lastPrinted>2018-09-11T01:37:42Z</cp:lastPrinted>
  <dcterms:modified xsi:type="dcterms:W3CDTF">2018-09-12T23:09:03Z</dcterms:modified>
  <cp:revision>126</cp:revision>
  <dc:title>Common Developer Crypto Mistakes (with illustrations in Java)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66</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66</vt:i4>
  </property>
</Properties>
</file>