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37.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34.xml.rels" ContentType="application/vnd.openxmlformats-package.relationships+xml"/>
  <Override PartName="/ppt/notesSlides/_rels/notesSlide28.xml.rels" ContentType="application/vnd.openxmlformats-package.relationships+xml"/>
  <Override PartName="/ppt/notesSlides/_rels/notesSlide6.xml.rels" ContentType="application/vnd.openxmlformats-package.relationships+xml"/>
  <Override PartName="/ppt/notesSlides/_rels/notesSlide32.xml.rels" ContentType="application/vnd.openxmlformats-package.relationships+xml"/>
  <Override PartName="/ppt/notesSlides/_rels/notesSlide27.xml.rels" ContentType="application/vnd.openxmlformats-package.relationships+xml"/>
  <Override PartName="/ppt/notesSlides/_rels/notesSlide5.xml.rels" ContentType="application/vnd.openxmlformats-package.relationships+xml"/>
  <Override PartName="/ppt/notesSlides/_rels/notesSlide31.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30.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29.xml.rels" ContentType="application/vnd.openxmlformats-package.relationships+xml"/>
  <Override PartName="/ppt/notesSlides/_rels/notesSlide7.xml.rels" ContentType="application/vnd.openxmlformats-package.relationships+xml"/>
  <Override PartName="/ppt/notesSlides/_rels/notesSlide36.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4.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1107000" y="812520"/>
            <a:ext cx="5345280" cy="4008960"/>
          </a:xfrm>
          <a:prstGeom prst="rect">
            <a:avLst/>
          </a:prstGeom>
        </p:spPr>
        <p:txBody>
          <a:bodyPr lIns="0" rIns="0" tIns="0" bIns="0" anchor="ctr"/>
          <a:p>
            <a:pPr algn="ctr"/>
            <a:r>
              <a:rPr b="0" lang="en-US" sz="3300" spc="-1" strike="noStrike">
                <a:solidFill>
                  <a:srgbClr val="dd4100"/>
                </a:solidFill>
                <a:latin typeface="Arial"/>
              </a:rPr>
              <a:t>Click to move the slide</a:t>
            </a:r>
            <a:endParaRPr b="0" lang="en-US" sz="3300" spc="-1" strike="noStrike">
              <a:solidFill>
                <a:srgbClr val="dd4100"/>
              </a:solidFill>
              <a:latin typeface="Arial"/>
            </a:endParaRPr>
          </a:p>
        </p:txBody>
      </p:sp>
      <p:sp>
        <p:nvSpPr>
          <p:cNvPr id="86"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7" name="PlaceHolder 3"/>
          <p:cNvSpPr>
            <a:spLocks noGrp="1"/>
          </p:cNvSpPr>
          <p:nvPr>
            <p:ph type="hdr"/>
          </p:nvPr>
        </p:nvSpPr>
        <p:spPr>
          <a:xfrm>
            <a:off x="0" y="0"/>
            <a:ext cx="3280680" cy="534240"/>
          </a:xfrm>
          <a:prstGeom prst="rect">
            <a:avLst/>
          </a:prstGeom>
        </p:spPr>
        <p:txBody>
          <a:bodyPr lIns="0" rIns="0" tIns="0" bIns="0"/>
          <a:p>
            <a:r>
              <a:rPr b="0" lang="en-US" sz="1400" spc="-1" strike="noStrike">
                <a:solidFill>
                  <a:srgbClr val="ffffff"/>
                </a:solidFill>
                <a:latin typeface="Arial"/>
              </a:rPr>
              <a:t> </a:t>
            </a:r>
            <a:endParaRPr b="0" lang="en-US" sz="1400" spc="-1" strike="noStrike">
              <a:solidFill>
                <a:srgbClr val="ffffff"/>
              </a:solidFill>
              <a:latin typeface="Arial"/>
            </a:endParaRPr>
          </a:p>
        </p:txBody>
      </p:sp>
      <p:sp>
        <p:nvSpPr>
          <p:cNvPr id="88"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ffffff"/>
                </a:solidFill>
                <a:latin typeface="Arial"/>
              </a:rPr>
              <a:t> </a:t>
            </a:r>
            <a:endParaRPr b="0" lang="en-US" sz="1400" spc="-1" strike="noStrike">
              <a:solidFill>
                <a:srgbClr val="ffffff"/>
              </a:solidFill>
              <a:latin typeface="Arial"/>
            </a:endParaRPr>
          </a:p>
        </p:txBody>
      </p:sp>
      <p:sp>
        <p:nvSpPr>
          <p:cNvPr id="89"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ffffff"/>
                </a:solidFill>
                <a:latin typeface="Arial"/>
              </a:rPr>
              <a:t> </a:t>
            </a:r>
            <a:endParaRPr b="0" lang="en-US" sz="1400" spc="-1" strike="noStrike">
              <a:solidFill>
                <a:srgbClr val="ffffff"/>
              </a:solidFill>
              <a:latin typeface="Arial"/>
            </a:endParaRPr>
          </a:p>
        </p:txBody>
      </p:sp>
      <p:sp>
        <p:nvSpPr>
          <p:cNvPr id="90" name="PlaceHolder 6"/>
          <p:cNvSpPr>
            <a:spLocks noGrp="1"/>
          </p:cNvSpPr>
          <p:nvPr>
            <p:ph type="sldNum"/>
          </p:nvPr>
        </p:nvSpPr>
        <p:spPr>
          <a:xfrm>
            <a:off x="4278960" y="10157400"/>
            <a:ext cx="3280680" cy="534240"/>
          </a:xfrm>
          <a:prstGeom prst="rect">
            <a:avLst/>
          </a:prstGeom>
        </p:spPr>
        <p:txBody>
          <a:bodyPr lIns="0" rIns="0" tIns="0" bIns="0" anchor="b"/>
          <a:p>
            <a:pPr algn="r"/>
            <a:fld id="{EFA9ECAE-D7F0-4824-8F68-B4BCA144A794}" type="slidenum">
              <a:rPr b="0" lang="en-US" sz="1400" spc="-1" strike="noStrike">
                <a:solidFill>
                  <a:srgbClr val="ffffff"/>
                </a:solidFill>
                <a:latin typeface="Arial"/>
              </a:rPr>
              <a:t>1</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1107000" y="812520"/>
            <a:ext cx="5345280" cy="4008960"/>
          </a:xfrm>
          <a:prstGeom prst="rect">
            <a:avLst/>
          </a:prstGeom>
        </p:spPr>
      </p:sp>
      <p:sp>
        <p:nvSpPr>
          <p:cNvPr id="167" name="PlaceHolder 2"/>
          <p:cNvSpPr>
            <a:spLocks noGrp="1"/>
          </p:cNvSpPr>
          <p:nvPr>
            <p:ph type="body"/>
          </p:nvPr>
        </p:nvSpPr>
        <p:spPr>
          <a:xfrm>
            <a:off x="756000" y="5078520"/>
            <a:ext cx="6047640" cy="5383440"/>
          </a:xfrm>
          <a:prstGeom prst="rect">
            <a:avLst/>
          </a:prstGeom>
        </p:spPr>
        <p:txBody>
          <a:bodyPr lIns="0" rIns="0" tIns="0" bIns="0"/>
          <a:p>
            <a:r>
              <a:rPr b="0" lang="en-US" sz="1800" spc="-1" strike="noStrike">
                <a:latin typeface="Arial"/>
              </a:rPr>
              <a:t>I thought I’d start with a bit of background.</a:t>
            </a:r>
            <a:endParaRPr b="0" lang="en-US" sz="1800" spc="-1" strike="noStrike">
              <a:latin typeface="Arial"/>
            </a:endParaRPr>
          </a:p>
          <a:p>
            <a:endParaRPr b="0" lang="en-US" sz="1800" spc="-1" strike="noStrike">
              <a:latin typeface="Arial"/>
            </a:endParaRPr>
          </a:p>
          <a:p>
            <a:r>
              <a:rPr b="0" lang="en-US" sz="1800" spc="-1" strike="noStrike">
                <a:latin typeface="Arial"/>
              </a:rPr>
              <a:t>I was first introduced to the </a:t>
            </a:r>
            <a:r>
              <a:rPr b="0" i="1" lang="en-US" sz="1800" spc="-1" strike="noStrike">
                <a:latin typeface="Arial"/>
              </a:rPr>
              <a:t>concept </a:t>
            </a:r>
            <a:r>
              <a:rPr b="0" lang="en-US" sz="1800" spc="-1" strike="noStrike">
                <a:latin typeface="Arial"/>
              </a:rPr>
              <a:t>of</a:t>
            </a:r>
            <a:r>
              <a:rPr b="0" lang="en-US" sz="1800" spc="-1" strike="noStrike">
                <a:latin typeface="Arial"/>
              </a:rPr>
              <a:t> threat modeling in 1998 at a small Dot Com start-up where I was writing some cryptography code in Perl to support secure online downloads of software.</a:t>
            </a:r>
            <a:endParaRPr b="0" lang="en-US" sz="1800" spc="-1" strike="noStrike">
              <a:latin typeface="Arial"/>
            </a:endParaRPr>
          </a:p>
          <a:p>
            <a:endParaRPr b="0" lang="en-US" sz="1800" spc="-1" strike="noStrike">
              <a:latin typeface="Arial"/>
            </a:endParaRPr>
          </a:p>
          <a:p>
            <a:r>
              <a:rPr b="0" lang="en-US" sz="1800" spc="-1" strike="noStrike">
                <a:latin typeface="Arial"/>
              </a:rPr>
              <a:t>Fast forward about 8 months when I became a consultant at Qwest  where I was made the lead developer on a small team to implement a new proprietary security framework to do authentication, authorization, and cryptography. That library—known as WAFER—was where I first formally used Threat Modeling. It was all done on whiteboards and spreadsheets in a methodology that I improvised.</a:t>
            </a:r>
            <a:endParaRPr b="0" lang="en-US" sz="1800" spc="-1" strike="noStrike">
              <a:latin typeface="Arial"/>
            </a:endParaRPr>
          </a:p>
          <a:p>
            <a:endParaRPr b="0" lang="en-US" sz="1800" spc="-1" strike="noStrike">
              <a:latin typeface="Arial"/>
            </a:endParaRPr>
          </a:p>
          <a:p>
            <a:r>
              <a:rPr b="0" lang="en-US" sz="1800" spc="-1" strike="noStrike">
                <a:latin typeface="Arial"/>
              </a:rPr>
              <a:t>STRIDE is a specific threat modeling approach first created by Microsoft in the early 2000s. The word itself is an acronym. Don’t worry about the details. I’ll explain it when we get there.</a:t>
            </a:r>
            <a:endParaRPr b="0" lang="en-US" sz="18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Img"/>
          </p:nvPr>
        </p:nvSpPr>
        <p:spPr>
          <a:xfrm>
            <a:off x="1107000" y="812520"/>
            <a:ext cx="5345280" cy="4008960"/>
          </a:xfrm>
          <a:prstGeom prst="rect">
            <a:avLst/>
          </a:prstGeom>
        </p:spPr>
      </p:sp>
      <p:sp>
        <p:nvSpPr>
          <p:cNvPr id="185"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May not be a complete list. For instance, you may need the operations team or the Governance/Regulatory/Compliance (GRC) team or a particular infrastructure support team.</a:t>
            </a:r>
            <a:endParaRPr b="0" lang="en-US" sz="2000" spc="-1" strike="noStrike">
              <a:latin typeface="Arial"/>
            </a:endParaRPr>
          </a:p>
          <a:p>
            <a:endParaRPr b="0" lang="en-US" sz="2000" spc="-1" strike="noStrike">
              <a:latin typeface="Arial"/>
            </a:endParaRPr>
          </a:p>
          <a:p>
            <a:r>
              <a:rPr b="0" lang="en-US" sz="2000" spc="-1" strike="noStrike">
                <a:latin typeface="Arial"/>
              </a:rPr>
              <a:t>For the InfoSec / AppSec team, unless those teams are large enough to commit to handling all the threat models themselves, this is something that they will gradually want to decrease their involvement in over time.</a:t>
            </a:r>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1107000" y="812520"/>
            <a:ext cx="5345280" cy="4008960"/>
          </a:xfrm>
          <a:prstGeom prst="rect">
            <a:avLst/>
          </a:prstGeom>
        </p:spPr>
      </p:sp>
      <p:sp>
        <p:nvSpPr>
          <p:cNvPr id="187"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These four basic questions really are the provide us with overall direction, but since Threat Modeling is a continous iterative process (or should be), it’s just these 4 questions cyclically repeated.</a:t>
            </a:r>
            <a:endParaRPr b="0" lang="en-US" sz="2000" spc="-1" strike="noStrike">
              <a:latin typeface="Arial"/>
            </a:endParaRPr>
          </a:p>
          <a:p>
            <a:r>
              <a:rPr b="0" lang="en-US" sz="2000" spc="-1" strike="noStrike">
                <a:latin typeface="Arial"/>
              </a:rPr>
              <a:t>Let’s look at these questions one at a time.</a:t>
            </a:r>
            <a:endParaRPr b="0" lang="en-US"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sldImg"/>
          </p:nvPr>
        </p:nvSpPr>
        <p:spPr>
          <a:xfrm>
            <a:off x="1107000" y="812520"/>
            <a:ext cx="5345280" cy="4008960"/>
          </a:xfrm>
          <a:prstGeom prst="rect">
            <a:avLst/>
          </a:prstGeom>
        </p:spPr>
      </p:sp>
      <p:sp>
        <p:nvSpPr>
          <p:cNvPr id="189" name="PlaceHolder 2"/>
          <p:cNvSpPr>
            <a:spLocks noGrp="1"/>
          </p:cNvSpPr>
          <p:nvPr>
            <p:ph type="body"/>
          </p:nvPr>
        </p:nvSpPr>
        <p:spPr>
          <a:xfrm>
            <a:off x="756000" y="5078520"/>
            <a:ext cx="6047640" cy="4903560"/>
          </a:xfrm>
          <a:prstGeom prst="rect">
            <a:avLst/>
          </a:prstGeom>
        </p:spPr>
        <p:txBody>
          <a:bodyPr lIns="0" rIns="0" tIns="0" bIns="0"/>
          <a:p>
            <a:r>
              <a:rPr b="0" lang="en-US" sz="1800" spc="-1" strike="noStrike">
                <a:latin typeface="Arial"/>
              </a:rPr>
              <a:t>The main point of this </a:t>
            </a:r>
            <a:r>
              <a:rPr b="0" lang="en-US" sz="1800" spc="-1" strike="noStrike">
                <a:latin typeface="Arial"/>
              </a:rPr>
              <a:t>question is to access </a:t>
            </a:r>
            <a:r>
              <a:rPr b="0" lang="en-US" sz="1800" spc="-1" strike="noStrike">
                <a:latin typeface="Arial"/>
              </a:rPr>
              <a:t>scope.</a:t>
            </a:r>
            <a:endParaRPr b="0" lang="en-US" sz="1800" spc="-1" strike="noStrike">
              <a:latin typeface="Arial"/>
            </a:endParaRPr>
          </a:p>
          <a:p>
            <a:r>
              <a:rPr b="0" lang="en-US" sz="1800" spc="-1" strike="noStrike">
                <a:latin typeface="Arial"/>
              </a:rPr>
              <a:t>Your scope might </a:t>
            </a:r>
            <a:r>
              <a:rPr b="0" lang="en-US" sz="1800" spc="-1" strike="noStrike">
                <a:latin typeface="Arial"/>
              </a:rPr>
              <a:t>small, such as what is </a:t>
            </a:r>
            <a:r>
              <a:rPr b="0" lang="en-US" sz="1800" spc="-1" strike="noStrike">
                <a:latin typeface="Arial"/>
              </a:rPr>
              <a:t>going into some future </a:t>
            </a:r>
            <a:r>
              <a:rPr b="0" lang="en-US" sz="1800" spc="-1" strike="noStrike">
                <a:latin typeface="Arial"/>
              </a:rPr>
              <a:t>sprint (don’t </a:t>
            </a:r>
            <a:r>
              <a:rPr b="0" lang="en-US" sz="1800" spc="-1" strike="noStrike">
                <a:latin typeface="Arial"/>
              </a:rPr>
              <a:t>recommend picking </a:t>
            </a:r>
            <a:r>
              <a:rPr b="0" lang="en-US" sz="1800" spc="-1" strike="noStrike">
                <a:latin typeface="Arial"/>
              </a:rPr>
              <a:t>current one if this is </a:t>
            </a:r>
            <a:r>
              <a:rPr b="0" lang="en-US" sz="1800" spc="-1" strike="noStrike">
                <a:latin typeface="Arial"/>
              </a:rPr>
              <a:t>your first threat </a:t>
            </a:r>
            <a:r>
              <a:rPr b="0" lang="en-US" sz="1800" spc="-1" strike="noStrike">
                <a:latin typeface="Arial"/>
              </a:rPr>
              <a:t>model), or it might be </a:t>
            </a:r>
            <a:r>
              <a:rPr b="0" lang="en-US" sz="1800" spc="-1" strike="noStrike">
                <a:latin typeface="Arial"/>
              </a:rPr>
              <a:t>large, as in “let’s threat </a:t>
            </a:r>
            <a:r>
              <a:rPr b="0" lang="en-US" sz="1800" spc="-1" strike="noStrike">
                <a:latin typeface="Arial"/>
              </a:rPr>
              <a:t>model the entire </a:t>
            </a:r>
            <a:r>
              <a:rPr b="0" lang="en-US" sz="1800" spc="-1" strike="noStrike">
                <a:latin typeface="Arial"/>
              </a:rPr>
              <a:t>system”, or it might be </a:t>
            </a:r>
            <a:r>
              <a:rPr b="0" lang="en-US" sz="1800" spc="-1" strike="noStrike">
                <a:latin typeface="Arial"/>
              </a:rPr>
              <a:t>a specific architectural </a:t>
            </a:r>
            <a:r>
              <a:rPr b="0" lang="en-US" sz="1800" spc="-1" strike="noStrike">
                <a:latin typeface="Arial"/>
              </a:rPr>
              <a:t>component, like your </a:t>
            </a:r>
            <a:r>
              <a:rPr b="0" lang="en-US" sz="1800" spc="-1" strike="noStrike">
                <a:latin typeface="Arial"/>
              </a:rPr>
              <a:t>API gateway or your </a:t>
            </a:r>
            <a:r>
              <a:rPr b="0" lang="en-US" sz="1800" spc="-1" strike="noStrike">
                <a:latin typeface="Arial"/>
              </a:rPr>
              <a:t>authentication service, </a:t>
            </a:r>
            <a:r>
              <a:rPr b="0" lang="en-US" sz="1800" spc="-1" strike="noStrike">
                <a:latin typeface="Arial"/>
              </a:rPr>
              <a:t>etc.</a:t>
            </a:r>
            <a:endParaRPr b="0" lang="en-US" sz="1800" spc="-1" strike="noStrike">
              <a:latin typeface="Arial"/>
            </a:endParaRPr>
          </a:p>
          <a:p>
            <a:r>
              <a:rPr b="1" lang="en-US" sz="1800" spc="-1" strike="noStrike" u="sng">
                <a:uFillTx/>
                <a:latin typeface="Arial"/>
              </a:rPr>
              <a:t>Definitions</a:t>
            </a:r>
            <a:r>
              <a:rPr b="0" lang="en-US" sz="1800" spc="-1" strike="noStrike">
                <a:latin typeface="Arial"/>
              </a:rPr>
              <a:t>:</a:t>
            </a:r>
            <a:endParaRPr b="0" lang="en-US" sz="1800" spc="-1" strike="noStrike">
              <a:latin typeface="Arial"/>
            </a:endParaRPr>
          </a:p>
          <a:p>
            <a:r>
              <a:rPr b="0" lang="en-US" sz="1800" spc="-1" strike="noStrike">
                <a:latin typeface="Arial"/>
              </a:rPr>
              <a:t>SAST – Static </a:t>
            </a:r>
            <a:r>
              <a:rPr b="0" lang="en-US" sz="1800" spc="-1" strike="noStrike">
                <a:latin typeface="Arial"/>
              </a:rPr>
              <a:t>Application Security </a:t>
            </a:r>
            <a:r>
              <a:rPr b="0" lang="en-US" sz="1800" spc="-1" strike="noStrike">
                <a:latin typeface="Arial"/>
              </a:rPr>
              <a:t>Testing (white-box </a:t>
            </a:r>
            <a:r>
              <a:rPr b="0" lang="en-US" sz="1800" spc="-1" strike="noStrike">
                <a:latin typeface="Arial"/>
              </a:rPr>
              <a:t>testing, against code)</a:t>
            </a:r>
            <a:endParaRPr b="0" lang="en-US" sz="1800" spc="-1" strike="noStrike">
              <a:latin typeface="Arial"/>
            </a:endParaRPr>
          </a:p>
          <a:p>
            <a:r>
              <a:rPr b="0" lang="en-US" sz="1800" spc="-1" strike="noStrike">
                <a:latin typeface="Arial"/>
              </a:rPr>
              <a:t>DAST – Dynamic </a:t>
            </a:r>
            <a:r>
              <a:rPr b="0" lang="en-US" sz="1800" spc="-1" strike="noStrike">
                <a:latin typeface="Arial"/>
              </a:rPr>
              <a:t>Application Security </a:t>
            </a:r>
            <a:r>
              <a:rPr b="0" lang="en-US" sz="1800" spc="-1" strike="noStrike">
                <a:latin typeface="Arial"/>
              </a:rPr>
              <a:t>Testing (black-box </a:t>
            </a:r>
            <a:r>
              <a:rPr b="0" lang="en-US" sz="1800" spc="-1" strike="noStrike">
                <a:latin typeface="Arial"/>
              </a:rPr>
              <a:t>testing, against running </a:t>
            </a:r>
            <a:r>
              <a:rPr b="0" lang="en-US" sz="1800" spc="-1" strike="noStrike">
                <a:latin typeface="Arial"/>
              </a:rPr>
              <a:t>code)</a:t>
            </a:r>
            <a:endParaRPr b="0" lang="en-US" sz="1800" spc="-1" strike="noStrike">
              <a:latin typeface="Arial"/>
            </a:endParaRPr>
          </a:p>
          <a:p>
            <a:r>
              <a:rPr b="0" lang="en-US" sz="1800" spc="-1" strike="noStrike">
                <a:latin typeface="Arial"/>
              </a:rPr>
              <a:t>SCA – Software </a:t>
            </a:r>
            <a:r>
              <a:rPr b="0" lang="en-US" sz="1800" spc="-1" strike="noStrike">
                <a:latin typeface="Arial"/>
              </a:rPr>
              <a:t>Composition Analysis </a:t>
            </a:r>
            <a:r>
              <a:rPr b="0" lang="en-US" sz="1800" spc="-1" strike="noStrike">
                <a:latin typeface="Arial"/>
              </a:rPr>
              <a:t>(analyze code or </a:t>
            </a:r>
            <a:r>
              <a:rPr b="0" lang="en-US" sz="1800" spc="-1" strike="noStrike">
                <a:latin typeface="Arial"/>
              </a:rPr>
              <a:t>binaries to look for </a:t>
            </a:r>
            <a:r>
              <a:rPr b="0" lang="en-US" sz="1800" spc="-1" strike="noStrike">
                <a:latin typeface="Arial"/>
              </a:rPr>
              <a:t>vulnerable </a:t>
            </a:r>
            <a:r>
              <a:rPr b="0" lang="en-US" sz="1800" spc="-1" strike="noStrike">
                <a:latin typeface="Arial"/>
              </a:rPr>
              <a:t>dependencies)</a:t>
            </a:r>
            <a:endParaRPr b="0" lang="en-US" sz="1800" spc="-1" strike="noStrike">
              <a:latin typeface="Arial"/>
            </a:endParaRPr>
          </a:p>
          <a:p>
            <a:r>
              <a:rPr b="0" lang="en-US" sz="1800" spc="-1" strike="noStrike">
                <a:latin typeface="Arial"/>
              </a:rPr>
              <a:t>Pen Testing – Human </a:t>
            </a:r>
            <a:r>
              <a:rPr b="0" lang="en-US" sz="1800" spc="-1" strike="noStrike">
                <a:latin typeface="Arial"/>
              </a:rPr>
              <a:t>involved simulation of </a:t>
            </a:r>
            <a:r>
              <a:rPr b="0" lang="en-US" sz="1800" spc="-1" strike="noStrike">
                <a:latin typeface="Arial"/>
              </a:rPr>
              <a:t>a cyberattack to gain </a:t>
            </a:r>
            <a:r>
              <a:rPr b="0" lang="en-US" sz="1800" spc="-1" strike="noStrike">
                <a:latin typeface="Arial"/>
              </a:rPr>
              <a:t>access to a targeted </a:t>
            </a:r>
            <a:r>
              <a:rPr b="0" lang="en-US" sz="1800" spc="-1" strike="noStrike">
                <a:latin typeface="Arial"/>
              </a:rPr>
              <a:t>system or systems.</a:t>
            </a:r>
            <a:endParaRPr b="0" lang="en-US" sz="18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1107000" y="812520"/>
            <a:ext cx="5345280" cy="4008960"/>
          </a:xfrm>
          <a:prstGeom prst="rect">
            <a:avLst/>
          </a:prstGeom>
        </p:spPr>
      </p:sp>
      <p:sp>
        <p:nvSpPr>
          <p:cNvPr id="191" name="PlaceHolder 2"/>
          <p:cNvSpPr>
            <a:spLocks noGrp="1"/>
          </p:cNvSpPr>
          <p:nvPr>
            <p:ph type="body"/>
          </p:nvPr>
        </p:nvSpPr>
        <p:spPr>
          <a:xfrm>
            <a:off x="756000" y="5078520"/>
            <a:ext cx="6047640" cy="5369400"/>
          </a:xfrm>
          <a:prstGeom prst="rect">
            <a:avLst/>
          </a:prstGeom>
        </p:spPr>
        <p:txBody>
          <a:bodyPr lIns="0" rIns="0" tIns="0" bIns="0"/>
          <a:p>
            <a:r>
              <a:rPr b="0" lang="en-US" sz="2000" spc="-1" strike="noStrike">
                <a:latin typeface="Arial"/>
              </a:rPr>
              <a:t>This part can be as formal or as informal as </a:t>
            </a:r>
            <a:r>
              <a:rPr b="0" lang="en-US" sz="2000" spc="-1" strike="noStrike">
                <a:latin typeface="Arial"/>
              </a:rPr>
              <a:t>you would like it to be. For example, you could </a:t>
            </a:r>
            <a:r>
              <a:rPr b="0" lang="en-US" sz="2000" spc="-1" strike="noStrike">
                <a:latin typeface="Arial"/>
              </a:rPr>
              <a:t>just gather in a couple of meetings and </a:t>
            </a:r>
            <a:r>
              <a:rPr b="0" lang="en-US" sz="2000" spc="-1" strike="noStrike">
                <a:latin typeface="Arial"/>
              </a:rPr>
              <a:t>brainstorm while an appointed scribe takes </a:t>
            </a:r>
            <a:r>
              <a:rPr b="0" lang="en-US" sz="2000" spc="-1" strike="noStrike">
                <a:latin typeface="Arial"/>
              </a:rPr>
              <a:t>notes, or you could take a more formal </a:t>
            </a:r>
            <a:r>
              <a:rPr b="0" lang="en-US" sz="2000" spc="-1" strike="noStrike">
                <a:latin typeface="Arial"/>
              </a:rPr>
              <a:t>approach using a threat modeling methodology </a:t>
            </a:r>
            <a:r>
              <a:rPr b="0" lang="en-US" sz="2000" spc="-1" strike="noStrike">
                <a:latin typeface="Arial"/>
              </a:rPr>
              <a:t>like STRIDE, or use Tactics, Techniques, and </a:t>
            </a:r>
            <a:r>
              <a:rPr b="0" lang="en-US" sz="2000" spc="-1" strike="noStrike">
                <a:latin typeface="Arial"/>
              </a:rPr>
              <a:t>Procedures (TT&amp;P) such as MITRE’s </a:t>
            </a:r>
            <a:r>
              <a:rPr b="0" lang="en-US" sz="2000" spc="-1" strike="noStrike">
                <a:latin typeface="Arial"/>
              </a:rPr>
              <a:t>Adversarial Tactics, Techniques, and Common </a:t>
            </a:r>
            <a:r>
              <a:rPr b="0" lang="en-US" sz="2000" spc="-1" strike="noStrike">
                <a:latin typeface="Arial"/>
              </a:rPr>
              <a:t>Knowledge (ATT&amp;CK) or Attack Trees, etc. Its </a:t>
            </a:r>
            <a:r>
              <a:rPr b="0" lang="en-US" sz="2000" spc="-1" strike="noStrike">
                <a:latin typeface="Arial"/>
              </a:rPr>
              <a:t>really up to you. We will be learning about </a:t>
            </a:r>
            <a:r>
              <a:rPr b="0" lang="en-US" sz="2000" spc="-1" strike="noStrike">
                <a:latin typeface="Arial"/>
              </a:rPr>
              <a:t>STRIDE and a few other supportive techniques.</a:t>
            </a:r>
            <a:endParaRPr b="0" lang="en-US" sz="2000" spc="-1" strike="noStrike">
              <a:latin typeface="Arial"/>
            </a:endParaRPr>
          </a:p>
          <a:p>
            <a:r>
              <a:rPr b="0" lang="en-US" sz="2000" spc="-1" strike="noStrike">
                <a:latin typeface="Arial"/>
              </a:rPr>
              <a:t>Usually you are going to start with a high-level </a:t>
            </a:r>
            <a:r>
              <a:rPr b="0" lang="en-US" sz="2000" spc="-1" strike="noStrike">
                <a:latin typeface="Arial"/>
              </a:rPr>
              <a:t>context diagram (context [Level 0] DFD for </a:t>
            </a:r>
            <a:r>
              <a:rPr b="0" lang="en-US" sz="2000" spc="-1" strike="noStrike">
                <a:latin typeface="Arial"/>
              </a:rPr>
              <a:t>STRIDE) that shows major data stores, </a:t>
            </a:r>
            <a:r>
              <a:rPr b="0" lang="en-US" sz="2000" spc="-1" strike="noStrike">
                <a:latin typeface="Arial"/>
              </a:rPr>
              <a:t>processes, system boundaries and (use case) </a:t>
            </a:r>
            <a:r>
              <a:rPr b="0" lang="en-US" sz="2000" spc="-1" strike="noStrike">
                <a:latin typeface="Arial"/>
              </a:rPr>
              <a:t>actors.</a:t>
            </a:r>
            <a:endParaRPr b="0" lang="en-US" sz="2000" spc="-1" strike="noStrike">
              <a:latin typeface="Arial"/>
            </a:endParaRPr>
          </a:p>
          <a:p>
            <a:r>
              <a:rPr b="0" lang="en-US" sz="2000" spc="-1" strike="noStrike">
                <a:latin typeface="Arial"/>
              </a:rPr>
              <a:t>As you begin to identify threats, if this becomes </a:t>
            </a:r>
            <a:r>
              <a:rPr b="0" lang="en-US" sz="2000" spc="-1" strike="noStrike">
                <a:latin typeface="Arial"/>
              </a:rPr>
              <a:t>too large, consider cutting back your scope, </a:t>
            </a:r>
            <a:r>
              <a:rPr b="0" lang="en-US" sz="2000" spc="-1" strike="noStrike">
                <a:latin typeface="Arial"/>
              </a:rPr>
              <a:t>especially if your exercise has a strict </a:t>
            </a:r>
            <a:r>
              <a:rPr b="0" lang="en-US" sz="2000" spc="-1" strike="noStrike">
                <a:latin typeface="Arial"/>
              </a:rPr>
              <a:t>schedule.</a:t>
            </a:r>
            <a:endParaRPr b="0" lang="en-U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Img"/>
          </p:nvPr>
        </p:nvSpPr>
        <p:spPr>
          <a:xfrm>
            <a:off x="1107000" y="812520"/>
            <a:ext cx="5345280" cy="4008960"/>
          </a:xfrm>
          <a:prstGeom prst="rect">
            <a:avLst/>
          </a:prstGeom>
        </p:spPr>
      </p:sp>
      <p:sp>
        <p:nvSpPr>
          <p:cNvPr id="193"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Why do I suggest that you think about these and write them down as part of your threat model, especially the explicit assumptions?</a:t>
            </a:r>
            <a:endParaRPr b="0" lang="en-US" sz="2000" spc="-1" strike="noStrike">
              <a:latin typeface="Arial"/>
            </a:endParaRPr>
          </a:p>
          <a:p>
            <a:pPr marL="216000" indent="-216000">
              <a:buClr>
                <a:srgbClr val="000000"/>
              </a:buClr>
              <a:buSzPct val="45000"/>
              <a:buFont typeface="Wingdings" charset="2"/>
              <a:buChar char=""/>
            </a:pPr>
            <a:r>
              <a:rPr b="0" lang="en-US" sz="2000" spc="-1" strike="noStrike">
                <a:latin typeface="Arial"/>
              </a:rPr>
              <a:t>It helps communication by allowing later observers to understand some of the rationale of the decision making process.</a:t>
            </a:r>
            <a:endParaRPr b="0" lang="en-US" sz="2000" spc="-1" strike="noStrike">
              <a:latin typeface="Arial"/>
            </a:endParaRPr>
          </a:p>
          <a:p>
            <a:pPr marL="216000" indent="-216000">
              <a:buClr>
                <a:srgbClr val="000000"/>
              </a:buClr>
              <a:buSzPct val="45000"/>
              <a:buFont typeface="Wingdings" charset="2"/>
              <a:buChar char=""/>
            </a:pPr>
            <a:r>
              <a:rPr b="0" lang="en-US" sz="2000" spc="-1" strike="noStrike">
                <a:latin typeface="Arial"/>
              </a:rPr>
              <a:t>Making assumptions can constrain your thinking! Say you work in an IT shop that has always used C and C++. While thinking about threat modeling, if you list that, that may later trigger someone to think “we need to think about threats arising from the lack of automatic memory management in those languages, such as buffer overflows, heap corruption (i.e., “use after ‘free’), etc.” It would allow someone to challenge language choice with something like “Why not Rust or Go or C# .NET?”</a:t>
            </a:r>
            <a:endParaRPr b="0" lang="en-US"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1107000" y="812520"/>
            <a:ext cx="5345280" cy="4008960"/>
          </a:xfrm>
          <a:prstGeom prst="rect">
            <a:avLst/>
          </a:prstGeom>
        </p:spPr>
      </p:sp>
      <p:sp>
        <p:nvSpPr>
          <p:cNvPr id="195" name="PlaceHolder 2"/>
          <p:cNvSpPr>
            <a:spLocks noGrp="1"/>
          </p:cNvSpPr>
          <p:nvPr>
            <p:ph type="body"/>
          </p:nvPr>
        </p:nvSpPr>
        <p:spPr>
          <a:xfrm>
            <a:off x="756000" y="5078520"/>
            <a:ext cx="6047640" cy="4811040"/>
          </a:xfrm>
          <a:prstGeom prst="rect">
            <a:avLst/>
          </a:prstGeom>
        </p:spPr>
        <p:txBody>
          <a:bodyPr lIns="0" rIns="0" tIns="0" bIns="0"/>
          <a:p>
            <a:endParaRPr b="0" lang="en-US" sz="2000" spc="-1" strike="noStrike">
              <a:latin typeface="Arial"/>
            </a:endParaRPr>
          </a:p>
          <a:p>
            <a:pPr marL="432000" indent="-324000">
              <a:spcBef>
                <a:spcPts val="1060"/>
              </a:spcBef>
              <a:buClr>
                <a:srgbClr val="77caee"/>
              </a:buClr>
              <a:buSzPct val="45000"/>
              <a:buFont typeface="Wingdings" charset="2"/>
              <a:buChar char=""/>
            </a:pPr>
            <a:r>
              <a:rPr b="0" lang="en-US" sz="2000" spc="-1" strike="noStrike">
                <a:latin typeface="Arial"/>
              </a:rPr>
              <a:t>The “answers” here are just your traditional “address / transfer / accept” approaches to managing risk.</a:t>
            </a:r>
            <a:endParaRPr b="0" lang="en-US" sz="2000" spc="-1" strike="noStrike">
              <a:latin typeface="Arial"/>
            </a:endParaRPr>
          </a:p>
          <a:p>
            <a:pPr marL="432000" indent="-324000">
              <a:spcBef>
                <a:spcPts val="1060"/>
              </a:spcBef>
              <a:buClr>
                <a:srgbClr val="77caee"/>
              </a:buClr>
              <a:buSzPct val="45000"/>
              <a:buFont typeface="Wingdings" charset="2"/>
              <a:buChar char=""/>
            </a:pPr>
            <a:r>
              <a:rPr b="0" lang="en-US" sz="2000" spc="-1" strike="noStrike">
                <a:latin typeface="Arial"/>
              </a:rPr>
              <a:t>And obviously, I’m joking about “selling your company stock”. That might even be illegal in some cases since you might be privy to insider trading.</a:t>
            </a:r>
            <a:endParaRPr b="0" lang="en-US" sz="2000" spc="-1" strike="noStrike">
              <a:latin typeface="Arial"/>
            </a:endParaRPr>
          </a:p>
          <a:p>
            <a:pPr marL="432000" indent="-324000">
              <a:spcBef>
                <a:spcPts val="1060"/>
              </a:spcBef>
              <a:buClr>
                <a:srgbClr val="77caee"/>
              </a:buClr>
              <a:buSzPct val="45000"/>
              <a:buFont typeface="Wingdings" charset="2"/>
              <a:buChar char=""/>
            </a:pPr>
            <a:r>
              <a:rPr b="0" lang="en-US" sz="2000" spc="-1" strike="noStrike">
                <a:latin typeface="Arial"/>
              </a:rPr>
              <a:t>It should go without saying, but KEEP NOTES OF EVERYTHING! (That doesn’t mean that you can’t revise them later, but it does mean you are less apt to lose track of things. Plus they are useful for audit purposes and and writing up “lessons learned” which helps with future process improvment.)</a:t>
            </a:r>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1107000" y="812520"/>
            <a:ext cx="5345280" cy="4008960"/>
          </a:xfrm>
          <a:prstGeom prst="rect">
            <a:avLst/>
          </a:prstGeom>
        </p:spPr>
      </p:sp>
      <p:sp>
        <p:nvSpPr>
          <p:cNvPr id="197"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Keep in mind your stakeholders here. For example, did you remember DFIR (Digital Forensics / Incident Response) folks, who are generally the ones who monitor your logs via whatever SIEM tool you are using? They are going to want you to make sure that you’ve logged important security events so they can do both proactive and reactive (forensic) examination of the logs. Can you give them what is going to be logged so they can set up log monitoring events that might proactively identify attacks?</a:t>
            </a:r>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1107000" y="812520"/>
            <a:ext cx="5345280" cy="4008960"/>
          </a:xfrm>
          <a:prstGeom prst="rect">
            <a:avLst/>
          </a:prstGeom>
        </p:spPr>
      </p:sp>
      <p:sp>
        <p:nvSpPr>
          <p:cNvPr id="19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Yeah, there’s four basic questions and also 4 steps, but these are not directly related. These 2 things are independent concepts and both should be done at the same time.</a:t>
            </a:r>
            <a:endParaRPr b="0" lang="en-US" sz="2000" spc="-1" strike="noStrike">
              <a:latin typeface="Arial"/>
            </a:endParaRPr>
          </a:p>
          <a:p>
            <a:endParaRPr b="0" lang="en-US" sz="2000" spc="-1" strike="noStrike">
              <a:latin typeface="Arial"/>
            </a:endParaRPr>
          </a:p>
          <a:p>
            <a:r>
              <a:rPr b="0" lang="en-US" sz="2000" spc="-1" strike="noStrike">
                <a:latin typeface="Arial"/>
              </a:rPr>
              <a:t>Bullet 1: In the STRIDE Threat Modeling world, we start with a context-level DFD to do this to help us define scope.</a:t>
            </a:r>
            <a:endParaRPr b="0" lang="en-US" sz="2000" spc="-1" strike="noStrike">
              <a:latin typeface="Arial"/>
            </a:endParaRPr>
          </a:p>
          <a:p>
            <a:r>
              <a:rPr b="0" lang="en-US" sz="2000" spc="-1" strike="noStrike">
                <a:latin typeface="Arial"/>
              </a:rPr>
              <a:t>Bullet 2: Look at trust boundards, data stores, process flows and brainstorm.</a:t>
            </a:r>
            <a:endParaRPr b="0" lang="en-US" sz="2000" spc="-1" strike="noStrike">
              <a:latin typeface="Arial"/>
            </a:endParaRPr>
          </a:p>
          <a:p>
            <a:r>
              <a:rPr b="0" lang="en-US" sz="2000" spc="-1" strike="noStrike">
                <a:latin typeface="Arial"/>
              </a:rPr>
              <a:t>Bullet 3: Usually assign an inherent risk to each threat and then prioritize accordingly.</a:t>
            </a:r>
            <a:endParaRPr b="0" lang="en-US" sz="2000" spc="-1" strike="noStrike">
              <a:latin typeface="Arial"/>
            </a:endParaRPr>
          </a:p>
          <a:p>
            <a:r>
              <a:rPr b="0" lang="en-US" sz="2000" spc="-1" strike="noStrike">
                <a:latin typeface="Arial"/>
              </a:rPr>
              <a:t>Bullet 4: Brainstorm ways to remediate or mitigate.</a:t>
            </a:r>
            <a:endParaRPr b="0" lang="en-US" sz="2000" spc="-1" strike="noStrike">
              <a:latin typeface="Arial"/>
            </a:endParaRPr>
          </a:p>
          <a:p>
            <a:endParaRPr b="0" lang="en-US" sz="2000" spc="-1" strike="noStrike">
              <a:latin typeface="Arial"/>
            </a:endParaRPr>
          </a:p>
          <a:p>
            <a:r>
              <a:rPr b="0" lang="en-US" sz="2000" spc="-1" strike="noStrike">
                <a:latin typeface="Arial"/>
              </a:rPr>
              <a:t>Lather. Rinse. Repeat.</a:t>
            </a:r>
            <a:endParaRPr b="0" lang="en-US"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Img"/>
          </p:nvPr>
        </p:nvSpPr>
        <p:spPr>
          <a:xfrm>
            <a:off x="1107000" y="812520"/>
            <a:ext cx="5345280" cy="4008960"/>
          </a:xfrm>
          <a:prstGeom prst="rect">
            <a:avLst/>
          </a:prstGeom>
        </p:spPr>
      </p:sp>
      <p:sp>
        <p:nvSpPr>
          <p:cNvPr id="201" name="PlaceHolder 2"/>
          <p:cNvSpPr>
            <a:spLocks noGrp="1"/>
          </p:cNvSpPr>
          <p:nvPr>
            <p:ph type="body"/>
          </p:nvPr>
        </p:nvSpPr>
        <p:spPr>
          <a:xfrm>
            <a:off x="756000" y="5078520"/>
            <a:ext cx="6047640" cy="5383440"/>
          </a:xfrm>
          <a:prstGeom prst="rect">
            <a:avLst/>
          </a:prstGeom>
        </p:spPr>
        <p:txBody>
          <a:bodyPr lIns="0" rIns="0" tIns="0" bIns="0"/>
          <a:p>
            <a:r>
              <a:rPr b="0" lang="en-US" sz="1800" spc="-1" strike="noStrike">
                <a:latin typeface="Arial"/>
              </a:rPr>
              <a:t>Note: The picture on the right is small. Don’t worry about trying to read the text!</a:t>
            </a:r>
            <a:endParaRPr b="0" lang="en-US" sz="1800" spc="-1" strike="noStrike">
              <a:latin typeface="Arial"/>
            </a:endParaRPr>
          </a:p>
          <a:p>
            <a:r>
              <a:rPr b="0" lang="en-US" sz="1800" spc="-1" strike="noStrike">
                <a:latin typeface="Arial"/>
              </a:rPr>
              <a:t>For those who missed the entire “Structured Analysis / Structured Programming” Yourdon/DeMarco/Constantine movement of the 70s and 80s, Data Flow Diagrams (DFDs) were originally created by Larry Constantine way back in 1967 and first described by Tom DeMarco in 1979.</a:t>
            </a:r>
            <a:endParaRPr b="0" lang="en-US" sz="1800" spc="-1" strike="noStrike">
              <a:latin typeface="Arial"/>
            </a:endParaRPr>
          </a:p>
          <a:p>
            <a:endParaRPr b="0" lang="en-US" sz="1800" spc="-1" strike="noStrike">
              <a:latin typeface="Arial"/>
            </a:endParaRPr>
          </a:p>
          <a:p>
            <a:r>
              <a:rPr b="0" lang="en-US" sz="1800" spc="-1" strike="noStrike">
                <a:latin typeface="Arial"/>
              </a:rPr>
              <a:t>While you could use UML diagrams or something else to decompose the system, most Threat Modeling experts choose DFDs because we are usually more interested in following “data flow” than we are in “control flow”. Attacks follow the data, so this representation fits well.</a:t>
            </a:r>
            <a:endParaRPr b="0" lang="en-US" sz="1800" spc="-1" strike="noStrike">
              <a:latin typeface="Arial"/>
            </a:endParaRPr>
          </a:p>
          <a:p>
            <a:endParaRPr b="0" lang="en-US" sz="1800" spc="-1" strike="noStrike">
              <a:latin typeface="Arial"/>
            </a:endParaRPr>
          </a:p>
          <a:p>
            <a:r>
              <a:rPr b="0" lang="en-US" sz="1800" spc="-1" strike="noStrike">
                <a:latin typeface="Arial"/>
              </a:rPr>
              <a:t>Constantine’s DFD did not have “trust boundaries” and they also allowed you to “drill down” into a “process” to expand to a more detailed DFD view. His top level (Level 0) DFD was the “contextual level” and is generally what we use in STRIDE.</a:t>
            </a:r>
            <a:endParaRPr b="0" lang="en-US" sz="18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1107000" y="812520"/>
            <a:ext cx="5345280" cy="4008960"/>
          </a:xfrm>
          <a:prstGeom prst="rect">
            <a:avLst/>
          </a:prstGeom>
        </p:spPr>
      </p:sp>
      <p:sp>
        <p:nvSpPr>
          <p:cNvPr id="203"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Based on your general common sense and knowledge of department stores like this, lets try to list the assets we want to protect along with some of the threats and the security controls we might use to protect them.</a:t>
            </a:r>
            <a:endParaRPr b="0" lang="en-US" sz="2000" spc="-1" strike="noStrike">
              <a:latin typeface="Arial"/>
            </a:endParaRPr>
          </a:p>
          <a:p>
            <a:endParaRPr b="0" lang="en-US" sz="2000" spc="-1" strike="noStrike">
              <a:latin typeface="Arial"/>
            </a:endParaRPr>
          </a:p>
          <a:p>
            <a:r>
              <a:rPr b="0" lang="en-US" sz="2000" spc="-1" strike="noStrike">
                <a:latin typeface="Arial"/>
              </a:rPr>
              <a:t>Note that we are focusing on physical security, because that type of threat modeling is more natural to us than doing it for IT systems. A simple IT system will be the next scenario once you are introduced to STRIDE.</a:t>
            </a:r>
            <a:endParaRPr b="0" lang="en-US" sz="2000" spc="-1" strike="noStrike">
              <a:latin typeface="Arial"/>
            </a:endParaRPr>
          </a:p>
          <a:p>
            <a:r>
              <a:rPr b="0" lang="en-US" sz="2000" spc="-1" strike="noStrike">
                <a:latin typeface="Arial"/>
              </a:rPr>
              <a:t>There is no definitive correct answer, so just have fun. We will take about 10-15 minutes on this, then I will show you what I came up with.</a:t>
            </a:r>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1107000" y="812520"/>
            <a:ext cx="5345280" cy="4008960"/>
          </a:xfrm>
          <a:prstGeom prst="rect">
            <a:avLst/>
          </a:prstGeom>
        </p:spPr>
      </p:sp>
      <p:sp>
        <p:nvSpPr>
          <p:cNvPr id="16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This only shows the major agenda sections.</a:t>
            </a:r>
            <a:endParaRPr b="0" lang="en-U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1107000" y="812520"/>
            <a:ext cx="5345280" cy="4008960"/>
          </a:xfrm>
          <a:prstGeom prst="rect">
            <a:avLst/>
          </a:prstGeom>
        </p:spPr>
      </p:sp>
      <p:sp>
        <p:nvSpPr>
          <p:cNvPr id="205"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The order that I thought of them.</a:t>
            </a:r>
            <a:endParaRPr b="0" lang="en-US" sz="2000" spc="-1" strike="noStrike">
              <a:latin typeface="Arial"/>
            </a:endParaRPr>
          </a:p>
          <a:p>
            <a:endParaRPr b="0" lang="en-US" sz="2000" spc="-1" strike="noStrike">
              <a:latin typeface="Arial"/>
            </a:endParaRPr>
          </a:p>
          <a:p>
            <a:r>
              <a:rPr b="0" lang="en-US" sz="2000" spc="-1" strike="noStrike">
                <a:latin typeface="Arial"/>
              </a:rPr>
              <a:t>A prioritized order follows.</a:t>
            </a:r>
            <a:endParaRPr b="0" lang="en-US"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1107000" y="812520"/>
            <a:ext cx="5345280" cy="4008960"/>
          </a:xfrm>
          <a:prstGeom prst="rect">
            <a:avLst/>
          </a:prstGeom>
        </p:spPr>
      </p:sp>
      <p:sp>
        <p:nvSpPr>
          <p:cNvPr id="207"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 I prioritized the asset values, because often this will help us prioritize the risk of the potential threats later on. We need that because we generally have limited resources to address all the threats.</a:t>
            </a:r>
            <a:endParaRPr b="0" lang="en-US" sz="2000" spc="-1" strike="noStrike">
              <a:latin typeface="Arial"/>
            </a:endParaRPr>
          </a:p>
          <a:p>
            <a:r>
              <a:rPr b="0" lang="en-US" sz="2000" spc="-1" strike="noStrike">
                <a:latin typeface="Arial"/>
              </a:rPr>
              <a:t>* “Stock on hand” was split out because they have different threat profiles. That is, they are very different attack surfaces.</a:t>
            </a:r>
            <a:endParaRPr b="0" lang="en-US" sz="2000" spc="-1" strike="noStrike">
              <a:latin typeface="Arial"/>
            </a:endParaRPr>
          </a:p>
          <a:p>
            <a:r>
              <a:rPr b="0" lang="en-US" sz="2000" spc="-1" strike="noStrike">
                <a:latin typeface="Arial"/>
              </a:rPr>
              <a:t>* “Stock on order” would be things that are ordered that can’t be canceled or returned, but if damage to the building or equipment (e.g., freezers), might suffer loss. Generally this will be much less value than stock on hand.</a:t>
            </a:r>
            <a:endParaRPr b="0" lang="en-US"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1107000" y="812520"/>
            <a:ext cx="5345280" cy="4008960"/>
          </a:xfrm>
          <a:prstGeom prst="rect">
            <a:avLst/>
          </a:prstGeom>
        </p:spPr>
      </p:sp>
      <p:sp>
        <p:nvSpPr>
          <p:cNvPr id="209" name="PlaceHolder 2"/>
          <p:cNvSpPr>
            <a:spLocks noGrp="1"/>
          </p:cNvSpPr>
          <p:nvPr>
            <p:ph type="body"/>
          </p:nvPr>
        </p:nvSpPr>
        <p:spPr>
          <a:xfrm>
            <a:off x="726120" y="5108400"/>
            <a:ext cx="6047640" cy="5383440"/>
          </a:xfrm>
          <a:prstGeom prst="rect">
            <a:avLst/>
          </a:prstGeom>
        </p:spPr>
        <p:txBody>
          <a:bodyPr lIns="0" rIns="0" tIns="0" bIns="0"/>
          <a:p>
            <a:r>
              <a:rPr b="1" i="1" lang="en-US" sz="2000" spc="-1" strike="noStrike">
                <a:latin typeface="Arial"/>
              </a:rPr>
              <a:t>Not a complete list!!!</a:t>
            </a:r>
            <a:endParaRPr b="0" lang="en-US" sz="2000" spc="-1" strike="noStrike">
              <a:latin typeface="Arial"/>
            </a:endParaRPr>
          </a:p>
          <a:p>
            <a:endParaRPr b="0" lang="en-US" sz="2000" spc="-1" strike="noStrike">
              <a:latin typeface="Arial"/>
            </a:endParaRPr>
          </a:p>
          <a:p>
            <a:r>
              <a:rPr b="0" lang="en-US" sz="2000" spc="-1" strike="noStrike">
                <a:latin typeface="Arial"/>
              </a:rPr>
              <a:t>One might think I should have rated “armed robbery” and “arson” higher than I did. While they are the most costly single event listed here, they are much less likely than the first two on this list. And while if even 1 person dies is 1 person too many, realistically the company can (and will) secure insurance for both events.</a:t>
            </a:r>
            <a:endParaRPr b="0" lang="en-US" sz="2000" spc="-1" strike="noStrike">
              <a:latin typeface="Arial"/>
            </a:endParaRPr>
          </a:p>
          <a:p>
            <a:r>
              <a:rPr b="0" lang="en-US" sz="2000" spc="-1" strike="noStrike">
                <a:latin typeface="Arial"/>
              </a:rPr>
              <a:t>Shoplifting and payment fraud are like death by 1000 paper cuts. Each individual event is small, but they are very frequent and generally can’t be completely stopped without ruining the customer shopping experience resulting in the store significant loss of customers. That’s why I have them at #1 and #2 here.</a:t>
            </a:r>
            <a:endParaRPr b="0" lang="en-US" sz="2000" spc="-1" strike="noStrike">
              <a:latin typeface="Arial"/>
            </a:endParaRPr>
          </a:p>
          <a:p>
            <a:r>
              <a:rPr b="0" lang="en-US" sz="2000" spc="-1" strike="noStrike">
                <a:latin typeface="Arial"/>
              </a:rPr>
              <a:t>Sustained power outage (which could be deliberate) can result in loss of significant merchandise since it means freezers are useless.</a:t>
            </a:r>
            <a:endParaRPr b="0" lang="en-U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1107000" y="812520"/>
            <a:ext cx="5345280" cy="4008960"/>
          </a:xfrm>
          <a:prstGeom prst="rect">
            <a:avLst/>
          </a:prstGeom>
        </p:spPr>
      </p:sp>
      <p:sp>
        <p:nvSpPr>
          <p:cNvPr id="211"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This is NOT a complete list. I was more running out of room here (especially on the next slide), so I deliberately left off things like:</a:t>
            </a:r>
            <a:endParaRPr b="0" lang="en-US" sz="2000" spc="-1" strike="noStrike">
              <a:latin typeface="Arial"/>
            </a:endParaRPr>
          </a:p>
          <a:p>
            <a:pPr marL="216000" indent="-216000">
              <a:buClr>
                <a:srgbClr val="000000"/>
              </a:buClr>
              <a:buSzPct val="45000"/>
              <a:buFont typeface="Wingdings" charset="2"/>
              <a:buChar char=""/>
            </a:pPr>
            <a:r>
              <a:rPr b="0" lang="en-US" sz="2000" spc="-1" strike="noStrike">
                <a:latin typeface="Arial"/>
              </a:rPr>
              <a:t>Armed police at entrance</a:t>
            </a:r>
            <a:endParaRPr b="0" lang="en-US" sz="2000" spc="-1" strike="noStrike">
              <a:latin typeface="Arial"/>
            </a:endParaRPr>
          </a:p>
          <a:p>
            <a:pPr marL="216000" indent="-216000">
              <a:buClr>
                <a:srgbClr val="000000"/>
              </a:buClr>
              <a:buSzPct val="45000"/>
              <a:buFont typeface="Wingdings" charset="2"/>
              <a:buChar char=""/>
            </a:pPr>
            <a:r>
              <a:rPr b="0" lang="en-US" sz="2000" spc="-1" strike="noStrike">
                <a:latin typeface="Arial"/>
              </a:rPr>
              <a:t>Plain clothes security</a:t>
            </a:r>
            <a:endParaRPr b="0" lang="en-US" sz="2000" spc="-1" strike="noStrike">
              <a:latin typeface="Arial"/>
            </a:endParaRPr>
          </a:p>
          <a:p>
            <a:pPr marL="216000" indent="-216000">
              <a:buClr>
                <a:srgbClr val="000000"/>
              </a:buClr>
              <a:buSzPct val="45000"/>
              <a:buFont typeface="Wingdings" charset="2"/>
              <a:buChar char=""/>
            </a:pPr>
            <a:r>
              <a:rPr b="0" lang="en-US" sz="2000" spc="-1" strike="noStrike">
                <a:latin typeface="Arial"/>
              </a:rPr>
              <a:t>Fake PA security announcements (like “Security, please call extension 4967”, etc.) - Usually on timers that play at regular intervals.</a:t>
            </a:r>
            <a:endParaRPr b="0" lang="en-US" sz="2000" spc="-1" strike="noStrike">
              <a:latin typeface="Arial"/>
            </a:endParaRPr>
          </a:p>
          <a:p>
            <a:pPr marL="216000" indent="-216000">
              <a:buClr>
                <a:srgbClr val="000000"/>
              </a:buClr>
              <a:buSzPct val="45000"/>
              <a:buFont typeface="Wingdings" charset="2"/>
              <a:buChar char=""/>
            </a:pPr>
            <a:r>
              <a:rPr b="0" lang="en-US" sz="2000" spc="-1" strike="noStrike">
                <a:latin typeface="Arial"/>
              </a:rPr>
              <a:t>Controlled access via employee badges</a:t>
            </a:r>
            <a:endParaRPr b="0" lang="en-US" sz="2000" spc="-1" strike="noStrike">
              <a:latin typeface="Arial"/>
            </a:endParaRPr>
          </a:p>
          <a:p>
            <a:pPr marL="216000" indent="-216000">
              <a:buClr>
                <a:srgbClr val="000000"/>
              </a:buClr>
              <a:buSzPct val="45000"/>
              <a:buFont typeface="Wingdings" charset="2"/>
              <a:buChar char=""/>
            </a:pPr>
            <a:r>
              <a:rPr b="0" lang="en-US" sz="2000" spc="-1" strike="noStrike">
                <a:latin typeface="Arial"/>
              </a:rPr>
              <a:t>Controlled access via PIN keypad</a:t>
            </a:r>
            <a:endParaRPr b="0" lang="en-US" sz="2000" spc="-1" strike="noStrike">
              <a:latin typeface="Arial"/>
            </a:endParaRPr>
          </a:p>
          <a:p>
            <a:pPr marL="216000" indent="-216000">
              <a:buClr>
                <a:srgbClr val="000000"/>
              </a:buClr>
              <a:buSzPct val="45000"/>
              <a:buFont typeface="Wingdings" charset="2"/>
              <a:buChar char=""/>
            </a:pPr>
            <a:r>
              <a:rPr b="0" lang="en-US" sz="2000" spc="-1" strike="noStrike">
                <a:latin typeface="Arial"/>
              </a:rPr>
              <a:t>Etc.</a:t>
            </a:r>
            <a:endParaRPr b="0" lang="en-US"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1107000" y="812520"/>
            <a:ext cx="5345280" cy="4008960"/>
          </a:xfrm>
          <a:prstGeom prst="rect">
            <a:avLst/>
          </a:prstGeom>
        </p:spPr>
      </p:sp>
      <p:sp>
        <p:nvSpPr>
          <p:cNvPr id="213" name="PlaceHolder 2"/>
          <p:cNvSpPr>
            <a:spLocks noGrp="1"/>
          </p:cNvSpPr>
          <p:nvPr>
            <p:ph type="body"/>
          </p:nvPr>
        </p:nvSpPr>
        <p:spPr>
          <a:xfrm>
            <a:off x="756000" y="5078520"/>
            <a:ext cx="6047640" cy="4816800"/>
          </a:xfrm>
          <a:prstGeom prst="rect">
            <a:avLst/>
          </a:prstGeom>
        </p:spPr>
        <p:txBody>
          <a:bodyPr lIns="0" rIns="0" tIns="0" bIns="0"/>
          <a:p>
            <a:r>
              <a:rPr b="0" lang="en-US" sz="2000" spc="-1" strike="noStrike">
                <a:latin typeface="Arial"/>
              </a:rPr>
              <a:t>* Numbered rows are threats; lettered columns are security controls.</a:t>
            </a:r>
            <a:endParaRPr b="0" lang="en-US" sz="2000" spc="-1" strike="noStrike">
              <a:latin typeface="Arial"/>
            </a:endParaRPr>
          </a:p>
          <a:p>
            <a:r>
              <a:rPr b="0" lang="en-US" sz="2000" spc="-1" strike="noStrike">
                <a:latin typeface="Arial"/>
              </a:rPr>
              <a:t>* One thing that I like about this view (although it can be tedious to generate manually and lots of Threat Modeling tools don’t generate this view even though they have the required information) is that it immediately allows to look for any row that doesn’t have defense-in-depth, that is more than one checkmark present.</a:t>
            </a:r>
            <a:endParaRPr b="0" lang="en-US" sz="2000" spc="-1" strike="noStrike">
              <a:latin typeface="Arial"/>
            </a:endParaRPr>
          </a:p>
          <a:p>
            <a:r>
              <a:rPr b="0" lang="en-US" sz="2000" spc="-1" strike="noStrike">
                <a:latin typeface="Arial"/>
              </a:rPr>
              <a:t>* One can also look the the columns for security controls and use that as a gage for their overall effectiveness.</a:t>
            </a:r>
            <a:endParaRPr b="0" lang="en-US" sz="2000" spc="-1" strike="noStrike">
              <a:latin typeface="Arial"/>
            </a:endParaRPr>
          </a:p>
          <a:p>
            <a:r>
              <a:rPr b="0" lang="en-US" sz="2000" spc="-1" strike="noStrike">
                <a:latin typeface="Arial"/>
              </a:rPr>
              <a:t>* We could do similar spreadsheets to see which assets have security controls to see if we’ve left any assets unprotected. (That’s left as an exercise to for you to work out at home. I probably missed some.)</a:t>
            </a:r>
            <a:endParaRPr b="0" lang="en-US"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1107000" y="812520"/>
            <a:ext cx="5345280" cy="4008960"/>
          </a:xfrm>
          <a:prstGeom prst="rect">
            <a:avLst/>
          </a:prstGeom>
        </p:spPr>
      </p:sp>
      <p:sp>
        <p:nvSpPr>
          <p:cNvPr id="215"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STRIDE is an acronym.</a:t>
            </a:r>
            <a:endParaRPr b="0" lang="en-US"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1107000" y="812520"/>
            <a:ext cx="5345280" cy="4008960"/>
          </a:xfrm>
          <a:prstGeom prst="rect">
            <a:avLst/>
          </a:prstGeom>
        </p:spPr>
      </p:sp>
      <p:sp>
        <p:nvSpPr>
          <p:cNvPr id="217"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 Note that in the case of only a single role and there is a threat that takes us from anonymous (i.e., unauthorized) to authorized, we generally consider that “Spoofing” rather than “Elevation of Privilege”, but don’t let that become a source of argument.</a:t>
            </a:r>
            <a:endParaRPr b="0" lang="en-US" sz="2000" spc="-1" strike="noStrike">
              <a:latin typeface="Arial"/>
            </a:endParaRPr>
          </a:p>
          <a:p>
            <a:endParaRPr b="0" lang="en-US" sz="2000" spc="-1" strike="noStrike">
              <a:latin typeface="Arial"/>
            </a:endParaRPr>
          </a:p>
          <a:p>
            <a:r>
              <a:rPr b="0" lang="en-US" sz="2000" spc="-1" strike="noStrike">
                <a:latin typeface="Arial"/>
              </a:rPr>
              <a:t>* We do not want that to become a debate, and eventually, it will. To that end, here’s an interesting quote by Adam Shostack...</a:t>
            </a:r>
            <a:endParaRPr b="0" lang="en-US" sz="2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1107000" y="812520"/>
            <a:ext cx="5345280" cy="4008960"/>
          </a:xfrm>
          <a:prstGeom prst="rect">
            <a:avLst/>
          </a:prstGeom>
        </p:spPr>
      </p:sp>
      <p:sp>
        <p:nvSpPr>
          <p:cNvPr id="219" name="PlaceHolder 2"/>
          <p:cNvSpPr>
            <a:spLocks noGrp="1"/>
          </p:cNvSpPr>
          <p:nvPr>
            <p:ph type="body"/>
          </p:nvPr>
        </p:nvSpPr>
        <p:spPr>
          <a:xfrm>
            <a:off x="756000" y="5078520"/>
            <a:ext cx="6047640" cy="4816800"/>
          </a:xfrm>
          <a:prstGeom prst="rect">
            <a:avLst/>
          </a:prstGeom>
        </p:spPr>
        <p:txBody>
          <a:bodyPr lIns="0" rIns="0" tIns="0" bIns="0"/>
          <a:p>
            <a:r>
              <a:rPr b="0" lang="en-US" sz="2000" spc="-1" strike="noStrike">
                <a:latin typeface="Arial"/>
              </a:rPr>
              <a:t>This is from Shostack’s book:</a:t>
            </a:r>
            <a:endParaRPr b="0" lang="en-US" sz="2000" spc="-1" strike="noStrike">
              <a:latin typeface="Arial"/>
            </a:endParaRPr>
          </a:p>
          <a:p>
            <a:r>
              <a:rPr b="0" i="1" lang="en-US" sz="2000" spc="-1" strike="noStrike">
                <a:latin typeface="Arial"/>
              </a:rPr>
              <a:t>Threat Modeling: Designing for Security</a:t>
            </a:r>
            <a:r>
              <a:rPr b="0" lang="en-US" sz="2000" spc="-1" strike="noStrike">
                <a:latin typeface="Arial"/>
              </a:rPr>
              <a:t>, Adam Shostack, John Wiley &amp; Sons Publishers, ISBN 978-1-118-80999-0, Chapter 3.</a:t>
            </a:r>
            <a:endParaRPr b="0" lang="en-US" sz="2000" spc="-1" strike="noStrike">
              <a:latin typeface="Arial"/>
            </a:endParaRPr>
          </a:p>
          <a:p>
            <a:r>
              <a:rPr b="0" lang="en-US" sz="2000" spc="-1" strike="noStrike">
                <a:latin typeface="Arial"/>
              </a:rPr>
              <a:t>I’ll give you 45-60 seconds or so to read it.</a:t>
            </a:r>
            <a:endParaRPr b="0" lang="en-US" sz="2000" spc="-1" strike="noStrike">
              <a:latin typeface="Arial"/>
            </a:endParaRPr>
          </a:p>
          <a:p>
            <a:endParaRPr b="0" lang="en-US" sz="2000" spc="-1" strike="noStrike">
              <a:latin typeface="Arial"/>
            </a:endParaRPr>
          </a:p>
          <a:p>
            <a:r>
              <a:rPr b="0" lang="en-US" sz="2000" spc="-1" strike="noStrike">
                <a:latin typeface="Arial"/>
              </a:rPr>
              <a:t>* Shostack is absolutely spot-on about STRIDE and “categorization”. This absolutely </a:t>
            </a:r>
            <a:r>
              <a:rPr b="0" i="1" lang="en-US" sz="2000" spc="-1" strike="noStrike">
                <a:latin typeface="Arial"/>
              </a:rPr>
              <a:t>will </a:t>
            </a:r>
            <a:r>
              <a:rPr b="0" lang="en-US" sz="2000" spc="-1" strike="noStrike">
                <a:latin typeface="Arial"/>
              </a:rPr>
              <a:t>happen. I’ve personally </a:t>
            </a:r>
            <a:r>
              <a:rPr b="0" i="1" lang="en-US" sz="2000" spc="-1" strike="noStrike">
                <a:latin typeface="Arial"/>
              </a:rPr>
              <a:t>seen</a:t>
            </a:r>
            <a:r>
              <a:rPr b="0" lang="en-US" sz="2000" spc="-1" strike="noStrike">
                <a:latin typeface="Arial"/>
              </a:rPr>
              <a:t> it happen. Don’t let it derail your threat modeling.</a:t>
            </a:r>
            <a:endParaRPr b="0" lang="en-US" sz="2000" spc="-1" strike="noStrike">
              <a:latin typeface="Arial"/>
            </a:endParaRPr>
          </a:p>
          <a:p>
            <a:endParaRPr b="0" lang="en-US" sz="2000" spc="-1" strike="noStrike">
              <a:latin typeface="Arial"/>
            </a:endParaRPr>
          </a:p>
          <a:p>
            <a:r>
              <a:rPr b="0" lang="en-US" sz="2000" spc="-1" strike="noStrike">
                <a:latin typeface="Arial"/>
              </a:rPr>
              <a:t>* The only general reason why people want to use it as categories is companies want to use that as a shortcut to impact or rating relative risks. Don’t do that. If you want categorization, use something like CWE. If you want vulnerability rating, use something like CVSS.</a:t>
            </a:r>
            <a:endParaRPr b="0" lang="en-US" sz="20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1107000" y="812520"/>
            <a:ext cx="5345280" cy="4008960"/>
          </a:xfrm>
          <a:prstGeom prst="rect">
            <a:avLst/>
          </a:prstGeom>
        </p:spPr>
      </p:sp>
      <p:sp>
        <p:nvSpPr>
          <p:cNvPr id="221"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IDN Homograph attacks, for those of you who may not have heard of it is are a way of using “Internationalized Domain Names” (IDNs) to visually confuse computer users that one domain is actually a more common one that they might be expecting. This is done by using similar looking characters from less common (to English users at least) character sets like Greek, Latin, Cyrilic, to direct users to their mirrored sites. Usually this is a tactic used in phishing attacks. The registration of homographic domain names is akin to typosquatting, but just a little more sophisticated. Check out the Wikipedia article if you want more details.</a:t>
            </a:r>
            <a:endParaRPr b="0" lang="en-US"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1107000" y="812520"/>
            <a:ext cx="5345280" cy="4008960"/>
          </a:xfrm>
          <a:prstGeom prst="rect">
            <a:avLst/>
          </a:prstGeom>
        </p:spPr>
      </p:sp>
      <p:sp>
        <p:nvSpPr>
          <p:cNvPr id="223"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 HTTP parameter tampering is an attack where an attacker tries to methodically enumerate values for a particular HTTP query or POST parameter to gain unauthorized access. Examples would be guessing various file names for a ‘file’ parameter or incrementing an account # by 1 to see what if it will return some other users account number.</a:t>
            </a:r>
            <a:endParaRPr b="0" lang="en-US" sz="2000" spc="-1" strike="noStrike">
              <a:latin typeface="Arial"/>
            </a:endParaRPr>
          </a:p>
          <a:p>
            <a:endParaRPr b="0" lang="en-US" sz="2000" spc="-1" strike="noStrike">
              <a:latin typeface="Arial"/>
            </a:endParaRPr>
          </a:p>
          <a:p>
            <a:r>
              <a:rPr b="0" lang="en-US" sz="2000" spc="-1" strike="noStrike">
                <a:latin typeface="Arial"/>
              </a:rPr>
              <a:t>* An IPC channel might be something like shared memory or a message queue. A local attacker may try to write to those to corrupt data.</a:t>
            </a:r>
            <a:endParaRPr b="0" lang="en-US" sz="2000" spc="-1" strike="noStrike">
              <a:latin typeface="Arial"/>
            </a:endParaRPr>
          </a:p>
          <a:p>
            <a:endParaRPr b="0" lang="en-US" sz="2000" spc="-1" strike="noStrike">
              <a:latin typeface="Arial"/>
            </a:endParaRPr>
          </a:p>
          <a:p>
            <a:r>
              <a:rPr b="0" lang="en-US" sz="2000" spc="-1" strike="noStrike">
                <a:latin typeface="Arial"/>
              </a:rPr>
              <a:t>* I’ve found this Redis one quite a few times during code reviews. Is it really safe when it’s only listening on localhost? Depends on your threat model.</a:t>
            </a: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sldImg"/>
          </p:nvPr>
        </p:nvSpPr>
        <p:spPr>
          <a:xfrm>
            <a:off x="1107000" y="812520"/>
            <a:ext cx="5345280" cy="4008960"/>
          </a:xfrm>
          <a:prstGeom prst="rect">
            <a:avLst/>
          </a:prstGeom>
        </p:spPr>
      </p:sp>
      <p:sp>
        <p:nvSpPr>
          <p:cNvPr id="171" name="PlaceHolder 2"/>
          <p:cNvSpPr>
            <a:spLocks noGrp="1"/>
          </p:cNvSpPr>
          <p:nvPr>
            <p:ph type="body"/>
          </p:nvPr>
        </p:nvSpPr>
        <p:spPr>
          <a:xfrm>
            <a:off x="756000" y="5078520"/>
            <a:ext cx="6047640" cy="4816800"/>
          </a:xfrm>
          <a:prstGeom prst="rect">
            <a:avLst/>
          </a:prstGeom>
        </p:spPr>
        <p:txBody>
          <a:bodyPr lIns="0" rIns="0" tIns="0" bIns="0"/>
          <a:p>
            <a:r>
              <a:rPr b="0" lang="en-US" sz="2000" spc="-1" strike="noStrike">
                <a:latin typeface="Arial"/>
              </a:rPr>
              <a:t>Note – Since this is the first ever trial run at me formally teaching this specific series and there are several of you new to the concept of threat modeling, I’m probably going to go a little slower to allow ample time for discussion. I don’t really want this to be a “Death by PowerPoint” lecture so feedback is encouraged.</a:t>
            </a:r>
            <a:endParaRPr b="0" lang="en-US" sz="2000" spc="-1" strike="noStrike">
              <a:latin typeface="Arial"/>
            </a:endParaRPr>
          </a:p>
          <a:p>
            <a:endParaRPr b="0" lang="en-US" sz="2000" spc="-1" strike="noStrike">
              <a:latin typeface="Arial"/>
            </a:endParaRPr>
          </a:p>
          <a:p>
            <a:r>
              <a:rPr b="0" lang="en-US" sz="2000" spc="-1" strike="noStrike">
                <a:latin typeface="Arial"/>
              </a:rPr>
              <a:t>Normally, when I am doing presentations that are not live, the audience is large, or I’m under strict time constraints, I defer all questions until the end. But here, I’d like you to interrupt if you have a question. I think it’s better to risk going down a rabbit trail for a while than to lose half of the audience because I didn’t explain something as well as I should. I may still defer a particular question until later, but don’t let that stop you from asking.</a:t>
            </a:r>
            <a:endParaRPr b="0" lang="en-US"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1107000" y="812520"/>
            <a:ext cx="5345280" cy="4008960"/>
          </a:xfrm>
          <a:prstGeom prst="rect">
            <a:avLst/>
          </a:prstGeom>
        </p:spPr>
      </p:sp>
      <p:sp>
        <p:nvSpPr>
          <p:cNvPr id="225"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 Repudiate means “refuse to accept”, so “repudiation” is the denial that someone took some action.</a:t>
            </a:r>
            <a:endParaRPr b="0" lang="en-US" sz="2000" spc="-1" strike="noStrike">
              <a:latin typeface="Arial"/>
            </a:endParaRPr>
          </a:p>
          <a:p>
            <a:r>
              <a:rPr b="0" lang="en-US" sz="2000" spc="-1" strike="noStrike">
                <a:latin typeface="Arial"/>
              </a:rPr>
              <a:t>* In the security sense, repudiation occurs when someone claims that they didn’t do something or were not responsible for what happened.</a:t>
            </a:r>
            <a:endParaRPr b="0" lang="en-US" sz="2000" spc="-1" strike="noStrike">
              <a:latin typeface="Arial"/>
            </a:endParaRPr>
          </a:p>
          <a:p>
            <a:r>
              <a:rPr b="0" lang="en-US" sz="2000" spc="-1" strike="noStrike">
                <a:latin typeface="Arial"/>
              </a:rPr>
              <a:t>* Repudiation threats are somewhat different from other security threats, as they often appear at the business layer or in operational business processes. (“I never received your bill in my email”, “I never clicked on that link to order that merchandise; it probably was malware that did that”, etc.)</a:t>
            </a:r>
            <a:endParaRPr b="0" lang="en-US" sz="2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1107000" y="812520"/>
            <a:ext cx="5345280" cy="4008960"/>
          </a:xfrm>
          <a:prstGeom prst="rect">
            <a:avLst/>
          </a:prstGeom>
        </p:spPr>
      </p:sp>
      <p:sp>
        <p:nvSpPr>
          <p:cNvPr id="227"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Not much more to say here. I think this is all fairly obvious.</a:t>
            </a:r>
            <a:endParaRPr b="0" lang="en-US"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1107000" y="812520"/>
            <a:ext cx="5345280" cy="4008960"/>
          </a:xfrm>
          <a:prstGeom prst="rect">
            <a:avLst/>
          </a:prstGeom>
        </p:spPr>
      </p:sp>
      <p:sp>
        <p:nvSpPr>
          <p:cNvPr id="22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SYN flood – All new TCP connections start with a 3-way handshake: Client sends a SYN packet; server responds with a SYN/ACK packet; and client finally responds with a ACK packet back to the server. A ‘SYN’ flood is an attack where the client floods the server with a bunch of new SYN packets, but never replies to any of the SYN/ACK response packages, thus tying up the server connections and its associated “message buffers” (mbufs). Eventually, resources are freed by the server, but only after a TCP timeout, which may be several minutes.</a:t>
            </a:r>
            <a:endParaRPr b="0" lang="en-US" sz="20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1107000" y="812520"/>
            <a:ext cx="5345280" cy="4008960"/>
          </a:xfrm>
          <a:prstGeom prst="rect">
            <a:avLst/>
          </a:prstGeom>
        </p:spPr>
      </p:sp>
      <p:sp>
        <p:nvSpPr>
          <p:cNvPr id="231"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From bullet 1 – you need to write it down SOMEWHERE. It may not be your “bug reporting” system because that may be open to the entire company or all the developers in the development community and vulnerability related information may be considered “restricted” / need-to-know type of data at your company. But it’s important that you get it recorded </a:t>
            </a:r>
            <a:r>
              <a:rPr b="0" i="1" lang="en-US" sz="2000" spc="-1" strike="noStrike">
                <a:latin typeface="Arial"/>
              </a:rPr>
              <a:t>somewhere</a:t>
            </a:r>
            <a:r>
              <a:rPr b="0" lang="en-US" sz="2000" spc="-1" strike="noStrike">
                <a:latin typeface="Arial"/>
              </a:rPr>
              <a:t>, otherwise it </a:t>
            </a:r>
            <a:r>
              <a:rPr b="0" lang="en-US" sz="2000" spc="-1" strike="noStrike" u="sng">
                <a:uFillTx/>
                <a:latin typeface="Arial"/>
              </a:rPr>
              <a:t>will</a:t>
            </a:r>
            <a:r>
              <a:rPr b="0" lang="en-US" sz="2000" spc="-1" strike="noStrike">
                <a:latin typeface="Arial"/>
              </a:rPr>
              <a:t> get lost.</a:t>
            </a:r>
            <a:endParaRPr b="0" lang="en-US" sz="20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1107000" y="812520"/>
            <a:ext cx="5345280" cy="4008960"/>
          </a:xfrm>
          <a:prstGeom prst="rect">
            <a:avLst/>
          </a:prstGeom>
        </p:spPr>
      </p:sp>
      <p:sp>
        <p:nvSpPr>
          <p:cNvPr id="233"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I will upload the slide deck to GitHub shortly. Still deciding if I want to create a separate directory for it. Will drop a link in Slack once I’ve decided.</a:t>
            </a:r>
            <a:endParaRPr b="0" lang="en-US" sz="20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1107000" y="812520"/>
            <a:ext cx="5345280" cy="4008960"/>
          </a:xfrm>
          <a:prstGeom prst="rect">
            <a:avLst/>
          </a:prstGeom>
        </p:spPr>
      </p:sp>
      <p:sp>
        <p:nvSpPr>
          <p:cNvPr id="235"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Of course, the way Twitter is rapidly falling apart, sending me a DM on Twitter may not be the best choice.</a:t>
            </a:r>
            <a:endParaRPr b="0" lang="en-US" sz="2000" spc="-1" strike="noStrike">
              <a:latin typeface="Arial"/>
            </a:endParaRPr>
          </a:p>
          <a:p>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1107000" y="812520"/>
            <a:ext cx="5345280" cy="4008960"/>
          </a:xfrm>
          <a:prstGeom prst="rect">
            <a:avLst/>
          </a:prstGeom>
        </p:spPr>
      </p:sp>
      <p:sp>
        <p:nvSpPr>
          <p:cNvPr id="173" name="PlaceHolder 2"/>
          <p:cNvSpPr>
            <a:spLocks noGrp="1"/>
          </p:cNvSpPr>
          <p:nvPr>
            <p:ph type="body"/>
          </p:nvPr>
        </p:nvSpPr>
        <p:spPr>
          <a:xfrm>
            <a:off x="756000" y="5078520"/>
            <a:ext cx="6047640" cy="4811040"/>
          </a:xfrm>
          <a:prstGeom prst="rect">
            <a:avLst/>
          </a:prstGeom>
        </p:spPr>
        <p:txBody>
          <a:bodyPr lIns="0" rIns="0" tIns="0" bIns="0"/>
          <a:p>
            <a:r>
              <a:rPr b="0" i="1" lang="en-US" sz="1600" spc="-1" strike="noStrike" u="sng">
                <a:uFillTx/>
                <a:latin typeface="Arial"/>
              </a:rPr>
              <a:t>Threat vs Vulnerability</a:t>
            </a:r>
            <a:r>
              <a:rPr b="0" i="1" lang="en-US" sz="1600" spc="-1" strike="noStrike">
                <a:latin typeface="Arial"/>
              </a:rPr>
              <a:t>:</a:t>
            </a:r>
            <a:endParaRPr b="0" lang="en-US" sz="1600" spc="-1" strike="noStrike">
              <a:latin typeface="Arial"/>
            </a:endParaRPr>
          </a:p>
          <a:p>
            <a:pPr marL="216000" indent="-216000">
              <a:buClr>
                <a:srgbClr val="000000"/>
              </a:buClr>
              <a:buSzPct val="45000"/>
              <a:buFont typeface="Wingdings" charset="2"/>
              <a:buChar char=""/>
            </a:pPr>
            <a:r>
              <a:rPr b="1" lang="en-US" sz="1600" spc="-1" strike="noStrike">
                <a:latin typeface="Arial"/>
              </a:rPr>
              <a:t>Threat</a:t>
            </a:r>
            <a:r>
              <a:rPr b="0" lang="en-US" sz="1600" spc="-1" strike="noStrike">
                <a:latin typeface="Arial"/>
              </a:rPr>
              <a:t>: A </a:t>
            </a:r>
            <a:r>
              <a:rPr b="1" i="1" lang="en-US" sz="1600" spc="-1" strike="noStrike">
                <a:latin typeface="Arial"/>
              </a:rPr>
              <a:t>potential </a:t>
            </a:r>
            <a:r>
              <a:rPr b="0" lang="en-US" sz="1600" spc="-1" strike="noStrike">
                <a:latin typeface="Arial"/>
              </a:rPr>
              <a:t>for a violation of security, which exists when there is a circumstance, capability, action, or event that could breach security and cause harm.</a:t>
            </a:r>
            <a:endParaRPr b="0" lang="en-US" sz="1600" spc="-1" strike="noStrike">
              <a:latin typeface="Arial"/>
            </a:endParaRPr>
          </a:p>
          <a:p>
            <a:pPr lvl="1" marL="216000" indent="-216000">
              <a:buClr>
                <a:srgbClr val="000000"/>
              </a:buClr>
              <a:buSzPct val="45000"/>
              <a:buFont typeface="Wingdings" charset="2"/>
              <a:buChar char=""/>
            </a:pPr>
            <a:r>
              <a:rPr b="0" lang="en-US" sz="1600" spc="-1" strike="noStrike">
                <a:latin typeface="Arial"/>
              </a:rPr>
              <a:t>Threats can be intentional, unintentional (e.g., human error), or natural (e.g., extreme weather, earthquakes, fire, etc.)</a:t>
            </a:r>
            <a:endParaRPr b="0" lang="en-US" sz="1600" spc="-1" strike="noStrike">
              <a:latin typeface="Arial"/>
            </a:endParaRPr>
          </a:p>
          <a:p>
            <a:pPr marL="216000" indent="-216000">
              <a:buClr>
                <a:srgbClr val="000000"/>
              </a:buClr>
              <a:buSzPct val="45000"/>
              <a:buFont typeface="Wingdings" charset="2"/>
              <a:buChar char=""/>
            </a:pPr>
            <a:r>
              <a:rPr b="1" lang="en-US" sz="1600" spc="-1" strike="noStrike">
                <a:latin typeface="Arial"/>
              </a:rPr>
              <a:t>Vulnerability</a:t>
            </a:r>
            <a:r>
              <a:rPr b="0" lang="en-US" sz="1600" spc="-1" strike="noStrike">
                <a:latin typeface="Arial"/>
              </a:rPr>
              <a:t>: A weakness in your system (hardware, software, operational procedures, environment) that could be exploited by a threat source (i.e., an attacker).</a:t>
            </a: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Arial"/>
              </a:rPr>
              <a:t>The exploit of a specific vulnerability is an example of a threat.</a:t>
            </a:r>
            <a:endParaRPr b="0" lang="en-US" sz="1600" spc="-1" strike="noStrike">
              <a:latin typeface="Arial"/>
            </a:endParaRPr>
          </a:p>
          <a:p>
            <a:r>
              <a:rPr b="0" i="1" lang="en-US" sz="1600" spc="-1" strike="noStrike" u="sng">
                <a:uFillTx/>
                <a:latin typeface="Arial"/>
              </a:rPr>
              <a:t>Model</a:t>
            </a:r>
            <a:r>
              <a:rPr b="0" lang="en-US" sz="1600" spc="-1" strike="noStrike">
                <a:latin typeface="Arial"/>
              </a:rPr>
              <a:t>:</a:t>
            </a: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Arial"/>
              </a:rPr>
              <a:t>In the context of of IT, a ‘model’ is a simpler abstraction of some aspect of reality that helps us answering questions and make predictions about it.</a:t>
            </a: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Arial"/>
              </a:rPr>
              <a:t>“</a:t>
            </a:r>
            <a:r>
              <a:rPr b="0" lang="en-US" sz="1600" spc="-1" strike="noStrike">
                <a:latin typeface="Arial"/>
              </a:rPr>
              <a:t>All models are wrong, but some are useful” is a famous quote attributed to the British statistician, George Box.</a:t>
            </a:r>
            <a:endParaRPr b="0" lang="en-US" sz="1600" spc="-1" strike="noStrike">
              <a:latin typeface="Arial"/>
            </a:endParaRPr>
          </a:p>
          <a:p>
            <a:endParaRPr b="0" lang="en-US" sz="1600" spc="-1" strike="noStrike">
              <a:latin typeface="Arial"/>
            </a:endParaRPr>
          </a:p>
          <a:p>
            <a:r>
              <a:rPr b="0" i="1" lang="en-US" sz="1600" spc="-1" strike="noStrike">
                <a:latin typeface="Arial"/>
              </a:rPr>
              <a:t>Threat Modeling is where we create a model that attempts to describe a set of identifed threats and the harm those threats could do if the system has a vulnerability.</a:t>
            </a:r>
            <a:endParaRPr b="0" lang="en-US" sz="16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1107000" y="812520"/>
            <a:ext cx="5345280" cy="4008960"/>
          </a:xfrm>
          <a:prstGeom prst="rect">
            <a:avLst/>
          </a:prstGeom>
        </p:spPr>
      </p:sp>
      <p:sp>
        <p:nvSpPr>
          <p:cNvPr id="175" name="PlaceHolder 2"/>
          <p:cNvSpPr>
            <a:spLocks noGrp="1"/>
          </p:cNvSpPr>
          <p:nvPr>
            <p:ph type="body"/>
          </p:nvPr>
        </p:nvSpPr>
        <p:spPr>
          <a:xfrm>
            <a:off x="756000" y="5078520"/>
            <a:ext cx="6047640" cy="5100120"/>
          </a:xfrm>
          <a:prstGeom prst="rect">
            <a:avLst/>
          </a:prstGeom>
        </p:spPr>
        <p:txBody>
          <a:bodyPr lIns="0" rIns="0" tIns="0" bIns="0"/>
          <a:p>
            <a:r>
              <a:rPr b="0" lang="en-US" sz="2000" spc="-1" strike="noStrike">
                <a:latin typeface="Arial"/>
              </a:rPr>
              <a:t>Our ancient hunter-and-gatherer ancestors somewhat intuitively did this to survive being killed by predators.</a:t>
            </a:r>
            <a:endParaRPr b="0" lang="en-US" sz="2000" spc="-1" strike="noStrike">
              <a:latin typeface="Arial"/>
            </a:endParaRPr>
          </a:p>
          <a:p>
            <a:endParaRPr b="0" lang="en-US" sz="2000" spc="-1" strike="noStrike">
              <a:latin typeface="Arial"/>
            </a:endParaRPr>
          </a:p>
          <a:p>
            <a:r>
              <a:rPr b="0" lang="en-US" sz="2000" spc="-1" strike="noStrike">
                <a:latin typeface="Arial"/>
              </a:rPr>
              <a:t>Here is a more modern day scenario that you can relate to.</a:t>
            </a:r>
            <a:endParaRPr b="0" lang="en-US" sz="2000" spc="-1" strike="noStrike">
              <a:latin typeface="Arial"/>
            </a:endParaRPr>
          </a:p>
          <a:p>
            <a:endParaRPr b="0" lang="en-US" sz="2000" spc="-1" strike="noStrike">
              <a:latin typeface="Arial"/>
            </a:endParaRPr>
          </a:p>
          <a:p>
            <a:r>
              <a:rPr b="0" lang="en-US" sz="2000" spc="-1" strike="noStrike">
                <a:latin typeface="Arial"/>
              </a:rPr>
              <a:t>The purpose of this introductory scenario is to build your confidence in threat modeling by breaking down myths like “Threat modeling is too hard” or “I can’t do threat modeling because I’m not a security specialist”. Hopefully, this also helps break the myth that you need to “think like an attacker” to be successful. On the savanna, our ancestors didn’t “think like a lion” or “think like a wolf pack”. And you likely won’t find it helpful to think about that for this brainstorming exercise. It may help sometimes, but can also cause you to focus on the wrong threats.</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sldImg"/>
          </p:nvPr>
        </p:nvSpPr>
        <p:spPr>
          <a:xfrm>
            <a:off x="1107000" y="812520"/>
            <a:ext cx="5345280" cy="4008960"/>
          </a:xfrm>
          <a:prstGeom prst="rect">
            <a:avLst/>
          </a:prstGeom>
        </p:spPr>
      </p:sp>
      <p:sp>
        <p:nvSpPr>
          <p:cNvPr id="177"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Action: Pause a moment &amp; then go immediately to the next slide.</a:t>
            </a:r>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Img"/>
          </p:nvPr>
        </p:nvSpPr>
        <p:spPr>
          <a:xfrm>
            <a:off x="1107000" y="812520"/>
            <a:ext cx="5345280" cy="4008960"/>
          </a:xfrm>
          <a:prstGeom prst="rect">
            <a:avLst/>
          </a:prstGeom>
        </p:spPr>
      </p:sp>
      <p:sp>
        <p:nvSpPr>
          <p:cNvPr id="17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And when I say “discuss the kinds of things that run through your head…”, I’m not talking about the types of reactions like:</a:t>
            </a:r>
            <a:endParaRPr b="0" lang="en-US" sz="2000" spc="-1" strike="noStrike">
              <a:latin typeface="Arial"/>
            </a:endParaRPr>
          </a:p>
          <a:p>
            <a:endParaRPr b="0" lang="en-US" sz="2000" spc="-1" strike="noStrike">
              <a:latin typeface="Arial"/>
            </a:endParaRPr>
          </a:p>
          <a:p>
            <a:pPr marL="216000" indent="-216000">
              <a:buClr>
                <a:srgbClr val="000000"/>
              </a:buClr>
              <a:buSzPct val="45000"/>
              <a:buFont typeface="Wingdings" charset="2"/>
              <a:buChar char=""/>
            </a:pPr>
            <a:r>
              <a:rPr b="0" lang="en-US" sz="2000" spc="-1" strike="noStrike">
                <a:latin typeface="Arial"/>
              </a:rPr>
              <a:t> “</a:t>
            </a:r>
            <a:r>
              <a:rPr b="0" lang="en-US" sz="2000" spc="-1" strike="noStrike">
                <a:latin typeface="Arial"/>
              </a:rPr>
              <a:t>Wait...what? I wasn’t paying attention because I was on my phone watching cat videos on YouTube.”</a:t>
            </a:r>
            <a:endParaRPr b="0" lang="en-US" sz="2000" spc="-1" strike="noStrike">
              <a:latin typeface="Arial"/>
            </a:endParaRPr>
          </a:p>
          <a:p>
            <a:endParaRPr b="0" lang="en-US" sz="2000" spc="-1" strike="noStrike">
              <a:latin typeface="Arial"/>
            </a:endParaRPr>
          </a:p>
          <a:p>
            <a:r>
              <a:rPr b="0" lang="en-US" sz="2000" spc="-1" strike="noStrike">
                <a:latin typeface="Arial"/>
              </a:rPr>
              <a:t>So, if you need me to flip back to the previous page, just let me know.</a:t>
            </a:r>
            <a:endParaRPr b="0" lang="en-US" sz="2000" spc="-1" strike="noStrike">
              <a:latin typeface="Arial"/>
            </a:endParaRPr>
          </a:p>
          <a:p>
            <a:endParaRPr b="0" lang="en-US" sz="2000" spc="-1" strike="noStrike">
              <a:latin typeface="Arial"/>
            </a:endParaRPr>
          </a:p>
          <a:p>
            <a:r>
              <a:rPr b="0" lang="en-US" sz="2000" spc="-1" strike="noStrike">
                <a:latin typeface="Arial"/>
              </a:rPr>
              <a:t>[NOTE: Pause here for 5-10 minutes to allow for open discussion.]</a:t>
            </a:r>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1107000" y="812520"/>
            <a:ext cx="5345280" cy="4008960"/>
          </a:xfrm>
          <a:prstGeom prst="rect">
            <a:avLst/>
          </a:prstGeom>
        </p:spPr>
      </p:sp>
      <p:sp>
        <p:nvSpPr>
          <p:cNvPr id="181"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This is my list that I thought of in maybe 2 or 3 minutes. Your list of questions is probably different.</a:t>
            </a:r>
            <a:endParaRPr b="0" lang="en-US" sz="2000" spc="-1" strike="noStrike">
              <a:latin typeface="Arial"/>
            </a:endParaRPr>
          </a:p>
          <a:p>
            <a:endParaRPr b="0" lang="en-US" sz="2000" spc="-1" strike="noStrike">
              <a:latin typeface="Arial"/>
            </a:endParaRPr>
          </a:p>
          <a:p>
            <a:r>
              <a:rPr b="0" lang="en-US" sz="2000" spc="-1" strike="noStrike">
                <a:latin typeface="Arial"/>
              </a:rPr>
              <a:t>There is no specific right or wrong answers here.</a:t>
            </a:r>
            <a:endParaRPr b="0" lang="en-US" sz="2000" spc="-1" strike="noStrike">
              <a:latin typeface="Arial"/>
            </a:endParaRPr>
          </a:p>
          <a:p>
            <a:endParaRPr b="0" lang="en-US" sz="2000" spc="-1" strike="noStrike">
              <a:latin typeface="Arial"/>
            </a:endParaRPr>
          </a:p>
          <a:p>
            <a:r>
              <a:rPr b="0" lang="en-US" sz="2000" spc="-1" strike="noStrike">
                <a:latin typeface="Arial"/>
              </a:rPr>
              <a:t>Another scenario that you may be familiar with that you probably thought about was, what adjustments did you make in your routines in shopping in the early days of the COVID-19 pandemic?</a:t>
            </a: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1107000" y="812520"/>
            <a:ext cx="5345280" cy="4008960"/>
          </a:xfrm>
          <a:prstGeom prst="rect">
            <a:avLst/>
          </a:prstGeom>
        </p:spPr>
      </p:sp>
      <p:sp>
        <p:nvSpPr>
          <p:cNvPr id="183" name="PlaceHolder 2"/>
          <p:cNvSpPr>
            <a:spLocks noGrp="1"/>
          </p:cNvSpPr>
          <p:nvPr>
            <p:ph type="body"/>
          </p:nvPr>
        </p:nvSpPr>
        <p:spPr>
          <a:xfrm>
            <a:off x="756000" y="5078520"/>
            <a:ext cx="6047640" cy="5383440"/>
          </a:xfrm>
          <a:prstGeom prst="rect">
            <a:avLst/>
          </a:prstGeom>
        </p:spPr>
        <p:txBody>
          <a:bodyPr lIns="0" rIns="0" tIns="0" bIns="0"/>
          <a:p>
            <a:r>
              <a:rPr b="0" lang="en-US" sz="2000" spc="-1" strike="noStrike">
                <a:latin typeface="Arial"/>
              </a:rPr>
              <a:t>The previous times where I taught threat modeling (not necessarily STRIDE), I stated that “Threat modeling is to security as requirements specification is to product development”. Of course in the world of Agile where requirements are fast and loose, that statement as lost much of its punch. But I still think it is mostly spot-on. Performing threat modeling early will help you prevent mistakes later and it really is just part of the “shift left” mentality in security,</a:t>
            </a:r>
            <a:endParaRPr b="0" lang="en-US" sz="2000" spc="-1" strike="noStrike">
              <a:latin typeface="Arial"/>
            </a:endParaRPr>
          </a:p>
          <a:p>
            <a:endParaRPr b="0" lang="en-US" sz="2000" spc="-1" strike="noStrike">
              <a:latin typeface="Arial"/>
            </a:endParaRPr>
          </a:p>
          <a:p>
            <a:r>
              <a:rPr b="0" lang="en-US" sz="2000" spc="-1" strike="noStrike">
                <a:latin typeface="Arial"/>
              </a:rPr>
              <a:t>But in conclusion, if you look at these benefits (which probably is not a complete list), you can see that we could summarize this by stating something like “We can address risks </a:t>
            </a:r>
            <a:r>
              <a:rPr b="0" i="1" lang="en-US" sz="2000" spc="-1" strike="noStrike">
                <a:latin typeface="Arial"/>
              </a:rPr>
              <a:t>before</a:t>
            </a:r>
            <a:r>
              <a:rPr b="0" lang="en-US" sz="2000" spc="-1" strike="noStrike">
                <a:latin typeface="Arial"/>
              </a:rPr>
              <a:t> they get created in our applications!”. That is because ideally Threat Modeling occurs earlier enough in the development lifecycle to allow us to actually avoid certain threats manifested in code.</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180000"/>
            <a:ext cx="9360000" cy="478080"/>
          </a:xfrm>
          <a:prstGeom prst="rect">
            <a:avLst/>
          </a:prstGeom>
        </p:spPr>
        <p:txBody>
          <a:bodyPr lIns="0" rIns="0" tIns="0" bIns="0" anchor="ctr"/>
          <a:p>
            <a:pPr algn="ctr"/>
            <a:endParaRPr b="0" lang="en-US" sz="3300" spc="-1" strike="noStrike">
              <a:solidFill>
                <a:srgbClr val="ffffff"/>
              </a:solidFill>
              <a:latin typeface="Arial"/>
            </a:endParaRPr>
          </a:p>
        </p:txBody>
      </p:sp>
      <p:sp>
        <p:nvSpPr>
          <p:cNvPr id="28" name="PlaceHolder 2"/>
          <p:cNvSpPr>
            <a:spLocks noGrp="1"/>
          </p:cNvSpPr>
          <p:nvPr>
            <p:ph type="body"/>
          </p:nvPr>
        </p:nvSpPr>
        <p:spPr>
          <a:xfrm>
            <a:off x="360000" y="1080000"/>
            <a:ext cx="9360000" cy="1716840"/>
          </a:xfrm>
          <a:prstGeom prst="rect">
            <a:avLst/>
          </a:prstGeom>
        </p:spPr>
        <p:txBody>
          <a:bodyPr lIns="0" rIns="0" tIns="0" bIns="0"/>
          <a:p>
            <a:endParaRPr b="0" lang="en-US" sz="2400" spc="-1" strike="noStrike">
              <a:solidFill>
                <a:srgbClr val="009bdd"/>
              </a:solidFill>
              <a:latin typeface="Arial"/>
            </a:endParaRPr>
          </a:p>
        </p:txBody>
      </p:sp>
      <p:sp>
        <p:nvSpPr>
          <p:cNvPr id="29" name="PlaceHolder 3"/>
          <p:cNvSpPr>
            <a:spLocks noGrp="1"/>
          </p:cNvSpPr>
          <p:nvPr>
            <p:ph type="body"/>
          </p:nvPr>
        </p:nvSpPr>
        <p:spPr>
          <a:xfrm>
            <a:off x="360000" y="2960280"/>
            <a:ext cx="9360000" cy="1716840"/>
          </a:xfrm>
          <a:prstGeom prst="rect">
            <a:avLst/>
          </a:prstGeom>
        </p:spPr>
        <p:txBody>
          <a:bodyPr lIns="0" rIns="0" tIns="0" bIns="0"/>
          <a:p>
            <a:endParaRPr b="0" lang="en-US" sz="2400" spc="-1" strike="noStrike">
              <a:solidFill>
                <a:srgbClr val="009bdd"/>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180000"/>
            <a:ext cx="9360000" cy="478080"/>
          </a:xfrm>
          <a:prstGeom prst="rect">
            <a:avLst/>
          </a:prstGeom>
        </p:spPr>
        <p:txBody>
          <a:bodyPr lIns="0" rIns="0" tIns="0" bIns="0" anchor="ctr"/>
          <a:p>
            <a:pPr algn="ctr"/>
            <a:endParaRPr b="0" lang="en-US" sz="3300" spc="-1" strike="noStrike">
              <a:solidFill>
                <a:srgbClr val="ffffff"/>
              </a:solidFill>
              <a:latin typeface="Arial"/>
            </a:endParaRPr>
          </a:p>
        </p:txBody>
      </p:sp>
      <p:sp>
        <p:nvSpPr>
          <p:cNvPr id="31" name="PlaceHolder 2"/>
          <p:cNvSpPr>
            <a:spLocks noGrp="1"/>
          </p:cNvSpPr>
          <p:nvPr>
            <p:ph type="body"/>
          </p:nvPr>
        </p:nvSpPr>
        <p:spPr>
          <a:xfrm>
            <a:off x="360000" y="1080000"/>
            <a:ext cx="4567320" cy="1716840"/>
          </a:xfrm>
          <a:prstGeom prst="rect">
            <a:avLst/>
          </a:prstGeom>
        </p:spPr>
        <p:txBody>
          <a:bodyPr lIns="0" rIns="0" tIns="0" bIns="0"/>
          <a:p>
            <a:endParaRPr b="0" lang="en-US" sz="2400" spc="-1" strike="noStrike">
              <a:solidFill>
                <a:srgbClr val="009bdd"/>
              </a:solidFill>
              <a:latin typeface="Arial"/>
            </a:endParaRPr>
          </a:p>
        </p:txBody>
      </p:sp>
      <p:sp>
        <p:nvSpPr>
          <p:cNvPr id="32" name="PlaceHolder 3"/>
          <p:cNvSpPr>
            <a:spLocks noGrp="1"/>
          </p:cNvSpPr>
          <p:nvPr>
            <p:ph type="body"/>
          </p:nvPr>
        </p:nvSpPr>
        <p:spPr>
          <a:xfrm>
            <a:off x="5155920" y="1080000"/>
            <a:ext cx="4567320" cy="1716840"/>
          </a:xfrm>
          <a:prstGeom prst="rect">
            <a:avLst/>
          </a:prstGeom>
        </p:spPr>
        <p:txBody>
          <a:bodyPr lIns="0" rIns="0" tIns="0" bIns="0"/>
          <a:p>
            <a:endParaRPr b="0" lang="en-US" sz="2400" spc="-1" strike="noStrike">
              <a:solidFill>
                <a:srgbClr val="009bdd"/>
              </a:solidFill>
              <a:latin typeface="Arial"/>
            </a:endParaRPr>
          </a:p>
        </p:txBody>
      </p:sp>
      <p:sp>
        <p:nvSpPr>
          <p:cNvPr id="33" name="PlaceHolder 4"/>
          <p:cNvSpPr>
            <a:spLocks noGrp="1"/>
          </p:cNvSpPr>
          <p:nvPr>
            <p:ph type="body"/>
          </p:nvPr>
        </p:nvSpPr>
        <p:spPr>
          <a:xfrm>
            <a:off x="360000" y="2960280"/>
            <a:ext cx="4567320" cy="1716840"/>
          </a:xfrm>
          <a:prstGeom prst="rect">
            <a:avLst/>
          </a:prstGeom>
        </p:spPr>
        <p:txBody>
          <a:bodyPr lIns="0" rIns="0" tIns="0" bIns="0"/>
          <a:p>
            <a:endParaRPr b="0" lang="en-US" sz="2400" spc="-1" strike="noStrike">
              <a:solidFill>
                <a:srgbClr val="009bdd"/>
              </a:solidFill>
              <a:latin typeface="Arial"/>
            </a:endParaRPr>
          </a:p>
        </p:txBody>
      </p:sp>
      <p:sp>
        <p:nvSpPr>
          <p:cNvPr id="34" name="PlaceHolder 5"/>
          <p:cNvSpPr>
            <a:spLocks noGrp="1"/>
          </p:cNvSpPr>
          <p:nvPr>
            <p:ph type="body"/>
          </p:nvPr>
        </p:nvSpPr>
        <p:spPr>
          <a:xfrm>
            <a:off x="5155920" y="2960280"/>
            <a:ext cx="4567320" cy="1716840"/>
          </a:xfrm>
          <a:prstGeom prst="rect">
            <a:avLst/>
          </a:prstGeom>
        </p:spPr>
        <p:txBody>
          <a:bodyPr lIns="0" rIns="0" tIns="0" bIns="0"/>
          <a:p>
            <a:endParaRPr b="0" lang="en-US" sz="2400" spc="-1" strike="noStrike">
              <a:solidFill>
                <a:srgbClr val="009bdd"/>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60000" y="180000"/>
            <a:ext cx="9360000" cy="478080"/>
          </a:xfrm>
          <a:prstGeom prst="rect">
            <a:avLst/>
          </a:prstGeom>
        </p:spPr>
        <p:txBody>
          <a:bodyPr lIns="0" rIns="0" tIns="0" bIns="0" anchor="ctr"/>
          <a:p>
            <a:pPr algn="ctr"/>
            <a:endParaRPr b="0" lang="en-US" sz="3300" spc="-1" strike="noStrike">
              <a:solidFill>
                <a:srgbClr val="ffffff"/>
              </a:solidFill>
              <a:latin typeface="Arial"/>
            </a:endParaRPr>
          </a:p>
        </p:txBody>
      </p:sp>
      <p:sp>
        <p:nvSpPr>
          <p:cNvPr id="36" name="PlaceHolder 2"/>
          <p:cNvSpPr>
            <a:spLocks noGrp="1"/>
          </p:cNvSpPr>
          <p:nvPr>
            <p:ph type="body"/>
          </p:nvPr>
        </p:nvSpPr>
        <p:spPr>
          <a:xfrm>
            <a:off x="360000" y="1080000"/>
            <a:ext cx="3013560" cy="1716840"/>
          </a:xfrm>
          <a:prstGeom prst="rect">
            <a:avLst/>
          </a:prstGeom>
        </p:spPr>
        <p:txBody>
          <a:bodyPr lIns="0" rIns="0" tIns="0" bIns="0"/>
          <a:p>
            <a:endParaRPr b="0" lang="en-US" sz="2400" spc="-1" strike="noStrike">
              <a:solidFill>
                <a:srgbClr val="009bdd"/>
              </a:solidFill>
              <a:latin typeface="Arial"/>
            </a:endParaRPr>
          </a:p>
        </p:txBody>
      </p:sp>
      <p:sp>
        <p:nvSpPr>
          <p:cNvPr id="37" name="PlaceHolder 3"/>
          <p:cNvSpPr>
            <a:spLocks noGrp="1"/>
          </p:cNvSpPr>
          <p:nvPr>
            <p:ph type="body"/>
          </p:nvPr>
        </p:nvSpPr>
        <p:spPr>
          <a:xfrm>
            <a:off x="3524760" y="1080000"/>
            <a:ext cx="3013560" cy="1716840"/>
          </a:xfrm>
          <a:prstGeom prst="rect">
            <a:avLst/>
          </a:prstGeom>
        </p:spPr>
        <p:txBody>
          <a:bodyPr lIns="0" rIns="0" tIns="0" bIns="0"/>
          <a:p>
            <a:endParaRPr b="0" lang="en-US" sz="2400" spc="-1" strike="noStrike">
              <a:solidFill>
                <a:srgbClr val="009bdd"/>
              </a:solidFill>
              <a:latin typeface="Arial"/>
            </a:endParaRPr>
          </a:p>
        </p:txBody>
      </p:sp>
      <p:sp>
        <p:nvSpPr>
          <p:cNvPr id="38" name="PlaceHolder 4"/>
          <p:cNvSpPr>
            <a:spLocks noGrp="1"/>
          </p:cNvSpPr>
          <p:nvPr>
            <p:ph type="body"/>
          </p:nvPr>
        </p:nvSpPr>
        <p:spPr>
          <a:xfrm>
            <a:off x="6689160" y="1080000"/>
            <a:ext cx="3013560" cy="1716840"/>
          </a:xfrm>
          <a:prstGeom prst="rect">
            <a:avLst/>
          </a:prstGeom>
        </p:spPr>
        <p:txBody>
          <a:bodyPr lIns="0" rIns="0" tIns="0" bIns="0"/>
          <a:p>
            <a:endParaRPr b="0" lang="en-US" sz="2400" spc="-1" strike="noStrike">
              <a:solidFill>
                <a:srgbClr val="009bdd"/>
              </a:solidFill>
              <a:latin typeface="Arial"/>
            </a:endParaRPr>
          </a:p>
        </p:txBody>
      </p:sp>
      <p:sp>
        <p:nvSpPr>
          <p:cNvPr id="39" name="PlaceHolder 5"/>
          <p:cNvSpPr>
            <a:spLocks noGrp="1"/>
          </p:cNvSpPr>
          <p:nvPr>
            <p:ph type="body"/>
          </p:nvPr>
        </p:nvSpPr>
        <p:spPr>
          <a:xfrm>
            <a:off x="360000" y="2960280"/>
            <a:ext cx="3013560" cy="1716840"/>
          </a:xfrm>
          <a:prstGeom prst="rect">
            <a:avLst/>
          </a:prstGeom>
        </p:spPr>
        <p:txBody>
          <a:bodyPr lIns="0" rIns="0" tIns="0" bIns="0"/>
          <a:p>
            <a:endParaRPr b="0" lang="en-US" sz="2400" spc="-1" strike="noStrike">
              <a:solidFill>
                <a:srgbClr val="009bdd"/>
              </a:solidFill>
              <a:latin typeface="Arial"/>
            </a:endParaRPr>
          </a:p>
        </p:txBody>
      </p:sp>
      <p:sp>
        <p:nvSpPr>
          <p:cNvPr id="40" name="PlaceHolder 6"/>
          <p:cNvSpPr>
            <a:spLocks noGrp="1"/>
          </p:cNvSpPr>
          <p:nvPr>
            <p:ph type="body"/>
          </p:nvPr>
        </p:nvSpPr>
        <p:spPr>
          <a:xfrm>
            <a:off x="3524760" y="2960280"/>
            <a:ext cx="3013560" cy="1716840"/>
          </a:xfrm>
          <a:prstGeom prst="rect">
            <a:avLst/>
          </a:prstGeom>
        </p:spPr>
        <p:txBody>
          <a:bodyPr lIns="0" rIns="0" tIns="0" bIns="0"/>
          <a:p>
            <a:endParaRPr b="0" lang="en-US" sz="2400" spc="-1" strike="noStrike">
              <a:solidFill>
                <a:srgbClr val="009bdd"/>
              </a:solidFill>
              <a:latin typeface="Arial"/>
            </a:endParaRPr>
          </a:p>
        </p:txBody>
      </p:sp>
      <p:sp>
        <p:nvSpPr>
          <p:cNvPr id="41" name="PlaceHolder 7"/>
          <p:cNvSpPr>
            <a:spLocks noGrp="1"/>
          </p:cNvSpPr>
          <p:nvPr>
            <p:ph type="body"/>
          </p:nvPr>
        </p:nvSpPr>
        <p:spPr>
          <a:xfrm>
            <a:off x="6689160" y="2960280"/>
            <a:ext cx="3013560" cy="1716840"/>
          </a:xfrm>
          <a:prstGeom prst="rect">
            <a:avLst/>
          </a:prstGeom>
        </p:spPr>
        <p:txBody>
          <a:bodyPr lIns="0" rIns="0" tIns="0" bIns="0"/>
          <a:p>
            <a:endParaRPr b="0" lang="en-US" sz="2400" spc="-1" strike="noStrike">
              <a:solidFill>
                <a:srgbClr val="009bdd"/>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180000"/>
            <a:ext cx="9360000" cy="478080"/>
          </a:xfrm>
          <a:prstGeom prst="rect">
            <a:avLst/>
          </a:prstGeom>
        </p:spPr>
        <p:txBody>
          <a:bodyPr lIns="0" rIns="0" tIns="0" bIns="0" anchor="ctr"/>
          <a:p>
            <a:pPr algn="ctr"/>
            <a:endParaRPr b="0" lang="en-US" sz="3300" spc="-1" strike="noStrike">
              <a:solidFill>
                <a:srgbClr val="ffffff"/>
              </a:solidFill>
              <a:latin typeface="Arial"/>
            </a:endParaRPr>
          </a:p>
        </p:txBody>
      </p:sp>
      <p:sp>
        <p:nvSpPr>
          <p:cNvPr id="50" name="PlaceHolder 2"/>
          <p:cNvSpPr>
            <a:spLocks noGrp="1"/>
          </p:cNvSpPr>
          <p:nvPr>
            <p:ph type="subTitle"/>
          </p:nvPr>
        </p:nvSpPr>
        <p:spPr>
          <a:xfrm>
            <a:off x="360000" y="1080000"/>
            <a:ext cx="9360000" cy="3600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180000"/>
            <a:ext cx="9360000" cy="478080"/>
          </a:xfrm>
          <a:prstGeom prst="rect">
            <a:avLst/>
          </a:prstGeom>
        </p:spPr>
        <p:txBody>
          <a:bodyPr lIns="0" rIns="0" tIns="0" bIns="0" anchor="ctr"/>
          <a:p>
            <a:pPr algn="ctr"/>
            <a:endParaRPr b="0" lang="en-US" sz="3300" spc="-1" strike="noStrike">
              <a:solidFill>
                <a:srgbClr val="ffffff"/>
              </a:solidFill>
              <a:latin typeface="Arial"/>
            </a:endParaRPr>
          </a:p>
        </p:txBody>
      </p:sp>
      <p:sp>
        <p:nvSpPr>
          <p:cNvPr id="52" name="PlaceHolder 2"/>
          <p:cNvSpPr>
            <a:spLocks noGrp="1"/>
          </p:cNvSpPr>
          <p:nvPr>
            <p:ph type="body"/>
          </p:nvPr>
        </p:nvSpPr>
        <p:spPr>
          <a:xfrm>
            <a:off x="360000" y="1080000"/>
            <a:ext cx="9360000" cy="3600000"/>
          </a:xfrm>
          <a:prstGeom prst="rect">
            <a:avLst/>
          </a:prstGeom>
        </p:spPr>
        <p:txBody>
          <a:bodyPr lIns="0" rIns="0" tIns="0" bIns="0"/>
          <a:p>
            <a:endParaRPr b="0" lang="en-US" sz="2400" spc="-1" strike="noStrike">
              <a:solidFill>
                <a:srgbClr val="009bdd"/>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180000"/>
            <a:ext cx="9360000" cy="478080"/>
          </a:xfrm>
          <a:prstGeom prst="rect">
            <a:avLst/>
          </a:prstGeom>
        </p:spPr>
        <p:txBody>
          <a:bodyPr lIns="0" rIns="0" tIns="0" bIns="0" anchor="ctr"/>
          <a:p>
            <a:pPr algn="ctr"/>
            <a:endParaRPr b="0" lang="en-US" sz="3300" spc="-1" strike="noStrike">
              <a:solidFill>
                <a:srgbClr val="ffffff"/>
              </a:solidFill>
              <a:latin typeface="Arial"/>
            </a:endParaRPr>
          </a:p>
        </p:txBody>
      </p:sp>
      <p:sp>
        <p:nvSpPr>
          <p:cNvPr id="54" name="PlaceHolder 2"/>
          <p:cNvSpPr>
            <a:spLocks noGrp="1"/>
          </p:cNvSpPr>
          <p:nvPr>
            <p:ph type="body"/>
          </p:nvPr>
        </p:nvSpPr>
        <p:spPr>
          <a:xfrm>
            <a:off x="360000" y="1080000"/>
            <a:ext cx="4567320" cy="3600000"/>
          </a:xfrm>
          <a:prstGeom prst="rect">
            <a:avLst/>
          </a:prstGeom>
        </p:spPr>
        <p:txBody>
          <a:bodyPr lIns="0" rIns="0" tIns="0" bIns="0"/>
          <a:p>
            <a:endParaRPr b="0" lang="en-US" sz="2400" spc="-1" strike="noStrike">
              <a:solidFill>
                <a:srgbClr val="009bdd"/>
              </a:solidFill>
              <a:latin typeface="Arial"/>
            </a:endParaRPr>
          </a:p>
        </p:txBody>
      </p:sp>
      <p:sp>
        <p:nvSpPr>
          <p:cNvPr id="55" name="PlaceHolder 3"/>
          <p:cNvSpPr>
            <a:spLocks noGrp="1"/>
          </p:cNvSpPr>
          <p:nvPr>
            <p:ph type="body"/>
          </p:nvPr>
        </p:nvSpPr>
        <p:spPr>
          <a:xfrm>
            <a:off x="5155920" y="1080000"/>
            <a:ext cx="4567320" cy="3600000"/>
          </a:xfrm>
          <a:prstGeom prst="rect">
            <a:avLst/>
          </a:prstGeom>
        </p:spPr>
        <p:txBody>
          <a:bodyPr lIns="0" rIns="0" tIns="0" bIns="0"/>
          <a:p>
            <a:endParaRPr b="0" lang="en-US" sz="2400" spc="-1" strike="noStrike">
              <a:solidFill>
                <a:srgbClr val="009bdd"/>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180000"/>
            <a:ext cx="9360000" cy="478080"/>
          </a:xfrm>
          <a:prstGeom prst="rect">
            <a:avLst/>
          </a:prstGeom>
        </p:spPr>
        <p:txBody>
          <a:bodyPr lIns="0" rIns="0" tIns="0" bIns="0" anchor="ctr"/>
          <a:p>
            <a:pPr algn="ctr"/>
            <a:endParaRPr b="0" lang="en-US" sz="33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60000" y="180000"/>
            <a:ext cx="9360000" cy="2217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180000"/>
            <a:ext cx="9360000" cy="478080"/>
          </a:xfrm>
          <a:prstGeom prst="rect">
            <a:avLst/>
          </a:prstGeom>
        </p:spPr>
        <p:txBody>
          <a:bodyPr lIns="0" rIns="0" tIns="0" bIns="0" anchor="ctr"/>
          <a:p>
            <a:pPr algn="ctr"/>
            <a:endParaRPr b="0" lang="en-US" sz="3300" spc="-1" strike="noStrike">
              <a:solidFill>
                <a:srgbClr val="ffffff"/>
              </a:solidFill>
              <a:latin typeface="Arial"/>
            </a:endParaRPr>
          </a:p>
        </p:txBody>
      </p:sp>
      <p:sp>
        <p:nvSpPr>
          <p:cNvPr id="59" name="PlaceHolder 2"/>
          <p:cNvSpPr>
            <a:spLocks noGrp="1"/>
          </p:cNvSpPr>
          <p:nvPr>
            <p:ph type="body"/>
          </p:nvPr>
        </p:nvSpPr>
        <p:spPr>
          <a:xfrm>
            <a:off x="360000" y="1080000"/>
            <a:ext cx="4567320" cy="1716840"/>
          </a:xfrm>
          <a:prstGeom prst="rect">
            <a:avLst/>
          </a:prstGeom>
        </p:spPr>
        <p:txBody>
          <a:bodyPr lIns="0" rIns="0" tIns="0" bIns="0"/>
          <a:p>
            <a:endParaRPr b="0" lang="en-US" sz="2400" spc="-1" strike="noStrike">
              <a:solidFill>
                <a:srgbClr val="009bdd"/>
              </a:solidFill>
              <a:latin typeface="Arial"/>
            </a:endParaRPr>
          </a:p>
        </p:txBody>
      </p:sp>
      <p:sp>
        <p:nvSpPr>
          <p:cNvPr id="60" name="PlaceHolder 3"/>
          <p:cNvSpPr>
            <a:spLocks noGrp="1"/>
          </p:cNvSpPr>
          <p:nvPr>
            <p:ph type="body"/>
          </p:nvPr>
        </p:nvSpPr>
        <p:spPr>
          <a:xfrm>
            <a:off x="5155920" y="1080000"/>
            <a:ext cx="4567320" cy="3600000"/>
          </a:xfrm>
          <a:prstGeom prst="rect">
            <a:avLst/>
          </a:prstGeom>
        </p:spPr>
        <p:txBody>
          <a:bodyPr lIns="0" rIns="0" tIns="0" bIns="0"/>
          <a:p>
            <a:endParaRPr b="0" lang="en-US" sz="2400" spc="-1" strike="noStrike">
              <a:solidFill>
                <a:srgbClr val="009bdd"/>
              </a:solidFill>
              <a:latin typeface="Arial"/>
            </a:endParaRPr>
          </a:p>
        </p:txBody>
      </p:sp>
      <p:sp>
        <p:nvSpPr>
          <p:cNvPr id="61" name="PlaceHolder 4"/>
          <p:cNvSpPr>
            <a:spLocks noGrp="1"/>
          </p:cNvSpPr>
          <p:nvPr>
            <p:ph type="body"/>
          </p:nvPr>
        </p:nvSpPr>
        <p:spPr>
          <a:xfrm>
            <a:off x="360000" y="2960280"/>
            <a:ext cx="4567320" cy="1716840"/>
          </a:xfrm>
          <a:prstGeom prst="rect">
            <a:avLst/>
          </a:prstGeom>
        </p:spPr>
        <p:txBody>
          <a:bodyPr lIns="0" rIns="0" tIns="0" bIns="0"/>
          <a:p>
            <a:endParaRPr b="0" lang="en-US" sz="2400" spc="-1" strike="noStrike">
              <a:solidFill>
                <a:srgbClr val="009bdd"/>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180000"/>
            <a:ext cx="9360000" cy="478080"/>
          </a:xfrm>
          <a:prstGeom prst="rect">
            <a:avLst/>
          </a:prstGeom>
        </p:spPr>
        <p:txBody>
          <a:bodyPr lIns="0" rIns="0" tIns="0" bIns="0" anchor="ctr"/>
          <a:p>
            <a:pPr algn="ctr"/>
            <a:endParaRPr b="0" lang="en-US" sz="3300" spc="-1" strike="noStrike">
              <a:solidFill>
                <a:srgbClr val="ffffff"/>
              </a:solidFill>
              <a:latin typeface="Arial"/>
            </a:endParaRPr>
          </a:p>
        </p:txBody>
      </p:sp>
      <p:sp>
        <p:nvSpPr>
          <p:cNvPr id="7" name="PlaceHolder 2"/>
          <p:cNvSpPr>
            <a:spLocks noGrp="1"/>
          </p:cNvSpPr>
          <p:nvPr>
            <p:ph type="subTitle"/>
          </p:nvPr>
        </p:nvSpPr>
        <p:spPr>
          <a:xfrm>
            <a:off x="360000" y="1080000"/>
            <a:ext cx="9360000" cy="3600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80000"/>
            <a:ext cx="9360000" cy="478080"/>
          </a:xfrm>
          <a:prstGeom prst="rect">
            <a:avLst/>
          </a:prstGeom>
        </p:spPr>
        <p:txBody>
          <a:bodyPr lIns="0" rIns="0" tIns="0" bIns="0" anchor="ctr"/>
          <a:p>
            <a:pPr algn="ctr"/>
            <a:endParaRPr b="0" lang="en-US" sz="3300" spc="-1" strike="noStrike">
              <a:solidFill>
                <a:srgbClr val="ffffff"/>
              </a:solidFill>
              <a:latin typeface="Arial"/>
            </a:endParaRPr>
          </a:p>
        </p:txBody>
      </p:sp>
      <p:sp>
        <p:nvSpPr>
          <p:cNvPr id="63" name="PlaceHolder 2"/>
          <p:cNvSpPr>
            <a:spLocks noGrp="1"/>
          </p:cNvSpPr>
          <p:nvPr>
            <p:ph type="body"/>
          </p:nvPr>
        </p:nvSpPr>
        <p:spPr>
          <a:xfrm>
            <a:off x="360000" y="1080000"/>
            <a:ext cx="4567320" cy="3600000"/>
          </a:xfrm>
          <a:prstGeom prst="rect">
            <a:avLst/>
          </a:prstGeom>
        </p:spPr>
        <p:txBody>
          <a:bodyPr lIns="0" rIns="0" tIns="0" bIns="0"/>
          <a:p>
            <a:endParaRPr b="0" lang="en-US" sz="2400" spc="-1" strike="noStrike">
              <a:solidFill>
                <a:srgbClr val="009bdd"/>
              </a:solidFill>
              <a:latin typeface="Arial"/>
            </a:endParaRPr>
          </a:p>
        </p:txBody>
      </p:sp>
      <p:sp>
        <p:nvSpPr>
          <p:cNvPr id="64" name="PlaceHolder 3"/>
          <p:cNvSpPr>
            <a:spLocks noGrp="1"/>
          </p:cNvSpPr>
          <p:nvPr>
            <p:ph type="body"/>
          </p:nvPr>
        </p:nvSpPr>
        <p:spPr>
          <a:xfrm>
            <a:off x="5155920" y="1080000"/>
            <a:ext cx="4567320" cy="1716840"/>
          </a:xfrm>
          <a:prstGeom prst="rect">
            <a:avLst/>
          </a:prstGeom>
        </p:spPr>
        <p:txBody>
          <a:bodyPr lIns="0" rIns="0" tIns="0" bIns="0"/>
          <a:p>
            <a:endParaRPr b="0" lang="en-US" sz="2400" spc="-1" strike="noStrike">
              <a:solidFill>
                <a:srgbClr val="009bdd"/>
              </a:solidFill>
              <a:latin typeface="Arial"/>
            </a:endParaRPr>
          </a:p>
        </p:txBody>
      </p:sp>
      <p:sp>
        <p:nvSpPr>
          <p:cNvPr id="65" name="PlaceHolder 4"/>
          <p:cNvSpPr>
            <a:spLocks noGrp="1"/>
          </p:cNvSpPr>
          <p:nvPr>
            <p:ph type="body"/>
          </p:nvPr>
        </p:nvSpPr>
        <p:spPr>
          <a:xfrm>
            <a:off x="5155920" y="2960280"/>
            <a:ext cx="4567320" cy="1716840"/>
          </a:xfrm>
          <a:prstGeom prst="rect">
            <a:avLst/>
          </a:prstGeom>
        </p:spPr>
        <p:txBody>
          <a:bodyPr lIns="0" rIns="0" tIns="0" bIns="0"/>
          <a:p>
            <a:endParaRPr b="0" lang="en-US" sz="2400" spc="-1" strike="noStrike">
              <a:solidFill>
                <a:srgbClr val="009bdd"/>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80000"/>
            <a:ext cx="9360000" cy="478080"/>
          </a:xfrm>
          <a:prstGeom prst="rect">
            <a:avLst/>
          </a:prstGeom>
        </p:spPr>
        <p:txBody>
          <a:bodyPr lIns="0" rIns="0" tIns="0" bIns="0" anchor="ctr"/>
          <a:p>
            <a:pPr algn="ctr"/>
            <a:endParaRPr b="0" lang="en-US" sz="3300" spc="-1" strike="noStrike">
              <a:solidFill>
                <a:srgbClr val="ffffff"/>
              </a:solidFill>
              <a:latin typeface="Arial"/>
            </a:endParaRPr>
          </a:p>
        </p:txBody>
      </p:sp>
      <p:sp>
        <p:nvSpPr>
          <p:cNvPr id="67" name="PlaceHolder 2"/>
          <p:cNvSpPr>
            <a:spLocks noGrp="1"/>
          </p:cNvSpPr>
          <p:nvPr>
            <p:ph type="body"/>
          </p:nvPr>
        </p:nvSpPr>
        <p:spPr>
          <a:xfrm>
            <a:off x="360000" y="1080000"/>
            <a:ext cx="4567320" cy="1716840"/>
          </a:xfrm>
          <a:prstGeom prst="rect">
            <a:avLst/>
          </a:prstGeom>
        </p:spPr>
        <p:txBody>
          <a:bodyPr lIns="0" rIns="0" tIns="0" bIns="0"/>
          <a:p>
            <a:endParaRPr b="0" lang="en-US" sz="2400" spc="-1" strike="noStrike">
              <a:solidFill>
                <a:srgbClr val="009bdd"/>
              </a:solidFill>
              <a:latin typeface="Arial"/>
            </a:endParaRPr>
          </a:p>
        </p:txBody>
      </p:sp>
      <p:sp>
        <p:nvSpPr>
          <p:cNvPr id="68" name="PlaceHolder 3"/>
          <p:cNvSpPr>
            <a:spLocks noGrp="1"/>
          </p:cNvSpPr>
          <p:nvPr>
            <p:ph type="body"/>
          </p:nvPr>
        </p:nvSpPr>
        <p:spPr>
          <a:xfrm>
            <a:off x="5155920" y="1080000"/>
            <a:ext cx="4567320" cy="1716840"/>
          </a:xfrm>
          <a:prstGeom prst="rect">
            <a:avLst/>
          </a:prstGeom>
        </p:spPr>
        <p:txBody>
          <a:bodyPr lIns="0" rIns="0" tIns="0" bIns="0"/>
          <a:p>
            <a:endParaRPr b="0" lang="en-US" sz="2400" spc="-1" strike="noStrike">
              <a:solidFill>
                <a:srgbClr val="009bdd"/>
              </a:solidFill>
              <a:latin typeface="Arial"/>
            </a:endParaRPr>
          </a:p>
        </p:txBody>
      </p:sp>
      <p:sp>
        <p:nvSpPr>
          <p:cNvPr id="69" name="PlaceHolder 4"/>
          <p:cNvSpPr>
            <a:spLocks noGrp="1"/>
          </p:cNvSpPr>
          <p:nvPr>
            <p:ph type="body"/>
          </p:nvPr>
        </p:nvSpPr>
        <p:spPr>
          <a:xfrm>
            <a:off x="360000" y="2960280"/>
            <a:ext cx="9360000" cy="1716840"/>
          </a:xfrm>
          <a:prstGeom prst="rect">
            <a:avLst/>
          </a:prstGeom>
        </p:spPr>
        <p:txBody>
          <a:bodyPr lIns="0" rIns="0" tIns="0" bIns="0"/>
          <a:p>
            <a:endParaRPr b="0" lang="en-US" sz="2400" spc="-1" strike="noStrike">
              <a:solidFill>
                <a:srgbClr val="009bdd"/>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180000"/>
            <a:ext cx="9360000" cy="478080"/>
          </a:xfrm>
          <a:prstGeom prst="rect">
            <a:avLst/>
          </a:prstGeom>
        </p:spPr>
        <p:txBody>
          <a:bodyPr lIns="0" rIns="0" tIns="0" bIns="0" anchor="ctr"/>
          <a:p>
            <a:pPr algn="ctr"/>
            <a:endParaRPr b="0" lang="en-US" sz="3300" spc="-1" strike="noStrike">
              <a:solidFill>
                <a:srgbClr val="ffffff"/>
              </a:solidFill>
              <a:latin typeface="Arial"/>
            </a:endParaRPr>
          </a:p>
        </p:txBody>
      </p:sp>
      <p:sp>
        <p:nvSpPr>
          <p:cNvPr id="71" name="PlaceHolder 2"/>
          <p:cNvSpPr>
            <a:spLocks noGrp="1"/>
          </p:cNvSpPr>
          <p:nvPr>
            <p:ph type="body"/>
          </p:nvPr>
        </p:nvSpPr>
        <p:spPr>
          <a:xfrm>
            <a:off x="360000" y="1080000"/>
            <a:ext cx="9360000" cy="1716840"/>
          </a:xfrm>
          <a:prstGeom prst="rect">
            <a:avLst/>
          </a:prstGeom>
        </p:spPr>
        <p:txBody>
          <a:bodyPr lIns="0" rIns="0" tIns="0" bIns="0"/>
          <a:p>
            <a:endParaRPr b="0" lang="en-US" sz="2400" spc="-1" strike="noStrike">
              <a:solidFill>
                <a:srgbClr val="009bdd"/>
              </a:solidFill>
              <a:latin typeface="Arial"/>
            </a:endParaRPr>
          </a:p>
        </p:txBody>
      </p:sp>
      <p:sp>
        <p:nvSpPr>
          <p:cNvPr id="72" name="PlaceHolder 3"/>
          <p:cNvSpPr>
            <a:spLocks noGrp="1"/>
          </p:cNvSpPr>
          <p:nvPr>
            <p:ph type="body"/>
          </p:nvPr>
        </p:nvSpPr>
        <p:spPr>
          <a:xfrm>
            <a:off x="360000" y="2960280"/>
            <a:ext cx="9360000" cy="1716840"/>
          </a:xfrm>
          <a:prstGeom prst="rect">
            <a:avLst/>
          </a:prstGeom>
        </p:spPr>
        <p:txBody>
          <a:bodyPr lIns="0" rIns="0" tIns="0" bIns="0"/>
          <a:p>
            <a:endParaRPr b="0" lang="en-US" sz="2400" spc="-1" strike="noStrike">
              <a:solidFill>
                <a:srgbClr val="009bdd"/>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180000"/>
            <a:ext cx="9360000" cy="478080"/>
          </a:xfrm>
          <a:prstGeom prst="rect">
            <a:avLst/>
          </a:prstGeom>
        </p:spPr>
        <p:txBody>
          <a:bodyPr lIns="0" rIns="0" tIns="0" bIns="0" anchor="ctr"/>
          <a:p>
            <a:pPr algn="ctr"/>
            <a:endParaRPr b="0" lang="en-US" sz="3300" spc="-1" strike="noStrike">
              <a:solidFill>
                <a:srgbClr val="ffffff"/>
              </a:solidFill>
              <a:latin typeface="Arial"/>
            </a:endParaRPr>
          </a:p>
        </p:txBody>
      </p:sp>
      <p:sp>
        <p:nvSpPr>
          <p:cNvPr id="74" name="PlaceHolder 2"/>
          <p:cNvSpPr>
            <a:spLocks noGrp="1"/>
          </p:cNvSpPr>
          <p:nvPr>
            <p:ph type="body"/>
          </p:nvPr>
        </p:nvSpPr>
        <p:spPr>
          <a:xfrm>
            <a:off x="360000" y="1080000"/>
            <a:ext cx="4567320" cy="1716840"/>
          </a:xfrm>
          <a:prstGeom prst="rect">
            <a:avLst/>
          </a:prstGeom>
        </p:spPr>
        <p:txBody>
          <a:bodyPr lIns="0" rIns="0" tIns="0" bIns="0"/>
          <a:p>
            <a:endParaRPr b="0" lang="en-US" sz="2400" spc="-1" strike="noStrike">
              <a:solidFill>
                <a:srgbClr val="009bdd"/>
              </a:solidFill>
              <a:latin typeface="Arial"/>
            </a:endParaRPr>
          </a:p>
        </p:txBody>
      </p:sp>
      <p:sp>
        <p:nvSpPr>
          <p:cNvPr id="75" name="PlaceHolder 3"/>
          <p:cNvSpPr>
            <a:spLocks noGrp="1"/>
          </p:cNvSpPr>
          <p:nvPr>
            <p:ph type="body"/>
          </p:nvPr>
        </p:nvSpPr>
        <p:spPr>
          <a:xfrm>
            <a:off x="5155920" y="1080000"/>
            <a:ext cx="4567320" cy="1716840"/>
          </a:xfrm>
          <a:prstGeom prst="rect">
            <a:avLst/>
          </a:prstGeom>
        </p:spPr>
        <p:txBody>
          <a:bodyPr lIns="0" rIns="0" tIns="0" bIns="0"/>
          <a:p>
            <a:endParaRPr b="0" lang="en-US" sz="2400" spc="-1" strike="noStrike">
              <a:solidFill>
                <a:srgbClr val="009bdd"/>
              </a:solidFill>
              <a:latin typeface="Arial"/>
            </a:endParaRPr>
          </a:p>
        </p:txBody>
      </p:sp>
      <p:sp>
        <p:nvSpPr>
          <p:cNvPr id="76" name="PlaceHolder 4"/>
          <p:cNvSpPr>
            <a:spLocks noGrp="1"/>
          </p:cNvSpPr>
          <p:nvPr>
            <p:ph type="body"/>
          </p:nvPr>
        </p:nvSpPr>
        <p:spPr>
          <a:xfrm>
            <a:off x="360000" y="2960280"/>
            <a:ext cx="4567320" cy="1716840"/>
          </a:xfrm>
          <a:prstGeom prst="rect">
            <a:avLst/>
          </a:prstGeom>
        </p:spPr>
        <p:txBody>
          <a:bodyPr lIns="0" rIns="0" tIns="0" bIns="0"/>
          <a:p>
            <a:endParaRPr b="0" lang="en-US" sz="2400" spc="-1" strike="noStrike">
              <a:solidFill>
                <a:srgbClr val="009bdd"/>
              </a:solidFill>
              <a:latin typeface="Arial"/>
            </a:endParaRPr>
          </a:p>
        </p:txBody>
      </p:sp>
      <p:sp>
        <p:nvSpPr>
          <p:cNvPr id="77" name="PlaceHolder 5"/>
          <p:cNvSpPr>
            <a:spLocks noGrp="1"/>
          </p:cNvSpPr>
          <p:nvPr>
            <p:ph type="body"/>
          </p:nvPr>
        </p:nvSpPr>
        <p:spPr>
          <a:xfrm>
            <a:off x="5155920" y="2960280"/>
            <a:ext cx="4567320" cy="1716840"/>
          </a:xfrm>
          <a:prstGeom prst="rect">
            <a:avLst/>
          </a:prstGeom>
        </p:spPr>
        <p:txBody>
          <a:bodyPr lIns="0" rIns="0" tIns="0" bIns="0"/>
          <a:p>
            <a:endParaRPr b="0" lang="en-US" sz="2400" spc="-1" strike="noStrike">
              <a:solidFill>
                <a:srgbClr val="009bdd"/>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60000" y="180000"/>
            <a:ext cx="9360000" cy="478080"/>
          </a:xfrm>
          <a:prstGeom prst="rect">
            <a:avLst/>
          </a:prstGeom>
        </p:spPr>
        <p:txBody>
          <a:bodyPr lIns="0" rIns="0" tIns="0" bIns="0" anchor="ctr"/>
          <a:p>
            <a:pPr algn="ctr"/>
            <a:endParaRPr b="0" lang="en-US" sz="3300" spc="-1" strike="noStrike">
              <a:solidFill>
                <a:srgbClr val="ffffff"/>
              </a:solidFill>
              <a:latin typeface="Arial"/>
            </a:endParaRPr>
          </a:p>
        </p:txBody>
      </p:sp>
      <p:sp>
        <p:nvSpPr>
          <p:cNvPr id="79" name="PlaceHolder 2"/>
          <p:cNvSpPr>
            <a:spLocks noGrp="1"/>
          </p:cNvSpPr>
          <p:nvPr>
            <p:ph type="body"/>
          </p:nvPr>
        </p:nvSpPr>
        <p:spPr>
          <a:xfrm>
            <a:off x="360000" y="1080000"/>
            <a:ext cx="3013560" cy="1716840"/>
          </a:xfrm>
          <a:prstGeom prst="rect">
            <a:avLst/>
          </a:prstGeom>
        </p:spPr>
        <p:txBody>
          <a:bodyPr lIns="0" rIns="0" tIns="0" bIns="0"/>
          <a:p>
            <a:endParaRPr b="0" lang="en-US" sz="2400" spc="-1" strike="noStrike">
              <a:solidFill>
                <a:srgbClr val="009bdd"/>
              </a:solidFill>
              <a:latin typeface="Arial"/>
            </a:endParaRPr>
          </a:p>
        </p:txBody>
      </p:sp>
      <p:sp>
        <p:nvSpPr>
          <p:cNvPr id="80" name="PlaceHolder 3"/>
          <p:cNvSpPr>
            <a:spLocks noGrp="1"/>
          </p:cNvSpPr>
          <p:nvPr>
            <p:ph type="body"/>
          </p:nvPr>
        </p:nvSpPr>
        <p:spPr>
          <a:xfrm>
            <a:off x="3524760" y="1080000"/>
            <a:ext cx="3013560" cy="1716840"/>
          </a:xfrm>
          <a:prstGeom prst="rect">
            <a:avLst/>
          </a:prstGeom>
        </p:spPr>
        <p:txBody>
          <a:bodyPr lIns="0" rIns="0" tIns="0" bIns="0"/>
          <a:p>
            <a:endParaRPr b="0" lang="en-US" sz="2400" spc="-1" strike="noStrike">
              <a:solidFill>
                <a:srgbClr val="009bdd"/>
              </a:solidFill>
              <a:latin typeface="Arial"/>
            </a:endParaRPr>
          </a:p>
        </p:txBody>
      </p:sp>
      <p:sp>
        <p:nvSpPr>
          <p:cNvPr id="81" name="PlaceHolder 4"/>
          <p:cNvSpPr>
            <a:spLocks noGrp="1"/>
          </p:cNvSpPr>
          <p:nvPr>
            <p:ph type="body"/>
          </p:nvPr>
        </p:nvSpPr>
        <p:spPr>
          <a:xfrm>
            <a:off x="6689160" y="1080000"/>
            <a:ext cx="3013560" cy="1716840"/>
          </a:xfrm>
          <a:prstGeom prst="rect">
            <a:avLst/>
          </a:prstGeom>
        </p:spPr>
        <p:txBody>
          <a:bodyPr lIns="0" rIns="0" tIns="0" bIns="0"/>
          <a:p>
            <a:endParaRPr b="0" lang="en-US" sz="2400" spc="-1" strike="noStrike">
              <a:solidFill>
                <a:srgbClr val="009bdd"/>
              </a:solidFill>
              <a:latin typeface="Arial"/>
            </a:endParaRPr>
          </a:p>
        </p:txBody>
      </p:sp>
      <p:sp>
        <p:nvSpPr>
          <p:cNvPr id="82" name="PlaceHolder 5"/>
          <p:cNvSpPr>
            <a:spLocks noGrp="1"/>
          </p:cNvSpPr>
          <p:nvPr>
            <p:ph type="body"/>
          </p:nvPr>
        </p:nvSpPr>
        <p:spPr>
          <a:xfrm>
            <a:off x="360000" y="2960280"/>
            <a:ext cx="3013560" cy="1716840"/>
          </a:xfrm>
          <a:prstGeom prst="rect">
            <a:avLst/>
          </a:prstGeom>
        </p:spPr>
        <p:txBody>
          <a:bodyPr lIns="0" rIns="0" tIns="0" bIns="0"/>
          <a:p>
            <a:endParaRPr b="0" lang="en-US" sz="2400" spc="-1" strike="noStrike">
              <a:solidFill>
                <a:srgbClr val="009bdd"/>
              </a:solidFill>
              <a:latin typeface="Arial"/>
            </a:endParaRPr>
          </a:p>
        </p:txBody>
      </p:sp>
      <p:sp>
        <p:nvSpPr>
          <p:cNvPr id="83" name="PlaceHolder 6"/>
          <p:cNvSpPr>
            <a:spLocks noGrp="1"/>
          </p:cNvSpPr>
          <p:nvPr>
            <p:ph type="body"/>
          </p:nvPr>
        </p:nvSpPr>
        <p:spPr>
          <a:xfrm>
            <a:off x="3524760" y="2960280"/>
            <a:ext cx="3013560" cy="1716840"/>
          </a:xfrm>
          <a:prstGeom prst="rect">
            <a:avLst/>
          </a:prstGeom>
        </p:spPr>
        <p:txBody>
          <a:bodyPr lIns="0" rIns="0" tIns="0" bIns="0"/>
          <a:p>
            <a:endParaRPr b="0" lang="en-US" sz="2400" spc="-1" strike="noStrike">
              <a:solidFill>
                <a:srgbClr val="009bdd"/>
              </a:solidFill>
              <a:latin typeface="Arial"/>
            </a:endParaRPr>
          </a:p>
        </p:txBody>
      </p:sp>
      <p:sp>
        <p:nvSpPr>
          <p:cNvPr id="84" name="PlaceHolder 7"/>
          <p:cNvSpPr>
            <a:spLocks noGrp="1"/>
          </p:cNvSpPr>
          <p:nvPr>
            <p:ph type="body"/>
          </p:nvPr>
        </p:nvSpPr>
        <p:spPr>
          <a:xfrm>
            <a:off x="6689160" y="2960280"/>
            <a:ext cx="3013560" cy="1716840"/>
          </a:xfrm>
          <a:prstGeom prst="rect">
            <a:avLst/>
          </a:prstGeom>
        </p:spPr>
        <p:txBody>
          <a:bodyPr lIns="0" rIns="0" tIns="0" bIns="0"/>
          <a:p>
            <a:endParaRPr b="0" lang="en-US" sz="2400" spc="-1" strike="noStrike">
              <a:solidFill>
                <a:srgbClr val="009bdd"/>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180000"/>
            <a:ext cx="9360000" cy="478080"/>
          </a:xfrm>
          <a:prstGeom prst="rect">
            <a:avLst/>
          </a:prstGeom>
        </p:spPr>
        <p:txBody>
          <a:bodyPr lIns="0" rIns="0" tIns="0" bIns="0" anchor="ctr"/>
          <a:p>
            <a:pPr algn="ctr"/>
            <a:endParaRPr b="0" lang="en-US" sz="3300" spc="-1" strike="noStrike">
              <a:solidFill>
                <a:srgbClr val="ffffff"/>
              </a:solidFill>
              <a:latin typeface="Arial"/>
            </a:endParaRPr>
          </a:p>
        </p:txBody>
      </p:sp>
      <p:sp>
        <p:nvSpPr>
          <p:cNvPr id="9" name="PlaceHolder 2"/>
          <p:cNvSpPr>
            <a:spLocks noGrp="1"/>
          </p:cNvSpPr>
          <p:nvPr>
            <p:ph type="body"/>
          </p:nvPr>
        </p:nvSpPr>
        <p:spPr>
          <a:xfrm>
            <a:off x="360000" y="1080000"/>
            <a:ext cx="9360000" cy="3600000"/>
          </a:xfrm>
          <a:prstGeom prst="rect">
            <a:avLst/>
          </a:prstGeom>
        </p:spPr>
        <p:txBody>
          <a:bodyPr lIns="0" rIns="0" tIns="0" bIns="0"/>
          <a:p>
            <a:endParaRPr b="0" lang="en-US" sz="2400" spc="-1" strike="noStrike">
              <a:solidFill>
                <a:srgbClr val="009bdd"/>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180000"/>
            <a:ext cx="9360000" cy="478080"/>
          </a:xfrm>
          <a:prstGeom prst="rect">
            <a:avLst/>
          </a:prstGeom>
        </p:spPr>
        <p:txBody>
          <a:bodyPr lIns="0" rIns="0" tIns="0" bIns="0" anchor="ctr"/>
          <a:p>
            <a:pPr algn="ctr"/>
            <a:endParaRPr b="0" lang="en-US" sz="3300" spc="-1" strike="noStrike">
              <a:solidFill>
                <a:srgbClr val="ffffff"/>
              </a:solidFill>
              <a:latin typeface="Arial"/>
            </a:endParaRPr>
          </a:p>
        </p:txBody>
      </p:sp>
      <p:sp>
        <p:nvSpPr>
          <p:cNvPr id="11" name="PlaceHolder 2"/>
          <p:cNvSpPr>
            <a:spLocks noGrp="1"/>
          </p:cNvSpPr>
          <p:nvPr>
            <p:ph type="body"/>
          </p:nvPr>
        </p:nvSpPr>
        <p:spPr>
          <a:xfrm>
            <a:off x="360000" y="1080000"/>
            <a:ext cx="4567320" cy="3600000"/>
          </a:xfrm>
          <a:prstGeom prst="rect">
            <a:avLst/>
          </a:prstGeom>
        </p:spPr>
        <p:txBody>
          <a:bodyPr lIns="0" rIns="0" tIns="0" bIns="0"/>
          <a:p>
            <a:endParaRPr b="0" lang="en-US" sz="2400" spc="-1" strike="noStrike">
              <a:solidFill>
                <a:srgbClr val="009bdd"/>
              </a:solidFill>
              <a:latin typeface="Arial"/>
            </a:endParaRPr>
          </a:p>
        </p:txBody>
      </p:sp>
      <p:sp>
        <p:nvSpPr>
          <p:cNvPr id="12" name="PlaceHolder 3"/>
          <p:cNvSpPr>
            <a:spLocks noGrp="1"/>
          </p:cNvSpPr>
          <p:nvPr>
            <p:ph type="body"/>
          </p:nvPr>
        </p:nvSpPr>
        <p:spPr>
          <a:xfrm>
            <a:off x="5155920" y="1080000"/>
            <a:ext cx="4567320" cy="3600000"/>
          </a:xfrm>
          <a:prstGeom prst="rect">
            <a:avLst/>
          </a:prstGeom>
        </p:spPr>
        <p:txBody>
          <a:bodyPr lIns="0" rIns="0" tIns="0" bIns="0"/>
          <a:p>
            <a:endParaRPr b="0" lang="en-US" sz="2400" spc="-1" strike="noStrike">
              <a:solidFill>
                <a:srgbClr val="009bdd"/>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80000"/>
            <a:ext cx="9360000" cy="478080"/>
          </a:xfrm>
          <a:prstGeom prst="rect">
            <a:avLst/>
          </a:prstGeom>
        </p:spPr>
        <p:txBody>
          <a:bodyPr lIns="0" rIns="0" tIns="0" bIns="0" anchor="ctr"/>
          <a:p>
            <a:pPr algn="ctr"/>
            <a:endParaRPr b="0" lang="en-US" sz="33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60000" y="180000"/>
            <a:ext cx="9360000" cy="2217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80000"/>
            <a:ext cx="9360000" cy="478080"/>
          </a:xfrm>
          <a:prstGeom prst="rect">
            <a:avLst/>
          </a:prstGeom>
        </p:spPr>
        <p:txBody>
          <a:bodyPr lIns="0" rIns="0" tIns="0" bIns="0" anchor="ctr"/>
          <a:p>
            <a:pPr algn="ctr"/>
            <a:endParaRPr b="0" lang="en-US" sz="3300" spc="-1" strike="noStrike">
              <a:solidFill>
                <a:srgbClr val="ffffff"/>
              </a:solidFill>
              <a:latin typeface="Arial"/>
            </a:endParaRPr>
          </a:p>
        </p:txBody>
      </p:sp>
      <p:sp>
        <p:nvSpPr>
          <p:cNvPr id="16" name="PlaceHolder 2"/>
          <p:cNvSpPr>
            <a:spLocks noGrp="1"/>
          </p:cNvSpPr>
          <p:nvPr>
            <p:ph type="body"/>
          </p:nvPr>
        </p:nvSpPr>
        <p:spPr>
          <a:xfrm>
            <a:off x="360000" y="1080000"/>
            <a:ext cx="4567320" cy="1716840"/>
          </a:xfrm>
          <a:prstGeom prst="rect">
            <a:avLst/>
          </a:prstGeom>
        </p:spPr>
        <p:txBody>
          <a:bodyPr lIns="0" rIns="0" tIns="0" bIns="0"/>
          <a:p>
            <a:endParaRPr b="0" lang="en-US" sz="2400" spc="-1" strike="noStrike">
              <a:solidFill>
                <a:srgbClr val="009bdd"/>
              </a:solidFill>
              <a:latin typeface="Arial"/>
            </a:endParaRPr>
          </a:p>
        </p:txBody>
      </p:sp>
      <p:sp>
        <p:nvSpPr>
          <p:cNvPr id="17" name="PlaceHolder 3"/>
          <p:cNvSpPr>
            <a:spLocks noGrp="1"/>
          </p:cNvSpPr>
          <p:nvPr>
            <p:ph type="body"/>
          </p:nvPr>
        </p:nvSpPr>
        <p:spPr>
          <a:xfrm>
            <a:off x="5155920" y="1080000"/>
            <a:ext cx="4567320" cy="3600000"/>
          </a:xfrm>
          <a:prstGeom prst="rect">
            <a:avLst/>
          </a:prstGeom>
        </p:spPr>
        <p:txBody>
          <a:bodyPr lIns="0" rIns="0" tIns="0" bIns="0"/>
          <a:p>
            <a:endParaRPr b="0" lang="en-US" sz="2400" spc="-1" strike="noStrike">
              <a:solidFill>
                <a:srgbClr val="009bdd"/>
              </a:solidFill>
              <a:latin typeface="Arial"/>
            </a:endParaRPr>
          </a:p>
        </p:txBody>
      </p:sp>
      <p:sp>
        <p:nvSpPr>
          <p:cNvPr id="18" name="PlaceHolder 4"/>
          <p:cNvSpPr>
            <a:spLocks noGrp="1"/>
          </p:cNvSpPr>
          <p:nvPr>
            <p:ph type="body"/>
          </p:nvPr>
        </p:nvSpPr>
        <p:spPr>
          <a:xfrm>
            <a:off x="360000" y="2960280"/>
            <a:ext cx="4567320" cy="1716840"/>
          </a:xfrm>
          <a:prstGeom prst="rect">
            <a:avLst/>
          </a:prstGeom>
        </p:spPr>
        <p:txBody>
          <a:bodyPr lIns="0" rIns="0" tIns="0" bIns="0"/>
          <a:p>
            <a:endParaRPr b="0" lang="en-US" sz="2400" spc="-1" strike="noStrike">
              <a:solidFill>
                <a:srgbClr val="009bdd"/>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80000"/>
            <a:ext cx="9360000" cy="478080"/>
          </a:xfrm>
          <a:prstGeom prst="rect">
            <a:avLst/>
          </a:prstGeom>
        </p:spPr>
        <p:txBody>
          <a:bodyPr lIns="0" rIns="0" tIns="0" bIns="0" anchor="ctr"/>
          <a:p>
            <a:pPr algn="ctr"/>
            <a:endParaRPr b="0" lang="en-US" sz="3300" spc="-1" strike="noStrike">
              <a:solidFill>
                <a:srgbClr val="ffffff"/>
              </a:solidFill>
              <a:latin typeface="Arial"/>
            </a:endParaRPr>
          </a:p>
        </p:txBody>
      </p:sp>
      <p:sp>
        <p:nvSpPr>
          <p:cNvPr id="20" name="PlaceHolder 2"/>
          <p:cNvSpPr>
            <a:spLocks noGrp="1"/>
          </p:cNvSpPr>
          <p:nvPr>
            <p:ph type="body"/>
          </p:nvPr>
        </p:nvSpPr>
        <p:spPr>
          <a:xfrm>
            <a:off x="360000" y="1080000"/>
            <a:ext cx="4567320" cy="3600000"/>
          </a:xfrm>
          <a:prstGeom prst="rect">
            <a:avLst/>
          </a:prstGeom>
        </p:spPr>
        <p:txBody>
          <a:bodyPr lIns="0" rIns="0" tIns="0" bIns="0"/>
          <a:p>
            <a:endParaRPr b="0" lang="en-US" sz="2400" spc="-1" strike="noStrike">
              <a:solidFill>
                <a:srgbClr val="009bdd"/>
              </a:solidFill>
              <a:latin typeface="Arial"/>
            </a:endParaRPr>
          </a:p>
        </p:txBody>
      </p:sp>
      <p:sp>
        <p:nvSpPr>
          <p:cNvPr id="21" name="PlaceHolder 3"/>
          <p:cNvSpPr>
            <a:spLocks noGrp="1"/>
          </p:cNvSpPr>
          <p:nvPr>
            <p:ph type="body"/>
          </p:nvPr>
        </p:nvSpPr>
        <p:spPr>
          <a:xfrm>
            <a:off x="5155920" y="1080000"/>
            <a:ext cx="4567320" cy="1716840"/>
          </a:xfrm>
          <a:prstGeom prst="rect">
            <a:avLst/>
          </a:prstGeom>
        </p:spPr>
        <p:txBody>
          <a:bodyPr lIns="0" rIns="0" tIns="0" bIns="0"/>
          <a:p>
            <a:endParaRPr b="0" lang="en-US" sz="2400" spc="-1" strike="noStrike">
              <a:solidFill>
                <a:srgbClr val="009bdd"/>
              </a:solidFill>
              <a:latin typeface="Arial"/>
            </a:endParaRPr>
          </a:p>
        </p:txBody>
      </p:sp>
      <p:sp>
        <p:nvSpPr>
          <p:cNvPr id="22" name="PlaceHolder 4"/>
          <p:cNvSpPr>
            <a:spLocks noGrp="1"/>
          </p:cNvSpPr>
          <p:nvPr>
            <p:ph type="body"/>
          </p:nvPr>
        </p:nvSpPr>
        <p:spPr>
          <a:xfrm>
            <a:off x="5155920" y="2960280"/>
            <a:ext cx="4567320" cy="1716840"/>
          </a:xfrm>
          <a:prstGeom prst="rect">
            <a:avLst/>
          </a:prstGeom>
        </p:spPr>
        <p:txBody>
          <a:bodyPr lIns="0" rIns="0" tIns="0" bIns="0"/>
          <a:p>
            <a:endParaRPr b="0" lang="en-US" sz="2400" spc="-1" strike="noStrike">
              <a:solidFill>
                <a:srgbClr val="009bdd"/>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180000"/>
            <a:ext cx="9360000" cy="478080"/>
          </a:xfrm>
          <a:prstGeom prst="rect">
            <a:avLst/>
          </a:prstGeom>
        </p:spPr>
        <p:txBody>
          <a:bodyPr lIns="0" rIns="0" tIns="0" bIns="0" anchor="ctr"/>
          <a:p>
            <a:pPr algn="ctr"/>
            <a:endParaRPr b="0" lang="en-US" sz="3300" spc="-1" strike="noStrike">
              <a:solidFill>
                <a:srgbClr val="ffffff"/>
              </a:solidFill>
              <a:latin typeface="Arial"/>
            </a:endParaRPr>
          </a:p>
        </p:txBody>
      </p:sp>
      <p:sp>
        <p:nvSpPr>
          <p:cNvPr id="24" name="PlaceHolder 2"/>
          <p:cNvSpPr>
            <a:spLocks noGrp="1"/>
          </p:cNvSpPr>
          <p:nvPr>
            <p:ph type="body"/>
          </p:nvPr>
        </p:nvSpPr>
        <p:spPr>
          <a:xfrm>
            <a:off x="360000" y="1080000"/>
            <a:ext cx="4567320" cy="1716840"/>
          </a:xfrm>
          <a:prstGeom prst="rect">
            <a:avLst/>
          </a:prstGeom>
        </p:spPr>
        <p:txBody>
          <a:bodyPr lIns="0" rIns="0" tIns="0" bIns="0"/>
          <a:p>
            <a:endParaRPr b="0" lang="en-US" sz="2400" spc="-1" strike="noStrike">
              <a:solidFill>
                <a:srgbClr val="009bdd"/>
              </a:solidFill>
              <a:latin typeface="Arial"/>
            </a:endParaRPr>
          </a:p>
        </p:txBody>
      </p:sp>
      <p:sp>
        <p:nvSpPr>
          <p:cNvPr id="25" name="PlaceHolder 3"/>
          <p:cNvSpPr>
            <a:spLocks noGrp="1"/>
          </p:cNvSpPr>
          <p:nvPr>
            <p:ph type="body"/>
          </p:nvPr>
        </p:nvSpPr>
        <p:spPr>
          <a:xfrm>
            <a:off x="5155920" y="1080000"/>
            <a:ext cx="4567320" cy="1716840"/>
          </a:xfrm>
          <a:prstGeom prst="rect">
            <a:avLst/>
          </a:prstGeom>
        </p:spPr>
        <p:txBody>
          <a:bodyPr lIns="0" rIns="0" tIns="0" bIns="0"/>
          <a:p>
            <a:endParaRPr b="0" lang="en-US" sz="2400" spc="-1" strike="noStrike">
              <a:solidFill>
                <a:srgbClr val="009bdd"/>
              </a:solidFill>
              <a:latin typeface="Arial"/>
            </a:endParaRPr>
          </a:p>
        </p:txBody>
      </p:sp>
      <p:sp>
        <p:nvSpPr>
          <p:cNvPr id="26" name="PlaceHolder 4"/>
          <p:cNvSpPr>
            <a:spLocks noGrp="1"/>
          </p:cNvSpPr>
          <p:nvPr>
            <p:ph type="body"/>
          </p:nvPr>
        </p:nvSpPr>
        <p:spPr>
          <a:xfrm>
            <a:off x="360000" y="2960280"/>
            <a:ext cx="9360000" cy="1716840"/>
          </a:xfrm>
          <a:prstGeom prst="rect">
            <a:avLst/>
          </a:prstGeom>
        </p:spPr>
        <p:txBody>
          <a:bodyPr lIns="0" rIns="0" tIns="0" bIns="0"/>
          <a:p>
            <a:endParaRPr b="0" lang="en-US" sz="2400" spc="-1" strike="noStrike">
              <a:solidFill>
                <a:srgbClr val="009bdd"/>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flipH="1" flipV="1">
            <a:off x="0" y="4500000"/>
            <a:ext cx="10080000" cy="1170000"/>
          </a:xfrm>
          <a:prstGeom prst="flowChartDocument">
            <a:avLst/>
          </a:prstGeom>
          <a:gradFill rotWithShape="0">
            <a:gsLst>
              <a:gs pos="0">
                <a:srgbClr val="77caee"/>
              </a:gs>
              <a:gs pos="100000">
                <a:srgbClr val="009bdd"/>
              </a:gs>
            </a:gsLst>
            <a:lin ang="10800000"/>
          </a:gradFill>
          <a:ln w="18000">
            <a:noFill/>
          </a:ln>
          <a:effectLst>
            <a:outerShdw dist="10800" dir="5400000">
              <a:srgbClr val="009bdd"/>
            </a:outerShdw>
          </a:effectLst>
        </p:spPr>
        <p:style>
          <a:lnRef idx="0"/>
          <a:fillRef idx="0"/>
          <a:effectRef idx="0"/>
          <a:fontRef idx="minor"/>
        </p:style>
      </p:sp>
      <p:sp>
        <p:nvSpPr>
          <p:cNvPr id="1" name="PlaceHolder 2"/>
          <p:cNvSpPr>
            <a:spLocks noGrp="1"/>
          </p:cNvSpPr>
          <p:nvPr>
            <p:ph type="title"/>
          </p:nvPr>
        </p:nvSpPr>
        <p:spPr>
          <a:xfrm>
            <a:off x="0" y="1620000"/>
            <a:ext cx="9000000" cy="1080000"/>
          </a:xfrm>
          <a:prstGeom prst="rect">
            <a:avLst/>
          </a:prstGeom>
        </p:spPr>
        <p:txBody>
          <a:bodyPr lIns="0" rIns="0" tIns="0" bIns="0" anchor="ctr"/>
          <a:p>
            <a:pPr algn="ctr"/>
            <a:r>
              <a:rPr b="0" lang="en-US" sz="3300" spc="-1" strike="noStrike">
                <a:solidFill>
                  <a:srgbClr val="dd4100"/>
                </a:solidFill>
                <a:latin typeface="Arial"/>
              </a:rPr>
              <a:t>Click to edit the title text format</a:t>
            </a:r>
            <a:endParaRPr b="0" lang="en-US" sz="3300" spc="-1" strike="noStrike">
              <a:solidFill>
                <a:srgbClr val="dd4100"/>
              </a:solidFill>
              <a:latin typeface="Arial"/>
            </a:endParaRPr>
          </a:p>
        </p:txBody>
      </p:sp>
      <p:sp>
        <p:nvSpPr>
          <p:cNvPr id="2" name="PlaceHolder 3"/>
          <p:cNvSpPr>
            <a:spLocks noGrp="1"/>
          </p:cNvSpPr>
          <p:nvPr>
            <p:ph type="body"/>
          </p:nvPr>
        </p:nvSpPr>
        <p:spPr>
          <a:xfrm>
            <a:off x="360000" y="2880000"/>
            <a:ext cx="9360000" cy="1620000"/>
          </a:xfrm>
          <a:prstGeom prst="rect">
            <a:avLst/>
          </a:prstGeom>
        </p:spPr>
        <p:txBody>
          <a:bodyPr lIns="0" rIns="0" tIns="0" bIns="0">
            <a:norm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Click to edit the outline text format</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Second Outline Level</a:t>
            </a:r>
            <a:endParaRPr b="0" lang="en-US" sz="21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US" sz="1800" spc="-1" strike="noStrike">
                <a:solidFill>
                  <a:srgbClr val="009bdd"/>
                </a:solidFill>
                <a:latin typeface="Arial"/>
              </a:rPr>
              <a:t>Third Outline Level</a:t>
            </a:r>
            <a:endParaRPr b="0" lang="en-US" sz="1800" spc="-1" strike="noStrike">
              <a:solidFill>
                <a:srgbClr val="009bdd"/>
              </a:solidFill>
              <a:latin typeface="Arial"/>
            </a:endParaRPr>
          </a:p>
          <a:p>
            <a:pPr lvl="3" marL="1728000" indent="-216000">
              <a:spcBef>
                <a:spcPts val="422"/>
              </a:spcBef>
              <a:buClr>
                <a:srgbClr val="77caee"/>
              </a:buClr>
              <a:buSzPct val="45000"/>
              <a:buFont typeface="Wingdings" charset="2"/>
              <a:buChar char=""/>
            </a:pPr>
            <a:r>
              <a:rPr b="0" lang="en-US" sz="1500" spc="-1" strike="noStrike">
                <a:solidFill>
                  <a:srgbClr val="009bdd"/>
                </a:solidFill>
                <a:latin typeface="Arial"/>
              </a:rPr>
              <a:t>Fourth Outline Level</a:t>
            </a:r>
            <a:endParaRPr b="0" lang="en-US" sz="1500" spc="-1" strike="noStrike">
              <a:solidFill>
                <a:srgbClr val="009bdd"/>
              </a:solidFill>
              <a:latin typeface="Arial"/>
            </a:endParaRPr>
          </a:p>
          <a:p>
            <a:pPr lvl="4" marL="2160000" indent="-216000">
              <a:spcBef>
                <a:spcPts val="210"/>
              </a:spcBef>
              <a:buClr>
                <a:srgbClr val="77caee"/>
              </a:buClr>
              <a:buSzPct val="45000"/>
              <a:buFont typeface="Wingdings" charset="2"/>
              <a:buChar char=""/>
            </a:pPr>
            <a:r>
              <a:rPr b="0" lang="en-US" sz="1500" spc="-1" strike="noStrike">
                <a:solidFill>
                  <a:srgbClr val="009bdd"/>
                </a:solidFill>
                <a:latin typeface="Arial"/>
              </a:rPr>
              <a:t>Fifth Outline Level</a:t>
            </a:r>
            <a:endParaRPr b="0" lang="en-US" sz="15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lang="en-US" sz="1500" spc="-1" strike="noStrike">
                <a:solidFill>
                  <a:srgbClr val="009bdd"/>
                </a:solidFill>
                <a:latin typeface="Arial"/>
              </a:rPr>
              <a:t>Sixth Outline Level</a:t>
            </a:r>
            <a:endParaRPr b="0" lang="en-US" sz="1500" spc="-1" strike="noStrike">
              <a:solidFill>
                <a:srgbClr val="009bdd"/>
              </a:solidFill>
              <a:latin typeface="Arial"/>
            </a:endParaRPr>
          </a:p>
          <a:p>
            <a:pPr lvl="6" marL="3024000" indent="-216000">
              <a:spcBef>
                <a:spcPts val="210"/>
              </a:spcBef>
              <a:buClr>
                <a:srgbClr val="77caee"/>
              </a:buClr>
              <a:buSzPct val="45000"/>
              <a:buFont typeface="Wingdings" charset="2"/>
              <a:buChar char=""/>
            </a:pPr>
            <a:r>
              <a:rPr b="0" lang="en-US" sz="1500" spc="-1" strike="noStrike">
                <a:solidFill>
                  <a:srgbClr val="009bdd"/>
                </a:solidFill>
                <a:latin typeface="Arial"/>
              </a:rPr>
              <a:t>Seventh Outline Level</a:t>
            </a:r>
            <a:endParaRPr b="0" lang="en-US" sz="1500" spc="-1" strike="noStrike">
              <a:solidFill>
                <a:srgbClr val="009bdd"/>
              </a:solidFill>
              <a:latin typeface="Arial"/>
            </a:endParaRPr>
          </a:p>
        </p:txBody>
      </p:sp>
      <p:sp>
        <p:nvSpPr>
          <p:cNvPr id="3" name="TextShape 4"/>
          <p:cNvSpPr txBox="1"/>
          <p:nvPr/>
        </p:nvSpPr>
        <p:spPr>
          <a:xfrm>
            <a:off x="360000" y="5040000"/>
            <a:ext cx="1926000" cy="360000"/>
          </a:xfrm>
          <a:prstGeom prst="rect">
            <a:avLst/>
          </a:prstGeom>
          <a:noFill/>
          <a:ln>
            <a:noFill/>
          </a:ln>
        </p:spPr>
        <p:txBody>
          <a:bodyPr lIns="0" rIns="0" tIns="0" bIns="0"/>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4" name="TextShape 5"/>
          <p:cNvSpPr txBox="1"/>
          <p:nvPr/>
        </p:nvSpPr>
        <p:spPr>
          <a:xfrm>
            <a:off x="2286000" y="5004000"/>
            <a:ext cx="5486400" cy="599760"/>
          </a:xfrm>
          <a:prstGeom prst="rect">
            <a:avLst/>
          </a:prstGeom>
          <a:noFill/>
          <a:ln>
            <a:noFill/>
          </a:ln>
        </p:spPr>
        <p:txBody>
          <a:bodyPr lIns="0" rIns="0" tIns="0" bIns="0"/>
          <a:p>
            <a:pPr algn="ctr"/>
            <a:r>
              <a:rPr b="0" lang="en-US" sz="1200" spc="-1" strike="noStrike">
                <a:solidFill>
                  <a:srgbClr val="ffffff"/>
                </a:solidFill>
                <a:latin typeface="Arial"/>
              </a:rPr>
              <a:t>Copyright </a:t>
            </a:r>
            <a:r>
              <a:rPr b="0" lang="en-US" sz="1200" spc="-1" strike="noStrike">
                <a:solidFill>
                  <a:srgbClr val="ffffff"/>
                </a:solidFill>
                <a:latin typeface="Arial"/>
                <a:ea typeface="Arial"/>
              </a:rPr>
              <a:t>©</a:t>
            </a:r>
            <a:r>
              <a:rPr b="0" lang="en-US" sz="1200" spc="-1" strike="noStrike">
                <a:solidFill>
                  <a:srgbClr val="ffffff"/>
                </a:solidFill>
                <a:latin typeface="Arial"/>
                <a:ea typeface="Arial"/>
              </a:rPr>
              <a:t> 2022 – Kevin W. Wall – All Rights Reserved</a:t>
            </a:r>
            <a:endParaRPr b="0" lang="en-US" sz="1200" spc="-1" strike="noStrike">
              <a:solidFill>
                <a:srgbClr val="ffffff"/>
              </a:solidFill>
              <a:latin typeface="Arial"/>
            </a:endParaRPr>
          </a:p>
          <a:p>
            <a:pPr algn="ctr"/>
            <a:r>
              <a:rPr b="0" lang="en-US" sz="1200" spc="-1" strike="noStrike">
                <a:solidFill>
                  <a:srgbClr val="ffffff"/>
                </a:solidFill>
                <a:latin typeface="Arial"/>
                <a:ea typeface="Arial"/>
              </a:rPr>
              <a:t>Licensed under Creative Commons Attribution-ShareAlike 4.0 International</a:t>
            </a:r>
            <a:endParaRPr b="0" lang="en-US" sz="1200" spc="-1" strike="noStrike">
              <a:solidFill>
                <a:srgbClr val="ffffff"/>
              </a:solidFill>
              <a:latin typeface="Arial"/>
            </a:endParaRPr>
          </a:p>
          <a:p>
            <a:pPr algn="ctr"/>
            <a:r>
              <a:rPr b="0" lang="en-US" sz="1200" spc="-1" strike="noStrike">
                <a:solidFill>
                  <a:srgbClr val="ffffff"/>
                </a:solidFill>
                <a:latin typeface="Arial"/>
                <a:ea typeface="Arial"/>
              </a:rPr>
              <a:t>(CC BY-SA License https://creativecommons.org/licenses/by-sa/4.0/)</a:t>
            </a:r>
            <a:endParaRPr b="0" lang="en-US" sz="1200" spc="-1" strike="noStrike">
              <a:solidFill>
                <a:srgbClr val="ffffff"/>
              </a:solidFill>
              <a:latin typeface="Arial"/>
            </a:endParaRPr>
          </a:p>
        </p:txBody>
      </p:sp>
      <p:sp>
        <p:nvSpPr>
          <p:cNvPr id="5" name="TextShape 6"/>
          <p:cNvSpPr txBox="1"/>
          <p:nvPr/>
        </p:nvSpPr>
        <p:spPr>
          <a:xfrm>
            <a:off x="7380000" y="5040000"/>
            <a:ext cx="2340000" cy="360000"/>
          </a:xfrm>
          <a:prstGeom prst="rect">
            <a:avLst/>
          </a:prstGeom>
          <a:noFill/>
          <a:ln>
            <a:noFill/>
          </a:ln>
        </p:spPr>
        <p:txBody>
          <a:bodyPr lIns="0" rIns="0" tIns="0" bIns="0"/>
          <a:p>
            <a:pPr algn="r"/>
            <a:fld id="{47AC9D79-4158-421A-85E6-C2A54E598668}"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0"/>
            <a:ext cx="10076760" cy="720000"/>
          </a:xfrm>
          <a:prstGeom prst="rect">
            <a:avLst/>
          </a:prstGeom>
          <a:gradFill rotWithShape="0">
            <a:gsLst>
              <a:gs pos="0">
                <a:srgbClr val="77caee"/>
              </a:gs>
              <a:gs pos="100000">
                <a:srgbClr val="009bdd"/>
              </a:gs>
            </a:gsLst>
            <a:lin ang="10800000"/>
          </a:gradFill>
          <a:ln w="18000">
            <a:noFill/>
          </a:ln>
          <a:effectLst>
            <a:outerShdw dist="10800" dir="5400000">
              <a:srgbClr val="009bdd"/>
            </a:outerShdw>
          </a:effectLst>
        </p:spPr>
        <p:style>
          <a:lnRef idx="0"/>
          <a:fillRef idx="0"/>
          <a:effectRef idx="0"/>
          <a:fontRef idx="minor"/>
        </p:style>
      </p:sp>
      <p:sp>
        <p:nvSpPr>
          <p:cNvPr id="43" name="CustomShape 2"/>
          <p:cNvSpPr/>
          <p:nvPr/>
        </p:nvSpPr>
        <p:spPr>
          <a:xfrm>
            <a:off x="3240" y="5040000"/>
            <a:ext cx="10076760" cy="631440"/>
          </a:xfrm>
          <a:prstGeom prst="rect">
            <a:avLst/>
          </a:prstGeom>
          <a:gradFill rotWithShape="0">
            <a:gsLst>
              <a:gs pos="0">
                <a:srgbClr val="77caee"/>
              </a:gs>
              <a:gs pos="100000">
                <a:srgbClr val="009bdd"/>
              </a:gs>
            </a:gsLst>
            <a:lin ang="10800000"/>
          </a:gradFill>
          <a:ln w="18000">
            <a:noFill/>
          </a:ln>
          <a:effectLst>
            <a:outerShdw dist="10800" dir="5400000">
              <a:srgbClr val="009bdd"/>
            </a:outerShdw>
          </a:effectLst>
        </p:spPr>
        <p:style>
          <a:lnRef idx="0"/>
          <a:fillRef idx="0"/>
          <a:effectRef idx="0"/>
          <a:fontRef idx="minor"/>
        </p:style>
      </p:sp>
      <p:sp>
        <p:nvSpPr>
          <p:cNvPr id="44" name="PlaceHolder 3"/>
          <p:cNvSpPr>
            <a:spLocks noGrp="1"/>
          </p:cNvSpPr>
          <p:nvPr>
            <p:ph type="title"/>
          </p:nvPr>
        </p:nvSpPr>
        <p:spPr>
          <a:xfrm>
            <a:off x="360000" y="180000"/>
            <a:ext cx="9360000" cy="478080"/>
          </a:xfrm>
          <a:prstGeom prst="rect">
            <a:avLst/>
          </a:prstGeom>
        </p:spPr>
        <p:txBody>
          <a:bodyPr lIns="0" rIns="0" tIns="0" bIns="0" anchor="ctr"/>
          <a:p>
            <a:pPr algn="ctr"/>
            <a:r>
              <a:rPr b="0" lang="en-US" sz="3300" spc="-1" strike="noStrike">
                <a:solidFill>
                  <a:srgbClr val="ffffff"/>
                </a:solidFill>
                <a:latin typeface="Arial"/>
              </a:rPr>
              <a:t>Click to edit the title text format</a:t>
            </a:r>
            <a:endParaRPr b="0" lang="en-US" sz="3300" spc="-1" strike="noStrike">
              <a:solidFill>
                <a:srgbClr val="ffffff"/>
              </a:solidFill>
              <a:latin typeface="Arial"/>
            </a:endParaRPr>
          </a:p>
        </p:txBody>
      </p:sp>
      <p:sp>
        <p:nvSpPr>
          <p:cNvPr id="45" name="PlaceHolder 4"/>
          <p:cNvSpPr>
            <a:spLocks noGrp="1"/>
          </p:cNvSpPr>
          <p:nvPr>
            <p:ph type="body"/>
          </p:nvPr>
        </p:nvSpPr>
        <p:spPr>
          <a:xfrm>
            <a:off x="360000" y="1080000"/>
            <a:ext cx="9360000" cy="3600000"/>
          </a:xfrm>
          <a:prstGeom prst="rect">
            <a:avLst/>
          </a:prstGeom>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Click to edit the outline text format</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Second Outline Level</a:t>
            </a:r>
            <a:endParaRPr b="0" lang="en-US" sz="21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US" sz="1800" spc="-1" strike="noStrike">
                <a:solidFill>
                  <a:srgbClr val="009bdd"/>
                </a:solidFill>
                <a:latin typeface="Arial"/>
              </a:rPr>
              <a:t>Third Outline Level</a:t>
            </a:r>
            <a:endParaRPr b="0" lang="en-US" sz="1800" spc="-1" strike="noStrike">
              <a:solidFill>
                <a:srgbClr val="009bdd"/>
              </a:solidFill>
              <a:latin typeface="Arial"/>
            </a:endParaRPr>
          </a:p>
          <a:p>
            <a:pPr lvl="3" marL="1728000" indent="-216000">
              <a:spcBef>
                <a:spcPts val="422"/>
              </a:spcBef>
              <a:buClr>
                <a:srgbClr val="77caee"/>
              </a:buClr>
              <a:buSzPct val="45000"/>
              <a:buFont typeface="Wingdings" charset="2"/>
              <a:buChar char=""/>
            </a:pPr>
            <a:r>
              <a:rPr b="0" lang="en-US" sz="1500" spc="-1" strike="noStrike">
                <a:solidFill>
                  <a:srgbClr val="009bdd"/>
                </a:solidFill>
                <a:latin typeface="Arial"/>
              </a:rPr>
              <a:t>Fourth Outline Level</a:t>
            </a:r>
            <a:endParaRPr b="0" lang="en-US" sz="1500" spc="-1" strike="noStrike">
              <a:solidFill>
                <a:srgbClr val="009bdd"/>
              </a:solidFill>
              <a:latin typeface="Arial"/>
            </a:endParaRPr>
          </a:p>
          <a:p>
            <a:pPr lvl="4" marL="2160000" indent="-216000">
              <a:spcBef>
                <a:spcPts val="210"/>
              </a:spcBef>
              <a:buClr>
                <a:srgbClr val="77caee"/>
              </a:buClr>
              <a:buSzPct val="45000"/>
              <a:buFont typeface="Wingdings" charset="2"/>
              <a:buChar char=""/>
            </a:pPr>
            <a:r>
              <a:rPr b="0" lang="en-US" sz="1500" spc="-1" strike="noStrike">
                <a:solidFill>
                  <a:srgbClr val="009bdd"/>
                </a:solidFill>
                <a:latin typeface="Arial"/>
              </a:rPr>
              <a:t>Fifth Outline Level</a:t>
            </a:r>
            <a:endParaRPr b="0" lang="en-US" sz="15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lang="en-US" sz="1500" spc="-1" strike="noStrike">
                <a:solidFill>
                  <a:srgbClr val="009bdd"/>
                </a:solidFill>
                <a:latin typeface="Arial"/>
              </a:rPr>
              <a:t>Sixth Outline Level</a:t>
            </a:r>
            <a:endParaRPr b="0" lang="en-US" sz="1500" spc="-1" strike="noStrike">
              <a:solidFill>
                <a:srgbClr val="009bdd"/>
              </a:solidFill>
              <a:latin typeface="Arial"/>
            </a:endParaRPr>
          </a:p>
          <a:p>
            <a:pPr lvl="6" marL="3024000" indent="-216000">
              <a:spcBef>
                <a:spcPts val="210"/>
              </a:spcBef>
              <a:buClr>
                <a:srgbClr val="77caee"/>
              </a:buClr>
              <a:buSzPct val="45000"/>
              <a:buFont typeface="Wingdings" charset="2"/>
              <a:buChar char=""/>
            </a:pPr>
            <a:r>
              <a:rPr b="0" lang="en-US" sz="1500" spc="-1" strike="noStrike">
                <a:solidFill>
                  <a:srgbClr val="009bdd"/>
                </a:solidFill>
                <a:latin typeface="Arial"/>
              </a:rPr>
              <a:t>Seventh Outline Level</a:t>
            </a:r>
            <a:endParaRPr b="0" lang="en-US" sz="1500" spc="-1" strike="noStrike">
              <a:solidFill>
                <a:srgbClr val="009bdd"/>
              </a:solidFill>
              <a:latin typeface="Arial"/>
            </a:endParaRPr>
          </a:p>
        </p:txBody>
      </p:sp>
      <p:sp>
        <p:nvSpPr>
          <p:cNvPr id="46" name="PlaceHolder 5"/>
          <p:cNvSpPr>
            <a:spLocks noGrp="1"/>
          </p:cNvSpPr>
          <p:nvPr>
            <p:ph type="dt"/>
          </p:nvPr>
        </p:nvSpPr>
        <p:spPr>
          <a:xfrm>
            <a:off x="360000" y="5220000"/>
            <a:ext cx="2340000" cy="360000"/>
          </a:xfrm>
          <a:prstGeom prst="rect">
            <a:avLst/>
          </a:prstGeom>
        </p:spPr>
        <p:txBody>
          <a:bodyPr lIns="0" rIns="0" tIns="0" bIns="0"/>
          <a:p>
            <a:r>
              <a:rPr b="0" lang="en-US" sz="1400" spc="-1" strike="noStrike">
                <a:solidFill>
                  <a:srgbClr val="ffffff"/>
                </a:solidFill>
                <a:latin typeface="Arial"/>
              </a:rPr>
              <a:t> </a:t>
            </a:r>
            <a:endParaRPr b="0" lang="en-US" sz="1400" spc="-1" strike="noStrike">
              <a:solidFill>
                <a:srgbClr val="ffffff"/>
              </a:solidFill>
              <a:latin typeface="Arial"/>
            </a:endParaRPr>
          </a:p>
        </p:txBody>
      </p:sp>
      <p:sp>
        <p:nvSpPr>
          <p:cNvPr id="47" name="PlaceHolder 6"/>
          <p:cNvSpPr>
            <a:spLocks noGrp="1"/>
          </p:cNvSpPr>
          <p:nvPr>
            <p:ph type="sldNum"/>
          </p:nvPr>
        </p:nvSpPr>
        <p:spPr>
          <a:xfrm>
            <a:off x="7380000" y="5220000"/>
            <a:ext cx="2340000" cy="360000"/>
          </a:xfrm>
          <a:prstGeom prst="rect">
            <a:avLst/>
          </a:prstGeom>
        </p:spPr>
        <p:txBody>
          <a:bodyPr lIns="0" rIns="0" tIns="0" bIns="0"/>
          <a:p>
            <a:pPr algn="r"/>
            <a:fld id="{FAA2AC0F-FCD0-4F04-A8AA-9E9D393154F3}" type="slidenum">
              <a:rPr b="0" lang="en-US" sz="1400" spc="-1" strike="noStrike">
                <a:solidFill>
                  <a:srgbClr val="ffffff"/>
                </a:solidFill>
                <a:latin typeface="Arial"/>
              </a:rPr>
              <a:t>1</a:t>
            </a:fld>
            <a:endParaRPr b="0" lang="en-US" sz="1400" spc="-1" strike="noStrike">
              <a:solidFill>
                <a:srgbClr val="ffffff"/>
              </a:solidFill>
              <a:latin typeface="Arial"/>
            </a:endParaRPr>
          </a:p>
        </p:txBody>
      </p:sp>
      <p:sp>
        <p:nvSpPr>
          <p:cNvPr id="48" name="TextShape 7"/>
          <p:cNvSpPr txBox="1"/>
          <p:nvPr/>
        </p:nvSpPr>
        <p:spPr>
          <a:xfrm>
            <a:off x="2286000" y="5234760"/>
            <a:ext cx="5486400" cy="393480"/>
          </a:xfrm>
          <a:prstGeom prst="rect">
            <a:avLst/>
          </a:prstGeom>
          <a:noFill/>
          <a:ln>
            <a:noFill/>
          </a:ln>
        </p:spPr>
        <p:txBody>
          <a:bodyPr lIns="0" rIns="0" tIns="0" bIns="0"/>
          <a:p>
            <a:pPr algn="ctr"/>
            <a:r>
              <a:rPr b="0" lang="en-US" sz="1200" spc="-1" strike="noStrike">
                <a:solidFill>
                  <a:srgbClr val="ffffff"/>
                </a:solidFill>
                <a:latin typeface="Arial"/>
              </a:rPr>
              <a:t>Copyright </a:t>
            </a:r>
            <a:r>
              <a:rPr b="0" lang="en-US" sz="1200" spc="-1" strike="noStrike">
                <a:solidFill>
                  <a:srgbClr val="ffffff"/>
                </a:solidFill>
                <a:latin typeface="Arial"/>
                <a:ea typeface="Arial"/>
              </a:rPr>
              <a:t>©</a:t>
            </a:r>
            <a:r>
              <a:rPr b="0" lang="en-US" sz="1200" spc="-1" strike="noStrike">
                <a:solidFill>
                  <a:srgbClr val="ffffff"/>
                </a:solidFill>
                <a:latin typeface="Arial"/>
                <a:ea typeface="Arial"/>
              </a:rPr>
              <a:t> 2022 – Kevin W. Wall</a:t>
            </a:r>
            <a:endParaRPr b="0" lang="en-US" sz="1200" spc="-1" strike="noStrike">
              <a:solidFill>
                <a:srgbClr val="ffffff"/>
              </a:solidFill>
              <a:latin typeface="Arial"/>
            </a:endParaRPr>
          </a:p>
          <a:p>
            <a:pPr algn="ctr"/>
            <a:r>
              <a:rPr b="0" lang="en-US" sz="1200" spc="-1" strike="noStrike">
                <a:solidFill>
                  <a:srgbClr val="ffffff"/>
                </a:solidFill>
                <a:latin typeface="Arial"/>
                <a:ea typeface="Arial"/>
              </a:rPr>
              <a:t>(CC BY-SA License https://creativecommons.org/licenses/by-sa/4.0/)</a:t>
            </a:r>
            <a:endParaRPr b="0" lang="en-US" sz="12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mailto:kevin.w.wall@gmail.com" TargetMode="External"/><Relationship Id="rId2" Type="http://schemas.openxmlformats.org/officeDocument/2006/relationships/slideLayout" Target="../slideLayouts/slideLayout5.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hyperlink" Target="https://learn.microsoft.com/en-us/archive/msdn-magazine/2006/november/uncover-security-design-flaws-using-the-stride-approach" TargetMode="External"/><Relationship Id="rId2" Type="http://schemas.openxmlformats.org/officeDocument/2006/relationships/slideLayout" Target="../slideLayouts/slideLayout15.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hyperlink" Target="https://owasp.org/www-community/Threat_Modeling" TargetMode="External"/><Relationship Id="rId2" Type="http://schemas.openxmlformats.org/officeDocument/2006/relationships/hyperlink" Target="https://owasp.org/www-community/Threat_Modeling_Process" TargetMode="External"/><Relationship Id="rId3" Type="http://schemas.openxmlformats.org/officeDocument/2006/relationships/hyperlink" Target="https://owasp.org/www-community/OWASP_Risk_Rating_Methodology" TargetMode="External"/><Relationship Id="rId4" Type="http://schemas.openxmlformats.org/officeDocument/2006/relationships/hyperlink" Target="https://cheatsheetseries.owasp.org/cheatsheets/Threat_Modeling_Cheat_Sheet.html" TargetMode="External"/><Relationship Id="rId5" Type="http://schemas.openxmlformats.org/officeDocument/2006/relationships/hyperlink" Target="https://owasp.org/slack/invite" TargetMode="External"/><Relationship Id="rId6" Type="http://schemas.openxmlformats.org/officeDocument/2006/relationships/hyperlink" Target="https://www.threatmodelingconnect.com/" TargetMode="External"/><Relationship Id="rId7" Type="http://schemas.openxmlformats.org/officeDocument/2006/relationships/hyperlink" Target="https://www.threatmodelingmanifesto.org/" TargetMode="External"/><Relationship Id="rId8"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hyperlink" Target="https://learn.microsoft.com/en-us/archive/msdn-magazine/2006/november/uncover-security-design-flaws-using-the-stride-approach" TargetMode="External"/><Relationship Id="rId2" Type="http://schemas.openxmlformats.org/officeDocument/2006/relationships/hyperlink" Target="https://www.microsoft.com/en-us/securityengineering/sdl/threatmodeling" TargetMode="External"/><Relationship Id="rId3" Type="http://schemas.openxmlformats.org/officeDocument/2006/relationships/hyperlink" Target="https://github.com/kwwall/presentations/blob/master/threat-modeling/README.md" TargetMode="External"/><Relationship Id="rId4" Type="http://schemas.openxmlformats.org/officeDocument/2006/relationships/slideLayout" Target="../slideLayouts/slideLayout15.xml"/><Relationship Id="rId5"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hyperlink" Target="mailto:kevin.w.wall@gmail.com" TargetMode="External"/><Relationship Id="rId2" Type="http://schemas.openxmlformats.org/officeDocument/2006/relationships/slideLayout" Target="../slideLayouts/slideLayout15.xml"/><Relationship Id="rId3" Type="http://schemas.openxmlformats.org/officeDocument/2006/relationships/notesSlide" Target="../notesSlides/notesSlide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0" y="990000"/>
            <a:ext cx="9000000" cy="3276360"/>
          </a:xfrm>
          <a:prstGeom prst="rect">
            <a:avLst/>
          </a:prstGeom>
          <a:noFill/>
          <a:ln>
            <a:noFill/>
          </a:ln>
        </p:spPr>
        <p:txBody>
          <a:bodyPr lIns="0" rIns="0" tIns="0" bIns="0" anchor="ctr"/>
          <a:p>
            <a:pPr algn="ctr"/>
            <a:r>
              <a:rPr b="0" lang="en-US" sz="3300" spc="-1" strike="noStrike">
                <a:solidFill>
                  <a:srgbClr val="dd4100"/>
                </a:solidFill>
                <a:latin typeface="Arial"/>
              </a:rPr>
              <a:t>Introduction to (STRIDE) Threat Modeling</a:t>
            </a:r>
            <a:br/>
            <a:r>
              <a:rPr b="0" lang="en-US" sz="3300" spc="-1" strike="noStrike">
                <a:solidFill>
                  <a:srgbClr val="dd4100"/>
                </a:solidFill>
                <a:latin typeface="Arial"/>
              </a:rPr>
              <a:t>Part 1</a:t>
            </a:r>
            <a:br/>
            <a:br/>
            <a:br/>
            <a:br/>
            <a:br/>
            <a:r>
              <a:rPr b="0" lang="en-US" sz="3300" spc="-1" strike="noStrike">
                <a:solidFill>
                  <a:srgbClr val="dd4100"/>
                </a:solidFill>
                <a:latin typeface="Arial"/>
              </a:rPr>
              <a:t>@KevinWWall</a:t>
            </a:r>
            <a:r>
              <a:rPr b="0" lang="en-US" sz="3300" spc="-1" strike="noStrike">
                <a:solidFill>
                  <a:srgbClr val="dd4100"/>
                </a:solidFill>
                <a:latin typeface="Arial"/>
              </a:rPr>
              <a:t>	</a:t>
            </a:r>
            <a:r>
              <a:rPr b="0" lang="en-US" sz="3300" spc="-1" strike="noStrike">
                <a:solidFill>
                  <a:srgbClr val="dd4100"/>
                </a:solidFill>
                <a:latin typeface="Arial"/>
              </a:rPr>
              <a:t>	</a:t>
            </a:r>
            <a:r>
              <a:rPr b="0" lang="en-US" sz="3300" spc="-1" strike="noStrike">
                <a:solidFill>
                  <a:srgbClr val="dd4100"/>
                </a:solidFill>
                <a:latin typeface="Arial"/>
              </a:rPr>
              <a:t>	</a:t>
            </a:r>
            <a:r>
              <a:rPr b="0" lang="en-US" sz="3300" spc="-1" strike="noStrike">
                <a:solidFill>
                  <a:srgbClr val="dd4100"/>
                </a:solidFill>
                <a:latin typeface="Arial"/>
              </a:rPr>
              <a:t>&lt;</a:t>
            </a:r>
            <a:r>
              <a:rPr b="0" lang="en-US" sz="3300" spc="-1" strike="noStrike">
                <a:solidFill>
                  <a:srgbClr val="dd4100"/>
                </a:solidFill>
                <a:latin typeface="Arial"/>
                <a:hlinkClick r:id="rId1"/>
              </a:rPr>
              <a:t>kevin.w.wall@gmail.com</a:t>
            </a:r>
            <a:r>
              <a:rPr b="0" lang="en-US" sz="3300" spc="-1" strike="noStrike">
                <a:solidFill>
                  <a:srgbClr val="dd4100"/>
                </a:solidFill>
                <a:latin typeface="Arial"/>
              </a:rPr>
              <a:t>&gt;</a:t>
            </a:r>
            <a:endParaRPr b="0" lang="en-US" sz="3300" spc="-1" strike="noStrike">
              <a:solidFill>
                <a:srgbClr val="dd41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Threat Modeling Stakeholders</a:t>
            </a:r>
            <a:endParaRPr b="0" lang="en-US" sz="3300" spc="-1" strike="noStrike">
              <a:solidFill>
                <a:srgbClr val="ffffff"/>
              </a:solidFill>
              <a:latin typeface="Arial"/>
            </a:endParaRPr>
          </a:p>
        </p:txBody>
      </p:sp>
      <p:sp>
        <p:nvSpPr>
          <p:cNvPr id="109"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Development team(s) – Ideally, we’d like them to </a:t>
            </a:r>
            <a:r>
              <a:rPr b="0" i="1" lang="en-US" sz="2400" spc="-1" strike="noStrike">
                <a:solidFill>
                  <a:srgbClr val="009bdd"/>
                </a:solidFill>
                <a:latin typeface="Arial"/>
              </a:rPr>
              <a:t>own</a:t>
            </a:r>
            <a:r>
              <a:rPr b="0" lang="en-US" sz="2400" spc="-1" strike="noStrike">
                <a:solidFill>
                  <a:srgbClr val="009bdd"/>
                </a:solidFill>
                <a:latin typeface="Arial"/>
              </a:rPr>
              <a:t> the TM.</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InfoSec / AppSec teams – First as trainers, then mentors, then just as Subject Matter Experts (SMEs).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System Architecture – As needed.</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Technology SME(s) – As needed.</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Project Management – Because this </a:t>
            </a:r>
            <a:r>
              <a:rPr b="0" i="1" lang="en-US" sz="2400" spc="-1" strike="noStrike">
                <a:solidFill>
                  <a:srgbClr val="009bdd"/>
                </a:solidFill>
                <a:latin typeface="Arial"/>
              </a:rPr>
              <a:t>will</a:t>
            </a:r>
            <a:r>
              <a:rPr b="0" lang="en-US" sz="2400" spc="-1" strike="noStrike">
                <a:solidFill>
                  <a:srgbClr val="009bdd"/>
                </a:solidFill>
                <a:latin typeface="Arial"/>
              </a:rPr>
              <a:t> impact the schedule and they </a:t>
            </a:r>
            <a:r>
              <a:rPr b="0" i="1" lang="en-US" sz="2400" spc="-1" strike="noStrike">
                <a:solidFill>
                  <a:srgbClr val="009bdd"/>
                </a:solidFill>
                <a:latin typeface="Arial"/>
              </a:rPr>
              <a:t>love </a:t>
            </a:r>
            <a:r>
              <a:rPr b="0" lang="en-US" sz="2400" spc="-1" strike="noStrike">
                <a:solidFill>
                  <a:srgbClr val="009bdd"/>
                </a:solidFill>
                <a:latin typeface="Arial"/>
              </a:rPr>
              <a:t>meetings!</a:t>
            </a:r>
            <a:endParaRPr b="0" lang="en-US" sz="2400" spc="-1" strike="noStrike">
              <a:solidFill>
                <a:srgbClr val="009bdd"/>
              </a:solid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4 Basic Questions: Threat Modeling Manifesto</a:t>
            </a:r>
            <a:endParaRPr b="0" lang="en-US" sz="3300" spc="-1" strike="noStrike">
              <a:solidFill>
                <a:srgbClr val="ffffff"/>
              </a:solidFill>
              <a:latin typeface="Arial"/>
            </a:endParaRPr>
          </a:p>
        </p:txBody>
      </p:sp>
      <p:sp>
        <p:nvSpPr>
          <p:cNvPr id="111"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Font typeface="StarSymbol"/>
              <a:buAutoNum type="arabicParenR"/>
            </a:pPr>
            <a:r>
              <a:rPr b="0" lang="en-US" sz="2400" spc="-1" strike="noStrike">
                <a:solidFill>
                  <a:srgbClr val="009bdd"/>
                </a:solidFill>
                <a:latin typeface="Arial"/>
              </a:rPr>
              <a:t>What are we working on?</a:t>
            </a:r>
            <a:endParaRPr b="0" lang="en-US" sz="2400" spc="-1" strike="noStrike">
              <a:solidFill>
                <a:srgbClr val="009bdd"/>
              </a:solidFill>
              <a:latin typeface="Arial"/>
            </a:endParaRPr>
          </a:p>
          <a:p>
            <a:pPr marL="432000" indent="-324000">
              <a:spcBef>
                <a:spcPts val="1060"/>
              </a:spcBef>
              <a:buClr>
                <a:srgbClr val="77caee"/>
              </a:buClr>
              <a:buFont typeface="StarSymbol"/>
              <a:buAutoNum type="arabicParenR"/>
            </a:pPr>
            <a:r>
              <a:rPr b="0" lang="en-US" sz="2400" spc="-1" strike="noStrike">
                <a:solidFill>
                  <a:srgbClr val="009bdd"/>
                </a:solidFill>
                <a:latin typeface="Arial"/>
              </a:rPr>
              <a:t>What can go wrong?</a:t>
            </a:r>
            <a:endParaRPr b="0" lang="en-US" sz="2400" spc="-1" strike="noStrike">
              <a:solidFill>
                <a:srgbClr val="009bdd"/>
              </a:solidFill>
              <a:latin typeface="Arial"/>
            </a:endParaRPr>
          </a:p>
          <a:p>
            <a:pPr marL="432000" indent="-324000">
              <a:spcBef>
                <a:spcPts val="1060"/>
              </a:spcBef>
              <a:buClr>
                <a:srgbClr val="77caee"/>
              </a:buClr>
              <a:buFont typeface="StarSymbol"/>
              <a:buAutoNum type="arabicParenR"/>
            </a:pPr>
            <a:r>
              <a:rPr b="0" lang="en-US" sz="2400" spc="-1" strike="noStrike">
                <a:solidFill>
                  <a:srgbClr val="009bdd"/>
                </a:solidFill>
                <a:latin typeface="Arial"/>
              </a:rPr>
              <a:t>What are we going to do about it?</a:t>
            </a:r>
            <a:endParaRPr b="0" lang="en-US" sz="2400" spc="-1" strike="noStrike">
              <a:solidFill>
                <a:srgbClr val="009bdd"/>
              </a:solidFill>
              <a:latin typeface="Arial"/>
            </a:endParaRPr>
          </a:p>
          <a:p>
            <a:pPr marL="432000" indent="-324000">
              <a:spcBef>
                <a:spcPts val="1060"/>
              </a:spcBef>
              <a:buClr>
                <a:srgbClr val="77caee"/>
              </a:buClr>
              <a:buFont typeface="StarSymbol"/>
              <a:buAutoNum type="arabicParenR"/>
            </a:pPr>
            <a:r>
              <a:rPr b="0" lang="en-US" sz="2400" spc="-1" strike="noStrike">
                <a:solidFill>
                  <a:srgbClr val="009bdd"/>
                </a:solidFill>
                <a:latin typeface="Arial"/>
              </a:rPr>
              <a:t>Did we do a good enough job?</a:t>
            </a:r>
            <a:endParaRPr b="0" lang="en-US" sz="2400" spc="-1" strike="noStrike">
              <a:solidFill>
                <a:srgbClr val="009bdd"/>
              </a:solid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4Qs - Q1) What are we working on?</a:t>
            </a:r>
            <a:endParaRPr b="0" lang="en-US" sz="3300" spc="-1" strike="noStrike">
              <a:solidFill>
                <a:srgbClr val="ffffff"/>
              </a:solidFill>
              <a:latin typeface="Arial"/>
            </a:endParaRPr>
          </a:p>
        </p:txBody>
      </p:sp>
      <p:sp>
        <p:nvSpPr>
          <p:cNvPr id="113" name="TextShape 2"/>
          <p:cNvSpPr txBox="1"/>
          <p:nvPr/>
        </p:nvSpPr>
        <p:spPr>
          <a:xfrm>
            <a:off x="360000" y="1080000"/>
            <a:ext cx="9360000" cy="3860640"/>
          </a:xfrm>
          <a:prstGeom prst="rect">
            <a:avLst/>
          </a:prstGeom>
          <a:noFill/>
          <a:ln>
            <a:noFill/>
          </a:ln>
        </p:spPr>
        <p:txBody>
          <a:bodyPr lIns="0" rIns="0" tIns="0" bIns="0"/>
          <a:p>
            <a:r>
              <a:rPr b="0" lang="en-US" sz="2400" spc="-1" strike="noStrike">
                <a:solidFill>
                  <a:srgbClr val="009bdd"/>
                </a:solidFill>
                <a:latin typeface="Arial"/>
              </a:rPr>
              <a:t>This is a question about scope.</a:t>
            </a:r>
            <a:endParaRPr b="0" lang="en-US" sz="2400" spc="-1" strike="noStrike">
              <a:solidFill>
                <a:srgbClr val="009bdd"/>
              </a:solidFill>
              <a:latin typeface="Arial"/>
            </a:endParaRPr>
          </a:p>
          <a:p>
            <a:pPr lvl="1" marL="432000" indent="-216000">
              <a:spcBef>
                <a:spcPts val="850"/>
              </a:spcBef>
              <a:buClr>
                <a:srgbClr val="000000"/>
              </a:buClr>
              <a:buSzPct val="45000"/>
              <a:buFont typeface="Wingdings" charset="2"/>
              <a:buChar char=""/>
            </a:pPr>
            <a:r>
              <a:rPr b="0" lang="en-US" sz="2100" spc="-1" strike="noStrike">
                <a:solidFill>
                  <a:srgbClr val="009bdd"/>
                </a:solidFill>
                <a:latin typeface="Arial"/>
              </a:rPr>
              <a:t>Initially pick </a:t>
            </a:r>
            <a:r>
              <a:rPr b="0" i="1" lang="en-US" sz="2100" spc="-1" strike="noStrike">
                <a:solidFill>
                  <a:srgbClr val="009bdd"/>
                </a:solidFill>
                <a:latin typeface="Arial"/>
              </a:rPr>
              <a:t>somewhere</a:t>
            </a:r>
            <a:r>
              <a:rPr b="0" lang="en-US" sz="2100" spc="-1" strike="noStrike">
                <a:solidFill>
                  <a:srgbClr val="009bdd"/>
                </a:solidFill>
                <a:latin typeface="Arial"/>
              </a:rPr>
              <a:t> to start. E.g., new features in next sprint.</a:t>
            </a:r>
            <a:endParaRPr b="0" lang="en-US" sz="2100" spc="-1" strike="noStrike">
              <a:solidFill>
                <a:srgbClr val="009bdd"/>
              </a:solidFill>
              <a:latin typeface="Arial"/>
            </a:endParaRPr>
          </a:p>
          <a:p>
            <a:pPr lvl="1" marL="432000" indent="-216000">
              <a:spcBef>
                <a:spcPts val="850"/>
              </a:spcBef>
              <a:buClr>
                <a:srgbClr val="000000"/>
              </a:buClr>
              <a:buSzPct val="45000"/>
              <a:buFont typeface="Wingdings" charset="2"/>
              <a:buChar char=""/>
            </a:pPr>
            <a:r>
              <a:rPr b="0" lang="en-US" sz="2100" spc="-1" strike="noStrike">
                <a:solidFill>
                  <a:srgbClr val="009bdd"/>
                </a:solidFill>
                <a:latin typeface="Arial"/>
              </a:rPr>
              <a:t>Scope may depend on you or your management’s risk tolerance:</a:t>
            </a:r>
            <a:endParaRPr b="0" lang="en-US" sz="2100" spc="-1" strike="noStrike">
              <a:solidFill>
                <a:srgbClr val="009bdd"/>
              </a:solidFill>
              <a:latin typeface="Arial"/>
            </a:endParaRPr>
          </a:p>
          <a:p>
            <a:pPr lvl="2" marL="648000" indent="-216000">
              <a:spcBef>
                <a:spcPts val="635"/>
              </a:spcBef>
              <a:buClr>
                <a:srgbClr val="000000"/>
              </a:buClr>
              <a:buSzPct val="45000"/>
              <a:buFont typeface="Wingdings" charset="2"/>
              <a:buChar char=""/>
            </a:pPr>
            <a:r>
              <a:rPr b="0" lang="en-US" sz="1800" spc="-1" strike="noStrike">
                <a:solidFill>
                  <a:srgbClr val="009bdd"/>
                </a:solidFill>
                <a:latin typeface="Arial"/>
              </a:rPr>
              <a:t>Is this the first threat model for the product?</a:t>
            </a:r>
            <a:endParaRPr b="0" lang="en-US" sz="1800" spc="-1" strike="noStrike">
              <a:solidFill>
                <a:srgbClr val="009bdd"/>
              </a:solidFill>
              <a:latin typeface="Arial"/>
            </a:endParaRPr>
          </a:p>
          <a:p>
            <a:pPr lvl="2" marL="648000" indent="-216000">
              <a:spcBef>
                <a:spcPts val="635"/>
              </a:spcBef>
              <a:buClr>
                <a:srgbClr val="000000"/>
              </a:buClr>
              <a:buSzPct val="45000"/>
              <a:buFont typeface="Wingdings" charset="2"/>
              <a:buChar char=""/>
            </a:pPr>
            <a:r>
              <a:rPr b="0" lang="en-US" sz="1800" spc="-1" strike="noStrike">
                <a:solidFill>
                  <a:srgbClr val="009bdd"/>
                </a:solidFill>
                <a:latin typeface="Arial"/>
              </a:rPr>
              <a:t>How much has changed since previous threat model? How many vulnerabilties previous identified and addressed?</a:t>
            </a:r>
            <a:endParaRPr b="0" lang="en-US" sz="1800" spc="-1" strike="noStrike">
              <a:solidFill>
                <a:srgbClr val="009bdd"/>
              </a:solidFill>
              <a:latin typeface="Arial"/>
            </a:endParaRPr>
          </a:p>
          <a:p>
            <a:pPr lvl="2" marL="648000" indent="-216000">
              <a:spcBef>
                <a:spcPts val="635"/>
              </a:spcBef>
              <a:buClr>
                <a:srgbClr val="000000"/>
              </a:buClr>
              <a:buSzPct val="45000"/>
              <a:buFont typeface="Wingdings" charset="2"/>
              <a:buChar char=""/>
            </a:pPr>
            <a:r>
              <a:rPr b="0" lang="en-US" sz="1800" spc="-1" strike="noStrike">
                <a:solidFill>
                  <a:srgbClr val="009bdd"/>
                </a:solidFill>
                <a:latin typeface="Arial"/>
              </a:rPr>
              <a:t>Have you done things like SAST, DAST, SCA, pen testing, security design reviews?</a:t>
            </a:r>
            <a:endParaRPr b="0" lang="en-US" sz="1800" spc="-1" strike="noStrike">
              <a:solidFill>
                <a:srgbClr val="009bdd"/>
              </a:solidFill>
              <a:latin typeface="Arial"/>
            </a:endParaRPr>
          </a:p>
          <a:p>
            <a:pPr lvl="1" marL="432000" indent="-216000">
              <a:spcBef>
                <a:spcPts val="850"/>
              </a:spcBef>
              <a:buClr>
                <a:srgbClr val="000000"/>
              </a:buClr>
              <a:buSzPct val="45000"/>
              <a:buFont typeface="Wingdings" charset="2"/>
              <a:buChar char=""/>
            </a:pPr>
            <a:r>
              <a:rPr b="0" lang="en-US" sz="2100" spc="-1" strike="noStrike">
                <a:solidFill>
                  <a:srgbClr val="009bdd"/>
                </a:solidFill>
                <a:latin typeface="Arial"/>
              </a:rPr>
              <a:t>We may revisit scope and shrink or expand it, as needed, depending on how we answer the next 2 questions.</a:t>
            </a:r>
            <a:endParaRPr b="0" lang="en-US" sz="2100" spc="-1" strike="noStrike">
              <a:solidFill>
                <a:srgbClr val="009bdd"/>
              </a:solidFill>
              <a:latin typeface="Arial"/>
            </a:endParaRPr>
          </a:p>
          <a:p>
            <a:pPr lvl="2" marL="648000" indent="-216000">
              <a:spcBef>
                <a:spcPts val="635"/>
              </a:spcBef>
              <a:buClr>
                <a:srgbClr val="000000"/>
              </a:buClr>
              <a:buSzPct val="45000"/>
              <a:buFont typeface="Wingdings" charset="2"/>
              <a:buChar char=""/>
            </a:pPr>
            <a:r>
              <a:rPr b="0" lang="en-US" sz="1800" spc="-1" strike="noStrike">
                <a:solidFill>
                  <a:srgbClr val="009bdd"/>
                </a:solidFill>
                <a:latin typeface="Arial"/>
              </a:rPr>
              <a:t>Consider time and budget issues as well. Be realistic.</a:t>
            </a:r>
            <a:endParaRPr b="0" lang="en-US" sz="1800" spc="-1" strike="noStrike">
              <a:solidFill>
                <a:srgbClr val="009bdd"/>
              </a:solidFill>
              <a:latin typeface="Arial"/>
            </a:endParaRPr>
          </a:p>
          <a:p>
            <a:pPr lvl="2" marL="648000" indent="-216000">
              <a:spcBef>
                <a:spcPts val="635"/>
              </a:spcBef>
              <a:buClr>
                <a:srgbClr val="000000"/>
              </a:buClr>
              <a:buSzPct val="45000"/>
              <a:buFont typeface="Wingdings" charset="2"/>
              <a:buChar char=""/>
            </a:pPr>
            <a:r>
              <a:rPr b="0" lang="en-US" sz="1800" spc="-1" strike="noStrike">
                <a:solidFill>
                  <a:srgbClr val="009bdd"/>
                </a:solidFill>
                <a:latin typeface="Arial"/>
              </a:rPr>
              <a:t>Start small the first few times.</a:t>
            </a:r>
            <a:endParaRPr b="0" lang="en-US" sz="1800" spc="-1" strike="noStrike">
              <a:solidFill>
                <a:srgbClr val="009bdd"/>
              </a:solid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4Qs - Q2) What can go wrong?</a:t>
            </a:r>
            <a:endParaRPr b="0" lang="en-US" sz="3300" spc="-1" strike="noStrike">
              <a:solidFill>
                <a:srgbClr val="ffffff"/>
              </a:solidFill>
              <a:latin typeface="Arial"/>
            </a:endParaRPr>
          </a:p>
        </p:txBody>
      </p:sp>
      <p:sp>
        <p:nvSpPr>
          <p:cNvPr id="115" name="TextShape 2"/>
          <p:cNvSpPr txBox="1"/>
          <p:nvPr/>
        </p:nvSpPr>
        <p:spPr>
          <a:xfrm>
            <a:off x="360000" y="792000"/>
            <a:ext cx="9360000" cy="4208400"/>
          </a:xfrm>
          <a:prstGeom prst="rect">
            <a:avLst/>
          </a:prstGeom>
          <a:noFill/>
          <a:ln>
            <a:noFill/>
          </a:ln>
        </p:spPr>
        <p:txBody>
          <a:bodyPr lIns="0" rIns="0" tIns="0" bIns="0"/>
          <a:p>
            <a:r>
              <a:rPr b="0" lang="en-US" sz="2400" spc="-1" strike="noStrike">
                <a:solidFill>
                  <a:srgbClr val="009bdd"/>
                </a:solidFill>
                <a:latin typeface="Arial"/>
              </a:rPr>
              <a:t>Questions to ask that will help you drill down:</a:t>
            </a:r>
            <a:endParaRPr b="0" lang="en-US" sz="2400" spc="-1" strike="noStrike">
              <a:solidFill>
                <a:srgbClr val="009bdd"/>
              </a:solidFill>
              <a:latin typeface="Arial"/>
            </a:endParaRPr>
          </a:p>
          <a:p>
            <a:pPr marL="432000" indent="-324000">
              <a:spcBef>
                <a:spcPts val="777"/>
              </a:spcBef>
              <a:buClr>
                <a:srgbClr val="77caee"/>
              </a:buClr>
              <a:buSzPct val="45000"/>
              <a:buFont typeface="Wingdings" charset="2"/>
              <a:buChar char=""/>
            </a:pPr>
            <a:r>
              <a:rPr b="0" lang="en-US" sz="2400" spc="-1" strike="noStrike">
                <a:solidFill>
                  <a:srgbClr val="009bdd"/>
                </a:solidFill>
                <a:latin typeface="Arial"/>
              </a:rPr>
              <a:t>Can I list my explicit and implicit assumptions? (E.g., what are we assuming about threat actors in terms of money, time, and knowledge in terms of their resources? What are we assuming is trusted or not? Etc.)</a:t>
            </a:r>
            <a:endParaRPr b="0" lang="en-US" sz="2400" spc="-1" strike="noStrike">
              <a:solidFill>
                <a:srgbClr val="009bdd"/>
              </a:solidFill>
              <a:latin typeface="Arial"/>
            </a:endParaRPr>
          </a:p>
          <a:p>
            <a:pPr marL="432000" indent="-324000">
              <a:spcBef>
                <a:spcPts val="777"/>
              </a:spcBef>
              <a:buClr>
                <a:srgbClr val="77caee"/>
              </a:buClr>
              <a:buSzPct val="45000"/>
              <a:buFont typeface="Wingdings" charset="2"/>
              <a:buChar char=""/>
            </a:pPr>
            <a:r>
              <a:rPr b="0" lang="en-US" sz="2400" spc="-1" strike="noStrike">
                <a:solidFill>
                  <a:srgbClr val="009bdd"/>
                </a:solidFill>
                <a:latin typeface="Arial"/>
              </a:rPr>
              <a:t>Where am I potentially exposed to attack? (I.e., what does my “attack surface” look like?)</a:t>
            </a:r>
            <a:endParaRPr b="0" lang="en-US" sz="2400" spc="-1" strike="noStrike">
              <a:solidFill>
                <a:srgbClr val="009bdd"/>
              </a:solidFill>
              <a:latin typeface="Arial"/>
            </a:endParaRPr>
          </a:p>
          <a:p>
            <a:pPr marL="432000" indent="-324000">
              <a:spcBef>
                <a:spcPts val="777"/>
              </a:spcBef>
              <a:buClr>
                <a:srgbClr val="77caee"/>
              </a:buClr>
              <a:buSzPct val="45000"/>
              <a:buFont typeface="Wingdings" charset="2"/>
              <a:buChar char=""/>
            </a:pPr>
            <a:r>
              <a:rPr b="0" lang="en-US" sz="2400" spc="-1" strike="noStrike">
                <a:solidFill>
                  <a:srgbClr val="009bdd"/>
                </a:solidFill>
                <a:latin typeface="Arial"/>
              </a:rPr>
              <a:t>What assets should I be trying to protect?</a:t>
            </a:r>
            <a:endParaRPr b="0" lang="en-US" sz="2400" spc="-1" strike="noStrike">
              <a:solidFill>
                <a:srgbClr val="009bdd"/>
              </a:solidFill>
              <a:latin typeface="Arial"/>
            </a:endParaRPr>
          </a:p>
          <a:p>
            <a:pPr marL="432000" indent="-324000">
              <a:spcBef>
                <a:spcPts val="777"/>
              </a:spcBef>
              <a:buClr>
                <a:srgbClr val="77caee"/>
              </a:buClr>
              <a:buSzPct val="45000"/>
              <a:buFont typeface="Wingdings" charset="2"/>
              <a:buChar char=""/>
            </a:pPr>
            <a:r>
              <a:rPr b="0" lang="en-US" sz="2400" spc="-1" strike="noStrike">
                <a:solidFill>
                  <a:srgbClr val="009bdd"/>
                </a:solidFill>
                <a:latin typeface="Arial"/>
              </a:rPr>
              <a:t>Where am I most vulnerable to attack? (Think about impact in terms of CIA triad [Confidentiality, Integrity, Availability].)</a:t>
            </a:r>
            <a:endParaRPr b="0" lang="en-US" sz="2400" spc="-1" strike="noStrike">
              <a:solidFill>
                <a:srgbClr val="009bdd"/>
              </a:solidFill>
              <a:latin typeface="Arial"/>
            </a:endParaRPr>
          </a:p>
          <a:p>
            <a:pPr marL="432000" indent="-324000">
              <a:spcBef>
                <a:spcPts val="777"/>
              </a:spcBef>
              <a:buClr>
                <a:srgbClr val="77caee"/>
              </a:buClr>
              <a:buSzPct val="45000"/>
              <a:buFont typeface="Wingdings" charset="2"/>
              <a:buChar char=""/>
            </a:pPr>
            <a:r>
              <a:rPr b="0" lang="en-US" sz="2400" spc="-1" strike="noStrike">
                <a:solidFill>
                  <a:srgbClr val="009bdd"/>
                </a:solidFill>
                <a:latin typeface="Arial"/>
              </a:rPr>
              <a:t>What types of attacks might be the most successful?</a:t>
            </a:r>
            <a:endParaRPr b="0" lang="en-US" sz="2400" spc="-1" strike="noStrike">
              <a:solidFill>
                <a:srgbClr val="009bdd"/>
              </a:solid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Aside: Explicit vs. Implicit Assumptions</a:t>
            </a:r>
            <a:endParaRPr b="0" lang="en-US" sz="3300" spc="-1" strike="noStrike">
              <a:solidFill>
                <a:srgbClr val="ffffff"/>
              </a:solidFill>
              <a:latin typeface="Arial"/>
            </a:endParaRPr>
          </a:p>
        </p:txBody>
      </p:sp>
      <p:sp>
        <p:nvSpPr>
          <p:cNvPr id="117"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Explicit assumptions:</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Easy to recognize. We all agree and usually are conscious of these.</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Might be based on company standards or conventions.</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Example: We will use X for web application server, or Y for a programming language, or Z for our DBMS.</a:t>
            </a:r>
            <a:endParaRPr b="0" lang="en-US" sz="21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Implicit assumptions:</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These are not obvious and generally not broadly shared.</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Example: Access control will RBAC (hierarchical) vs groups; we will use linked list vs hash table for this data structure.</a:t>
            </a:r>
            <a:endParaRPr b="0" lang="en-US" sz="2100" spc="-1" strike="noStrike">
              <a:solidFill>
                <a:srgbClr val="009bdd"/>
              </a:solid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4Qs - Q3) What are we going to do about it?</a:t>
            </a:r>
            <a:endParaRPr b="0" lang="en-US" sz="3300" spc="-1" strike="noStrike">
              <a:solidFill>
                <a:srgbClr val="ffffff"/>
              </a:solidFill>
              <a:latin typeface="Arial"/>
            </a:endParaRPr>
          </a:p>
        </p:txBody>
      </p:sp>
      <p:sp>
        <p:nvSpPr>
          <p:cNvPr id="119" name="TextShape 2"/>
          <p:cNvSpPr txBox="1"/>
          <p:nvPr/>
        </p:nvSpPr>
        <p:spPr>
          <a:xfrm>
            <a:off x="360000" y="1080000"/>
            <a:ext cx="9360000" cy="38772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Decide what you’re going to do about each identified threat. </a:t>
            </a:r>
            <a:r>
              <a:rPr b="0" lang="en-US" sz="2400" spc="-1" strike="noStrike">
                <a:solidFill>
                  <a:srgbClr val="009bdd"/>
                </a:solidFill>
                <a:latin typeface="Arial"/>
              </a:rPr>
              <a:t>Answer might be:</a:t>
            </a:r>
            <a:endParaRPr b="0" lang="en-US" sz="2400" spc="-1" strike="noStrike">
              <a:solidFill>
                <a:srgbClr val="009bdd"/>
              </a:solidFill>
              <a:latin typeface="Arial"/>
            </a:endParaRPr>
          </a:p>
          <a:p>
            <a:pPr lvl="1" marL="360000">
              <a:spcBef>
                <a:spcPts val="850"/>
              </a:spcBef>
              <a:buClr>
                <a:srgbClr val="77caee"/>
              </a:buClr>
              <a:buSzPct val="45000"/>
              <a:buFont typeface="Wingdings" charset="2"/>
              <a:buChar char=""/>
            </a:pPr>
            <a:r>
              <a:rPr b="0" lang="en-US" sz="2100" spc="-1" strike="noStrike">
                <a:solidFill>
                  <a:srgbClr val="009bdd"/>
                </a:solidFill>
                <a:latin typeface="Arial"/>
              </a:rPr>
              <a:t>Eliminate the threat by remediating a vulnerability (may be by removing the vulnerable code / feature!).</a:t>
            </a:r>
            <a:endParaRPr b="0" lang="en-US" sz="2100" spc="-1" strike="noStrike">
              <a:solidFill>
                <a:srgbClr val="009bdd"/>
              </a:solidFill>
              <a:latin typeface="Arial"/>
            </a:endParaRPr>
          </a:p>
          <a:p>
            <a:pPr lvl="1" marL="360000">
              <a:spcBef>
                <a:spcPts val="850"/>
              </a:spcBef>
              <a:buClr>
                <a:srgbClr val="77caee"/>
              </a:buClr>
              <a:buSzPct val="45000"/>
              <a:buFont typeface="Wingdings" charset="2"/>
              <a:buChar char=""/>
            </a:pPr>
            <a:r>
              <a:rPr b="0" lang="en-US" sz="2100" spc="-1" strike="noStrike">
                <a:solidFill>
                  <a:srgbClr val="009bdd"/>
                </a:solidFill>
                <a:latin typeface="Arial"/>
              </a:rPr>
              <a:t>Add a mitigating security control to lower the risk to acceptable level.</a:t>
            </a:r>
            <a:endParaRPr b="0" lang="en-US" sz="2100" spc="-1" strike="noStrike">
              <a:solidFill>
                <a:srgbClr val="009bdd"/>
              </a:solidFill>
              <a:latin typeface="Arial"/>
            </a:endParaRPr>
          </a:p>
          <a:p>
            <a:pPr lvl="1" marL="360000">
              <a:spcBef>
                <a:spcPts val="850"/>
              </a:spcBef>
              <a:buClr>
                <a:srgbClr val="77caee"/>
              </a:buClr>
              <a:buSzPct val="45000"/>
              <a:buFont typeface="Wingdings" charset="2"/>
              <a:buChar char=""/>
            </a:pPr>
            <a:r>
              <a:rPr b="0" lang="en-US" sz="2100" spc="-1" strike="noStrike">
                <a:solidFill>
                  <a:srgbClr val="009bdd"/>
                </a:solidFill>
                <a:latin typeface="Arial"/>
              </a:rPr>
              <a:t>Buy more cybersecurity insurance and sell all your company stock. (JK about the stock!</a:t>
            </a:r>
            <a:r>
              <a:rPr b="0" lang="en-US" sz="2100" spc="-1" strike="noStrike">
                <a:solidFill>
                  <a:srgbClr val="009bdd"/>
                </a:solidFill>
                <a:latin typeface="Arial"/>
                <a:ea typeface="Arial"/>
              </a:rPr>
              <a:t>☺)</a:t>
            </a:r>
            <a:endParaRPr b="0" lang="en-US" sz="2100" spc="-1" strike="noStrike">
              <a:solidFill>
                <a:srgbClr val="009bdd"/>
              </a:solidFill>
              <a:latin typeface="Arial"/>
            </a:endParaRPr>
          </a:p>
          <a:p>
            <a:pPr lvl="1" marL="360000">
              <a:spcBef>
                <a:spcPts val="850"/>
              </a:spcBef>
              <a:buClr>
                <a:srgbClr val="77caee"/>
              </a:buClr>
              <a:buSzPct val="45000"/>
              <a:buFont typeface="Wingdings" charset="2"/>
              <a:buChar char=""/>
            </a:pPr>
            <a:r>
              <a:rPr b="0" lang="en-US" sz="2100" spc="-1" strike="noStrike">
                <a:solidFill>
                  <a:srgbClr val="009bdd"/>
                </a:solidFill>
                <a:latin typeface="Arial"/>
              </a:rPr>
              <a:t>Accept the risk and do nothing (but be sure to record it anyway)!</a:t>
            </a:r>
            <a:endParaRPr b="0" lang="en-US" sz="21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How do I mitigate / remediate these potential vulnerabilities?</a:t>
            </a:r>
            <a:endParaRPr b="0" lang="en-US" sz="2400" spc="-1" strike="noStrike">
              <a:solidFill>
                <a:srgbClr val="009bdd"/>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4Qs - Q4) Did we do a good enough job?</a:t>
            </a:r>
            <a:endParaRPr b="0" lang="en-US" sz="3300" spc="-1" strike="noStrike">
              <a:solidFill>
                <a:srgbClr val="ffffff"/>
              </a:solidFill>
              <a:latin typeface="Arial"/>
            </a:endParaRPr>
          </a:p>
        </p:txBody>
      </p:sp>
      <p:sp>
        <p:nvSpPr>
          <p:cNvPr id="121"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Did you do a “good enough” job for the system at hand?</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Baseline:</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Do you have something that you can present to the system architects and development teams that they will find usable?</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Do you have something that you can hand to your security teams so that they can devise test plans?</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Have you collected some metrics (e.g., staff time expected, # of threats identified, etc.) that you can provide to your upper management?</a:t>
            </a:r>
            <a:endParaRPr b="0" lang="en-US" sz="2100" spc="-1" strike="noStrike">
              <a:solidFill>
                <a:srgbClr val="009bdd"/>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Essential Threat Modeling Steps</a:t>
            </a:r>
            <a:endParaRPr b="0" lang="en-US" sz="3300" spc="-1" strike="noStrike">
              <a:solidFill>
                <a:srgbClr val="ffffff"/>
              </a:solidFill>
              <a:latin typeface="Arial"/>
            </a:endParaRPr>
          </a:p>
        </p:txBody>
      </p:sp>
      <p:sp>
        <p:nvSpPr>
          <p:cNvPr id="123"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Decomposing a system or feature</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Start with your use cases and your high-level architecture or Unified Modeling Language (UML) diagrams, and create a context-level Data Flow Diagram (DFD).</a:t>
            </a:r>
            <a:endParaRPr b="0" lang="en-US" sz="21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Identify potential threats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Prioritize discovered threats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Plan for threat mitigation / remediation</a:t>
            </a:r>
            <a:endParaRPr b="0" lang="en-US" sz="2400" spc="-1" strike="noStrike">
              <a:solidFill>
                <a:srgbClr val="009bdd"/>
              </a:solidFill>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Aside: DFDs</a:t>
            </a:r>
            <a:endParaRPr b="0" lang="en-US" sz="3300" spc="-1" strike="noStrike">
              <a:solidFill>
                <a:srgbClr val="ffffff"/>
              </a:solidFill>
              <a:latin typeface="Arial"/>
            </a:endParaRPr>
          </a:p>
        </p:txBody>
      </p:sp>
      <p:sp>
        <p:nvSpPr>
          <p:cNvPr id="125" name="TextShape 2"/>
          <p:cNvSpPr txBox="1"/>
          <p:nvPr/>
        </p:nvSpPr>
        <p:spPr>
          <a:xfrm>
            <a:off x="252000" y="1080000"/>
            <a:ext cx="401724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200" spc="-1" strike="noStrike">
                <a:solidFill>
                  <a:srgbClr val="009bdd"/>
                </a:solidFill>
                <a:latin typeface="Arial"/>
              </a:rPr>
              <a:t>External Entities – rectangle</a:t>
            </a:r>
            <a:endParaRPr b="0" lang="en-US" sz="2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200" spc="-1" strike="noStrike">
                <a:solidFill>
                  <a:srgbClr val="009bdd"/>
                </a:solidFill>
                <a:latin typeface="Arial"/>
              </a:rPr>
              <a:t>Processes – circle</a:t>
            </a:r>
            <a:endParaRPr b="0" lang="en-US" sz="2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200" spc="-1" strike="noStrike">
                <a:solidFill>
                  <a:srgbClr val="009bdd"/>
                </a:solidFill>
                <a:latin typeface="Arial"/>
              </a:rPr>
              <a:t>Data stores – 2 parallel lines</a:t>
            </a:r>
            <a:endParaRPr b="0" lang="en-US" sz="2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200" spc="-1" strike="noStrike">
                <a:solidFill>
                  <a:srgbClr val="009bdd"/>
                </a:solidFill>
                <a:latin typeface="Arial"/>
              </a:rPr>
              <a:t>Data flows – lines with arrows</a:t>
            </a:r>
            <a:endParaRPr b="0" lang="en-US" sz="2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200" spc="-1" strike="noStrike">
                <a:solidFill>
                  <a:srgbClr val="009bdd"/>
                </a:solidFill>
                <a:latin typeface="Arial"/>
              </a:rPr>
              <a:t>Trust boundaries – dashed lines</a:t>
            </a:r>
            <a:endParaRPr b="0" lang="en-US" sz="2200" spc="-1" strike="noStrike">
              <a:solidFill>
                <a:srgbClr val="009bdd"/>
              </a:solidFill>
              <a:latin typeface="Arial"/>
            </a:endParaRPr>
          </a:p>
        </p:txBody>
      </p:sp>
      <p:pic>
        <p:nvPicPr>
          <p:cNvPr id="126" name="" descr=""/>
          <p:cNvPicPr/>
          <p:nvPr/>
        </p:nvPicPr>
        <p:blipFill>
          <a:blip r:embed="rId1"/>
          <a:stretch/>
        </p:blipFill>
        <p:spPr>
          <a:xfrm>
            <a:off x="4300920" y="807120"/>
            <a:ext cx="5530320" cy="4147560"/>
          </a:xfrm>
          <a:prstGeom prst="rect">
            <a:avLst/>
          </a:prstGeom>
          <a:ln w="18000">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Group Exercise (10-15 minutes)</a:t>
            </a:r>
            <a:endParaRPr b="0" lang="en-US" sz="3300" spc="-1" strike="noStrike">
              <a:solidFill>
                <a:srgbClr val="ffffff"/>
              </a:solidFill>
              <a:latin typeface="Arial"/>
            </a:endParaRPr>
          </a:p>
        </p:txBody>
      </p:sp>
      <p:sp>
        <p:nvSpPr>
          <p:cNvPr id="128"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You have been hired to do a physical threat model for a new combination grocery / small department store.</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List the assets that need protecting.</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List and prioritize the potential threats based on perceived risk.</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List one or more security controls to address each of the threats.</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Have fun!</a:t>
            </a:r>
            <a:endParaRPr b="0" lang="en-US" sz="21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We will focus on </a:t>
            </a:r>
            <a:r>
              <a:rPr b="0" i="1" lang="en-US" sz="2400" spc="-1" strike="noStrike">
                <a:solidFill>
                  <a:srgbClr val="009bdd"/>
                </a:solidFill>
                <a:latin typeface="Arial"/>
              </a:rPr>
              <a:t>intentional</a:t>
            </a:r>
            <a:r>
              <a:rPr b="0" lang="en-US" sz="2400" spc="-1" strike="noStrike">
                <a:solidFill>
                  <a:srgbClr val="009bdd"/>
                </a:solidFill>
                <a:latin typeface="Arial"/>
              </a:rPr>
              <a:t> threats only!</a:t>
            </a:r>
            <a:endParaRPr b="0" lang="en-US" sz="2400" spc="-1" strike="noStrike">
              <a:solidFill>
                <a:srgbClr val="009bdd"/>
              </a:solidFill>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Agenda – Part 1</a:t>
            </a:r>
            <a:endParaRPr b="0" lang="en-US" sz="3300" spc="-1" strike="noStrike">
              <a:solidFill>
                <a:srgbClr val="ffffff"/>
              </a:solidFill>
              <a:latin typeface="Arial"/>
            </a:endParaRPr>
          </a:p>
        </p:txBody>
      </p:sp>
      <p:sp>
        <p:nvSpPr>
          <p:cNvPr id="93"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Course Format</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What is Threat Modeling?</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Benefits of Threat Modeling</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Threat Modeling Process Overview</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STRIDE Introduction</a:t>
            </a:r>
            <a:endParaRPr b="0" lang="en-US" sz="2400" spc="-1" strike="noStrike">
              <a:solidFill>
                <a:srgbClr val="009bdd"/>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Assets to Protect</a:t>
            </a:r>
            <a:endParaRPr b="0" lang="en-US" sz="3300" spc="-1" strike="noStrike">
              <a:solidFill>
                <a:srgbClr val="ffffff"/>
              </a:solidFill>
              <a:latin typeface="Arial"/>
            </a:endParaRPr>
          </a:p>
        </p:txBody>
      </p:sp>
      <p:sp>
        <p:nvSpPr>
          <p:cNvPr id="130"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Store merchandise</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Cash in safe</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Cash in cash registers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Customers!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Employees!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Store equipment</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Building itself</a:t>
            </a:r>
            <a:endParaRPr b="0" lang="en-US" sz="2400" spc="-1" strike="noStrike">
              <a:solidFill>
                <a:srgbClr val="009bdd"/>
              </a:solid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360000" y="180000"/>
            <a:ext cx="9360000" cy="478080"/>
          </a:xfrm>
          <a:prstGeom prst="rect">
            <a:avLst/>
          </a:prstGeom>
          <a:noFill/>
          <a:ln>
            <a:noFill/>
          </a:ln>
        </p:spPr>
        <p:txBody>
          <a:bodyPr lIns="0" rIns="0" tIns="0" bIns="0" anchor="ctr"/>
          <a:p>
            <a:pPr algn="ctr"/>
            <a:r>
              <a:rPr b="0" i="1" lang="en-US" sz="3300" spc="-1" strike="noStrike">
                <a:solidFill>
                  <a:srgbClr val="ffffff"/>
                </a:solidFill>
                <a:latin typeface="Arial"/>
              </a:rPr>
              <a:t>Prioritized</a:t>
            </a:r>
            <a:r>
              <a:rPr b="0" lang="en-US" sz="3300" spc="-1" strike="noStrike">
                <a:solidFill>
                  <a:srgbClr val="ffffff"/>
                </a:solidFill>
                <a:latin typeface="Arial"/>
              </a:rPr>
              <a:t> Asset Values</a:t>
            </a:r>
            <a:endParaRPr b="0" lang="en-US" sz="3300" spc="-1" strike="noStrike">
              <a:solidFill>
                <a:srgbClr val="ffffff"/>
              </a:solidFill>
              <a:latin typeface="Arial"/>
            </a:endParaRPr>
          </a:p>
        </p:txBody>
      </p:sp>
      <p:sp>
        <p:nvSpPr>
          <p:cNvPr id="132" name="TextShape 2"/>
          <p:cNvSpPr txBox="1"/>
          <p:nvPr/>
        </p:nvSpPr>
        <p:spPr>
          <a:xfrm>
            <a:off x="360000" y="972000"/>
            <a:ext cx="9360000" cy="393624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200" spc="-1" strike="noStrike">
                <a:solidFill>
                  <a:srgbClr val="009bdd"/>
                </a:solidFill>
                <a:latin typeface="Arial"/>
              </a:rPr>
              <a:t>Safety of the employees &amp; customers</a:t>
            </a:r>
            <a:endParaRPr b="0" lang="en-US" sz="2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200" spc="-1" strike="noStrike">
                <a:solidFill>
                  <a:srgbClr val="009bdd"/>
                </a:solidFill>
                <a:latin typeface="Arial"/>
              </a:rPr>
              <a:t>Safety of the building</a:t>
            </a:r>
            <a:endParaRPr b="0" lang="en-US" sz="2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200" spc="-1" strike="noStrike">
                <a:solidFill>
                  <a:srgbClr val="009bdd"/>
                </a:solidFill>
                <a:latin typeface="Arial"/>
              </a:rPr>
              <a:t>Damage / theft of store equipment</a:t>
            </a:r>
            <a:endParaRPr b="0" lang="en-US" sz="2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200" spc="-1" strike="noStrike">
                <a:solidFill>
                  <a:srgbClr val="009bdd"/>
                </a:solidFill>
                <a:latin typeface="Arial"/>
              </a:rPr>
              <a:t>Store merchandise</a:t>
            </a:r>
            <a:endParaRPr b="0" lang="en-US" sz="22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000" spc="-1" strike="noStrike">
                <a:solidFill>
                  <a:srgbClr val="009bdd"/>
                </a:solidFill>
                <a:latin typeface="Arial"/>
              </a:rPr>
              <a:t>Stock on hand:</a:t>
            </a:r>
            <a:endParaRPr b="0" lang="en-US" sz="20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US" sz="1600" spc="-1" strike="noStrike">
                <a:solidFill>
                  <a:srgbClr val="009bdd"/>
                </a:solidFill>
                <a:latin typeface="Arial"/>
              </a:rPr>
              <a:t>Merchandise on display</a:t>
            </a:r>
            <a:endParaRPr b="0" lang="en-US" sz="16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US" sz="1600" spc="-1" strike="noStrike">
                <a:solidFill>
                  <a:srgbClr val="009bdd"/>
                </a:solidFill>
                <a:latin typeface="Arial"/>
              </a:rPr>
              <a:t>Mechandise in backstock</a:t>
            </a:r>
            <a:endParaRPr b="0" lang="en-US" sz="16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000" spc="-1" strike="noStrike">
                <a:solidFill>
                  <a:srgbClr val="009bdd"/>
                </a:solidFill>
                <a:latin typeface="Arial"/>
              </a:rPr>
              <a:t>Stock on order</a:t>
            </a:r>
            <a:endParaRPr b="0" lang="en-US"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200" spc="-1" strike="noStrike">
                <a:solidFill>
                  <a:srgbClr val="009bdd"/>
                </a:solidFill>
                <a:latin typeface="Arial"/>
              </a:rPr>
              <a:t>Cash in safe</a:t>
            </a:r>
            <a:endParaRPr b="0" lang="en-US" sz="2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200" spc="-1" strike="noStrike">
                <a:solidFill>
                  <a:srgbClr val="009bdd"/>
                </a:solidFill>
                <a:latin typeface="Arial"/>
              </a:rPr>
              <a:t>Cash in cash registers</a:t>
            </a:r>
            <a:endParaRPr b="0" lang="en-US" sz="2200" spc="-1" strike="noStrike">
              <a:solidFill>
                <a:srgbClr val="009bdd"/>
              </a:solidFill>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Potential Threats (high to low)</a:t>
            </a:r>
            <a:endParaRPr b="0" lang="en-US" sz="3300" spc="-1" strike="noStrike">
              <a:solidFill>
                <a:srgbClr val="ffffff"/>
              </a:solidFill>
              <a:latin typeface="Arial"/>
            </a:endParaRPr>
          </a:p>
        </p:txBody>
      </p:sp>
      <p:sp>
        <p:nvSpPr>
          <p:cNvPr id="134" name="TextShape 2"/>
          <p:cNvSpPr txBox="1"/>
          <p:nvPr/>
        </p:nvSpPr>
        <p:spPr>
          <a:xfrm>
            <a:off x="360000" y="1080000"/>
            <a:ext cx="9360000" cy="3600000"/>
          </a:xfrm>
          <a:prstGeom prst="rect">
            <a:avLst/>
          </a:prstGeom>
          <a:noFill/>
          <a:ln>
            <a:noFill/>
          </a:ln>
        </p:spPr>
        <p:txBody>
          <a:bodyPr lIns="0" rIns="0" tIns="0" bIns="0"/>
          <a:p>
            <a:pPr marL="216000" indent="-216000">
              <a:spcBef>
                <a:spcPts val="1060"/>
              </a:spcBef>
              <a:buClr>
                <a:srgbClr val="729fcf"/>
              </a:buClr>
              <a:buFont typeface="StarSymbol"/>
              <a:buAutoNum type="arabicParenR"/>
            </a:pPr>
            <a:r>
              <a:rPr b="0" lang="en-US" sz="2400" spc="-1" strike="noStrike">
                <a:solidFill>
                  <a:srgbClr val="009bdd"/>
                </a:solidFill>
                <a:latin typeface="Arial"/>
              </a:rPr>
              <a:t> </a:t>
            </a:r>
            <a:r>
              <a:rPr b="0" lang="en-US" sz="2400" spc="-1" strike="noStrike">
                <a:solidFill>
                  <a:srgbClr val="009bdd"/>
                </a:solidFill>
                <a:latin typeface="Arial"/>
              </a:rPr>
              <a:t>Shoplifting</a:t>
            </a:r>
            <a:endParaRPr b="0" lang="en-US" sz="2400" spc="-1" strike="noStrike">
              <a:solidFill>
                <a:srgbClr val="009bdd"/>
              </a:solidFill>
              <a:latin typeface="Arial"/>
            </a:endParaRPr>
          </a:p>
          <a:p>
            <a:pPr marL="216000" indent="-216000">
              <a:spcBef>
                <a:spcPts val="1060"/>
              </a:spcBef>
              <a:buClr>
                <a:srgbClr val="729fcf"/>
              </a:buClr>
              <a:buFont typeface="StarSymbol"/>
              <a:buAutoNum type="arabicParenR"/>
            </a:pPr>
            <a:r>
              <a:rPr b="0" lang="en-US" sz="2400" spc="-1" strike="noStrike">
                <a:solidFill>
                  <a:srgbClr val="009bdd"/>
                </a:solidFill>
                <a:latin typeface="Arial"/>
              </a:rPr>
              <a:t> </a:t>
            </a:r>
            <a:r>
              <a:rPr b="0" lang="en-US" sz="2400" spc="-1" strike="noStrike">
                <a:solidFill>
                  <a:srgbClr val="009bdd"/>
                </a:solidFill>
                <a:latin typeface="Arial"/>
              </a:rPr>
              <a:t>Payment fraud</a:t>
            </a:r>
            <a:endParaRPr b="0" lang="en-US" sz="2400" spc="-1" strike="noStrike">
              <a:solidFill>
                <a:srgbClr val="009bdd"/>
              </a:solidFill>
              <a:latin typeface="Arial"/>
            </a:endParaRPr>
          </a:p>
          <a:p>
            <a:pPr marL="216000" indent="-216000">
              <a:spcBef>
                <a:spcPts val="1060"/>
              </a:spcBef>
              <a:buClr>
                <a:srgbClr val="729fcf"/>
              </a:buClr>
              <a:buFont typeface="StarSymbol"/>
              <a:buAutoNum type="arabicParenR"/>
            </a:pPr>
            <a:r>
              <a:rPr b="0" lang="en-US" sz="2400" spc="-1" strike="noStrike">
                <a:solidFill>
                  <a:srgbClr val="009bdd"/>
                </a:solidFill>
                <a:latin typeface="Arial"/>
              </a:rPr>
              <a:t> </a:t>
            </a:r>
            <a:r>
              <a:rPr b="0" lang="en-US" sz="2400" spc="-1" strike="noStrike">
                <a:solidFill>
                  <a:srgbClr val="009bdd"/>
                </a:solidFill>
                <a:latin typeface="Arial"/>
              </a:rPr>
              <a:t>Armed robbery</a:t>
            </a:r>
            <a:endParaRPr b="0" lang="en-US" sz="2400" spc="-1" strike="noStrike">
              <a:solidFill>
                <a:srgbClr val="009bdd"/>
              </a:solidFill>
              <a:latin typeface="Arial"/>
            </a:endParaRPr>
          </a:p>
          <a:p>
            <a:pPr marL="216000" indent="-216000">
              <a:spcBef>
                <a:spcPts val="1060"/>
              </a:spcBef>
              <a:buClr>
                <a:srgbClr val="729fcf"/>
              </a:buClr>
              <a:buFont typeface="StarSymbol"/>
              <a:buAutoNum type="arabicParenR"/>
            </a:pPr>
            <a:r>
              <a:rPr b="0" lang="en-US" sz="2400" spc="-1" strike="noStrike">
                <a:solidFill>
                  <a:srgbClr val="009bdd"/>
                </a:solidFill>
                <a:latin typeface="Arial"/>
              </a:rPr>
              <a:t> </a:t>
            </a:r>
            <a:r>
              <a:rPr b="0" lang="en-US" sz="2400" spc="-1" strike="noStrike">
                <a:solidFill>
                  <a:srgbClr val="009bdd"/>
                </a:solidFill>
                <a:latin typeface="Arial"/>
              </a:rPr>
              <a:t>Arson</a:t>
            </a:r>
            <a:endParaRPr b="0" lang="en-US" sz="2400" spc="-1" strike="noStrike">
              <a:solidFill>
                <a:srgbClr val="009bdd"/>
              </a:solidFill>
              <a:latin typeface="Arial"/>
            </a:endParaRPr>
          </a:p>
          <a:p>
            <a:pPr marL="216000" indent="-216000">
              <a:spcBef>
                <a:spcPts val="1060"/>
              </a:spcBef>
              <a:buClr>
                <a:srgbClr val="729fcf"/>
              </a:buClr>
              <a:buFont typeface="StarSymbol"/>
              <a:buAutoNum type="arabicParenR"/>
            </a:pPr>
            <a:r>
              <a:rPr b="0" lang="en-US" sz="2400" spc="-1" strike="noStrike">
                <a:solidFill>
                  <a:srgbClr val="009bdd"/>
                </a:solidFill>
                <a:latin typeface="Arial"/>
              </a:rPr>
              <a:t> </a:t>
            </a:r>
            <a:r>
              <a:rPr b="0" lang="en-US" sz="2400" spc="-1" strike="noStrike">
                <a:solidFill>
                  <a:srgbClr val="009bdd"/>
                </a:solidFill>
                <a:latin typeface="Arial"/>
              </a:rPr>
              <a:t>Employee theft / fraud</a:t>
            </a:r>
            <a:endParaRPr b="0" lang="en-US" sz="2400" spc="-1" strike="noStrike">
              <a:solidFill>
                <a:srgbClr val="009bdd"/>
              </a:solidFill>
              <a:latin typeface="Arial"/>
            </a:endParaRPr>
          </a:p>
          <a:p>
            <a:pPr marL="216000" indent="-216000">
              <a:spcBef>
                <a:spcPts val="1060"/>
              </a:spcBef>
              <a:buClr>
                <a:srgbClr val="729fcf"/>
              </a:buClr>
              <a:buFont typeface="StarSymbol"/>
              <a:buAutoNum type="arabicParenR"/>
            </a:pPr>
            <a:r>
              <a:rPr b="0" lang="en-US" sz="2400" spc="-1" strike="noStrike">
                <a:solidFill>
                  <a:srgbClr val="009bdd"/>
                </a:solidFill>
                <a:latin typeface="Arial"/>
              </a:rPr>
              <a:t> </a:t>
            </a:r>
            <a:r>
              <a:rPr b="0" lang="en-US" sz="2400" spc="-1" strike="noStrike">
                <a:solidFill>
                  <a:srgbClr val="009bdd"/>
                </a:solidFill>
                <a:latin typeface="Arial"/>
              </a:rPr>
              <a:t>Sustained power outage</a:t>
            </a:r>
            <a:endParaRPr b="0" lang="en-US" sz="2400" spc="-1" strike="noStrike">
              <a:solidFill>
                <a:srgbClr val="009bdd"/>
              </a:solidFill>
              <a:latin typeface="Arial"/>
            </a:endParaRPr>
          </a:p>
          <a:p>
            <a:pPr marL="216000" indent="-216000">
              <a:spcBef>
                <a:spcPts val="1060"/>
              </a:spcBef>
              <a:buClr>
                <a:srgbClr val="729fcf"/>
              </a:buClr>
              <a:buFont typeface="StarSymbol"/>
              <a:buAutoNum type="arabicParenR"/>
            </a:pPr>
            <a:r>
              <a:rPr b="0" lang="en-US" sz="2400" spc="-1" strike="noStrike">
                <a:solidFill>
                  <a:srgbClr val="009bdd"/>
                </a:solidFill>
                <a:latin typeface="Arial"/>
              </a:rPr>
              <a:t> </a:t>
            </a:r>
            <a:r>
              <a:rPr b="0" lang="en-US" sz="2400" spc="-1" strike="noStrike">
                <a:solidFill>
                  <a:srgbClr val="009bdd"/>
                </a:solidFill>
                <a:latin typeface="Arial"/>
              </a:rPr>
              <a:t>Human caused water damage</a:t>
            </a:r>
            <a:endParaRPr b="0" lang="en-US" sz="2400" spc="-1" strike="noStrike">
              <a:solidFill>
                <a:srgbClr val="009bdd"/>
              </a:solidFill>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Security Controls</a:t>
            </a:r>
            <a:endParaRPr b="0" lang="en-US" sz="3300" spc="-1" strike="noStrike">
              <a:solidFill>
                <a:srgbClr val="ffffff"/>
              </a:solidFill>
              <a:latin typeface="Arial"/>
            </a:endParaRPr>
          </a:p>
        </p:txBody>
      </p:sp>
      <p:sp>
        <p:nvSpPr>
          <p:cNvPr id="136" name="TextShape 2"/>
          <p:cNvSpPr txBox="1"/>
          <p:nvPr/>
        </p:nvSpPr>
        <p:spPr>
          <a:xfrm>
            <a:off x="360000" y="864000"/>
            <a:ext cx="9360000" cy="4122000"/>
          </a:xfrm>
          <a:prstGeom prst="rect">
            <a:avLst/>
          </a:prstGeom>
          <a:noFill/>
          <a:ln>
            <a:noFill/>
          </a:ln>
        </p:spPr>
        <p:txBody>
          <a:bodyPr lIns="0" rIns="0" tIns="0" bIns="0"/>
          <a:p>
            <a:pPr marL="432000" indent="-324000">
              <a:spcBef>
                <a:spcPts val="1060"/>
              </a:spcBef>
              <a:buClr>
                <a:srgbClr val="77caee"/>
              </a:buClr>
              <a:buFont typeface="StarSymbol"/>
              <a:buAutoNum type="alphaUcParenR"/>
            </a:pPr>
            <a:r>
              <a:rPr b="0" lang="en-US" sz="2000" spc="-1" strike="noStrike">
                <a:solidFill>
                  <a:srgbClr val="009bdd"/>
                </a:solidFill>
                <a:latin typeface="Arial"/>
              </a:rPr>
              <a:t>Insurance – (Transfer risk!) </a:t>
            </a:r>
            <a:r>
              <a:rPr b="0" lang="en-US" sz="2000" spc="-1" strike="noStrike">
                <a:solidFill>
                  <a:srgbClr val="009bdd"/>
                </a:solidFill>
                <a:latin typeface="Arial"/>
              </a:rPr>
              <a:t>– Applies to all these risks.</a:t>
            </a:r>
            <a:endParaRPr b="0" lang="en-US" sz="2000" spc="-1" strike="noStrike">
              <a:solidFill>
                <a:srgbClr val="009bdd"/>
              </a:solidFill>
              <a:latin typeface="Arial"/>
            </a:endParaRPr>
          </a:p>
          <a:p>
            <a:pPr marL="432000" indent="-324000">
              <a:spcBef>
                <a:spcPts val="1060"/>
              </a:spcBef>
              <a:buClr>
                <a:srgbClr val="77caee"/>
              </a:buClr>
              <a:buFont typeface="StarSymbol"/>
              <a:buAutoNum type="alphaUcParenR"/>
            </a:pPr>
            <a:r>
              <a:rPr b="0" lang="en-US" sz="2000" spc="-1" strike="noStrike">
                <a:solidFill>
                  <a:srgbClr val="009bdd"/>
                </a:solidFill>
                <a:latin typeface="Arial"/>
              </a:rPr>
              <a:t>Audible &amp; silent alarms (theft, fire, water damage, freezer, power, HVAC, exits, police/911) – 1, 2, 4, 5, 7, 8</a:t>
            </a:r>
            <a:endParaRPr b="0" lang="en-US" sz="2000" spc="-1" strike="noStrike">
              <a:solidFill>
                <a:srgbClr val="009bdd"/>
              </a:solidFill>
              <a:latin typeface="Arial"/>
            </a:endParaRPr>
          </a:p>
          <a:p>
            <a:pPr marL="432000" indent="-324000">
              <a:spcBef>
                <a:spcPts val="1060"/>
              </a:spcBef>
              <a:buClr>
                <a:srgbClr val="77caee"/>
              </a:buClr>
              <a:buFont typeface="StarSymbol"/>
              <a:buAutoNum type="alphaUcParenR"/>
            </a:pPr>
            <a:r>
              <a:rPr b="0" lang="en-US" sz="2000" spc="-1" strike="noStrike">
                <a:solidFill>
                  <a:srgbClr val="009bdd"/>
                </a:solidFill>
                <a:latin typeface="Arial"/>
              </a:rPr>
              <a:t>Internal &amp; external surveillance cameras (real &amp; fake!) </a:t>
            </a:r>
            <a:r>
              <a:rPr b="0" lang="en-US" sz="2000" spc="-1" strike="noStrike">
                <a:solidFill>
                  <a:srgbClr val="009bdd"/>
                </a:solidFill>
                <a:latin typeface="Arial"/>
              </a:rPr>
              <a:t>– All</a:t>
            </a:r>
            <a:endParaRPr b="0" lang="en-US" sz="2000" spc="-1" strike="noStrike">
              <a:solidFill>
                <a:srgbClr val="009bdd"/>
              </a:solidFill>
              <a:latin typeface="Arial"/>
            </a:endParaRPr>
          </a:p>
          <a:p>
            <a:pPr marL="432000" indent="-324000">
              <a:spcBef>
                <a:spcPts val="1060"/>
              </a:spcBef>
              <a:buClr>
                <a:srgbClr val="77caee"/>
              </a:buClr>
              <a:buFont typeface="StarSymbol"/>
              <a:buAutoNum type="alphaUcParenR"/>
            </a:pPr>
            <a:r>
              <a:rPr b="0" lang="en-US" sz="2000" spc="-1" strike="noStrike">
                <a:solidFill>
                  <a:srgbClr val="009bdd"/>
                </a:solidFill>
                <a:latin typeface="Arial"/>
              </a:rPr>
              <a:t>Locked entrances </a:t>
            </a:r>
            <a:r>
              <a:rPr b="0" lang="en-US" sz="2000" spc="-1" strike="noStrike">
                <a:solidFill>
                  <a:srgbClr val="009bdd"/>
                </a:solidFill>
                <a:latin typeface="Arial"/>
              </a:rPr>
              <a:t>– 2, 4, 6</a:t>
            </a:r>
            <a:endParaRPr b="0" lang="en-US" sz="2000" spc="-1" strike="noStrike">
              <a:solidFill>
                <a:srgbClr val="009bdd"/>
              </a:solidFill>
              <a:latin typeface="Arial"/>
            </a:endParaRPr>
          </a:p>
          <a:p>
            <a:pPr marL="432000" indent="-324000">
              <a:spcBef>
                <a:spcPts val="1060"/>
              </a:spcBef>
              <a:buClr>
                <a:srgbClr val="77caee"/>
              </a:buClr>
              <a:buFont typeface="StarSymbol"/>
              <a:buAutoNum type="alphaUcParenR"/>
            </a:pPr>
            <a:r>
              <a:rPr b="0" lang="en-US" sz="2000" spc="-1" strike="noStrike">
                <a:solidFill>
                  <a:srgbClr val="009bdd"/>
                </a:solidFill>
                <a:latin typeface="Arial"/>
              </a:rPr>
              <a:t>Deposit-only safes </a:t>
            </a:r>
            <a:r>
              <a:rPr b="0" lang="en-US" sz="2000" spc="-1" strike="noStrike">
                <a:solidFill>
                  <a:srgbClr val="009bdd"/>
                </a:solidFill>
                <a:latin typeface="Arial"/>
              </a:rPr>
              <a:t>– 3, 4</a:t>
            </a:r>
            <a:endParaRPr b="0" lang="en-US" sz="2000" spc="-1" strike="noStrike">
              <a:solidFill>
                <a:srgbClr val="009bdd"/>
              </a:solidFill>
              <a:latin typeface="Arial"/>
            </a:endParaRPr>
          </a:p>
          <a:p>
            <a:pPr marL="432000" indent="-324000">
              <a:spcBef>
                <a:spcPts val="1060"/>
              </a:spcBef>
              <a:buClr>
                <a:srgbClr val="77caee"/>
              </a:buClr>
              <a:buFont typeface="StarSymbol"/>
              <a:buAutoNum type="alphaUcParenR"/>
            </a:pPr>
            <a:r>
              <a:rPr b="0" lang="en-US" sz="2000" spc="-1" strike="noStrike">
                <a:solidFill>
                  <a:srgbClr val="009bdd"/>
                </a:solidFill>
                <a:latin typeface="Arial"/>
              </a:rPr>
              <a:t>RFID theft monitoring </a:t>
            </a:r>
            <a:r>
              <a:rPr b="0" lang="en-US" sz="2000" spc="-1" strike="noStrike">
                <a:solidFill>
                  <a:srgbClr val="009bdd"/>
                </a:solidFill>
                <a:latin typeface="Arial"/>
              </a:rPr>
              <a:t>– 2, 6</a:t>
            </a:r>
            <a:endParaRPr b="0" lang="en-US" sz="2000" spc="-1" strike="noStrike">
              <a:solidFill>
                <a:srgbClr val="009bdd"/>
              </a:solidFill>
              <a:latin typeface="Arial"/>
            </a:endParaRPr>
          </a:p>
          <a:p>
            <a:pPr marL="432000" indent="-324000">
              <a:spcBef>
                <a:spcPts val="1060"/>
              </a:spcBef>
              <a:buClr>
                <a:srgbClr val="77caee"/>
              </a:buClr>
              <a:buFont typeface="StarSymbol"/>
              <a:buAutoNum type="alphaUcParenR"/>
            </a:pPr>
            <a:r>
              <a:rPr b="0" lang="en-US" sz="2000" spc="-1" strike="noStrike">
                <a:solidFill>
                  <a:srgbClr val="009bdd"/>
                </a:solidFill>
                <a:latin typeface="Arial"/>
              </a:rPr>
              <a:t>Shopping carts with locked wheels </a:t>
            </a:r>
            <a:r>
              <a:rPr b="0" lang="en-US" sz="2000" spc="-1" strike="noStrike">
                <a:solidFill>
                  <a:srgbClr val="009bdd"/>
                </a:solidFill>
                <a:latin typeface="Arial"/>
              </a:rPr>
              <a:t>– 2</a:t>
            </a:r>
            <a:endParaRPr b="0" lang="en-US" sz="2000" spc="-1" strike="noStrike">
              <a:solidFill>
                <a:srgbClr val="009bdd"/>
              </a:solidFill>
              <a:latin typeface="Arial"/>
            </a:endParaRPr>
          </a:p>
          <a:p>
            <a:pPr marL="432000" indent="-324000">
              <a:spcBef>
                <a:spcPts val="1060"/>
              </a:spcBef>
              <a:buClr>
                <a:srgbClr val="77caee"/>
              </a:buClr>
              <a:buFont typeface="StarSymbol"/>
              <a:buAutoNum type="alphaUcParenR"/>
            </a:pPr>
            <a:r>
              <a:rPr b="0" lang="en-US" sz="2000" spc="-1" strike="noStrike">
                <a:solidFill>
                  <a:srgbClr val="009bdd"/>
                </a:solidFill>
                <a:latin typeface="Arial"/>
              </a:rPr>
              <a:t>Locked displays / drawers for small, high-value / highly targeted items </a:t>
            </a:r>
            <a:r>
              <a:rPr b="0" lang="en-US" sz="2000" spc="-1" strike="noStrike">
                <a:solidFill>
                  <a:srgbClr val="009bdd"/>
                </a:solidFill>
                <a:latin typeface="Arial"/>
              </a:rPr>
              <a:t>– 2, 6</a:t>
            </a:r>
            <a:endParaRPr b="0" lang="en-US" sz="2000" spc="-1" strike="noStrike">
              <a:solidFill>
                <a:srgbClr val="009bdd"/>
              </a:solidFill>
              <a:latin typeface="Arial"/>
            </a:endParaRPr>
          </a:p>
          <a:p>
            <a:pPr marL="432000" indent="-324000">
              <a:spcBef>
                <a:spcPts val="1060"/>
              </a:spcBef>
              <a:buClr>
                <a:srgbClr val="77caee"/>
              </a:buClr>
              <a:buFont typeface="StarSymbol"/>
              <a:buAutoNum type="alphaUcParenR"/>
            </a:pPr>
            <a:r>
              <a:rPr b="0" lang="en-US" sz="2000" spc="-1" strike="noStrike">
                <a:solidFill>
                  <a:srgbClr val="009bdd"/>
                </a:solidFill>
                <a:latin typeface="Arial"/>
              </a:rPr>
              <a:t>Employee education </a:t>
            </a:r>
            <a:r>
              <a:rPr b="0" lang="en-US" sz="2000" spc="-1" strike="noStrike">
                <a:solidFill>
                  <a:srgbClr val="009bdd"/>
                </a:solidFill>
                <a:latin typeface="Arial"/>
              </a:rPr>
              <a:t>– 2, 3, 5, 6</a:t>
            </a:r>
            <a:endParaRPr b="0" lang="en-US" sz="2000" spc="-1" strike="noStrike">
              <a:solidFill>
                <a:srgbClr val="009bdd"/>
              </a:solidFill>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Threat / Security Control Coverage Matrix</a:t>
            </a:r>
            <a:endParaRPr b="0" lang="en-US" sz="3300" spc="-1" strike="noStrike">
              <a:solidFill>
                <a:srgbClr val="ffffff"/>
              </a:solidFill>
              <a:latin typeface="Arial"/>
            </a:endParaRPr>
          </a:p>
        </p:txBody>
      </p:sp>
      <p:graphicFrame>
        <p:nvGraphicFramePr>
          <p:cNvPr id="138" name="Table 2"/>
          <p:cNvGraphicFramePr/>
          <p:nvPr/>
        </p:nvGraphicFramePr>
        <p:xfrm>
          <a:off x="360000" y="960120"/>
          <a:ext cx="9448920" cy="3470040"/>
        </p:xfrm>
        <a:graphic>
          <a:graphicData uri="http://schemas.openxmlformats.org/drawingml/2006/table">
            <a:tbl>
              <a:tblPr/>
              <a:tblGrid>
                <a:gridCol w="943920"/>
                <a:gridCol w="943920"/>
                <a:gridCol w="943920"/>
                <a:gridCol w="943920"/>
                <a:gridCol w="943920"/>
                <a:gridCol w="943920"/>
                <a:gridCol w="943920"/>
                <a:gridCol w="943920"/>
                <a:gridCol w="946440"/>
                <a:gridCol w="951480"/>
              </a:tblGrid>
              <a:tr h="4334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B</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C</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F</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G</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H</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pPr marL="216000" indent="-216000">
                        <a:buClr>
                          <a:srgbClr val="000000"/>
                        </a:buClr>
                        <a:buSzPct val="45000"/>
                        <a:buFont typeface="Wingdings" charset="2"/>
                        <a:buChar char=""/>
                      </a:pPr>
                      <a:r>
                        <a:rPr b="0" lang="en-US" sz="1800" spc="-1" strike="noStrike">
                          <a:latin typeface="Arial"/>
                        </a:rPr>
                        <a:t>I</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33440">
                <a:tc>
                  <a:txBody>
                    <a:bodyPr lIns="90000" rIns="90000" tIns="46800" bIns="46800"/>
                    <a:p>
                      <a:r>
                        <a:rPr b="0" lang="en-US" sz="1800" spc="-1" strike="noStrike">
                          <a:latin typeface="Arial"/>
                        </a:rPr>
                        <a:t>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33440">
                <a:tc>
                  <a:txBody>
                    <a:bodyPr lIns="90000" rIns="90000" tIns="46800" bIns="46800"/>
                    <a:p>
                      <a:r>
                        <a:rPr b="0" lang="en-US" sz="1800" spc="-1" strike="noStrike">
                          <a:latin typeface="Arial"/>
                        </a:rPr>
                        <a:t>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33440">
                <a:tc>
                  <a:txBody>
                    <a:bodyPr lIns="90000" rIns="90000" tIns="46800" bIns="46800"/>
                    <a:p>
                      <a:r>
                        <a:rPr b="0" lang="en-US" sz="1800" spc="-1" strike="noStrike">
                          <a:latin typeface="Arial"/>
                        </a:rPr>
                        <a:t>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33440">
                <a:tc>
                  <a:txBody>
                    <a:bodyPr lIns="90000" rIns="90000" tIns="46800" bIns="46800"/>
                    <a:p>
                      <a:r>
                        <a:rPr b="0" lang="en-US" sz="1800" spc="-1" strike="noStrike">
                          <a:latin typeface="Arial"/>
                        </a:rPr>
                        <a:t>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nSpc>
                          <a:spcPct val="100000"/>
                        </a:lnSpc>
                      </a:pPr>
                      <a:r>
                        <a:rPr b="0" lang="en-US" sz="1800" spc="-1" strike="noStrike">
                          <a:latin typeface="Arial"/>
                          <a:ea typeface="Noto Sans CJK SC"/>
                        </a:rPr>
                        <a:t>✔️</a:t>
                      </a:r>
                      <a:endParaRPr b="0" lang="en-US" sz="1800" spc="-1" strike="noStrike">
                        <a:latin typeface="Arial"/>
                        <a:ea typeface="Noto Sans CJK SC"/>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33440">
                <a:tc>
                  <a:txBody>
                    <a:bodyPr lIns="90000" rIns="90000" tIns="46800" bIns="46800"/>
                    <a:p>
                      <a:r>
                        <a:rPr b="0" lang="en-US" sz="1800" spc="-1" strike="noStrike">
                          <a:latin typeface="Arial"/>
                        </a:rPr>
                        <a:t>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33440">
                <a:tc>
                  <a:txBody>
                    <a:bodyPr lIns="90000" rIns="90000" tIns="46800" bIns="46800"/>
                    <a:p>
                      <a:r>
                        <a:rPr b="0" lang="en-US" sz="1800" spc="-1" strike="noStrike">
                          <a:latin typeface="Arial"/>
                        </a:rPr>
                        <a:t>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36320">
                <a:tc>
                  <a:txBody>
                    <a:bodyPr lIns="90000" rIns="90000" tIns="46800" bIns="46800"/>
                    <a:p>
                      <a:r>
                        <a:rPr b="0" lang="en-US" sz="1800" spc="-1" strike="noStrike">
                          <a:latin typeface="Arial"/>
                        </a:rPr>
                        <a:t>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Introduction to STRIDE</a:t>
            </a:r>
            <a:endParaRPr b="0" lang="en-US" sz="3300" spc="-1" strike="noStrike">
              <a:solidFill>
                <a:srgbClr val="ffffff"/>
              </a:solidFill>
              <a:latin typeface="Arial"/>
            </a:endParaRPr>
          </a:p>
        </p:txBody>
      </p:sp>
      <p:sp>
        <p:nvSpPr>
          <p:cNvPr id="140"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 – Spoofing</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 – Tampering</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R – Repudiation</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I – Information Disclosure</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D – Denial of Service</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E – Elevation of Privilege</a:t>
            </a:r>
            <a:endParaRPr b="0" lang="en-US" sz="2400" spc="-1" strike="noStrike">
              <a:solidFill>
                <a:srgbClr val="009bdd"/>
              </a:solidFill>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Mapping STRIDE</a:t>
            </a:r>
            <a:endParaRPr b="0" lang="en-US" sz="3300" spc="-1" strike="noStrike">
              <a:solidFill>
                <a:srgbClr val="ffffff"/>
              </a:solidFill>
              <a:latin typeface="Arial"/>
            </a:endParaRPr>
          </a:p>
        </p:txBody>
      </p:sp>
      <p:graphicFrame>
        <p:nvGraphicFramePr>
          <p:cNvPr id="142" name="Table 2"/>
          <p:cNvGraphicFramePr/>
          <p:nvPr/>
        </p:nvGraphicFramePr>
        <p:xfrm>
          <a:off x="392760" y="792000"/>
          <a:ext cx="9326520" cy="3521880"/>
        </p:xfrm>
        <a:graphic>
          <a:graphicData uri="http://schemas.openxmlformats.org/drawingml/2006/table">
            <a:tbl>
              <a:tblPr/>
              <a:tblGrid>
                <a:gridCol w="1681200"/>
                <a:gridCol w="1332360"/>
                <a:gridCol w="3981960"/>
                <a:gridCol w="2331360"/>
              </a:tblGrid>
              <a:tr h="605880">
                <a:tc>
                  <a:txBody>
                    <a:bodyPr lIns="90000" rIns="90000" tIns="46800" bIns="46800" anchor="ctr"/>
                    <a:p>
                      <a:pPr algn="ctr"/>
                      <a:r>
                        <a:rPr b="1" lang="en-US" sz="1200" spc="-1" strike="noStrike">
                          <a:latin typeface="Arial"/>
                        </a:rPr>
                        <a:t>Threat</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1" lang="en-US" sz="1200" spc="-1" strike="noStrike">
                          <a:latin typeface="Arial"/>
                        </a:rPr>
                        <a:t>Security Property Violated</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1" lang="en-US" sz="1200" spc="-1" strike="noStrike">
                          <a:latin typeface="Arial"/>
                        </a:rPr>
                        <a:t>Threat Details / Examples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1" lang="en-US" sz="1200" spc="-1" strike="noStrike">
                          <a:latin typeface="Arial"/>
                        </a:rPr>
                        <a:t>Typical DFD Artifact</a:t>
                      </a:r>
                      <a:br/>
                      <a:r>
                        <a:rPr b="1" lang="en-US" sz="1200" spc="-1" strike="noStrike">
                          <a:latin typeface="Arial"/>
                        </a:rPr>
                        <a:t>(Attack Surface)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69800">
                <a:tc>
                  <a:txBody>
                    <a:bodyPr lIns="90000" rIns="90000" tIns="46800" bIns="46800"/>
                    <a:p>
                      <a:r>
                        <a:rPr b="0" lang="en-US" sz="1200" spc="-1" strike="noStrike">
                          <a:latin typeface="Arial"/>
                        </a:rPr>
                        <a:t>Spoofing</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200" spc="-1" strike="noStrike">
                          <a:latin typeface="Arial"/>
                        </a:rPr>
                        <a:t>Authentication</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200" spc="-1" strike="noStrike">
                          <a:latin typeface="Arial"/>
                        </a:rPr>
                        <a:t>Pretending to be a different identity, corroborated or not (i.e., pseudo-anonymous).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200" spc="-1" strike="noStrike">
                          <a:latin typeface="Arial"/>
                        </a:rPr>
                        <a:t>Processes, external entities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35240">
                <a:tc>
                  <a:txBody>
                    <a:bodyPr lIns="90000" rIns="90000" tIns="46800" bIns="46800"/>
                    <a:p>
                      <a:r>
                        <a:rPr b="0" lang="en-US" sz="1200" spc="-1" strike="noStrike">
                          <a:latin typeface="Arial"/>
                        </a:rPr>
                        <a:t>Tampering</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200" spc="-1" strike="noStrike">
                          <a:latin typeface="Arial"/>
                        </a:rPr>
                        <a:t>Integrity</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200" spc="-1" strike="noStrike">
                          <a:latin typeface="Arial"/>
                        </a:rPr>
                        <a:t>Unauthorized modification of data</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200" spc="-1" strike="noStrike">
                          <a:latin typeface="Arial"/>
                        </a:rPr>
                        <a:t>Data stores, data flows, processes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76360">
                <a:tc>
                  <a:txBody>
                    <a:bodyPr lIns="90000" rIns="90000" tIns="46800" bIns="46800"/>
                    <a:p>
                      <a:r>
                        <a:rPr b="0" lang="en-US" sz="1200" spc="-1" strike="noStrike">
                          <a:latin typeface="Arial"/>
                        </a:rPr>
                        <a:t>Repudiation</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200" spc="-1" strike="noStrike">
                          <a:latin typeface="Arial"/>
                        </a:rPr>
                        <a:t>Non- Repudiation</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200" spc="-1" strike="noStrike">
                          <a:latin typeface="Arial"/>
                        </a:rPr>
                        <a:t>Claiming that you didn't do something, or were not responsible.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200" spc="-1" strike="noStrike">
                          <a:latin typeface="Arial"/>
                        </a:rPr>
                        <a:t>Process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35240">
                <a:tc>
                  <a:txBody>
                    <a:bodyPr lIns="90000" rIns="90000" tIns="46800" bIns="46800"/>
                    <a:p>
                      <a:r>
                        <a:rPr b="0" lang="en-US" sz="1200" spc="-1" strike="noStrike">
                          <a:latin typeface="Arial"/>
                        </a:rPr>
                        <a:t>Information Disclosure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200" spc="-1" strike="noStrike">
                          <a:latin typeface="Arial"/>
                        </a:rPr>
                        <a:t>Confidentiality</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200" spc="-1" strike="noStrike">
                          <a:latin typeface="Arial"/>
                        </a:rPr>
                        <a:t>Information is leaked to unauthorized party.</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200" spc="-1" strike="noStrike">
                          <a:latin typeface="Arial"/>
                        </a:rPr>
                        <a:t>Processes, data stores, data flows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35240">
                <a:tc>
                  <a:txBody>
                    <a:bodyPr lIns="90000" rIns="90000" tIns="46800" bIns="46800"/>
                    <a:p>
                      <a:r>
                        <a:rPr b="0" lang="en-US" sz="1200" spc="-1" strike="noStrike">
                          <a:latin typeface="Arial"/>
                        </a:rPr>
                        <a:t>Denial of Service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200" spc="-1" strike="noStrike">
                          <a:latin typeface="Arial"/>
                        </a:rPr>
                        <a:t>Availability</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200" spc="-1" strike="noStrike">
                          <a:latin typeface="Arial"/>
                        </a:rPr>
                        <a:t>Doing something to resources to disrupt service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200" spc="-1" strike="noStrike">
                          <a:latin typeface="Arial"/>
                        </a:rPr>
                        <a:t>Processes, data stores, data flows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64480">
                <a:tc>
                  <a:txBody>
                    <a:bodyPr lIns="90000" rIns="90000" tIns="46800" bIns="46800"/>
                    <a:p>
                      <a:r>
                        <a:rPr b="0" lang="en-US" sz="1200" spc="-1" strike="noStrike">
                          <a:latin typeface="Arial"/>
                        </a:rPr>
                        <a:t>Elevation of Privilege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200" spc="-1" strike="noStrike">
                          <a:latin typeface="Arial"/>
                        </a:rPr>
                        <a:t>Authorization</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200" spc="-1" strike="noStrike">
                          <a:latin typeface="Arial"/>
                        </a:rPr>
                        <a:t>Allowing someone to do something they're not authorized to do. Generally involves multiple roles.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200" spc="-1" strike="noStrike">
                          <a:latin typeface="Arial"/>
                        </a:rPr>
                        <a:t>Process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143" name="TextShape 3"/>
          <p:cNvSpPr txBox="1"/>
          <p:nvPr/>
        </p:nvSpPr>
        <p:spPr>
          <a:xfrm>
            <a:off x="277920" y="4373280"/>
            <a:ext cx="9903600" cy="574560"/>
          </a:xfrm>
          <a:prstGeom prst="rect">
            <a:avLst/>
          </a:prstGeom>
          <a:noFill/>
          <a:ln w="18000">
            <a:noFill/>
          </a:ln>
        </p:spPr>
        <p:txBody>
          <a:bodyPr lIns="90000" rIns="90000" tIns="45000" bIns="45000"/>
          <a:p>
            <a:pPr algn="ctr"/>
            <a:r>
              <a:rPr b="0" lang="en-US" sz="1200" spc="-1" strike="noStrike">
                <a:latin typeface="Arial"/>
              </a:rPr>
              <a:t>Source: From Figure 3 in -</a:t>
            </a:r>
            <a:endParaRPr b="0" lang="en-US" sz="1200" spc="-1" strike="noStrike">
              <a:latin typeface="Arial"/>
            </a:endParaRPr>
          </a:p>
          <a:p>
            <a:pPr algn="ctr"/>
            <a:r>
              <a:rPr b="0" lang="en-US" sz="1200" spc="-1" strike="noStrike">
                <a:latin typeface="Arial"/>
                <a:hlinkClick r:id="rId1"/>
              </a:rPr>
              <a:t>https://learn.microsoft.com/en-us/archive/msdn-magazine/2006/november/uncover-security-design-flaws-using-the-stride-approach</a:t>
            </a:r>
            <a:endParaRPr b="0" lang="en-US" sz="1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Insightful Shostack quote</a:t>
            </a:r>
            <a:endParaRPr b="0" lang="en-US" sz="3300" spc="-1" strike="noStrike">
              <a:solidFill>
                <a:srgbClr val="ffffff"/>
              </a:solidFill>
              <a:latin typeface="Arial"/>
            </a:endParaRPr>
          </a:p>
        </p:txBody>
      </p:sp>
      <p:sp>
        <p:nvSpPr>
          <p:cNvPr id="145"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i="1" lang="en-US" sz="2100" spc="-1" strike="noStrike">
                <a:solidFill>
                  <a:srgbClr val="009bdd"/>
                </a:solidFill>
                <a:latin typeface="Arial"/>
              </a:rPr>
              <a:t>You'll sometimes hear STRIDE referred to as “STRIDE categories” or “the STRIDE taxonomy.” This framing is not helpful because STRIDE was not intended as, nor is it generally useful for, categorization. It is easy to find things that are hard to categorize with STRIDE. For example, earlier you learned about tampering with the authentication database and then spoofing. Should you record that as a tampering threat or a spoofing threat? </a:t>
            </a:r>
            <a:r>
              <a:rPr b="1" i="1" lang="en-US" sz="2100" spc="-1" strike="noStrike">
                <a:solidFill>
                  <a:srgbClr val="009bdd"/>
                </a:solidFill>
                <a:latin typeface="Arial"/>
              </a:rPr>
              <a:t>The simple answer is that it doesn't matter</a:t>
            </a:r>
            <a:r>
              <a:rPr b="0" i="1" lang="en-US" sz="2100" spc="-1" strike="noStrike">
                <a:solidFill>
                  <a:srgbClr val="009bdd"/>
                </a:solidFill>
                <a:latin typeface="Arial"/>
              </a:rPr>
              <a:t>. </a:t>
            </a:r>
            <a:r>
              <a:rPr b="1" i="1" lang="en-US" sz="2100" spc="-1" strike="noStrike">
                <a:solidFill>
                  <a:srgbClr val="009bdd"/>
                </a:solidFill>
                <a:latin typeface="Arial"/>
              </a:rPr>
              <a:t>If you've already come up with the attack, why bother putting it in a category?</a:t>
            </a:r>
            <a:r>
              <a:rPr b="0" i="1" lang="en-US" sz="2100" spc="-1" strike="noStrike">
                <a:solidFill>
                  <a:srgbClr val="009bdd"/>
                </a:solidFill>
                <a:latin typeface="Arial"/>
              </a:rPr>
              <a:t> </a:t>
            </a:r>
            <a:r>
              <a:rPr b="1" i="1" lang="en-US" sz="2100" spc="-1" strike="noStrike">
                <a:solidFill>
                  <a:srgbClr val="009bdd"/>
                </a:solidFill>
                <a:latin typeface="Arial"/>
              </a:rPr>
              <a:t>The goal of STRIDE is to help you find attacks.</a:t>
            </a:r>
            <a:r>
              <a:rPr b="0" i="1" lang="en-US" sz="2100" spc="-1" strike="noStrike">
                <a:solidFill>
                  <a:srgbClr val="009bdd"/>
                </a:solidFill>
                <a:latin typeface="Arial"/>
              </a:rPr>
              <a:t> Categorizing them might help you figure out the right defenses, or it may be a waste of effort. Trying to use STRIDE to categorize threats can be frustrating, and those efforts cause some people to dismiss STRIDE, but this is a bit like throwing out the baby with the bathwater.</a:t>
            </a:r>
            <a:endParaRPr b="0" lang="en-US" sz="21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 </a:t>
            </a:r>
            <a:endParaRPr b="0" lang="en-US" sz="2400" spc="-1" strike="noStrike">
              <a:solidFill>
                <a:srgbClr val="009bdd"/>
              </a:solidFill>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Spoofing</a:t>
            </a:r>
            <a:endParaRPr b="0" lang="en-US" sz="3300" spc="-1" strike="noStrike">
              <a:solidFill>
                <a:srgbClr val="ffffff"/>
              </a:solidFill>
              <a:latin typeface="Arial"/>
            </a:endParaRPr>
          </a:p>
        </p:txBody>
      </p:sp>
      <p:sp>
        <p:nvSpPr>
          <p:cNvPr id="147"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Spoofing – A threat actor attempts to assume the identity of another person or entity.</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Entity could be another process, file, host, etc.</a:t>
            </a:r>
            <a:endParaRPr b="0" lang="en-US" sz="21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Common techniques:</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User: Credential stealing / guessing</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Process: Be the first process to open socket on expected endpoint</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File: Trojan horse / backdoored library</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Host: IP spoofing via DNS cache poisoning; host names via </a:t>
            </a:r>
            <a:r>
              <a:rPr b="0" i="1" lang="en-US" sz="2100" spc="-1" strike="noStrike">
                <a:solidFill>
                  <a:srgbClr val="009bdd"/>
                </a:solidFill>
                <a:latin typeface="Arial"/>
              </a:rPr>
              <a:t>IDN</a:t>
            </a:r>
            <a:r>
              <a:rPr b="0" lang="en-US" sz="2100" spc="-1" strike="noStrike">
                <a:solidFill>
                  <a:srgbClr val="009bdd"/>
                </a:solidFill>
                <a:latin typeface="Arial"/>
              </a:rPr>
              <a:t> </a:t>
            </a:r>
            <a:r>
              <a:rPr b="0" i="1" lang="en-US" sz="2100" spc="-1" strike="noStrike">
                <a:solidFill>
                  <a:srgbClr val="009bdd"/>
                </a:solidFill>
                <a:latin typeface="Arial"/>
              </a:rPr>
              <a:t>homograph</a:t>
            </a:r>
            <a:r>
              <a:rPr b="0" lang="en-US" sz="2100" spc="-1" strike="noStrike">
                <a:solidFill>
                  <a:srgbClr val="009bdd"/>
                </a:solidFill>
                <a:latin typeface="Arial"/>
              </a:rPr>
              <a:t> attacks</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Other: Faked phone calls, deep fakes, etc.</a:t>
            </a:r>
            <a:endParaRPr b="0" lang="en-US" sz="2100" spc="-1" strike="noStrike">
              <a:solidFill>
                <a:srgbClr val="009bdd"/>
              </a:solidFill>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Tampering</a:t>
            </a:r>
            <a:endParaRPr b="0" lang="en-US" sz="3300" spc="-1" strike="noStrike">
              <a:solidFill>
                <a:srgbClr val="ffffff"/>
              </a:solidFill>
              <a:latin typeface="Arial"/>
            </a:endParaRPr>
          </a:p>
        </p:txBody>
      </p:sp>
      <p:sp>
        <p:nvSpPr>
          <p:cNvPr id="149"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Tampering – Threat actor attempts to maliciously alter / delete persistent data or data in use</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Common techniques:</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SQL injection and other injection attacks</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Altering unencrypted data in transit over network</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Changing insufficiently protected files</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HTTP parameter tampering through POSTs</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Injecting fake or altered data into interprocess communication channels</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Poisoning unauthenticated services (e.g., Redis cache)</a:t>
            </a:r>
            <a:endParaRPr b="0" lang="en-US" sz="2100" spc="-1" strike="noStrike">
              <a:solidFill>
                <a:srgbClr val="009bdd"/>
              </a:solidFill>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Course Format</a:t>
            </a:r>
            <a:endParaRPr b="0" lang="en-US" sz="3300" spc="-1" strike="noStrike">
              <a:solidFill>
                <a:srgbClr val="ffffff"/>
              </a:solidFill>
              <a:latin typeface="Arial"/>
            </a:endParaRPr>
          </a:p>
        </p:txBody>
      </p:sp>
      <p:sp>
        <p:nvSpPr>
          <p:cNvPr id="95"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3 parts to the instruction</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Part 1: Introduction of concepts; lecture and interactive discussion</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Part 2: More in-depth theory and hands-on examples</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Part 3: Break down into small, application-specific teams, to work on an application your team is familiar with</a:t>
            </a:r>
            <a:endParaRPr b="0" lang="en-US" sz="21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Each part will last approximately 2 hours, with a 5-10 minute break about halfway through</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Likely will space them out 2 weeks apart</a:t>
            </a:r>
            <a:endParaRPr b="0" lang="en-US" sz="2400" spc="-1" strike="noStrike">
              <a:solidFill>
                <a:srgbClr val="009bdd"/>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Repudiation</a:t>
            </a:r>
            <a:endParaRPr b="0" lang="en-US" sz="3300" spc="-1" strike="noStrike">
              <a:solidFill>
                <a:srgbClr val="ffffff"/>
              </a:solidFill>
              <a:latin typeface="Arial"/>
            </a:endParaRPr>
          </a:p>
        </p:txBody>
      </p:sp>
      <p:sp>
        <p:nvSpPr>
          <p:cNvPr id="151"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Repudiation – Claim made by attacker that they did not take some action or are not responsible for some action.</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Common techniques / causes:</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Log injection (to cause reasonable doubt of forensics evidence)</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Insufficient logging (e.g., failure to log unauthorized attempts, etc.)</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Leveraging shared user accounts and credentials</a:t>
            </a:r>
            <a:endParaRPr b="0" lang="en-US" sz="2100" spc="-1" strike="noStrike">
              <a:solidFill>
                <a:srgbClr val="009bdd"/>
              </a:solidFill>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Information Disclosure</a:t>
            </a:r>
            <a:endParaRPr b="0" lang="en-US" sz="3300" spc="-1" strike="noStrike">
              <a:solidFill>
                <a:srgbClr val="ffffff"/>
              </a:solidFill>
              <a:latin typeface="Arial"/>
            </a:endParaRPr>
          </a:p>
        </p:txBody>
      </p:sp>
      <p:sp>
        <p:nvSpPr>
          <p:cNvPr id="153"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Information Disclosure – Where a threat actor is able to obtain information that they are not legitimately authorized to view</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Common techniques:</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Exploiting weakness in file permissions or other access control</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Looking through code (e.g., HTML comments, hard-coded secrets in code repos, etc.)</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Leaking information via logs (URL exposure, Referer [sic] headers, etc.)</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Exploiting misconfiguration</a:t>
            </a:r>
            <a:endParaRPr b="0" lang="en-US" sz="2100" spc="-1" strike="noStrike">
              <a:solidFill>
                <a:srgbClr val="009bdd"/>
              </a:solidFill>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Denial of Service</a:t>
            </a:r>
            <a:endParaRPr b="0" lang="en-US" sz="3300" spc="-1" strike="noStrike">
              <a:solidFill>
                <a:srgbClr val="ffffff"/>
              </a:solidFill>
              <a:latin typeface="Arial"/>
            </a:endParaRPr>
          </a:p>
        </p:txBody>
      </p:sp>
      <p:sp>
        <p:nvSpPr>
          <p:cNvPr id="155"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DoS – Attempt to disrupt a provided service by consuming or tying up available resources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Common techniques:</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Tie up memory (e.g., large payloads)</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Consume lots of CPU resources (e.g., CPU intensive tasks, such as verifying digital signatures)</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Consume / tie up network resources (e.g., SYN floods)</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Cause loss of other fixed system resources (e.g., file descriptor leaked)</a:t>
            </a:r>
            <a:endParaRPr b="0" lang="en-US" sz="2100" spc="-1" strike="noStrike">
              <a:solidFill>
                <a:srgbClr val="009bdd"/>
              </a:solidFill>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Elevation of Privilege</a:t>
            </a:r>
            <a:endParaRPr b="0" lang="en-US" sz="3300" spc="-1" strike="noStrike">
              <a:solidFill>
                <a:srgbClr val="ffffff"/>
              </a:solidFill>
              <a:latin typeface="Arial"/>
            </a:endParaRPr>
          </a:p>
        </p:txBody>
      </p:sp>
      <p:sp>
        <p:nvSpPr>
          <p:cNvPr id="157"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Elevation of Privilege – Allow an attacker to assume an unauthorized role so that they may perform actions they are otherwise not authorized to do</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Common techniques:</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Social engineering</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Exploiting setuid or setgid programs</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Exploiting process running with elevated systems privilege</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Exploiting weakness in permissions systems (e.g., DAC in filesystems)</a:t>
            </a:r>
            <a:endParaRPr b="0" lang="en-US" sz="2100" spc="-1" strike="noStrike">
              <a:solidFill>
                <a:srgbClr val="009bdd"/>
              </a:solidFill>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When you identify a threat...</a:t>
            </a:r>
            <a:endParaRPr b="0" lang="en-US" sz="3300" spc="-1" strike="noStrike">
              <a:solidFill>
                <a:srgbClr val="ffffff"/>
              </a:solidFill>
              <a:latin typeface="Arial"/>
            </a:endParaRPr>
          </a:p>
        </p:txBody>
      </p:sp>
      <p:sp>
        <p:nvSpPr>
          <p:cNvPr id="159"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Write down the threat and your assumptions</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Consider filing a bug report even if you decide not to address that threat</a:t>
            </a:r>
            <a:endParaRPr b="0" lang="en-US" sz="21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Write down the planned mitigation ideas &amp; maybe approximate cost</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Try to write 1 or more test cases or test plans for it. (Or abuse cases)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Spitball its relative priority to other threats (e.g., High, Medium, Low) – </a:t>
            </a:r>
            <a:r>
              <a:rPr b="0" i="1" lang="en-US" sz="2400" spc="-1" strike="noStrike">
                <a:solidFill>
                  <a:srgbClr val="009bdd"/>
                </a:solidFill>
                <a:latin typeface="Arial"/>
              </a:rPr>
              <a:t>First</a:t>
            </a:r>
            <a:r>
              <a:rPr b="0" lang="en-US" sz="2400" spc="-1" strike="noStrike">
                <a:solidFill>
                  <a:srgbClr val="009bdd"/>
                </a:solidFill>
                <a:latin typeface="Arial"/>
              </a:rPr>
              <a:t> pass should just be a SWAG</a:t>
            </a:r>
            <a:endParaRPr b="0" lang="en-US" sz="2400" spc="-1" strike="noStrike">
              <a:solidFill>
                <a:srgbClr val="009bdd"/>
              </a:solidFill>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References (1/2)</a:t>
            </a:r>
            <a:endParaRPr b="0" lang="en-US" sz="3300" spc="-1" strike="noStrike">
              <a:solidFill>
                <a:srgbClr val="ffffff"/>
              </a:solidFill>
              <a:latin typeface="Arial"/>
            </a:endParaRPr>
          </a:p>
        </p:txBody>
      </p:sp>
      <p:sp>
        <p:nvSpPr>
          <p:cNvPr id="161"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OWASP resources:</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hlinkClick r:id="rId1"/>
              </a:rPr>
              <a:t>OWASP Threat Modeling</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hlinkClick r:id="rId2"/>
              </a:rPr>
              <a:t>OWASP Threat Modeling Process</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hlinkClick r:id="rId3"/>
              </a:rPr>
              <a:t>OWASP Threat Modeling Methodology</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hlinkClick r:id="rId4"/>
              </a:rPr>
              <a:t>OWASP Threat Modeling Cheat Sheet</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OWASP Slack - </a:t>
            </a:r>
            <a:r>
              <a:rPr b="0" lang="en-US" sz="2100" spc="-1" strike="noStrike">
                <a:solidFill>
                  <a:srgbClr val="009bdd"/>
                </a:solidFill>
                <a:latin typeface="Arial"/>
                <a:hlinkClick r:id="rId5"/>
              </a:rPr>
              <a:t>https://owasp.org/slack/invite</a:t>
            </a:r>
            <a:r>
              <a:rPr b="0" lang="en-US" sz="2100" spc="-1" strike="noStrike">
                <a:solidFill>
                  <a:srgbClr val="009bdd"/>
                </a:solidFill>
                <a:latin typeface="Arial"/>
              </a:rPr>
              <a:t>, #threat-modeling</a:t>
            </a:r>
            <a:endParaRPr b="0" lang="en-US" sz="21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Other:</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hlinkClick r:id="rId6"/>
              </a:rPr>
              <a:t>https://www.threatmodelingconnect.com/</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hlinkClick r:id="rId7"/>
              </a:rPr>
              <a:t>https://www.threatmodelingmanifesto.org/</a:t>
            </a:r>
            <a:endParaRPr b="0" lang="en-US" sz="2100" spc="-1" strike="noStrike">
              <a:solidFill>
                <a:srgbClr val="009bdd"/>
              </a:solidFill>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References (2/2)</a:t>
            </a:r>
            <a:endParaRPr b="0" lang="en-US" sz="3300" spc="-1" strike="noStrike">
              <a:solidFill>
                <a:srgbClr val="ffffff"/>
              </a:solidFill>
              <a:latin typeface="Arial"/>
            </a:endParaRPr>
          </a:p>
        </p:txBody>
      </p:sp>
      <p:sp>
        <p:nvSpPr>
          <p:cNvPr id="163"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Microsoft</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hlinkClick r:id="rId1"/>
              </a:rPr>
              <a:t>The STRIDE Threat Model</a:t>
            </a:r>
            <a:r>
              <a:rPr b="0" lang="en-US" sz="2100" spc="-1" strike="noStrike">
                <a:solidFill>
                  <a:srgbClr val="009bdd"/>
                </a:solidFill>
                <a:latin typeface="Arial"/>
              </a:rPr>
              <a:t>:</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https://learn.microsoft.com/en-us/archive/msdn-magazine/2006/november/uncover-security-design-flaws-using-the-stride-approach</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Other:</a:t>
            </a:r>
            <a:r>
              <a:rPr b="0" lang="en-US" sz="2100" spc="-1" strike="noStrike">
                <a:solidFill>
                  <a:srgbClr val="009bdd"/>
                </a:solidFill>
                <a:latin typeface="Arial"/>
                <a:hlinkClick r:id="rId2"/>
              </a:rPr>
              <a:t>https://www.microsoft.com/en-us/securityengineering/sdl/threatmodeling</a:t>
            </a:r>
            <a:endParaRPr b="0" lang="en-US" sz="21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This slide deck; see</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1800" spc="-1" strike="noStrike">
                <a:solidFill>
                  <a:srgbClr val="009bdd"/>
                </a:solidFill>
                <a:latin typeface="Arial"/>
                <a:hlinkClick r:id="rId3"/>
              </a:rPr>
              <a:t>https://github.com/kwwall/presentations/blob/master/threat-modeling/README.md</a:t>
            </a:r>
            <a:endParaRPr b="0" lang="en-US" sz="1800" spc="-1" strike="noStrike">
              <a:solidFill>
                <a:srgbClr val="009bdd"/>
              </a:solidFill>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Questions</a:t>
            </a:r>
            <a:endParaRPr b="0" lang="en-US" sz="3300" spc="-1" strike="noStrike">
              <a:solidFill>
                <a:srgbClr val="ffffff"/>
              </a:solidFill>
              <a:latin typeface="Arial"/>
            </a:endParaRPr>
          </a:p>
        </p:txBody>
      </p:sp>
      <p:sp>
        <p:nvSpPr>
          <p:cNvPr id="165"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Ask now</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Email me at &lt;</a:t>
            </a:r>
            <a:r>
              <a:rPr b="0" lang="en-US" sz="2400" spc="-1" strike="noStrike">
                <a:solidFill>
                  <a:srgbClr val="009bdd"/>
                </a:solidFill>
                <a:latin typeface="Arial"/>
                <a:hlinkClick r:id="rId1"/>
              </a:rPr>
              <a:t>kevin.w.wall@gmail.com</a:t>
            </a:r>
            <a:r>
              <a:rPr b="0" lang="en-US" sz="2400" spc="-1" strike="noStrike">
                <a:solidFill>
                  <a:srgbClr val="009bdd"/>
                </a:solidFill>
                <a:latin typeface="Arial"/>
              </a:rPr>
              <a:t>&gt;</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DM me on Twitter @KevinWWall</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But, the answers may cost you:</a:t>
            </a:r>
            <a:endParaRPr b="0" lang="en-US" sz="2400" spc="-1" strike="noStrike">
              <a:solidFill>
                <a:srgbClr val="009bdd"/>
              </a:solidFill>
              <a:latin typeface="Arial"/>
            </a:endParaRPr>
          </a:p>
          <a:p>
            <a:pPr marL="360000">
              <a:spcBef>
                <a:spcPts val="1060"/>
              </a:spcBef>
              <a:buClr>
                <a:srgbClr val="77caee"/>
              </a:buClr>
              <a:buSzPct val="45000"/>
              <a:buFont typeface="Wingdings" charset="2"/>
              <a:buChar char=""/>
            </a:pPr>
            <a:r>
              <a:rPr b="0" lang="en-US" sz="2400" spc="-1" strike="noStrike">
                <a:solidFill>
                  <a:srgbClr val="009bdd"/>
                </a:solidFill>
                <a:latin typeface="Arial"/>
              </a:rPr>
              <a:t>Answers: $10</a:t>
            </a:r>
            <a:endParaRPr b="0" lang="en-US" sz="2400" spc="-1" strike="noStrike">
              <a:solidFill>
                <a:srgbClr val="009bdd"/>
              </a:solidFill>
              <a:latin typeface="Arial"/>
            </a:endParaRPr>
          </a:p>
          <a:p>
            <a:pPr marL="360000">
              <a:spcBef>
                <a:spcPts val="1060"/>
              </a:spcBef>
              <a:buClr>
                <a:srgbClr val="77caee"/>
              </a:buClr>
              <a:buSzPct val="45000"/>
              <a:buFont typeface="Wingdings" charset="2"/>
              <a:buChar char=""/>
            </a:pPr>
            <a:r>
              <a:rPr b="0" lang="en-US" sz="2400" spc="-1" strike="noStrike">
                <a:solidFill>
                  <a:srgbClr val="009bdd"/>
                </a:solidFill>
                <a:latin typeface="Arial"/>
              </a:rPr>
              <a:t>Answers correct: $100</a:t>
            </a:r>
            <a:endParaRPr b="0" lang="en-US" sz="2400" spc="-1" strike="noStrike">
              <a:solidFill>
                <a:srgbClr val="009bdd"/>
              </a:solidFill>
              <a:latin typeface="Arial"/>
            </a:endParaRPr>
          </a:p>
          <a:p>
            <a:pPr marL="360000">
              <a:spcBef>
                <a:spcPts val="1060"/>
              </a:spcBef>
              <a:buClr>
                <a:srgbClr val="77caee"/>
              </a:buClr>
              <a:buSzPct val="45000"/>
              <a:buFont typeface="Wingdings" charset="2"/>
              <a:buChar char=""/>
            </a:pPr>
            <a:r>
              <a:rPr b="0" lang="en-US" sz="2400" spc="-1" strike="noStrike">
                <a:solidFill>
                  <a:srgbClr val="009bdd"/>
                </a:solidFill>
                <a:latin typeface="Arial"/>
              </a:rPr>
              <a:t>Answers requiring thought: $1000</a:t>
            </a:r>
            <a:endParaRPr b="0" lang="en-US" sz="2400" spc="-1" strike="noStrike">
              <a:solidFill>
                <a:srgbClr val="009bdd"/>
              </a:solidFill>
              <a:latin typeface="Arial"/>
            </a:endParaRPr>
          </a:p>
          <a:p>
            <a:pPr marL="360000">
              <a:spcBef>
                <a:spcPts val="1060"/>
              </a:spcBef>
              <a:buClr>
                <a:srgbClr val="77caee"/>
              </a:buClr>
              <a:buSzPct val="45000"/>
              <a:buFont typeface="Wingdings" charset="2"/>
              <a:buChar char=""/>
            </a:pPr>
            <a:r>
              <a:rPr b="0" lang="en-US" sz="2400" spc="-1" strike="noStrike">
                <a:solidFill>
                  <a:srgbClr val="009bdd"/>
                </a:solidFill>
                <a:latin typeface="Arial"/>
              </a:rPr>
              <a:t>Dumb looks are still free!</a:t>
            </a:r>
            <a:endParaRPr b="0" lang="en-US" sz="2400" spc="-1" strike="noStrike">
              <a:solidFill>
                <a:srgbClr val="009bdd"/>
              </a:solidFill>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What is Threat Modeling?</a:t>
            </a:r>
            <a:endParaRPr b="0" lang="en-US" sz="3300" spc="-1" strike="noStrike">
              <a:solidFill>
                <a:srgbClr val="ffffff"/>
              </a:solidFill>
              <a:latin typeface="Arial"/>
            </a:endParaRPr>
          </a:p>
        </p:txBody>
      </p:sp>
      <p:sp>
        <p:nvSpPr>
          <p:cNvPr id="97"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First, some questions about terminology:</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What is a “Threat”?</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What is “Modeling” (in the IT sense)?</a:t>
            </a:r>
            <a:endParaRPr b="0" lang="en-US" sz="21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Main goal:</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Identify assets in the system we wish to protect.</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Identify means of protecting these assets.</a:t>
            </a:r>
            <a:endParaRPr b="0" lang="en-US" sz="2100" spc="-1" strike="noStrike">
              <a:solidFill>
                <a:srgbClr val="009bdd"/>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Threat Modeling 101: Basic Survival Skills</a:t>
            </a:r>
            <a:endParaRPr b="0" lang="en-US" sz="3300" spc="-1" strike="noStrike">
              <a:solidFill>
                <a:srgbClr val="ffffff"/>
              </a:solidFill>
              <a:latin typeface="Arial"/>
            </a:endParaRPr>
          </a:p>
        </p:txBody>
      </p:sp>
      <p:sp>
        <p:nvSpPr>
          <p:cNvPr id="99"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While today’s threat modeling is a bit more formal, making it a bit more repeatable, humanity has been doing it since the earliest days.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And so have you!</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It is intuitive.</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What does Threat Modeling help us answer?</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We might call it “</a:t>
            </a:r>
            <a:r>
              <a:rPr b="0" i="1" lang="en-US" sz="2100" spc="-1" strike="noStrike">
                <a:solidFill>
                  <a:srgbClr val="009bdd"/>
                </a:solidFill>
                <a:latin typeface="Arial"/>
              </a:rPr>
              <a:t>assessing personal safety</a:t>
            </a:r>
            <a:r>
              <a:rPr b="0" lang="en-US" sz="2100" spc="-1" strike="noStrike">
                <a:solidFill>
                  <a:srgbClr val="009bdd"/>
                </a:solidFill>
                <a:latin typeface="Arial"/>
              </a:rPr>
              <a:t>”.</a:t>
            </a:r>
            <a:endParaRPr b="0" lang="en-US" sz="2100" spc="-1" strike="noStrike">
              <a:solidFill>
                <a:srgbClr val="009bdd"/>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Modern Day Scenario</a:t>
            </a:r>
            <a:endParaRPr b="0" lang="en-US" sz="3300" spc="-1" strike="noStrike">
              <a:solidFill>
                <a:srgbClr val="ffffff"/>
              </a:solidFill>
              <a:latin typeface="Arial"/>
            </a:endParaRPr>
          </a:p>
        </p:txBody>
      </p:sp>
      <p:sp>
        <p:nvSpPr>
          <p:cNvPr id="101"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You got stuck at work so are running 15 minutes late to meet some friends at a local downtown restaurant.</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After parking on the street, you look around and at your GPS and see if you walk through the streets, it will take you at least another 10 minutes to arrive, but you can get there in about 2 minutes if you are willing to cut through a mostly dark alley.</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What do you do and how to you arrive at your decisions?</a:t>
            </a:r>
            <a:endParaRPr b="0" lang="en-US" sz="2400" spc="-1" strike="noStrike">
              <a:solidFill>
                <a:srgbClr val="009bdd"/>
              </a:solid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60000" y="179640"/>
            <a:ext cx="9360000" cy="478080"/>
          </a:xfrm>
          <a:prstGeom prst="rect">
            <a:avLst/>
          </a:prstGeom>
          <a:noFill/>
          <a:ln>
            <a:noFill/>
          </a:ln>
        </p:spPr>
        <p:txBody>
          <a:bodyPr lIns="0" rIns="0" tIns="0" bIns="0" anchor="ctr"/>
          <a:p>
            <a:pPr algn="ctr"/>
            <a:r>
              <a:rPr b="0" lang="en-US" sz="2600" spc="-1" strike="noStrike">
                <a:solidFill>
                  <a:srgbClr val="ffffff"/>
                </a:solidFill>
                <a:latin typeface="Arial"/>
              </a:rPr>
              <a:t>Personal Safety Assessment – Informal Threat Modeling</a:t>
            </a:r>
            <a:endParaRPr b="0" lang="en-US" sz="2600" spc="-1" strike="noStrike">
              <a:solidFill>
                <a:srgbClr val="ffffff"/>
              </a:solidFill>
              <a:latin typeface="Arial"/>
            </a:endParaRPr>
          </a:p>
        </p:txBody>
      </p:sp>
      <p:sp>
        <p:nvSpPr>
          <p:cNvPr id="103" name="TextShape 2"/>
          <p:cNvSpPr txBox="1"/>
          <p:nvPr/>
        </p:nvSpPr>
        <p:spPr>
          <a:xfrm>
            <a:off x="360000" y="1080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Discuss the kinds of things that run through your head when you make a decision of choosing the street versus the alleyway?</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i="1" lang="en-US" sz="4400" spc="-1" strike="noStrike">
                <a:solidFill>
                  <a:srgbClr val="009bdd"/>
                </a:solidFill>
                <a:latin typeface="Arial"/>
              </a:rPr>
              <a:t>Let’s brainstorm!</a:t>
            </a:r>
            <a:endParaRPr b="0" lang="en-US" sz="4400" spc="-1" strike="noStrike">
              <a:solidFill>
                <a:srgbClr val="009bdd"/>
              </a:solid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My “answers” - not a complete list</a:t>
            </a:r>
            <a:endParaRPr b="0" lang="en-US" sz="3300" spc="-1" strike="noStrike">
              <a:solidFill>
                <a:srgbClr val="ffffff"/>
              </a:solidFill>
              <a:latin typeface="Arial"/>
            </a:endParaRPr>
          </a:p>
        </p:txBody>
      </p:sp>
      <p:sp>
        <p:nvSpPr>
          <p:cNvPr id="105" name="TextShape 2"/>
          <p:cNvSpPr txBox="1"/>
          <p:nvPr/>
        </p:nvSpPr>
        <p:spPr>
          <a:xfrm>
            <a:off x="360000" y="1080000"/>
            <a:ext cx="9360000" cy="39348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200" spc="-1" strike="noStrike">
                <a:solidFill>
                  <a:srgbClr val="009bdd"/>
                </a:solidFill>
                <a:latin typeface="Arial"/>
              </a:rPr>
              <a:t>How’s the lighting on the street vs alleyway? (Time of day plays a factor.)</a:t>
            </a:r>
            <a:endParaRPr b="0" lang="en-US" sz="2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200" spc="-1" strike="noStrike">
                <a:solidFill>
                  <a:srgbClr val="009bdd"/>
                </a:solidFill>
                <a:latin typeface="Arial"/>
              </a:rPr>
              <a:t>Length of alleyway? (Can someone hear me scream? Short enough to </a:t>
            </a:r>
            <a:r>
              <a:rPr b="0" lang="en-US" sz="2200" spc="-1" strike="noStrike">
                <a:solidFill>
                  <a:srgbClr val="009bdd"/>
                </a:solidFill>
                <a:latin typeface="Arial"/>
              </a:rPr>
              <a:t>run?)</a:t>
            </a:r>
            <a:endParaRPr b="0" lang="en-US" sz="2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200" spc="-1" strike="noStrike">
                <a:solidFill>
                  <a:srgbClr val="009bdd"/>
                </a:solidFill>
                <a:latin typeface="Arial"/>
              </a:rPr>
              <a:t>How many storefronts do I pass on the sidewalk? </a:t>
            </a:r>
            <a:endParaRPr b="0" lang="en-US" sz="2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200" spc="-1" strike="noStrike">
                <a:solidFill>
                  <a:srgbClr val="009bdd"/>
                </a:solidFill>
                <a:latin typeface="Arial"/>
              </a:rPr>
              <a:t>Any observable obstructions in the alley? (Dumpsters, doorways, stairs, </a:t>
            </a:r>
            <a:r>
              <a:rPr b="0" lang="en-US" sz="2200" spc="-1" strike="noStrike">
                <a:solidFill>
                  <a:srgbClr val="009bdd"/>
                </a:solidFill>
                <a:latin typeface="Arial"/>
              </a:rPr>
              <a:t>etc. Weather conditions like snow or ice. Likely cell reception?)</a:t>
            </a:r>
            <a:endParaRPr b="0" lang="en-US" sz="2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200" spc="-1" strike="noStrike">
                <a:solidFill>
                  <a:srgbClr val="009bdd"/>
                </a:solidFill>
                <a:latin typeface="Arial"/>
              </a:rPr>
              <a:t>Is this section of town considered high crime area?</a:t>
            </a:r>
            <a:endParaRPr b="0" lang="en-US" sz="2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200" spc="-1" strike="noStrike">
                <a:solidFill>
                  <a:srgbClr val="009bdd"/>
                </a:solidFill>
                <a:latin typeface="Arial"/>
              </a:rPr>
              <a:t>Do I have anything that could be used as weapon if attacked?</a:t>
            </a:r>
            <a:endParaRPr b="0" lang="en-US" sz="2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200" spc="-1" strike="noStrike">
                <a:solidFill>
                  <a:srgbClr val="009bdd"/>
                </a:solidFill>
                <a:latin typeface="Arial"/>
              </a:rPr>
              <a:t>Fear of rats or other critters in the alley?</a:t>
            </a:r>
            <a:endParaRPr b="0" lang="en-US" sz="2200" spc="-1" strike="noStrike">
              <a:solidFill>
                <a:srgbClr val="009bdd"/>
              </a:solid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360000" y="180000"/>
            <a:ext cx="9360000" cy="478080"/>
          </a:xfrm>
          <a:prstGeom prst="rect">
            <a:avLst/>
          </a:prstGeom>
          <a:noFill/>
          <a:ln>
            <a:noFill/>
          </a:ln>
        </p:spPr>
        <p:txBody>
          <a:bodyPr lIns="0" rIns="0" tIns="0" bIns="0" anchor="ctr"/>
          <a:p>
            <a:pPr algn="ctr"/>
            <a:r>
              <a:rPr b="0" lang="en-US" sz="3300" spc="-1" strike="noStrike">
                <a:solidFill>
                  <a:srgbClr val="ffffff"/>
                </a:solidFill>
                <a:latin typeface="Arial"/>
              </a:rPr>
              <a:t>Some Benefits of Threat Modeling</a:t>
            </a:r>
            <a:endParaRPr b="0" lang="en-US" sz="3300" spc="-1" strike="noStrike">
              <a:solidFill>
                <a:srgbClr val="ffffff"/>
              </a:solidFill>
              <a:latin typeface="Arial"/>
            </a:endParaRPr>
          </a:p>
        </p:txBody>
      </p:sp>
      <p:sp>
        <p:nvSpPr>
          <p:cNvPr id="107" name="TextShape 2"/>
          <p:cNvSpPr txBox="1"/>
          <p:nvPr/>
        </p:nvSpPr>
        <p:spPr>
          <a:xfrm>
            <a:off x="360000" y="864000"/>
            <a:ext cx="9360000" cy="3600000"/>
          </a:xfrm>
          <a:prstGeom prst="rect">
            <a:avLst/>
          </a:prstGeom>
          <a:noFill/>
          <a:ln>
            <a:noFill/>
          </a:ln>
        </p:spPr>
        <p:txBody>
          <a:bodyPr lIns="0" rIns="0" tIns="0" bIns="0"/>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Helps to reveal implicit assumptions, especially areas of implicit trust</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Identifies and helps reduce attack surface</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Helps to identify and eliminate single points-of-failure (e.g., where there is only a single mitigating security control protecting an asset; i.e., lacking in defense-in-depth)</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Helps to prioritize threats and mitigation efforts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Assists in developing security test plan</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Produces artifacts that may be useful in addressing compliance and regulatory issues</a:t>
            </a:r>
            <a:endParaRPr b="0" lang="en-US" sz="2400" spc="-1" strike="noStrike">
              <a:solidFill>
                <a:srgbClr val="009bdd"/>
              </a:solid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50238</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2022-06-12T20:50:06Z</dcterms:created>
  <dc:creator/>
  <dc:description/>
  <dc:language>en-US</dc:language>
  <cp:lastModifiedBy>Kevin Wall</cp:lastModifiedBy>
  <dcterms:modified xsi:type="dcterms:W3CDTF">2023-01-27T23:53:27Z</dcterms:modified>
  <cp:revision>194</cp:revision>
  <dc:subject/>
  <dc:title>Blue Curve</dc:title>
</cp:coreProperties>
</file>