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33" r:id="rId7"/>
    <p:sldId id="534" r:id="rId8"/>
    <p:sldId id="547" r:id="rId9"/>
    <p:sldId id="535" r:id="rId10"/>
    <p:sldId id="536" r:id="rId11"/>
    <p:sldId id="546" r:id="rId12"/>
    <p:sldId id="539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422"/>
  </p:normalViewPr>
  <p:slideViewPr>
    <p:cSldViewPr snapToGrid="0">
      <p:cViewPr varScale="1">
        <p:scale>
          <a:sx n="89" d="100"/>
          <a:sy n="89" d="100"/>
        </p:scale>
        <p:origin x="90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4</c:v>
                </c:pt>
                <c:pt idx="1">
                  <c:v>Model 3</c:v>
                </c:pt>
                <c:pt idx="2">
                  <c:v>Model 2</c:v>
                </c:pt>
                <c:pt idx="3">
                  <c:v>Model 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47</c:v>
                </c:pt>
                <c:pt idx="1">
                  <c:v>51</c:v>
                </c:pt>
                <c:pt idx="2">
                  <c:v>50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A-482A-987B-70234277E2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4</c:v>
                </c:pt>
                <c:pt idx="1">
                  <c:v>Model 3</c:v>
                </c:pt>
                <c:pt idx="2">
                  <c:v>Model 2</c:v>
                </c:pt>
                <c:pt idx="3">
                  <c:v>Model 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48A-482A-987B-70234277E2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4</c:v>
                </c:pt>
                <c:pt idx="1">
                  <c:v>Model 3</c:v>
                </c:pt>
                <c:pt idx="2">
                  <c:v>Model 2</c:v>
                </c:pt>
                <c:pt idx="3">
                  <c:v>Model 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48A-482A-987B-70234277E2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100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1"/>
          </a:solidFill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Kings County REIT:</a:t>
            </a:r>
            <a:br>
              <a:rPr lang="en-US" dirty="0"/>
            </a:br>
            <a:r>
              <a:rPr lang="en-US" dirty="0"/>
              <a:t>INVESTING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Tahron Herring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7" y="3374136"/>
            <a:ext cx="5371294" cy="2395728"/>
          </a:xfrm>
        </p:spPr>
        <p:txBody>
          <a:bodyPr/>
          <a:lstStyle/>
          <a:p>
            <a:r>
              <a:rPr lang="en-US" sz="2400" dirty="0"/>
              <a:t>Tahron Herring</a:t>
            </a:r>
          </a:p>
          <a:p>
            <a:r>
              <a:rPr lang="en-US" sz="2400" dirty="0"/>
              <a:t>Email: Tahron.Herring@gmail.com</a:t>
            </a:r>
          </a:p>
          <a:p>
            <a:r>
              <a:rPr lang="en-US" sz="2400" dirty="0"/>
              <a:t>GitHub: @Tmoney80</a:t>
            </a:r>
          </a:p>
          <a:p>
            <a:r>
              <a:rPr lang="en-US" sz="2400" dirty="0"/>
              <a:t>LinkedIn: linkedin.com/in/</a:t>
            </a:r>
            <a:r>
              <a:rPr lang="en-US" sz="2400" dirty="0" err="1"/>
              <a:t>tahronherring</a:t>
            </a:r>
            <a:r>
              <a:rPr lang="en-US" sz="24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&amp; Data Understanding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 Modeling Results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Steps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3142488" cy="283464"/>
          </a:xfrm>
        </p:spPr>
        <p:txBody>
          <a:bodyPr/>
          <a:lstStyle/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 Investments Inc. has tasked us with recommending methods for locating profitable real estate assets in the Northwestern U.S. that they can acquire and add to their portfolio.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20604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focused on finding the housing features that most strongly influence housing price.</a:t>
            </a:r>
          </a:p>
          <a:p>
            <a:pPr algn="l"/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REIT will use the findings to help influence which real estate assets they acquire and rehab.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22311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 contains several features: home price thru to renovation 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Modeling plan: create a baseline model, then improve performance by adding variables to  subsequent models</a:t>
            </a:r>
          </a:p>
        </p:txBody>
      </p:sp>
    </p:spTree>
    <p:extLst>
      <p:ext uri="{BB962C8B-B14F-4D97-AF65-F5344CB8AC3E}">
        <p14:creationId xmlns:p14="http://schemas.microsoft.com/office/powerpoint/2010/main" val="3488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Regression Modeling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Content Placeholder 5" descr="Bar chart">
            <a:extLst>
              <a:ext uri="{FF2B5EF4-FFF2-40B4-BE49-F238E27FC236}">
                <a16:creationId xmlns:a16="http://schemas.microsoft.com/office/drawing/2014/main" id="{9F02851F-DB0A-09AB-B52A-BE347DDC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228928"/>
              </p:ext>
            </p:extLst>
          </p:nvPr>
        </p:nvGraphicFramePr>
        <p:xfrm>
          <a:off x="1014413" y="2212975"/>
          <a:ext cx="10333037" cy="35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252A1-51AE-36E1-CE3B-D88466BA8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2857769" cy="274320"/>
          </a:xfrm>
        </p:spPr>
        <p:txBody>
          <a:bodyPr/>
          <a:lstStyle/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Regression Modeling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20947-A133-32C2-D0F4-654D337A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292605"/>
              </p:ext>
            </p:extLst>
          </p:nvPr>
        </p:nvGraphicFramePr>
        <p:xfrm>
          <a:off x="1324265" y="2652494"/>
          <a:ext cx="9543469" cy="2303555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01014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68719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6446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413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58824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42637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4</a:t>
                      </a:r>
                      <a:endParaRPr lang="en-US" sz="2400" b="1" i="0" dirty="0">
                        <a:solidFill>
                          <a:schemeClr val="accent3">
                            <a:lumMod val="25000"/>
                          </a:schemeClr>
                        </a:solidFill>
                        <a:latin typeface="Tw Cen MT" panose="020B0602020104020603" pitchFamily="34" charset="7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07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Price 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$396,336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$352,431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$338,354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$370,981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2790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829E124-F6B2-2EBC-7BCE-B1E20B2D44F4}"/>
              </a:ext>
            </a:extLst>
          </p:cNvPr>
          <p:cNvSpPr txBox="1">
            <a:spLocks/>
          </p:cNvSpPr>
          <p:nvPr/>
        </p:nvSpPr>
        <p:spPr>
          <a:xfrm>
            <a:off x="589788" y="6309360"/>
            <a:ext cx="2857769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40" y="2478024"/>
            <a:ext cx="1678206" cy="702770"/>
          </a:xfrm>
        </p:spPr>
        <p:txBody>
          <a:bodyPr/>
          <a:lstStyle/>
          <a:p>
            <a:r>
              <a:rPr lang="en-US" sz="1800" dirty="0"/>
              <a:t>Living Square Footage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19" y="3236976"/>
            <a:ext cx="1692119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Larger square footage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0960" y="2476706"/>
            <a:ext cx="1624406" cy="704088"/>
          </a:xfrm>
        </p:spPr>
        <p:txBody>
          <a:bodyPr/>
          <a:lstStyle/>
          <a:p>
            <a:r>
              <a:rPr lang="en-US" sz="1800" dirty="0"/>
              <a:t>Number Of Bedrooms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4871" y="3236976"/>
            <a:ext cx="1638134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Greater amount of bedrooms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0440" y="2476706"/>
            <a:ext cx="1875014" cy="704088"/>
          </a:xfrm>
        </p:spPr>
        <p:txBody>
          <a:bodyPr/>
          <a:lstStyle/>
          <a:p>
            <a:r>
              <a:rPr lang="en-US" sz="1800" dirty="0"/>
              <a:t>Waterfront Status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4237" y="3236976"/>
            <a:ext cx="1875060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Homes on Waterfront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0528" y="2478024"/>
            <a:ext cx="1791821" cy="704088"/>
          </a:xfrm>
        </p:spPr>
        <p:txBody>
          <a:bodyPr/>
          <a:lstStyle/>
          <a:p>
            <a:r>
              <a:rPr lang="en-US" sz="1800" dirty="0"/>
              <a:t>House Grade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0529" y="3236976"/>
            <a:ext cx="1791821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Ratings of Excellent, Luxury, or Mansion </a:t>
            </a:r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80818" y="2478025"/>
            <a:ext cx="1689939" cy="702769"/>
          </a:xfrm>
        </p:spPr>
        <p:txBody>
          <a:bodyPr/>
          <a:lstStyle/>
          <a:p>
            <a:r>
              <a:rPr lang="en-US" sz="18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Build Year</a:t>
            </a:r>
            <a:endParaRPr lang="en-US" sz="1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76636" y="3236976"/>
            <a:ext cx="1689940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Larger (newer) years</a:t>
            </a:r>
          </a:p>
          <a:p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CA03EF7-D2E9-E7A7-9E3F-4749B55FD911}"/>
              </a:ext>
            </a:extLst>
          </p:cNvPr>
          <p:cNvSpPr txBox="1">
            <a:spLocks/>
          </p:cNvSpPr>
          <p:nvPr/>
        </p:nvSpPr>
        <p:spPr>
          <a:xfrm>
            <a:off x="7933582" y="3236976"/>
            <a:ext cx="1791822" cy="1856232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Focus: Ratings of Fair, Excellent, or None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BF84339-2ABD-DE58-D6D2-BEAB46A0334F}"/>
              </a:ext>
            </a:extLst>
          </p:cNvPr>
          <p:cNvSpPr txBox="1">
            <a:spLocks/>
          </p:cNvSpPr>
          <p:nvPr/>
        </p:nvSpPr>
        <p:spPr>
          <a:xfrm>
            <a:off x="7947423" y="2478024"/>
            <a:ext cx="1777981" cy="7040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View Quality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more variables</a:t>
            </a:r>
          </a:p>
          <a:p>
            <a:r>
              <a:rPr lang="en-US" dirty="0"/>
              <a:t>Preferably linear</a:t>
            </a:r>
          </a:p>
          <a:p>
            <a:r>
              <a:rPr lang="en-US" dirty="0"/>
              <a:t>Better train model​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data points</a:t>
            </a:r>
          </a:p>
          <a:p>
            <a:r>
              <a:rPr lang="en-US" dirty="0"/>
              <a:t>Can improve model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Different modeling approaches for given data</a:t>
            </a:r>
          </a:p>
          <a:p>
            <a:r>
              <a:rPr lang="en-US" dirty="0"/>
              <a:t>Different analysis methods may yield more findings​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B3A8EE7-6185-3E0A-9DA0-936FAAB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4" y="6191250"/>
            <a:ext cx="2717539" cy="273050"/>
          </a:xfrm>
        </p:spPr>
        <p:txBody>
          <a:bodyPr/>
          <a:lstStyle/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171</TotalTime>
  <Words>305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Kings County REIT: INVESTING insights</vt:lpstr>
      <vt:lpstr>CONTENTS</vt:lpstr>
      <vt:lpstr>Overview</vt:lpstr>
      <vt:lpstr>Business Understanding</vt:lpstr>
      <vt:lpstr>Data understanding</vt:lpstr>
      <vt:lpstr>Regression Modeling Results</vt:lpstr>
      <vt:lpstr>Regression Modeling Results</vt:lpstr>
      <vt:lpstr>Conclusion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REIT: INVESTING insights</dc:title>
  <dc:creator>Tahron Herring</dc:creator>
  <cp:lastModifiedBy>Tahron Herring</cp:lastModifiedBy>
  <cp:revision>5</cp:revision>
  <dcterms:created xsi:type="dcterms:W3CDTF">2023-03-01T02:18:19Z</dcterms:created>
  <dcterms:modified xsi:type="dcterms:W3CDTF">2023-03-01T05:09:30Z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