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530" r:id="rId5"/>
    <p:sldId id="531" r:id="rId6"/>
    <p:sldId id="533" r:id="rId7"/>
    <p:sldId id="534" r:id="rId8"/>
    <p:sldId id="547" r:id="rId9"/>
    <p:sldId id="535" r:id="rId10"/>
    <p:sldId id="536" r:id="rId11"/>
    <p:sldId id="546" r:id="rId12"/>
    <p:sldId id="539" r:id="rId13"/>
    <p:sldId id="5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422"/>
  </p:normalViewPr>
  <p:slideViewPr>
    <p:cSldViewPr snapToGrid="0">
      <p:cViewPr varScale="1">
        <p:scale>
          <a:sx n="110" d="100"/>
          <a:sy n="110" d="100"/>
        </p:scale>
        <p:origin x="114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Model 4</c:v>
                </c:pt>
                <c:pt idx="1">
                  <c:v>Model 3</c:v>
                </c:pt>
                <c:pt idx="2">
                  <c:v>Model 2</c:v>
                </c:pt>
                <c:pt idx="3">
                  <c:v>Model 1</c:v>
                </c:pt>
              </c:strCache>
            </c:strRef>
          </c:cat>
          <c:val>
            <c:numRef>
              <c:f>Sheet1!$B$2:$B$5</c:f>
              <c:numCache>
                <c:formatCode>_(* #,##0.0_);_(* \(#,##0.0\);_(* "-"??_);_(@_)</c:formatCode>
                <c:ptCount val="4"/>
                <c:pt idx="0">
                  <c:v>47</c:v>
                </c:pt>
                <c:pt idx="1">
                  <c:v>51</c:v>
                </c:pt>
                <c:pt idx="2">
                  <c:v>50</c:v>
                </c:pt>
                <c:pt idx="3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A-482A-987B-70234277E2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Model 4</c:v>
                </c:pt>
                <c:pt idx="1">
                  <c:v>Model 3</c:v>
                </c:pt>
                <c:pt idx="2">
                  <c:v>Model 2</c:v>
                </c:pt>
                <c:pt idx="3">
                  <c:v>Model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48A-482A-987B-70234277E2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Model 4</c:v>
                </c:pt>
                <c:pt idx="1">
                  <c:v>Model 3</c:v>
                </c:pt>
                <c:pt idx="2">
                  <c:v>Model 2</c:v>
                </c:pt>
                <c:pt idx="3">
                  <c:v>Model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48A-482A-987B-70234277E2E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26"/>
        <c:overlap val="100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* #,##0.0_);_(* \(#,##0.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solidFill>
            <a:schemeClr val="bg1"/>
          </a:solidFill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Kings County REIT:</a:t>
            </a:r>
            <a:br>
              <a:rPr lang="en-US" dirty="0"/>
            </a:br>
            <a:r>
              <a:rPr lang="en-US" dirty="0"/>
              <a:t>INVESTING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Tahron Herring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7" y="3374136"/>
            <a:ext cx="5371294" cy="2395728"/>
          </a:xfrm>
        </p:spPr>
        <p:txBody>
          <a:bodyPr/>
          <a:lstStyle/>
          <a:p>
            <a:r>
              <a:rPr lang="en-US" sz="2400" dirty="0"/>
              <a:t>Tahron Herring</a:t>
            </a:r>
          </a:p>
          <a:p>
            <a:r>
              <a:rPr lang="en-US" sz="2400" dirty="0"/>
              <a:t>Email: Tahron.Herring@gmail.com</a:t>
            </a:r>
          </a:p>
          <a:p>
            <a:r>
              <a:rPr lang="en-US" sz="2400" dirty="0"/>
              <a:t>GitHub: @Tmoney80</a:t>
            </a:r>
          </a:p>
          <a:p>
            <a:r>
              <a:rPr lang="en-US" sz="2400" dirty="0"/>
              <a:t>LinkedIn: linkedin.com/in/</a:t>
            </a:r>
            <a:r>
              <a:rPr lang="en-US" sz="2400" dirty="0" err="1"/>
              <a:t>tahronherring</a:t>
            </a:r>
            <a:r>
              <a:rPr lang="en-US" sz="2400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Business &amp; Data Understanding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Regression Modeling Results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 Steps</a:t>
            </a:r>
          </a:p>
          <a:p>
            <a:pPr marL="0" indent="0" algn="l">
              <a:lnSpc>
                <a:spcPct val="150000"/>
              </a:lnSpc>
              <a:buClr>
                <a:schemeClr val="accent6"/>
              </a:buClr>
              <a:buNone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l">
              <a:lnSpc>
                <a:spcPct val="150000"/>
              </a:lnSpc>
              <a:buClr>
                <a:schemeClr val="accent6"/>
              </a:buClr>
              <a:buNone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3142488" cy="283464"/>
          </a:xfrm>
        </p:spPr>
        <p:txBody>
          <a:bodyPr/>
          <a:lstStyle/>
          <a:p>
            <a:r>
              <a:rPr lang="en-US" dirty="0"/>
              <a:t>Kings County REIT : Investing Insights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 Investments Inc. has tasked us with recommending methods for locating profitable real estate assets in the Northwestern U.S. that they can acquire and add to their portfolio.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206044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Project focused on finding the housing features that most strongly influence housing price.</a:t>
            </a:r>
          </a:p>
          <a:p>
            <a:pPr algn="l"/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REIT will use the findings to help influence which real estate assets they acquire and rehab.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3"/>
            <a:ext cx="7068312" cy="264914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Dataset contains over 30,000 entries distributed over 25 fields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Some housing features include: Price, Waterfront Status, Patio Square footage, Renovation Year, etc.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Modeling plan: create a baseline model, then improve performance by adding variables to  subsequent models</a:t>
            </a:r>
          </a:p>
        </p:txBody>
      </p:sp>
    </p:spTree>
    <p:extLst>
      <p:ext uri="{BB962C8B-B14F-4D97-AF65-F5344CB8AC3E}">
        <p14:creationId xmlns:p14="http://schemas.microsoft.com/office/powerpoint/2010/main" val="3488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Regression Modeling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4" name="Content Placeholder 5" descr="Bar chart">
            <a:extLst>
              <a:ext uri="{FF2B5EF4-FFF2-40B4-BE49-F238E27FC236}">
                <a16:creationId xmlns:a16="http://schemas.microsoft.com/office/drawing/2014/main" id="{9F02851F-DB0A-09AB-B52A-BE347DDCB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228928"/>
              </p:ext>
            </p:extLst>
          </p:nvPr>
        </p:nvGraphicFramePr>
        <p:xfrm>
          <a:off x="1014413" y="2212975"/>
          <a:ext cx="10333037" cy="3548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252A1-51AE-36E1-CE3B-D88466BA88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3" y="6190488"/>
            <a:ext cx="2857769" cy="274320"/>
          </a:xfrm>
        </p:spPr>
        <p:txBody>
          <a:bodyPr/>
          <a:lstStyle/>
          <a:p>
            <a:r>
              <a:rPr lang="en-US" dirty="0"/>
              <a:t>Kings County REIT : Investing Insights</a:t>
            </a:r>
          </a:p>
        </p:txBody>
      </p:sp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832104"/>
            <a:ext cx="9994392" cy="1069848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Regression Modeling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C20947-A133-32C2-D0F4-654D337A7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292605"/>
              </p:ext>
            </p:extLst>
          </p:nvPr>
        </p:nvGraphicFramePr>
        <p:xfrm>
          <a:off x="1324265" y="2652494"/>
          <a:ext cx="9543469" cy="2303555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1010143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68719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164466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14131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158824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42637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accent3">
                              <a:lumMod val="25000"/>
                            </a:schemeClr>
                          </a:solidFill>
                          <a:latin typeface="Tw Cen MT" panose="020B0602020104020603" pitchFamily="34" charset="77"/>
                          <a:cs typeface="Segoe UI Light" panose="020B0502040204020203" pitchFamily="34" charset="0"/>
                        </a:rPr>
                        <a:t>Model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accent3">
                              <a:lumMod val="25000"/>
                            </a:schemeClr>
                          </a:solidFill>
                          <a:latin typeface="Tw Cen MT" panose="020B0602020104020603" pitchFamily="34" charset="77"/>
                          <a:cs typeface="Segoe UI Light" panose="020B0502040204020203" pitchFamily="34" charset="0"/>
                        </a:rPr>
                        <a:t>Model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dirty="0">
                          <a:solidFill>
                            <a:schemeClr val="accent3">
                              <a:lumMod val="25000"/>
                            </a:schemeClr>
                          </a:solidFill>
                          <a:latin typeface="Tw Cen MT" panose="020B0602020104020603" pitchFamily="34" charset="77"/>
                          <a:cs typeface="Segoe UI Light" panose="020B0502040204020203" pitchFamily="34" charset="0"/>
                        </a:rPr>
                        <a:t>Model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chemeClr val="accent3">
                              <a:lumMod val="25000"/>
                            </a:schemeClr>
                          </a:solidFill>
                          <a:latin typeface="Tw Cen MT" panose="020B0602020104020603" pitchFamily="34" charset="77"/>
                          <a:cs typeface="Segoe UI Light" panose="020B0502040204020203" pitchFamily="34" charset="0"/>
                        </a:rPr>
                        <a:t>Model 4</a:t>
                      </a:r>
                      <a:endParaRPr lang="en-US" sz="2400" b="1" i="0" dirty="0">
                        <a:solidFill>
                          <a:schemeClr val="accent3">
                            <a:lumMod val="25000"/>
                          </a:schemeClr>
                        </a:solidFill>
                        <a:latin typeface="Tw Cen MT" panose="020B0602020104020603" pitchFamily="34" charset="77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0786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Price Offset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$396,336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$352,431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$338,354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$370,981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27902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Variables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829E124-F6B2-2EBC-7BCE-B1E20B2D44F4}"/>
              </a:ext>
            </a:extLst>
          </p:cNvPr>
          <p:cNvSpPr txBox="1">
            <a:spLocks/>
          </p:cNvSpPr>
          <p:nvPr/>
        </p:nvSpPr>
        <p:spPr>
          <a:xfrm>
            <a:off x="589788" y="6309360"/>
            <a:ext cx="2857769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Kings County REIT : Investing Insights</a:t>
            </a:r>
          </a:p>
        </p:txBody>
      </p:sp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2D8B-92F5-22B2-084C-934BCBC00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40" y="2478024"/>
            <a:ext cx="1678206" cy="702770"/>
          </a:xfrm>
        </p:spPr>
        <p:txBody>
          <a:bodyPr/>
          <a:lstStyle/>
          <a:p>
            <a:r>
              <a:rPr lang="en-US" sz="1800" dirty="0"/>
              <a:t>Living Square Footage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04B5D-BB88-E446-FDC1-8BE748EFE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19" y="3236976"/>
            <a:ext cx="1692119" cy="185623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Focus: Larger square footage</a:t>
            </a:r>
          </a:p>
          <a:p>
            <a:endParaRPr lang="en-US" dirty="0"/>
          </a:p>
          <a:p>
            <a:r>
              <a:rPr lang="en-US" dirty="0"/>
              <a:t>Increase of 1 = increase of $510 in price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60960" y="2476706"/>
            <a:ext cx="1624406" cy="704088"/>
          </a:xfrm>
        </p:spPr>
        <p:txBody>
          <a:bodyPr/>
          <a:lstStyle/>
          <a:p>
            <a:r>
              <a:rPr lang="en-US" sz="1800" dirty="0"/>
              <a:t>Number Of Bedrooms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D9B67F-AD02-4BA5-209B-C91070303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4871" y="3236976"/>
            <a:ext cx="1638134" cy="185623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Focus: Greater amount of bedrooms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9FBD2-F371-6F7E-1D42-95EFADFA10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0440" y="2476706"/>
            <a:ext cx="1875014" cy="704088"/>
          </a:xfrm>
        </p:spPr>
        <p:txBody>
          <a:bodyPr/>
          <a:lstStyle/>
          <a:p>
            <a:r>
              <a:rPr lang="en-US" sz="1800" dirty="0"/>
              <a:t>Waterfront Status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39B280-D4F1-D5B7-9D62-C1DA10C60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64237" y="3236976"/>
            <a:ext cx="1875060" cy="185623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Focus: Homes on Waterfront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9C835B-EE7B-2801-6842-7044F69014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0528" y="2478024"/>
            <a:ext cx="1791821" cy="704088"/>
          </a:xfrm>
        </p:spPr>
        <p:txBody>
          <a:bodyPr/>
          <a:lstStyle/>
          <a:p>
            <a:r>
              <a:rPr lang="en-US" sz="1800" dirty="0"/>
              <a:t>House Grade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9544CE-BE3D-F6DD-FADE-D85F729A9B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0529" y="3236976"/>
            <a:ext cx="1791821" cy="185623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Focus: Ratings of Excellent, Luxury, or Mansion </a:t>
            </a:r>
          </a:p>
          <a:p>
            <a:endParaRPr lang="en-US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AF0BD8F-E098-8282-AE8C-8BFAB5EBBF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80818" y="2478025"/>
            <a:ext cx="1689939" cy="702769"/>
          </a:xfrm>
        </p:spPr>
        <p:txBody>
          <a:bodyPr/>
          <a:lstStyle/>
          <a:p>
            <a:r>
              <a:rPr lang="en-US" sz="1800" b="1" dirty="0">
                <a:solidFill>
                  <a:schemeClr val="accent3">
                    <a:lumMod val="25000"/>
                  </a:schemeClr>
                </a:solidFill>
                <a:latin typeface="Tw Cen MT" panose="020B0602020104020603" pitchFamily="34" charset="77"/>
                <a:ea typeface="Source Sans Pro" panose="020B0503030403020204" pitchFamily="34" charset="0"/>
              </a:rPr>
              <a:t>Build Year</a:t>
            </a:r>
            <a:endParaRPr lang="en-US" sz="1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3E31E-F298-485B-42BF-303CC63524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776636" y="3236976"/>
            <a:ext cx="1689940" cy="185623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Focus: Larger (newer) years</a:t>
            </a:r>
          </a:p>
          <a:p>
            <a:endParaRPr lang="en-US" dirty="0"/>
          </a:p>
          <a:p>
            <a:r>
              <a:rPr lang="en-US" dirty="0"/>
              <a:t>Increase of 1 = decrease of $1,588 in price</a:t>
            </a:r>
          </a:p>
          <a:p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9CA03EF7-D2E9-E7A7-9E3F-4749B55FD911}"/>
              </a:ext>
            </a:extLst>
          </p:cNvPr>
          <p:cNvSpPr txBox="1">
            <a:spLocks/>
          </p:cNvSpPr>
          <p:nvPr/>
        </p:nvSpPr>
        <p:spPr>
          <a:xfrm>
            <a:off x="7933582" y="3236976"/>
            <a:ext cx="1791822" cy="1856232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lIns="256032" tIns="201168" rIns="27432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kern="1200" spc="0" baseline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Focus: Ratings of Fair, Excellent, or None</a:t>
            </a:r>
          </a:p>
          <a:p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BF84339-2ABD-DE58-D6D2-BEAB46A0334F}"/>
              </a:ext>
            </a:extLst>
          </p:cNvPr>
          <p:cNvSpPr txBox="1">
            <a:spLocks/>
          </p:cNvSpPr>
          <p:nvPr/>
        </p:nvSpPr>
        <p:spPr>
          <a:xfrm>
            <a:off x="7947423" y="2478024"/>
            <a:ext cx="1777981" cy="70408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 spc="0" baseline="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View Quality</a:t>
            </a:r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852F-3FB7-6D2E-F6AC-1F6B9CAD2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35D3F1-0C33-3404-5D49-E70C9D100F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Find more variables</a:t>
            </a:r>
          </a:p>
          <a:p>
            <a:r>
              <a:rPr lang="en-US" dirty="0"/>
              <a:t>Preferably linear</a:t>
            </a:r>
          </a:p>
          <a:p>
            <a:r>
              <a:rPr lang="en-US" dirty="0"/>
              <a:t>Better train model​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F7BD8-DA37-58AB-1F45-D0F045DF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4F2AAC-B18D-1D49-15F1-2D69101664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More data points</a:t>
            </a:r>
          </a:p>
          <a:p>
            <a:r>
              <a:rPr lang="en-US" dirty="0"/>
              <a:t>Can improve model predictions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68EFF0-69C3-F9AE-1107-E08A22BCF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6980BD-0225-0DD6-3D62-B0B1E983AB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3068680" cy="2578608"/>
          </a:xfrm>
        </p:spPr>
        <p:txBody>
          <a:bodyPr/>
          <a:lstStyle/>
          <a:p>
            <a:r>
              <a:rPr lang="en-US" dirty="0"/>
              <a:t>Different modeling approaches for given data</a:t>
            </a:r>
          </a:p>
          <a:p>
            <a:r>
              <a:rPr lang="en-US" dirty="0"/>
              <a:t>Different analysis methods may yield more findings​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B3A8EE7-6185-3E0A-9DA0-936FAAB5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4" y="6191250"/>
            <a:ext cx="2717539" cy="273050"/>
          </a:xfrm>
        </p:spPr>
        <p:txBody>
          <a:bodyPr/>
          <a:lstStyle/>
          <a:p>
            <a:r>
              <a:rPr lang="en-US" dirty="0"/>
              <a:t>Kings County REIT : Investing Insights</a:t>
            </a:r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672</TotalTime>
  <Words>342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Segoe UI</vt:lpstr>
      <vt:lpstr>Segoe UI Light</vt:lpstr>
      <vt:lpstr>Tw Cen MT</vt:lpstr>
      <vt:lpstr>Office Theme</vt:lpstr>
      <vt:lpstr>Kings County REIT: INVESTING insights</vt:lpstr>
      <vt:lpstr>CONTENTS</vt:lpstr>
      <vt:lpstr>Overview</vt:lpstr>
      <vt:lpstr>Business Understanding</vt:lpstr>
      <vt:lpstr>Data understanding</vt:lpstr>
      <vt:lpstr>Regression Modeling Results</vt:lpstr>
      <vt:lpstr>Regression Modeling Results</vt:lpstr>
      <vt:lpstr>Conclusion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 County REIT: INVESTING insights</dc:title>
  <dc:creator>Tahron Herring</dc:creator>
  <cp:lastModifiedBy>Tahron Herring</cp:lastModifiedBy>
  <cp:revision>7</cp:revision>
  <dcterms:created xsi:type="dcterms:W3CDTF">2023-03-01T02:18:19Z</dcterms:created>
  <dcterms:modified xsi:type="dcterms:W3CDTF">2023-03-02T00:49:25Z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