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44C31-E5AF-484C-A0F5-475EAC0951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D119AE-8BC2-4BF0-B2D3-2342DF7EDDF9}">
      <dgm:prSet/>
      <dgm:spPr/>
      <dgm:t>
        <a:bodyPr/>
        <a:lstStyle/>
        <a:p>
          <a:r>
            <a:rPr lang="en-US"/>
            <a:t>Business Understanding</a:t>
          </a:r>
        </a:p>
      </dgm:t>
    </dgm:pt>
    <dgm:pt modelId="{200F2C85-2972-4845-BEE8-5430854B7F01}" type="parTrans" cxnId="{005F915D-11E8-4F1B-9653-C084990A17EE}">
      <dgm:prSet/>
      <dgm:spPr/>
      <dgm:t>
        <a:bodyPr/>
        <a:lstStyle/>
        <a:p>
          <a:endParaRPr lang="en-US"/>
        </a:p>
      </dgm:t>
    </dgm:pt>
    <dgm:pt modelId="{A8895CFD-E5E9-487F-B96F-9F4D56B903DB}" type="sibTrans" cxnId="{005F915D-11E8-4F1B-9653-C084990A17EE}">
      <dgm:prSet/>
      <dgm:spPr/>
      <dgm:t>
        <a:bodyPr/>
        <a:lstStyle/>
        <a:p>
          <a:endParaRPr lang="en-US"/>
        </a:p>
      </dgm:t>
    </dgm:pt>
    <dgm:pt modelId="{EF2E627C-F7DC-4BA9-A56D-4ACFEC656D5F}">
      <dgm:prSet/>
      <dgm:spPr/>
      <dgm:t>
        <a:bodyPr/>
        <a:lstStyle/>
        <a:p>
          <a:r>
            <a:rPr lang="en-US"/>
            <a:t>Data Understanding</a:t>
          </a:r>
        </a:p>
      </dgm:t>
    </dgm:pt>
    <dgm:pt modelId="{E4BC2CF7-0903-4313-84F8-CA4CE53689D0}" type="parTrans" cxnId="{923A65C6-65E4-4C9F-938D-AB45BB6A978F}">
      <dgm:prSet/>
      <dgm:spPr/>
      <dgm:t>
        <a:bodyPr/>
        <a:lstStyle/>
        <a:p>
          <a:endParaRPr lang="en-US"/>
        </a:p>
      </dgm:t>
    </dgm:pt>
    <dgm:pt modelId="{F50F034F-1022-40EC-A26C-E0A141BFED58}" type="sibTrans" cxnId="{923A65C6-65E4-4C9F-938D-AB45BB6A978F}">
      <dgm:prSet/>
      <dgm:spPr/>
      <dgm:t>
        <a:bodyPr/>
        <a:lstStyle/>
        <a:p>
          <a:endParaRPr lang="en-US"/>
        </a:p>
      </dgm:t>
    </dgm:pt>
    <dgm:pt modelId="{DB9A45D9-52B9-4ACA-A509-ACFAE57C183F}">
      <dgm:prSet/>
      <dgm:spPr/>
      <dgm:t>
        <a:bodyPr/>
        <a:lstStyle/>
        <a:p>
          <a:r>
            <a:rPr lang="en-US"/>
            <a:t>Analysis Results</a:t>
          </a:r>
        </a:p>
      </dgm:t>
    </dgm:pt>
    <dgm:pt modelId="{A388F2A3-8091-4AC5-8978-63F321409E93}" type="parTrans" cxnId="{5CF07A96-8380-4FB5-9073-276124C6C2D5}">
      <dgm:prSet/>
      <dgm:spPr/>
      <dgm:t>
        <a:bodyPr/>
        <a:lstStyle/>
        <a:p>
          <a:endParaRPr lang="en-US"/>
        </a:p>
      </dgm:t>
    </dgm:pt>
    <dgm:pt modelId="{FB632279-2D42-4D07-8DE2-F4DBC886A1B9}" type="sibTrans" cxnId="{5CF07A96-8380-4FB5-9073-276124C6C2D5}">
      <dgm:prSet/>
      <dgm:spPr/>
      <dgm:t>
        <a:bodyPr/>
        <a:lstStyle/>
        <a:p>
          <a:endParaRPr lang="en-US"/>
        </a:p>
      </dgm:t>
    </dgm:pt>
    <dgm:pt modelId="{2168D083-BC0E-499C-AB20-8C527431A1E4}">
      <dgm:prSet/>
      <dgm:spPr/>
      <dgm:t>
        <a:bodyPr/>
        <a:lstStyle/>
        <a:p>
          <a:r>
            <a:rPr lang="en-US"/>
            <a:t>Conclusions</a:t>
          </a:r>
        </a:p>
      </dgm:t>
    </dgm:pt>
    <dgm:pt modelId="{16603420-0F93-4F52-92FB-69F78F299CF3}" type="parTrans" cxnId="{B26ED7DC-168D-4DD8-98F3-7819A89E1A6B}">
      <dgm:prSet/>
      <dgm:spPr/>
      <dgm:t>
        <a:bodyPr/>
        <a:lstStyle/>
        <a:p>
          <a:endParaRPr lang="en-US"/>
        </a:p>
      </dgm:t>
    </dgm:pt>
    <dgm:pt modelId="{598DE917-3E94-414D-A0D4-5506F47B0ACA}" type="sibTrans" cxnId="{B26ED7DC-168D-4DD8-98F3-7819A89E1A6B}">
      <dgm:prSet/>
      <dgm:spPr/>
      <dgm:t>
        <a:bodyPr/>
        <a:lstStyle/>
        <a:p>
          <a:endParaRPr lang="en-US"/>
        </a:p>
      </dgm:t>
    </dgm:pt>
    <dgm:pt modelId="{AD46D896-F83C-4B11-8E99-6F7C9991DB4B}" type="pres">
      <dgm:prSet presAssocID="{56444C31-E5AF-484C-A0F5-475EAC09514E}" presName="root" presStyleCnt="0">
        <dgm:presLayoutVars>
          <dgm:dir/>
          <dgm:resizeHandles val="exact"/>
        </dgm:presLayoutVars>
      </dgm:prSet>
      <dgm:spPr/>
    </dgm:pt>
    <dgm:pt modelId="{A411B9A8-D21E-4EA4-97A1-B47E803530F9}" type="pres">
      <dgm:prSet presAssocID="{D2D119AE-8BC2-4BF0-B2D3-2342DF7EDDF9}" presName="compNode" presStyleCnt="0"/>
      <dgm:spPr/>
    </dgm:pt>
    <dgm:pt modelId="{39B37F6C-37ED-4165-BDDD-204A049569F9}" type="pres">
      <dgm:prSet presAssocID="{D2D119AE-8BC2-4BF0-B2D3-2342DF7EDDF9}" presName="bgRect" presStyleLbl="bgShp" presStyleIdx="0" presStyleCnt="4"/>
      <dgm:spPr/>
    </dgm:pt>
    <dgm:pt modelId="{241B9A0C-2B00-4F4B-A1EC-700DAB83E2FF}" type="pres">
      <dgm:prSet presAssocID="{D2D119AE-8BC2-4BF0-B2D3-2342DF7EDD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996CB97-E2DD-486A-A771-DCE95190E916}" type="pres">
      <dgm:prSet presAssocID="{D2D119AE-8BC2-4BF0-B2D3-2342DF7EDDF9}" presName="spaceRect" presStyleCnt="0"/>
      <dgm:spPr/>
    </dgm:pt>
    <dgm:pt modelId="{38657EF0-821A-48C3-8D5B-DBBEED31F613}" type="pres">
      <dgm:prSet presAssocID="{D2D119AE-8BC2-4BF0-B2D3-2342DF7EDDF9}" presName="parTx" presStyleLbl="revTx" presStyleIdx="0" presStyleCnt="4">
        <dgm:presLayoutVars>
          <dgm:chMax val="0"/>
          <dgm:chPref val="0"/>
        </dgm:presLayoutVars>
      </dgm:prSet>
      <dgm:spPr/>
    </dgm:pt>
    <dgm:pt modelId="{6EB077D2-8286-4907-A39D-5817DE337DF9}" type="pres">
      <dgm:prSet presAssocID="{A8895CFD-E5E9-487F-B96F-9F4D56B903DB}" presName="sibTrans" presStyleCnt="0"/>
      <dgm:spPr/>
    </dgm:pt>
    <dgm:pt modelId="{6DF648AE-C2E1-44AC-BD11-CA79D66FC7ED}" type="pres">
      <dgm:prSet presAssocID="{EF2E627C-F7DC-4BA9-A56D-4ACFEC656D5F}" presName="compNode" presStyleCnt="0"/>
      <dgm:spPr/>
    </dgm:pt>
    <dgm:pt modelId="{08D9DF21-FB4B-4B74-B0BA-E0EA44646781}" type="pres">
      <dgm:prSet presAssocID="{EF2E627C-F7DC-4BA9-A56D-4ACFEC656D5F}" presName="bgRect" presStyleLbl="bgShp" presStyleIdx="1" presStyleCnt="4"/>
      <dgm:spPr/>
    </dgm:pt>
    <dgm:pt modelId="{8C4BA9F7-1E66-473A-B706-F132E754920A}" type="pres">
      <dgm:prSet presAssocID="{EF2E627C-F7DC-4BA9-A56D-4ACFEC656D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A342F08-54D5-44A4-A883-8B739CB82862}" type="pres">
      <dgm:prSet presAssocID="{EF2E627C-F7DC-4BA9-A56D-4ACFEC656D5F}" presName="spaceRect" presStyleCnt="0"/>
      <dgm:spPr/>
    </dgm:pt>
    <dgm:pt modelId="{57D2D4F6-3F87-466B-87D8-C2F44A1F63F3}" type="pres">
      <dgm:prSet presAssocID="{EF2E627C-F7DC-4BA9-A56D-4ACFEC656D5F}" presName="parTx" presStyleLbl="revTx" presStyleIdx="1" presStyleCnt="4">
        <dgm:presLayoutVars>
          <dgm:chMax val="0"/>
          <dgm:chPref val="0"/>
        </dgm:presLayoutVars>
      </dgm:prSet>
      <dgm:spPr/>
    </dgm:pt>
    <dgm:pt modelId="{BB9C0854-84C5-4C17-A228-5F927DB68767}" type="pres">
      <dgm:prSet presAssocID="{F50F034F-1022-40EC-A26C-E0A141BFED58}" presName="sibTrans" presStyleCnt="0"/>
      <dgm:spPr/>
    </dgm:pt>
    <dgm:pt modelId="{3DF9A4B1-6782-4979-95C6-8625FA8D22D0}" type="pres">
      <dgm:prSet presAssocID="{DB9A45D9-52B9-4ACA-A509-ACFAE57C183F}" presName="compNode" presStyleCnt="0"/>
      <dgm:spPr/>
    </dgm:pt>
    <dgm:pt modelId="{D03856E9-4A5E-48D4-A952-2EDA016C8082}" type="pres">
      <dgm:prSet presAssocID="{DB9A45D9-52B9-4ACA-A509-ACFAE57C183F}" presName="bgRect" presStyleLbl="bgShp" presStyleIdx="2" presStyleCnt="4"/>
      <dgm:spPr/>
    </dgm:pt>
    <dgm:pt modelId="{2691D0E6-2A9E-42E7-BAC6-EF1C2D0CE021}" type="pres">
      <dgm:prSet presAssocID="{DB9A45D9-52B9-4ACA-A509-ACFAE57C18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20D9AAA-BE1C-47FB-9468-FF0D67DD7E46}" type="pres">
      <dgm:prSet presAssocID="{DB9A45D9-52B9-4ACA-A509-ACFAE57C183F}" presName="spaceRect" presStyleCnt="0"/>
      <dgm:spPr/>
    </dgm:pt>
    <dgm:pt modelId="{F8EC6128-F99C-490B-8ED7-B29FE148FA2B}" type="pres">
      <dgm:prSet presAssocID="{DB9A45D9-52B9-4ACA-A509-ACFAE57C183F}" presName="parTx" presStyleLbl="revTx" presStyleIdx="2" presStyleCnt="4">
        <dgm:presLayoutVars>
          <dgm:chMax val="0"/>
          <dgm:chPref val="0"/>
        </dgm:presLayoutVars>
      </dgm:prSet>
      <dgm:spPr/>
    </dgm:pt>
    <dgm:pt modelId="{3003AAF6-8B27-4A75-961A-6DA70C3B68FA}" type="pres">
      <dgm:prSet presAssocID="{FB632279-2D42-4D07-8DE2-F4DBC886A1B9}" presName="sibTrans" presStyleCnt="0"/>
      <dgm:spPr/>
    </dgm:pt>
    <dgm:pt modelId="{68F481A4-579A-4D2C-90D4-2DBE8709C606}" type="pres">
      <dgm:prSet presAssocID="{2168D083-BC0E-499C-AB20-8C527431A1E4}" presName="compNode" presStyleCnt="0"/>
      <dgm:spPr/>
    </dgm:pt>
    <dgm:pt modelId="{FE933D60-EB75-4D33-A60B-7D1DE1698FBB}" type="pres">
      <dgm:prSet presAssocID="{2168D083-BC0E-499C-AB20-8C527431A1E4}" presName="bgRect" presStyleLbl="bgShp" presStyleIdx="3" presStyleCnt="4"/>
      <dgm:spPr/>
    </dgm:pt>
    <dgm:pt modelId="{E182373F-59C2-4112-85A9-5D23AF539B25}" type="pres">
      <dgm:prSet presAssocID="{2168D083-BC0E-499C-AB20-8C527431A1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22C0552-57DE-4D80-A9C6-3A3A9A2DAFB1}" type="pres">
      <dgm:prSet presAssocID="{2168D083-BC0E-499C-AB20-8C527431A1E4}" presName="spaceRect" presStyleCnt="0"/>
      <dgm:spPr/>
    </dgm:pt>
    <dgm:pt modelId="{3553E4D2-5A01-4166-8D78-3DD027F7AAE9}" type="pres">
      <dgm:prSet presAssocID="{2168D083-BC0E-499C-AB20-8C527431A1E4}" presName="parTx" presStyleLbl="revTx" presStyleIdx="3" presStyleCnt="4">
        <dgm:presLayoutVars>
          <dgm:chMax val="0"/>
          <dgm:chPref val="0"/>
        </dgm:presLayoutVars>
      </dgm:prSet>
      <dgm:spPr/>
    </dgm:pt>
  </dgm:ptLst>
  <dgm:cxnLst>
    <dgm:cxn modelId="{E65D062C-A93E-4613-A781-0B2CFE751D1D}" type="presOf" srcId="{DB9A45D9-52B9-4ACA-A509-ACFAE57C183F}" destId="{F8EC6128-F99C-490B-8ED7-B29FE148FA2B}" srcOrd="0" destOrd="0" presId="urn:microsoft.com/office/officeart/2018/2/layout/IconVerticalSolidList"/>
    <dgm:cxn modelId="{005F915D-11E8-4F1B-9653-C084990A17EE}" srcId="{56444C31-E5AF-484C-A0F5-475EAC09514E}" destId="{D2D119AE-8BC2-4BF0-B2D3-2342DF7EDDF9}" srcOrd="0" destOrd="0" parTransId="{200F2C85-2972-4845-BEE8-5430854B7F01}" sibTransId="{A8895CFD-E5E9-487F-B96F-9F4D56B903DB}"/>
    <dgm:cxn modelId="{5CF07A96-8380-4FB5-9073-276124C6C2D5}" srcId="{56444C31-E5AF-484C-A0F5-475EAC09514E}" destId="{DB9A45D9-52B9-4ACA-A509-ACFAE57C183F}" srcOrd="2" destOrd="0" parTransId="{A388F2A3-8091-4AC5-8978-63F321409E93}" sibTransId="{FB632279-2D42-4D07-8DE2-F4DBC886A1B9}"/>
    <dgm:cxn modelId="{ED9E17A9-4905-483D-A7C3-C8E812BD910B}" type="presOf" srcId="{EF2E627C-F7DC-4BA9-A56D-4ACFEC656D5F}" destId="{57D2D4F6-3F87-466B-87D8-C2F44A1F63F3}" srcOrd="0" destOrd="0" presId="urn:microsoft.com/office/officeart/2018/2/layout/IconVerticalSolidList"/>
    <dgm:cxn modelId="{923A65C6-65E4-4C9F-938D-AB45BB6A978F}" srcId="{56444C31-E5AF-484C-A0F5-475EAC09514E}" destId="{EF2E627C-F7DC-4BA9-A56D-4ACFEC656D5F}" srcOrd="1" destOrd="0" parTransId="{E4BC2CF7-0903-4313-84F8-CA4CE53689D0}" sibTransId="{F50F034F-1022-40EC-A26C-E0A141BFED58}"/>
    <dgm:cxn modelId="{B26ED7DC-168D-4DD8-98F3-7819A89E1A6B}" srcId="{56444C31-E5AF-484C-A0F5-475EAC09514E}" destId="{2168D083-BC0E-499C-AB20-8C527431A1E4}" srcOrd="3" destOrd="0" parTransId="{16603420-0F93-4F52-92FB-69F78F299CF3}" sibTransId="{598DE917-3E94-414D-A0D4-5506F47B0ACA}"/>
    <dgm:cxn modelId="{5D3C41DF-8CF9-4716-A435-D485D3C7E3C2}" type="presOf" srcId="{56444C31-E5AF-484C-A0F5-475EAC09514E}" destId="{AD46D896-F83C-4B11-8E99-6F7C9991DB4B}" srcOrd="0" destOrd="0" presId="urn:microsoft.com/office/officeart/2018/2/layout/IconVerticalSolidList"/>
    <dgm:cxn modelId="{6F2D50E2-DFE5-454D-9680-0B2C1717E2EA}" type="presOf" srcId="{2168D083-BC0E-499C-AB20-8C527431A1E4}" destId="{3553E4D2-5A01-4166-8D78-3DD027F7AAE9}" srcOrd="0" destOrd="0" presId="urn:microsoft.com/office/officeart/2018/2/layout/IconVerticalSolidList"/>
    <dgm:cxn modelId="{B2E474EE-37A1-49BC-8519-73C447FAA726}" type="presOf" srcId="{D2D119AE-8BC2-4BF0-B2D3-2342DF7EDDF9}" destId="{38657EF0-821A-48C3-8D5B-DBBEED31F613}" srcOrd="0" destOrd="0" presId="urn:microsoft.com/office/officeart/2018/2/layout/IconVerticalSolidList"/>
    <dgm:cxn modelId="{FD064278-5451-4CA4-A9C1-2BD66154C806}" type="presParOf" srcId="{AD46D896-F83C-4B11-8E99-6F7C9991DB4B}" destId="{A411B9A8-D21E-4EA4-97A1-B47E803530F9}" srcOrd="0" destOrd="0" presId="urn:microsoft.com/office/officeart/2018/2/layout/IconVerticalSolidList"/>
    <dgm:cxn modelId="{99FA7C93-FE37-4246-A708-BA1E53581BFC}" type="presParOf" srcId="{A411B9A8-D21E-4EA4-97A1-B47E803530F9}" destId="{39B37F6C-37ED-4165-BDDD-204A049569F9}" srcOrd="0" destOrd="0" presId="urn:microsoft.com/office/officeart/2018/2/layout/IconVerticalSolidList"/>
    <dgm:cxn modelId="{16D534AA-55AF-4D33-AB18-82ED43262122}" type="presParOf" srcId="{A411B9A8-D21E-4EA4-97A1-B47E803530F9}" destId="{241B9A0C-2B00-4F4B-A1EC-700DAB83E2FF}" srcOrd="1" destOrd="0" presId="urn:microsoft.com/office/officeart/2018/2/layout/IconVerticalSolidList"/>
    <dgm:cxn modelId="{AAAAFDA5-778F-4D4A-A298-5F693E63B051}" type="presParOf" srcId="{A411B9A8-D21E-4EA4-97A1-B47E803530F9}" destId="{9996CB97-E2DD-486A-A771-DCE95190E916}" srcOrd="2" destOrd="0" presId="urn:microsoft.com/office/officeart/2018/2/layout/IconVerticalSolidList"/>
    <dgm:cxn modelId="{044B962C-0C40-49DA-ABA1-B2D175E53B2E}" type="presParOf" srcId="{A411B9A8-D21E-4EA4-97A1-B47E803530F9}" destId="{38657EF0-821A-48C3-8D5B-DBBEED31F613}" srcOrd="3" destOrd="0" presId="urn:microsoft.com/office/officeart/2018/2/layout/IconVerticalSolidList"/>
    <dgm:cxn modelId="{7EFDD45A-0706-436E-87F5-6326B538DD1F}" type="presParOf" srcId="{AD46D896-F83C-4B11-8E99-6F7C9991DB4B}" destId="{6EB077D2-8286-4907-A39D-5817DE337DF9}" srcOrd="1" destOrd="0" presId="urn:microsoft.com/office/officeart/2018/2/layout/IconVerticalSolidList"/>
    <dgm:cxn modelId="{F3838329-69F2-4B64-84A6-1C6C81DECDC1}" type="presParOf" srcId="{AD46D896-F83C-4B11-8E99-6F7C9991DB4B}" destId="{6DF648AE-C2E1-44AC-BD11-CA79D66FC7ED}" srcOrd="2" destOrd="0" presId="urn:microsoft.com/office/officeart/2018/2/layout/IconVerticalSolidList"/>
    <dgm:cxn modelId="{EEC78AC5-134F-4DCD-8130-ADE859DAC0BD}" type="presParOf" srcId="{6DF648AE-C2E1-44AC-BD11-CA79D66FC7ED}" destId="{08D9DF21-FB4B-4B74-B0BA-E0EA44646781}" srcOrd="0" destOrd="0" presId="urn:microsoft.com/office/officeart/2018/2/layout/IconVerticalSolidList"/>
    <dgm:cxn modelId="{C356B11E-F294-405F-BC77-CB7C21F92B5A}" type="presParOf" srcId="{6DF648AE-C2E1-44AC-BD11-CA79D66FC7ED}" destId="{8C4BA9F7-1E66-473A-B706-F132E754920A}" srcOrd="1" destOrd="0" presId="urn:microsoft.com/office/officeart/2018/2/layout/IconVerticalSolidList"/>
    <dgm:cxn modelId="{D40D4307-6131-4A49-950A-6511F1A43A08}" type="presParOf" srcId="{6DF648AE-C2E1-44AC-BD11-CA79D66FC7ED}" destId="{0A342F08-54D5-44A4-A883-8B739CB82862}" srcOrd="2" destOrd="0" presId="urn:microsoft.com/office/officeart/2018/2/layout/IconVerticalSolidList"/>
    <dgm:cxn modelId="{6F554DE2-F2CF-421E-B41C-5A6196F784AC}" type="presParOf" srcId="{6DF648AE-C2E1-44AC-BD11-CA79D66FC7ED}" destId="{57D2D4F6-3F87-466B-87D8-C2F44A1F63F3}" srcOrd="3" destOrd="0" presId="urn:microsoft.com/office/officeart/2018/2/layout/IconVerticalSolidList"/>
    <dgm:cxn modelId="{2C1F9A97-62BC-499A-8B4C-E622FDD6DEFE}" type="presParOf" srcId="{AD46D896-F83C-4B11-8E99-6F7C9991DB4B}" destId="{BB9C0854-84C5-4C17-A228-5F927DB68767}" srcOrd="3" destOrd="0" presId="urn:microsoft.com/office/officeart/2018/2/layout/IconVerticalSolidList"/>
    <dgm:cxn modelId="{C1F142F2-548B-4B70-8F54-F95B93B40123}" type="presParOf" srcId="{AD46D896-F83C-4B11-8E99-6F7C9991DB4B}" destId="{3DF9A4B1-6782-4979-95C6-8625FA8D22D0}" srcOrd="4" destOrd="0" presId="urn:microsoft.com/office/officeart/2018/2/layout/IconVerticalSolidList"/>
    <dgm:cxn modelId="{6A700099-F749-444D-AAB8-E39ABF4067E9}" type="presParOf" srcId="{3DF9A4B1-6782-4979-95C6-8625FA8D22D0}" destId="{D03856E9-4A5E-48D4-A952-2EDA016C8082}" srcOrd="0" destOrd="0" presId="urn:microsoft.com/office/officeart/2018/2/layout/IconVerticalSolidList"/>
    <dgm:cxn modelId="{9B16FC85-D780-40CF-BEE1-09D9D6AA160A}" type="presParOf" srcId="{3DF9A4B1-6782-4979-95C6-8625FA8D22D0}" destId="{2691D0E6-2A9E-42E7-BAC6-EF1C2D0CE021}" srcOrd="1" destOrd="0" presId="urn:microsoft.com/office/officeart/2018/2/layout/IconVerticalSolidList"/>
    <dgm:cxn modelId="{6D2C3648-F123-40EF-A1F3-895012E2957A}" type="presParOf" srcId="{3DF9A4B1-6782-4979-95C6-8625FA8D22D0}" destId="{520D9AAA-BE1C-47FB-9468-FF0D67DD7E46}" srcOrd="2" destOrd="0" presId="urn:microsoft.com/office/officeart/2018/2/layout/IconVerticalSolidList"/>
    <dgm:cxn modelId="{485CB0B4-E679-49D4-987D-0347EECD82ED}" type="presParOf" srcId="{3DF9A4B1-6782-4979-95C6-8625FA8D22D0}" destId="{F8EC6128-F99C-490B-8ED7-B29FE148FA2B}" srcOrd="3" destOrd="0" presId="urn:microsoft.com/office/officeart/2018/2/layout/IconVerticalSolidList"/>
    <dgm:cxn modelId="{780C9ADE-242E-41E7-8406-8108DB0B8D20}" type="presParOf" srcId="{AD46D896-F83C-4B11-8E99-6F7C9991DB4B}" destId="{3003AAF6-8B27-4A75-961A-6DA70C3B68FA}" srcOrd="5" destOrd="0" presId="urn:microsoft.com/office/officeart/2018/2/layout/IconVerticalSolidList"/>
    <dgm:cxn modelId="{73B6F62B-CD2A-4D17-A8B2-311437D35F74}" type="presParOf" srcId="{AD46D896-F83C-4B11-8E99-6F7C9991DB4B}" destId="{68F481A4-579A-4D2C-90D4-2DBE8709C606}" srcOrd="6" destOrd="0" presId="urn:microsoft.com/office/officeart/2018/2/layout/IconVerticalSolidList"/>
    <dgm:cxn modelId="{932DFCD2-A2E2-4AFC-81BF-BCB520708032}" type="presParOf" srcId="{68F481A4-579A-4D2C-90D4-2DBE8709C606}" destId="{FE933D60-EB75-4D33-A60B-7D1DE1698FBB}" srcOrd="0" destOrd="0" presId="urn:microsoft.com/office/officeart/2018/2/layout/IconVerticalSolidList"/>
    <dgm:cxn modelId="{C52AECDA-0ACC-48A9-848B-65D2E61D62BC}" type="presParOf" srcId="{68F481A4-579A-4D2C-90D4-2DBE8709C606}" destId="{E182373F-59C2-4112-85A9-5D23AF539B25}" srcOrd="1" destOrd="0" presId="urn:microsoft.com/office/officeart/2018/2/layout/IconVerticalSolidList"/>
    <dgm:cxn modelId="{AF033B4D-0F6E-43C6-9595-8A9345BE0B00}" type="presParOf" srcId="{68F481A4-579A-4D2C-90D4-2DBE8709C606}" destId="{422C0552-57DE-4D80-A9C6-3A3A9A2DAFB1}" srcOrd="2" destOrd="0" presId="urn:microsoft.com/office/officeart/2018/2/layout/IconVerticalSolidList"/>
    <dgm:cxn modelId="{1479B3E7-12B8-429A-9B4E-10791AF83FCE}" type="presParOf" srcId="{68F481A4-579A-4D2C-90D4-2DBE8709C606}" destId="{3553E4D2-5A01-4166-8D78-3DD027F7AA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2DF40-1BC5-4EC8-B6F8-E0DCF98F43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26331B7-DA94-4FAB-B09B-0B882BA6B46F}">
      <dgm:prSet/>
      <dgm:spPr/>
      <dgm:t>
        <a:bodyPr/>
        <a:lstStyle/>
        <a:p>
          <a:pPr>
            <a:lnSpc>
              <a:spcPct val="100000"/>
            </a:lnSpc>
          </a:pPr>
          <a:r>
            <a:rPr lang="en-US"/>
            <a:t>Goal: Guide Microsoft Movie Studios film development decisions</a:t>
          </a:r>
        </a:p>
      </dgm:t>
    </dgm:pt>
    <dgm:pt modelId="{6967D710-5057-46C4-932C-AE2E15C6980B}" type="parTrans" cxnId="{46C4E3A2-5A77-4BC2-9930-3D98B52E09BE}">
      <dgm:prSet/>
      <dgm:spPr/>
      <dgm:t>
        <a:bodyPr/>
        <a:lstStyle/>
        <a:p>
          <a:endParaRPr lang="en-US"/>
        </a:p>
      </dgm:t>
    </dgm:pt>
    <dgm:pt modelId="{7D5A29F4-8747-49C4-94BB-BDCF8B19A5CE}" type="sibTrans" cxnId="{46C4E3A2-5A77-4BC2-9930-3D98B52E09BE}">
      <dgm:prSet/>
      <dgm:spPr/>
      <dgm:t>
        <a:bodyPr/>
        <a:lstStyle/>
        <a:p>
          <a:endParaRPr lang="en-US"/>
        </a:p>
      </dgm:t>
    </dgm:pt>
    <dgm:pt modelId="{5BA500ED-1D68-4CF6-B349-34882807FD8F}">
      <dgm:prSet/>
      <dgm:spPr/>
      <dgm:t>
        <a:bodyPr/>
        <a:lstStyle/>
        <a:p>
          <a:pPr>
            <a:lnSpc>
              <a:spcPct val="100000"/>
            </a:lnSpc>
          </a:pPr>
          <a:r>
            <a:rPr lang="en-US"/>
            <a:t>Need to determine  which films currently perform the best at the box office</a:t>
          </a:r>
        </a:p>
      </dgm:t>
    </dgm:pt>
    <dgm:pt modelId="{0442F064-F3AD-4A0D-B632-44643F1CEEA1}" type="parTrans" cxnId="{422102DB-5E31-497C-83E0-9106844C2DB8}">
      <dgm:prSet/>
      <dgm:spPr/>
      <dgm:t>
        <a:bodyPr/>
        <a:lstStyle/>
        <a:p>
          <a:endParaRPr lang="en-US"/>
        </a:p>
      </dgm:t>
    </dgm:pt>
    <dgm:pt modelId="{10240522-762F-47E7-AE21-21135E73E1A8}" type="sibTrans" cxnId="{422102DB-5E31-497C-83E0-9106844C2DB8}">
      <dgm:prSet/>
      <dgm:spPr/>
      <dgm:t>
        <a:bodyPr/>
        <a:lstStyle/>
        <a:p>
          <a:endParaRPr lang="en-US"/>
        </a:p>
      </dgm:t>
    </dgm:pt>
    <dgm:pt modelId="{421ACE79-85B3-416C-B574-F5EF1D812C63}">
      <dgm:prSet/>
      <dgm:spPr/>
      <dgm:t>
        <a:bodyPr/>
        <a:lstStyle/>
        <a:p>
          <a:pPr>
            <a:lnSpc>
              <a:spcPct val="100000"/>
            </a:lnSpc>
          </a:pPr>
          <a:r>
            <a:rPr lang="en-US"/>
            <a:t>Analytics Metric: Film Popularity</a:t>
          </a:r>
        </a:p>
      </dgm:t>
    </dgm:pt>
    <dgm:pt modelId="{0EC9E69D-41A8-4875-9551-6E86410F4871}" type="parTrans" cxnId="{E468220F-B39D-4EE3-B963-1BE52993B810}">
      <dgm:prSet/>
      <dgm:spPr/>
      <dgm:t>
        <a:bodyPr/>
        <a:lstStyle/>
        <a:p>
          <a:endParaRPr lang="en-US"/>
        </a:p>
      </dgm:t>
    </dgm:pt>
    <dgm:pt modelId="{2A19C341-9E5B-4336-8551-D9024A382A1E}" type="sibTrans" cxnId="{E468220F-B39D-4EE3-B963-1BE52993B810}">
      <dgm:prSet/>
      <dgm:spPr/>
      <dgm:t>
        <a:bodyPr/>
        <a:lstStyle/>
        <a:p>
          <a:endParaRPr lang="en-US"/>
        </a:p>
      </dgm:t>
    </dgm:pt>
    <dgm:pt modelId="{6BFA1283-AAD6-44E3-96C8-2F41C076A96C}">
      <dgm:prSet/>
      <dgm:spPr/>
      <dgm:t>
        <a:bodyPr/>
        <a:lstStyle/>
        <a:p>
          <a:pPr>
            <a:lnSpc>
              <a:spcPct val="100000"/>
            </a:lnSpc>
          </a:pPr>
          <a:r>
            <a:rPr lang="en-US"/>
            <a:t>Analytics Metric: Film Profitability</a:t>
          </a:r>
        </a:p>
      </dgm:t>
    </dgm:pt>
    <dgm:pt modelId="{6A1C71E5-A8BA-425A-A11C-2EC2B226A9ED}" type="parTrans" cxnId="{CB46D1BA-CB26-47BD-B35D-050BDB1BBA4D}">
      <dgm:prSet/>
      <dgm:spPr/>
      <dgm:t>
        <a:bodyPr/>
        <a:lstStyle/>
        <a:p>
          <a:endParaRPr lang="en-US"/>
        </a:p>
      </dgm:t>
    </dgm:pt>
    <dgm:pt modelId="{ACCAADD7-ECC8-48BE-9C25-ECAB920D57B8}" type="sibTrans" cxnId="{CB46D1BA-CB26-47BD-B35D-050BDB1BBA4D}">
      <dgm:prSet/>
      <dgm:spPr/>
      <dgm:t>
        <a:bodyPr/>
        <a:lstStyle/>
        <a:p>
          <a:endParaRPr lang="en-US"/>
        </a:p>
      </dgm:t>
    </dgm:pt>
    <dgm:pt modelId="{73805D2E-90B6-4234-B768-F680F28F7E5B}" type="pres">
      <dgm:prSet presAssocID="{3232DF40-1BC5-4EC8-B6F8-E0DCF98F4349}" presName="root" presStyleCnt="0">
        <dgm:presLayoutVars>
          <dgm:dir/>
          <dgm:resizeHandles val="exact"/>
        </dgm:presLayoutVars>
      </dgm:prSet>
      <dgm:spPr/>
    </dgm:pt>
    <dgm:pt modelId="{09524AE1-75A2-4DD1-8450-1487B27892AC}" type="pres">
      <dgm:prSet presAssocID="{726331B7-DA94-4FAB-B09B-0B882BA6B46F}" presName="compNode" presStyleCnt="0"/>
      <dgm:spPr/>
    </dgm:pt>
    <dgm:pt modelId="{014CBB20-46D2-42DD-83D4-3F2EC5039414}" type="pres">
      <dgm:prSet presAssocID="{726331B7-DA94-4FAB-B09B-0B882BA6B46F}" presName="bgRect" presStyleLbl="bgShp" presStyleIdx="0" presStyleCnt="4"/>
      <dgm:spPr/>
    </dgm:pt>
    <dgm:pt modelId="{37A28000-A171-4F70-AA9C-86015A2FDEA4}" type="pres">
      <dgm:prSet presAssocID="{726331B7-DA94-4FAB-B09B-0B882BA6B4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yboard"/>
        </a:ext>
      </dgm:extLst>
    </dgm:pt>
    <dgm:pt modelId="{0D709A06-9B25-444F-80A7-D41F05EB0A81}" type="pres">
      <dgm:prSet presAssocID="{726331B7-DA94-4FAB-B09B-0B882BA6B46F}" presName="spaceRect" presStyleCnt="0"/>
      <dgm:spPr/>
    </dgm:pt>
    <dgm:pt modelId="{671BFE27-1167-4257-8435-FCB48F98EB32}" type="pres">
      <dgm:prSet presAssocID="{726331B7-DA94-4FAB-B09B-0B882BA6B46F}" presName="parTx" presStyleLbl="revTx" presStyleIdx="0" presStyleCnt="4">
        <dgm:presLayoutVars>
          <dgm:chMax val="0"/>
          <dgm:chPref val="0"/>
        </dgm:presLayoutVars>
      </dgm:prSet>
      <dgm:spPr/>
    </dgm:pt>
    <dgm:pt modelId="{EF53C177-8DEC-41CE-B70B-1DADAAB12E15}" type="pres">
      <dgm:prSet presAssocID="{7D5A29F4-8747-49C4-94BB-BDCF8B19A5CE}" presName="sibTrans" presStyleCnt="0"/>
      <dgm:spPr/>
    </dgm:pt>
    <dgm:pt modelId="{A6C9D25B-099E-45E7-819A-FDBD278376B4}" type="pres">
      <dgm:prSet presAssocID="{5BA500ED-1D68-4CF6-B349-34882807FD8F}" presName="compNode" presStyleCnt="0"/>
      <dgm:spPr/>
    </dgm:pt>
    <dgm:pt modelId="{637752F9-A18F-4F09-873C-C95B476C1460}" type="pres">
      <dgm:prSet presAssocID="{5BA500ED-1D68-4CF6-B349-34882807FD8F}" presName="bgRect" presStyleLbl="bgShp" presStyleIdx="1" presStyleCnt="4"/>
      <dgm:spPr/>
    </dgm:pt>
    <dgm:pt modelId="{3DB86603-3F44-4036-8FB0-A8842C9273E3}" type="pres">
      <dgm:prSet presAssocID="{5BA500ED-1D68-4CF6-B349-34882807FD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1C61B6EF-38DF-4624-A6E1-C82BD3684F78}" type="pres">
      <dgm:prSet presAssocID="{5BA500ED-1D68-4CF6-B349-34882807FD8F}" presName="spaceRect" presStyleCnt="0"/>
      <dgm:spPr/>
    </dgm:pt>
    <dgm:pt modelId="{F4DDC737-28A2-4F76-B153-D41262BECC3A}" type="pres">
      <dgm:prSet presAssocID="{5BA500ED-1D68-4CF6-B349-34882807FD8F}" presName="parTx" presStyleLbl="revTx" presStyleIdx="1" presStyleCnt="4">
        <dgm:presLayoutVars>
          <dgm:chMax val="0"/>
          <dgm:chPref val="0"/>
        </dgm:presLayoutVars>
      </dgm:prSet>
      <dgm:spPr/>
    </dgm:pt>
    <dgm:pt modelId="{EA09936E-608C-4B70-9172-58DE331AAF00}" type="pres">
      <dgm:prSet presAssocID="{10240522-762F-47E7-AE21-21135E73E1A8}" presName="sibTrans" presStyleCnt="0"/>
      <dgm:spPr/>
    </dgm:pt>
    <dgm:pt modelId="{35CD9966-8C1F-45DD-B485-9EFA45139179}" type="pres">
      <dgm:prSet presAssocID="{421ACE79-85B3-416C-B574-F5EF1D812C63}" presName="compNode" presStyleCnt="0"/>
      <dgm:spPr/>
    </dgm:pt>
    <dgm:pt modelId="{113F7DC6-5AC9-43E6-8A3E-34E00DBDA576}" type="pres">
      <dgm:prSet presAssocID="{421ACE79-85B3-416C-B574-F5EF1D812C63}" presName="bgRect" presStyleLbl="bgShp" presStyleIdx="2" presStyleCnt="4"/>
      <dgm:spPr/>
    </dgm:pt>
    <dgm:pt modelId="{54B20108-1846-4057-900C-4CC8C2C47301}" type="pres">
      <dgm:prSet presAssocID="{421ACE79-85B3-416C-B574-F5EF1D812C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pect Ratio"/>
        </a:ext>
      </dgm:extLst>
    </dgm:pt>
    <dgm:pt modelId="{6F938534-B4AC-455F-8C5A-7B1C46208810}" type="pres">
      <dgm:prSet presAssocID="{421ACE79-85B3-416C-B574-F5EF1D812C63}" presName="spaceRect" presStyleCnt="0"/>
      <dgm:spPr/>
    </dgm:pt>
    <dgm:pt modelId="{7C3F89A4-A79D-42C1-9A74-DAE2957067D1}" type="pres">
      <dgm:prSet presAssocID="{421ACE79-85B3-416C-B574-F5EF1D812C63}" presName="parTx" presStyleLbl="revTx" presStyleIdx="2" presStyleCnt="4">
        <dgm:presLayoutVars>
          <dgm:chMax val="0"/>
          <dgm:chPref val="0"/>
        </dgm:presLayoutVars>
      </dgm:prSet>
      <dgm:spPr/>
    </dgm:pt>
    <dgm:pt modelId="{AE014BA1-C3F8-49E4-BCB3-0658E63D9EEB}" type="pres">
      <dgm:prSet presAssocID="{2A19C341-9E5B-4336-8551-D9024A382A1E}" presName="sibTrans" presStyleCnt="0"/>
      <dgm:spPr/>
    </dgm:pt>
    <dgm:pt modelId="{2B88F694-6BD5-4094-B2E9-3FA2F8C3C512}" type="pres">
      <dgm:prSet presAssocID="{6BFA1283-AAD6-44E3-96C8-2F41C076A96C}" presName="compNode" presStyleCnt="0"/>
      <dgm:spPr/>
    </dgm:pt>
    <dgm:pt modelId="{A03F7735-F831-4CAC-BABC-9048BA3A926E}" type="pres">
      <dgm:prSet presAssocID="{6BFA1283-AAD6-44E3-96C8-2F41C076A96C}" presName="bgRect" presStyleLbl="bgShp" presStyleIdx="3" presStyleCnt="4"/>
      <dgm:spPr/>
    </dgm:pt>
    <dgm:pt modelId="{3743B775-C235-40E0-863E-5989E4EFB864}" type="pres">
      <dgm:prSet presAssocID="{6BFA1283-AAD6-44E3-96C8-2F41C076A9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M Customer Insights App"/>
        </a:ext>
      </dgm:extLst>
    </dgm:pt>
    <dgm:pt modelId="{3D72C3D4-D6F6-4130-9300-6AB652E6CC07}" type="pres">
      <dgm:prSet presAssocID="{6BFA1283-AAD6-44E3-96C8-2F41C076A96C}" presName="spaceRect" presStyleCnt="0"/>
      <dgm:spPr/>
    </dgm:pt>
    <dgm:pt modelId="{6A67DDF9-3A16-4AD5-8117-D9D93E1FF2D0}" type="pres">
      <dgm:prSet presAssocID="{6BFA1283-AAD6-44E3-96C8-2F41C076A96C}" presName="parTx" presStyleLbl="revTx" presStyleIdx="3" presStyleCnt="4">
        <dgm:presLayoutVars>
          <dgm:chMax val="0"/>
          <dgm:chPref val="0"/>
        </dgm:presLayoutVars>
      </dgm:prSet>
      <dgm:spPr/>
    </dgm:pt>
  </dgm:ptLst>
  <dgm:cxnLst>
    <dgm:cxn modelId="{E468220F-B39D-4EE3-B963-1BE52993B810}" srcId="{3232DF40-1BC5-4EC8-B6F8-E0DCF98F4349}" destId="{421ACE79-85B3-416C-B574-F5EF1D812C63}" srcOrd="2" destOrd="0" parTransId="{0EC9E69D-41A8-4875-9551-6E86410F4871}" sibTransId="{2A19C341-9E5B-4336-8551-D9024A382A1E}"/>
    <dgm:cxn modelId="{D4CCDB19-FBCA-4AF1-8824-427B617F957A}" type="presOf" srcId="{5BA500ED-1D68-4CF6-B349-34882807FD8F}" destId="{F4DDC737-28A2-4F76-B153-D41262BECC3A}" srcOrd="0" destOrd="0" presId="urn:microsoft.com/office/officeart/2018/2/layout/IconVerticalSolidList"/>
    <dgm:cxn modelId="{9A715F31-7CEE-4425-9028-5BB0AAB302C8}" type="presOf" srcId="{6BFA1283-AAD6-44E3-96C8-2F41C076A96C}" destId="{6A67DDF9-3A16-4AD5-8117-D9D93E1FF2D0}" srcOrd="0" destOrd="0" presId="urn:microsoft.com/office/officeart/2018/2/layout/IconVerticalSolidList"/>
    <dgm:cxn modelId="{32503768-B036-4A36-94A2-31325466BCDC}" type="presOf" srcId="{421ACE79-85B3-416C-B574-F5EF1D812C63}" destId="{7C3F89A4-A79D-42C1-9A74-DAE2957067D1}" srcOrd="0" destOrd="0" presId="urn:microsoft.com/office/officeart/2018/2/layout/IconVerticalSolidList"/>
    <dgm:cxn modelId="{9A2ADD96-14CD-430A-AFBE-DE2E666F3EF2}" type="presOf" srcId="{3232DF40-1BC5-4EC8-B6F8-E0DCF98F4349}" destId="{73805D2E-90B6-4234-B768-F680F28F7E5B}" srcOrd="0" destOrd="0" presId="urn:microsoft.com/office/officeart/2018/2/layout/IconVerticalSolidList"/>
    <dgm:cxn modelId="{0804199A-2E80-424D-9162-830A2A7DB7EC}" type="presOf" srcId="{726331B7-DA94-4FAB-B09B-0B882BA6B46F}" destId="{671BFE27-1167-4257-8435-FCB48F98EB32}" srcOrd="0" destOrd="0" presId="urn:microsoft.com/office/officeart/2018/2/layout/IconVerticalSolidList"/>
    <dgm:cxn modelId="{46C4E3A2-5A77-4BC2-9930-3D98B52E09BE}" srcId="{3232DF40-1BC5-4EC8-B6F8-E0DCF98F4349}" destId="{726331B7-DA94-4FAB-B09B-0B882BA6B46F}" srcOrd="0" destOrd="0" parTransId="{6967D710-5057-46C4-932C-AE2E15C6980B}" sibTransId="{7D5A29F4-8747-49C4-94BB-BDCF8B19A5CE}"/>
    <dgm:cxn modelId="{CB46D1BA-CB26-47BD-B35D-050BDB1BBA4D}" srcId="{3232DF40-1BC5-4EC8-B6F8-E0DCF98F4349}" destId="{6BFA1283-AAD6-44E3-96C8-2F41C076A96C}" srcOrd="3" destOrd="0" parTransId="{6A1C71E5-A8BA-425A-A11C-2EC2B226A9ED}" sibTransId="{ACCAADD7-ECC8-48BE-9C25-ECAB920D57B8}"/>
    <dgm:cxn modelId="{422102DB-5E31-497C-83E0-9106844C2DB8}" srcId="{3232DF40-1BC5-4EC8-B6F8-E0DCF98F4349}" destId="{5BA500ED-1D68-4CF6-B349-34882807FD8F}" srcOrd="1" destOrd="0" parTransId="{0442F064-F3AD-4A0D-B632-44643F1CEEA1}" sibTransId="{10240522-762F-47E7-AE21-21135E73E1A8}"/>
    <dgm:cxn modelId="{6CE2AE44-287B-4B33-8F39-7B5A4B1C710D}" type="presParOf" srcId="{73805D2E-90B6-4234-B768-F680F28F7E5B}" destId="{09524AE1-75A2-4DD1-8450-1487B27892AC}" srcOrd="0" destOrd="0" presId="urn:microsoft.com/office/officeart/2018/2/layout/IconVerticalSolidList"/>
    <dgm:cxn modelId="{F05BDBC7-0C10-422B-94A7-A5744C59BC6B}" type="presParOf" srcId="{09524AE1-75A2-4DD1-8450-1487B27892AC}" destId="{014CBB20-46D2-42DD-83D4-3F2EC5039414}" srcOrd="0" destOrd="0" presId="urn:microsoft.com/office/officeart/2018/2/layout/IconVerticalSolidList"/>
    <dgm:cxn modelId="{AC132555-F369-4D00-B072-03A78299D872}" type="presParOf" srcId="{09524AE1-75A2-4DD1-8450-1487B27892AC}" destId="{37A28000-A171-4F70-AA9C-86015A2FDEA4}" srcOrd="1" destOrd="0" presId="urn:microsoft.com/office/officeart/2018/2/layout/IconVerticalSolidList"/>
    <dgm:cxn modelId="{CD796E4D-99E7-450B-828E-46CA8BA365A4}" type="presParOf" srcId="{09524AE1-75A2-4DD1-8450-1487B27892AC}" destId="{0D709A06-9B25-444F-80A7-D41F05EB0A81}" srcOrd="2" destOrd="0" presId="urn:microsoft.com/office/officeart/2018/2/layout/IconVerticalSolidList"/>
    <dgm:cxn modelId="{06AC1CB5-3BC7-4AF6-98B7-3D8153DF6989}" type="presParOf" srcId="{09524AE1-75A2-4DD1-8450-1487B27892AC}" destId="{671BFE27-1167-4257-8435-FCB48F98EB32}" srcOrd="3" destOrd="0" presId="urn:microsoft.com/office/officeart/2018/2/layout/IconVerticalSolidList"/>
    <dgm:cxn modelId="{FD349ABD-8FAA-49EF-8B09-3EC0BB9036CE}" type="presParOf" srcId="{73805D2E-90B6-4234-B768-F680F28F7E5B}" destId="{EF53C177-8DEC-41CE-B70B-1DADAAB12E15}" srcOrd="1" destOrd="0" presId="urn:microsoft.com/office/officeart/2018/2/layout/IconVerticalSolidList"/>
    <dgm:cxn modelId="{7CAEDF3C-BB10-4B04-9341-5C78F9F1A298}" type="presParOf" srcId="{73805D2E-90B6-4234-B768-F680F28F7E5B}" destId="{A6C9D25B-099E-45E7-819A-FDBD278376B4}" srcOrd="2" destOrd="0" presId="urn:microsoft.com/office/officeart/2018/2/layout/IconVerticalSolidList"/>
    <dgm:cxn modelId="{D8DA600F-09D6-4CED-A57A-23C7E51434C5}" type="presParOf" srcId="{A6C9D25B-099E-45E7-819A-FDBD278376B4}" destId="{637752F9-A18F-4F09-873C-C95B476C1460}" srcOrd="0" destOrd="0" presId="urn:microsoft.com/office/officeart/2018/2/layout/IconVerticalSolidList"/>
    <dgm:cxn modelId="{1CD2B6F9-400C-43DD-9AAB-0D7522EA0D0A}" type="presParOf" srcId="{A6C9D25B-099E-45E7-819A-FDBD278376B4}" destId="{3DB86603-3F44-4036-8FB0-A8842C9273E3}" srcOrd="1" destOrd="0" presId="urn:microsoft.com/office/officeart/2018/2/layout/IconVerticalSolidList"/>
    <dgm:cxn modelId="{3E17904F-A1E0-48B4-B571-4A0FF8715325}" type="presParOf" srcId="{A6C9D25B-099E-45E7-819A-FDBD278376B4}" destId="{1C61B6EF-38DF-4624-A6E1-C82BD3684F78}" srcOrd="2" destOrd="0" presId="urn:microsoft.com/office/officeart/2018/2/layout/IconVerticalSolidList"/>
    <dgm:cxn modelId="{0614A47A-66A2-47E8-8FB4-925FBF5E00AE}" type="presParOf" srcId="{A6C9D25B-099E-45E7-819A-FDBD278376B4}" destId="{F4DDC737-28A2-4F76-B153-D41262BECC3A}" srcOrd="3" destOrd="0" presId="urn:microsoft.com/office/officeart/2018/2/layout/IconVerticalSolidList"/>
    <dgm:cxn modelId="{B7303139-869B-43D1-9DC7-339A75A07123}" type="presParOf" srcId="{73805D2E-90B6-4234-B768-F680F28F7E5B}" destId="{EA09936E-608C-4B70-9172-58DE331AAF00}" srcOrd="3" destOrd="0" presId="urn:microsoft.com/office/officeart/2018/2/layout/IconVerticalSolidList"/>
    <dgm:cxn modelId="{3DB42645-091A-448A-90E3-99C3180F3EDD}" type="presParOf" srcId="{73805D2E-90B6-4234-B768-F680F28F7E5B}" destId="{35CD9966-8C1F-45DD-B485-9EFA45139179}" srcOrd="4" destOrd="0" presId="urn:microsoft.com/office/officeart/2018/2/layout/IconVerticalSolidList"/>
    <dgm:cxn modelId="{120CA8C7-10BF-455B-B0FE-BE663F886529}" type="presParOf" srcId="{35CD9966-8C1F-45DD-B485-9EFA45139179}" destId="{113F7DC6-5AC9-43E6-8A3E-34E00DBDA576}" srcOrd="0" destOrd="0" presId="urn:microsoft.com/office/officeart/2018/2/layout/IconVerticalSolidList"/>
    <dgm:cxn modelId="{50363A83-5C08-4582-A5E0-C4BF477094DF}" type="presParOf" srcId="{35CD9966-8C1F-45DD-B485-9EFA45139179}" destId="{54B20108-1846-4057-900C-4CC8C2C47301}" srcOrd="1" destOrd="0" presId="urn:microsoft.com/office/officeart/2018/2/layout/IconVerticalSolidList"/>
    <dgm:cxn modelId="{BD58A73F-1A0A-4909-BCA7-D1714E916F9F}" type="presParOf" srcId="{35CD9966-8C1F-45DD-B485-9EFA45139179}" destId="{6F938534-B4AC-455F-8C5A-7B1C46208810}" srcOrd="2" destOrd="0" presId="urn:microsoft.com/office/officeart/2018/2/layout/IconVerticalSolidList"/>
    <dgm:cxn modelId="{06CA6A6E-8990-42DC-B4EA-4E1DFA7661C1}" type="presParOf" srcId="{35CD9966-8C1F-45DD-B485-9EFA45139179}" destId="{7C3F89A4-A79D-42C1-9A74-DAE2957067D1}" srcOrd="3" destOrd="0" presId="urn:microsoft.com/office/officeart/2018/2/layout/IconVerticalSolidList"/>
    <dgm:cxn modelId="{93161E1E-245A-42C9-892D-1D4B568ED1C2}" type="presParOf" srcId="{73805D2E-90B6-4234-B768-F680F28F7E5B}" destId="{AE014BA1-C3F8-49E4-BCB3-0658E63D9EEB}" srcOrd="5" destOrd="0" presId="urn:microsoft.com/office/officeart/2018/2/layout/IconVerticalSolidList"/>
    <dgm:cxn modelId="{5C4FD01F-F974-4ADB-A1B3-3C8117D22A2D}" type="presParOf" srcId="{73805D2E-90B6-4234-B768-F680F28F7E5B}" destId="{2B88F694-6BD5-4094-B2E9-3FA2F8C3C512}" srcOrd="6" destOrd="0" presId="urn:microsoft.com/office/officeart/2018/2/layout/IconVerticalSolidList"/>
    <dgm:cxn modelId="{11658BD9-40B1-4511-B9B0-FAEB5AE09BCA}" type="presParOf" srcId="{2B88F694-6BD5-4094-B2E9-3FA2F8C3C512}" destId="{A03F7735-F831-4CAC-BABC-9048BA3A926E}" srcOrd="0" destOrd="0" presId="urn:microsoft.com/office/officeart/2018/2/layout/IconVerticalSolidList"/>
    <dgm:cxn modelId="{8ED3A33D-3BE4-4C24-ADA2-583824CA6B76}" type="presParOf" srcId="{2B88F694-6BD5-4094-B2E9-3FA2F8C3C512}" destId="{3743B775-C235-40E0-863E-5989E4EFB864}" srcOrd="1" destOrd="0" presId="urn:microsoft.com/office/officeart/2018/2/layout/IconVerticalSolidList"/>
    <dgm:cxn modelId="{D88CC36E-C2E1-4496-BE2A-A66802ABF13E}" type="presParOf" srcId="{2B88F694-6BD5-4094-B2E9-3FA2F8C3C512}" destId="{3D72C3D4-D6F6-4130-9300-6AB652E6CC07}" srcOrd="2" destOrd="0" presId="urn:microsoft.com/office/officeart/2018/2/layout/IconVerticalSolidList"/>
    <dgm:cxn modelId="{2FA62A54-14D3-4B40-A830-7C50648510E2}" type="presParOf" srcId="{2B88F694-6BD5-4094-B2E9-3FA2F8C3C512}" destId="{6A67DDF9-3A16-4AD5-8117-D9D93E1FF2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37F6C-37ED-4165-BDDD-204A049569F9}">
      <dsp:nvSpPr>
        <dsp:cNvPr id="0" name=""/>
        <dsp:cNvSpPr/>
      </dsp:nvSpPr>
      <dsp:spPr>
        <a:xfrm>
          <a:off x="0" y="236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B9A0C-2B00-4F4B-A1EC-700DAB83E2FF}">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57EF0-821A-48C3-8D5B-DBBEED31F613}">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Business Understanding</a:t>
          </a:r>
        </a:p>
      </dsp:txBody>
      <dsp:txXfrm>
        <a:off x="1384050" y="2364"/>
        <a:ext cx="4733285" cy="1198312"/>
      </dsp:txXfrm>
    </dsp:sp>
    <dsp:sp modelId="{08D9DF21-FB4B-4B74-B0BA-E0EA44646781}">
      <dsp:nvSpPr>
        <dsp:cNvPr id="0" name=""/>
        <dsp:cNvSpPr/>
      </dsp:nvSpPr>
      <dsp:spPr>
        <a:xfrm>
          <a:off x="0" y="150025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BA9F7-1E66-473A-B706-F132E754920A}">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D2D4F6-3F87-466B-87D8-C2F44A1F63F3}">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Data Understanding</a:t>
          </a:r>
        </a:p>
      </dsp:txBody>
      <dsp:txXfrm>
        <a:off x="1384050" y="1500254"/>
        <a:ext cx="4733285" cy="1198312"/>
      </dsp:txXfrm>
    </dsp:sp>
    <dsp:sp modelId="{D03856E9-4A5E-48D4-A952-2EDA016C8082}">
      <dsp:nvSpPr>
        <dsp:cNvPr id="0" name=""/>
        <dsp:cNvSpPr/>
      </dsp:nvSpPr>
      <dsp:spPr>
        <a:xfrm>
          <a:off x="0" y="299814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1D0E6-2A9E-42E7-BAC6-EF1C2D0CE021}">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C6128-F99C-490B-8ED7-B29FE148FA2B}">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Analysis Results</a:t>
          </a:r>
        </a:p>
      </dsp:txBody>
      <dsp:txXfrm>
        <a:off x="1384050" y="2998145"/>
        <a:ext cx="4733285" cy="1198312"/>
      </dsp:txXfrm>
    </dsp:sp>
    <dsp:sp modelId="{FE933D60-EB75-4D33-A60B-7D1DE1698FBB}">
      <dsp:nvSpPr>
        <dsp:cNvPr id="0" name=""/>
        <dsp:cNvSpPr/>
      </dsp:nvSpPr>
      <dsp:spPr>
        <a:xfrm>
          <a:off x="0" y="449603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2373F-59C2-4112-85A9-5D23AF539B25}">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3E4D2-5A01-4166-8D78-3DD027F7AAE9}">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Conclusions</a:t>
          </a:r>
        </a:p>
      </dsp:txBody>
      <dsp:txXfrm>
        <a:off x="1384050" y="4496035"/>
        <a:ext cx="4733285" cy="1198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CBB20-46D2-42DD-83D4-3F2EC503941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28000-A171-4F70-AA9C-86015A2FDEA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BFE27-1167-4257-8435-FCB48F98EB32}">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Goal: Guide Microsoft Movie Studios film development decisions</a:t>
          </a:r>
        </a:p>
      </dsp:txBody>
      <dsp:txXfrm>
        <a:off x="1057183" y="1805"/>
        <a:ext cx="9458416" cy="915310"/>
      </dsp:txXfrm>
    </dsp:sp>
    <dsp:sp modelId="{637752F9-A18F-4F09-873C-C95B476C146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86603-3F44-4036-8FB0-A8842C9273E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DC737-28A2-4F76-B153-D41262BECC3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Need to determine  which films currently perform the best at the box office</a:t>
          </a:r>
        </a:p>
      </dsp:txBody>
      <dsp:txXfrm>
        <a:off x="1057183" y="1145944"/>
        <a:ext cx="9458416" cy="915310"/>
      </dsp:txXfrm>
    </dsp:sp>
    <dsp:sp modelId="{113F7DC6-5AC9-43E6-8A3E-34E00DBDA576}">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20108-1846-4057-900C-4CC8C2C4730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89A4-A79D-42C1-9A74-DAE2957067D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Analytics Metric: Film Popularity</a:t>
          </a:r>
        </a:p>
      </dsp:txBody>
      <dsp:txXfrm>
        <a:off x="1057183" y="2290082"/>
        <a:ext cx="9458416" cy="915310"/>
      </dsp:txXfrm>
    </dsp:sp>
    <dsp:sp modelId="{A03F7735-F831-4CAC-BABC-9048BA3A926E}">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3B775-C235-40E0-863E-5989E4EFB86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7DDF9-3A16-4AD5-8117-D9D93E1FF2D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Analytics Metric: Film Profitability</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9D34-348B-D4E8-A84A-043ED1219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2E29FF-9512-1D17-02F1-F4D87FDF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CA6C9-5F9D-C39C-6BB0-81A886875A78}"/>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C7C0ABEC-4DC6-0A0B-07D5-A73FD4F14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F7864-1DC2-5216-F4DA-16FF05D6C019}"/>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328204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CCEC-0866-E5F9-7094-35FCFA786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D3561-1323-DFD8-67A9-0BC650099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31BCF-70D6-D7D6-EA9A-06AF6ED0C673}"/>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B8B43095-9BE7-BF57-1693-4FC16B843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DF9B3-6740-6492-A1B3-026C4CCFE382}"/>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362373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95693-6A9A-688D-FD66-CEC2892E3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226C4-DD65-9E2D-8237-61ADA7F66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00152-D86D-7AE9-62C2-813D66477771}"/>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655BF20E-D286-F85F-CCC7-60FDB9CF9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A0B63-DEFD-BC1B-DDE1-2B1D6CDCD33E}"/>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418427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964-8D24-2309-5F9E-A3D4F14F2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0115C-6D90-173C-778B-176DD3359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5AB27-E4B6-6C2B-D04C-BB5C05CF12DE}"/>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4BA1DA90-0B53-D8C3-E48F-9E7F4116C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0CE08-5862-AB97-6285-229A9810DD8C}"/>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905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4F26-5823-881E-E4C9-C3F441675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6F000E-3102-B6D5-FCA5-7089FA03E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764F8-6DD5-B96C-580B-448422964852}"/>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3434DAB1-B3DA-530D-928D-49D5A2125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85593-ACF4-534E-BC87-F8A5CAC82032}"/>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238046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F486-C9C5-BB3B-9FB5-F48F4C033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AE6E7-A71C-15C4-0A69-E7C10D904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D4703-8583-3D7F-699E-A19155214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6A1FE-1984-B357-97CD-2EB8681CBCE6}"/>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6" name="Footer Placeholder 5">
            <a:extLst>
              <a:ext uri="{FF2B5EF4-FFF2-40B4-BE49-F238E27FC236}">
                <a16:creationId xmlns:a16="http://schemas.microsoft.com/office/drawing/2014/main" id="{8303F194-690B-3563-6E68-3549AEDB8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AAA0B-10B9-4D4C-4FD6-2D7507C1712E}"/>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337385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CB20-4B0C-0CC0-197D-476631D182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50119-B0AA-3AF8-29AF-2F9CDC01F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0CF96-52E0-FCA2-3D34-B1A1C16AE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714A3F-E62B-884A-FBDC-83F3CD2C3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E63A7-9D40-87C2-3522-21F3D5568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2AC5A9-63D0-601A-AA34-0ECDE275AD08}"/>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8" name="Footer Placeholder 7">
            <a:extLst>
              <a:ext uri="{FF2B5EF4-FFF2-40B4-BE49-F238E27FC236}">
                <a16:creationId xmlns:a16="http://schemas.microsoft.com/office/drawing/2014/main" id="{13D25ABD-3215-65B6-B3D5-1B570067F2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D1828-F10E-222B-677C-7A9F1842F414}"/>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419185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3ACA-2D37-8508-225B-0D59A8C46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5E5FF-2C95-7E2D-91DD-F7BB68EDB433}"/>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4" name="Footer Placeholder 3">
            <a:extLst>
              <a:ext uri="{FF2B5EF4-FFF2-40B4-BE49-F238E27FC236}">
                <a16:creationId xmlns:a16="http://schemas.microsoft.com/office/drawing/2014/main" id="{A2326AA7-0373-77AE-A71A-5181CA5D2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8B9AA-9A35-FD24-66D1-4E8EC89417DC}"/>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253721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0C759-F912-5327-4982-8BD537E01061}"/>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3" name="Footer Placeholder 2">
            <a:extLst>
              <a:ext uri="{FF2B5EF4-FFF2-40B4-BE49-F238E27FC236}">
                <a16:creationId xmlns:a16="http://schemas.microsoft.com/office/drawing/2014/main" id="{7A0C4AA8-923C-3676-1FE9-A2668E9FB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04C987-270F-D9F4-686F-AC233B658CBC}"/>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288726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2198-BF29-F71B-470F-116F2E20A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C90E0-A3D6-E7B4-4974-866C220FE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87DAF-E7FC-89E5-A45B-3970A72B2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48B11-39C5-181E-13DB-ADC1D2F866D3}"/>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6" name="Footer Placeholder 5">
            <a:extLst>
              <a:ext uri="{FF2B5EF4-FFF2-40B4-BE49-F238E27FC236}">
                <a16:creationId xmlns:a16="http://schemas.microsoft.com/office/drawing/2014/main" id="{DBD655D1-C708-52DC-B4BF-810DBE332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C6D21-D5AD-794D-766B-E6269D5B51FC}"/>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377120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557B-334F-9828-F6A2-CC5E3963F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080A86-97F4-8258-FB6D-A13CF8739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77B55-4606-60FA-208B-4DFC443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50E2C-5BC0-CE33-1D5A-BC2683B4E90D}"/>
              </a:ext>
            </a:extLst>
          </p:cNvPr>
          <p:cNvSpPr>
            <a:spLocks noGrp="1"/>
          </p:cNvSpPr>
          <p:nvPr>
            <p:ph type="dt" sz="half" idx="10"/>
          </p:nvPr>
        </p:nvSpPr>
        <p:spPr/>
        <p:txBody>
          <a:bodyPr/>
          <a:lstStyle/>
          <a:p>
            <a:fld id="{A0FE648F-1521-4C57-9C6A-D991187DADC9}" type="datetimeFigureOut">
              <a:rPr lang="en-US" smtClean="0"/>
              <a:t>11/18/2022</a:t>
            </a:fld>
            <a:endParaRPr lang="en-US"/>
          </a:p>
        </p:txBody>
      </p:sp>
      <p:sp>
        <p:nvSpPr>
          <p:cNvPr id="6" name="Footer Placeholder 5">
            <a:extLst>
              <a:ext uri="{FF2B5EF4-FFF2-40B4-BE49-F238E27FC236}">
                <a16:creationId xmlns:a16="http://schemas.microsoft.com/office/drawing/2014/main" id="{383504C2-A643-9D56-F8B9-93FAE9906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13BD5-3312-A81A-73E0-D03C3728F5F3}"/>
              </a:ext>
            </a:extLst>
          </p:cNvPr>
          <p:cNvSpPr>
            <a:spLocks noGrp="1"/>
          </p:cNvSpPr>
          <p:nvPr>
            <p:ph type="sldNum" sz="quarter" idx="12"/>
          </p:nvPr>
        </p:nvSpPr>
        <p:spPr/>
        <p:txBody>
          <a:bodyPr/>
          <a:lstStyle/>
          <a:p>
            <a:fld id="{9BD495FF-43FF-432E-B23E-518623E5CA8A}" type="slidenum">
              <a:rPr lang="en-US" smtClean="0"/>
              <a:t>‹#›</a:t>
            </a:fld>
            <a:endParaRPr lang="en-US"/>
          </a:p>
        </p:txBody>
      </p:sp>
    </p:spTree>
    <p:extLst>
      <p:ext uri="{BB962C8B-B14F-4D97-AF65-F5344CB8AC3E}">
        <p14:creationId xmlns:p14="http://schemas.microsoft.com/office/powerpoint/2010/main" val="287153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2A7A0-7D01-9D87-125A-887B9FC8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D2A0EB-47BD-92FD-F922-A30F026F2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37282-FDDF-B4B0-DCB4-98E70A443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E648F-1521-4C57-9C6A-D991187DADC9}" type="datetimeFigureOut">
              <a:rPr lang="en-US" smtClean="0"/>
              <a:t>11/18/2022</a:t>
            </a:fld>
            <a:endParaRPr lang="en-US"/>
          </a:p>
        </p:txBody>
      </p:sp>
      <p:sp>
        <p:nvSpPr>
          <p:cNvPr id="5" name="Footer Placeholder 4">
            <a:extLst>
              <a:ext uri="{FF2B5EF4-FFF2-40B4-BE49-F238E27FC236}">
                <a16:creationId xmlns:a16="http://schemas.microsoft.com/office/drawing/2014/main" id="{EAF7422A-11F0-A2CF-917F-2BE856E56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42850-EFE8-8257-D83C-65FA83451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495FF-43FF-432E-B23E-518623E5CA8A}" type="slidenum">
              <a:rPr lang="en-US" smtClean="0"/>
              <a:t>‹#›</a:t>
            </a:fld>
            <a:endParaRPr lang="en-US"/>
          </a:p>
        </p:txBody>
      </p:sp>
    </p:spTree>
    <p:extLst>
      <p:ext uri="{BB962C8B-B14F-4D97-AF65-F5344CB8AC3E}">
        <p14:creationId xmlns:p14="http://schemas.microsoft.com/office/powerpoint/2010/main" val="266225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Film reel and slate">
            <a:extLst>
              <a:ext uri="{FF2B5EF4-FFF2-40B4-BE49-F238E27FC236}">
                <a16:creationId xmlns:a16="http://schemas.microsoft.com/office/drawing/2014/main" id="{5BF624DF-8EEA-6161-D133-12E6EB599443}"/>
              </a:ext>
            </a:extLst>
          </p:cNvPr>
          <p:cNvPicPr>
            <a:picLocks noChangeAspect="1"/>
          </p:cNvPicPr>
          <p:nvPr/>
        </p:nvPicPr>
        <p:blipFill rotWithShape="1">
          <a:blip r:embed="rId2"/>
          <a:srcRect l="15157" t="6484" r="5941" b="-1"/>
          <a:stretch/>
        </p:blipFill>
        <p:spPr>
          <a:xfrm>
            <a:off x="20" y="10"/>
            <a:ext cx="8668492" cy="6857990"/>
          </a:xfrm>
          <a:prstGeom prst="rect">
            <a:avLst/>
          </a:prstGeom>
        </p:spPr>
      </p:pic>
      <p:sp>
        <p:nvSpPr>
          <p:cNvPr id="21" name="Rectangle 2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6604A1-FA73-8AB1-0EA1-88765184F566}"/>
              </a:ext>
            </a:extLst>
          </p:cNvPr>
          <p:cNvSpPr>
            <a:spLocks noGrp="1"/>
          </p:cNvSpPr>
          <p:nvPr>
            <p:ph type="ctrTitle"/>
          </p:nvPr>
        </p:nvSpPr>
        <p:spPr>
          <a:xfrm>
            <a:off x="7848600" y="1122363"/>
            <a:ext cx="4023360" cy="3204134"/>
          </a:xfrm>
        </p:spPr>
        <p:txBody>
          <a:bodyPr anchor="b">
            <a:normAutofit/>
          </a:bodyPr>
          <a:lstStyle/>
          <a:p>
            <a:pPr algn="l"/>
            <a:r>
              <a:rPr lang="en-US" sz="3700"/>
              <a:t>Microsoft Movie Studios Genre Recommendations</a:t>
            </a:r>
          </a:p>
        </p:txBody>
      </p:sp>
      <p:sp>
        <p:nvSpPr>
          <p:cNvPr id="3" name="Subtitle 2">
            <a:extLst>
              <a:ext uri="{FF2B5EF4-FFF2-40B4-BE49-F238E27FC236}">
                <a16:creationId xmlns:a16="http://schemas.microsoft.com/office/drawing/2014/main" id="{19027D69-1D73-8D25-D36B-05B1082BB75E}"/>
              </a:ext>
            </a:extLst>
          </p:cNvPr>
          <p:cNvSpPr>
            <a:spLocks noGrp="1"/>
          </p:cNvSpPr>
          <p:nvPr>
            <p:ph type="subTitle" idx="1"/>
          </p:nvPr>
        </p:nvSpPr>
        <p:spPr>
          <a:xfrm>
            <a:off x="7848600" y="4872922"/>
            <a:ext cx="4023360" cy="1208141"/>
          </a:xfrm>
        </p:spPr>
        <p:txBody>
          <a:bodyPr>
            <a:normAutofit/>
          </a:bodyPr>
          <a:lstStyle/>
          <a:p>
            <a:pPr algn="l"/>
            <a:r>
              <a:rPr lang="en-US" sz="2000" dirty="0"/>
              <a:t>Author: Tahron Herring</a:t>
            </a:r>
          </a:p>
          <a:p>
            <a:pPr algn="l"/>
            <a:r>
              <a:rPr lang="en-US" sz="2000" dirty="0"/>
              <a:t>	November 18, 2022</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068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06DB1-0A9C-212C-8DDB-9BFB158E7B2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 Results</a:t>
            </a:r>
          </a:p>
        </p:txBody>
      </p:sp>
      <p:sp>
        <p:nvSpPr>
          <p:cNvPr id="13" name="Content Placeholder 12">
            <a:extLst>
              <a:ext uri="{FF2B5EF4-FFF2-40B4-BE49-F238E27FC236}">
                <a16:creationId xmlns:a16="http://schemas.microsoft.com/office/drawing/2014/main" id="{3123871C-605C-C2B2-4260-537A2C7FDC60}"/>
              </a:ext>
            </a:extLst>
          </p:cNvPr>
          <p:cNvSpPr>
            <a:spLocks noGrp="1"/>
          </p:cNvSpPr>
          <p:nvPr>
            <p:ph idx="1"/>
          </p:nvPr>
        </p:nvSpPr>
        <p:spPr>
          <a:xfrm>
            <a:off x="4038600" y="4884873"/>
            <a:ext cx="7188199" cy="1292090"/>
          </a:xfrm>
        </p:spPr>
        <p:txBody>
          <a:bodyPr>
            <a:normAutofit/>
          </a:bodyPr>
          <a:lstStyle/>
          <a:p>
            <a:r>
              <a:rPr lang="en-US" dirty="0"/>
              <a:t>Box Office Mojo Results : Top 5 most profitable movie genres</a:t>
            </a:r>
          </a:p>
        </p:txBody>
      </p:sp>
      <p:pic>
        <p:nvPicPr>
          <p:cNvPr id="5" name="Picture 4" descr="Chart&#10;&#10;Description automatically generated">
            <a:extLst>
              <a:ext uri="{FF2B5EF4-FFF2-40B4-BE49-F238E27FC236}">
                <a16:creationId xmlns:a16="http://schemas.microsoft.com/office/drawing/2014/main" id="{68633829-4ED4-108F-E4CA-6B00D9052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189031"/>
            <a:ext cx="6768254" cy="3339682"/>
          </a:xfrm>
          <a:prstGeom prst="rect">
            <a:avLst/>
          </a:prstGeom>
        </p:spPr>
      </p:pic>
    </p:spTree>
    <p:extLst>
      <p:ext uri="{BB962C8B-B14F-4D97-AF65-F5344CB8AC3E}">
        <p14:creationId xmlns:p14="http://schemas.microsoft.com/office/powerpoint/2010/main" val="345045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E72A1FF-8377-DBC4-FCFE-4FBB5389B429}"/>
              </a:ext>
            </a:extLst>
          </p:cNvPr>
          <p:cNvSpPr>
            <a:spLocks noGrp="1"/>
          </p:cNvSpPr>
          <p:nvPr>
            <p:ph type="title"/>
          </p:nvPr>
        </p:nvSpPr>
        <p:spPr>
          <a:xfrm>
            <a:off x="731520" y="731520"/>
            <a:ext cx="6089904" cy="1426464"/>
          </a:xfrm>
        </p:spPr>
        <p:txBody>
          <a:bodyPr>
            <a:normAutofit/>
          </a:bodyPr>
          <a:lstStyle/>
          <a:p>
            <a:r>
              <a:rPr lang="en-US">
                <a:solidFill>
                  <a:srgbClr val="FFFFFF"/>
                </a:solidFill>
              </a:rPr>
              <a:t>Conclusions</a:t>
            </a:r>
          </a:p>
        </p:txBody>
      </p:sp>
      <p:sp>
        <p:nvSpPr>
          <p:cNvPr id="22" name="Rectangle 1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E2743E-ACD5-E0AF-02B3-0CED4FD60133}"/>
              </a:ext>
            </a:extLst>
          </p:cNvPr>
          <p:cNvSpPr>
            <a:spLocks noGrp="1"/>
          </p:cNvSpPr>
          <p:nvPr>
            <p:ph idx="1"/>
          </p:nvPr>
        </p:nvSpPr>
        <p:spPr>
          <a:xfrm>
            <a:off x="792158" y="2913145"/>
            <a:ext cx="10597729" cy="3283260"/>
          </a:xfrm>
        </p:spPr>
        <p:txBody>
          <a:bodyPr anchor="ctr">
            <a:normAutofit lnSpcReduction="10000"/>
          </a:bodyPr>
          <a:lstStyle/>
          <a:p>
            <a:pPr marL="0" indent="0">
              <a:buNone/>
            </a:pPr>
            <a:r>
              <a:rPr lang="en-US" sz="1600" b="1" i="0" dirty="0">
                <a:solidFill>
                  <a:srgbClr val="000000"/>
                </a:solidFill>
                <a:effectLst/>
                <a:latin typeface="Helvetica Neue"/>
              </a:rPr>
              <a:t>Recommendations:</a:t>
            </a:r>
          </a:p>
          <a:p>
            <a:r>
              <a:rPr lang="en-US" sz="1600" b="1" i="0" dirty="0">
                <a:solidFill>
                  <a:srgbClr val="000000"/>
                </a:solidFill>
                <a:effectLst/>
                <a:latin typeface="Helvetica Neue"/>
              </a:rPr>
              <a:t>Focus on producing Action Films -</a:t>
            </a:r>
            <a:r>
              <a:rPr lang="en-US" sz="1600" b="0" i="0" dirty="0">
                <a:solidFill>
                  <a:srgbClr val="000000"/>
                </a:solidFill>
                <a:effectLst/>
                <a:latin typeface="Helvetica Neue"/>
              </a:rPr>
              <a:t> In our genre ranking system Action ranked highest in popularity and came in second for profitability. </a:t>
            </a:r>
          </a:p>
          <a:p>
            <a:r>
              <a:rPr lang="en-US" sz="1600" b="1" i="0" dirty="0">
                <a:solidFill>
                  <a:srgbClr val="000000"/>
                </a:solidFill>
                <a:effectLst/>
                <a:latin typeface="Helvetica Neue"/>
              </a:rPr>
              <a:t>Focus on producing Adventure Films -</a:t>
            </a:r>
            <a:r>
              <a:rPr lang="en-US" sz="1600" b="0" i="0" dirty="0">
                <a:solidFill>
                  <a:srgbClr val="000000"/>
                </a:solidFill>
                <a:effectLst/>
                <a:latin typeface="Helvetica Neue"/>
              </a:rPr>
              <a:t> For the Adventure genre it ranked second in popularity and first in profitability. </a:t>
            </a:r>
          </a:p>
          <a:p>
            <a:r>
              <a:rPr lang="en-US" sz="1600" b="1" i="0" dirty="0">
                <a:solidFill>
                  <a:srgbClr val="000000"/>
                </a:solidFill>
                <a:effectLst/>
                <a:latin typeface="Helvetica Neue"/>
              </a:rPr>
              <a:t>Focus on producing Sci-Fi Films -</a:t>
            </a:r>
            <a:r>
              <a:rPr lang="en-US" sz="1600" b="0" i="0" dirty="0">
                <a:solidFill>
                  <a:srgbClr val="000000"/>
                </a:solidFill>
                <a:effectLst/>
                <a:latin typeface="Helvetica Neue"/>
              </a:rPr>
              <a:t> The Sci-Fi genre ranked 4th and 3rd in popularity and profitability. </a:t>
            </a:r>
          </a:p>
          <a:p>
            <a:endParaRPr lang="en-US" sz="1600" dirty="0">
              <a:solidFill>
                <a:srgbClr val="000000"/>
              </a:solidFill>
              <a:latin typeface="Helvetica Neue"/>
            </a:endParaRPr>
          </a:p>
          <a:p>
            <a:pPr marL="0" indent="0">
              <a:buNone/>
            </a:pPr>
            <a:r>
              <a:rPr lang="en-US" sz="1600" b="1" dirty="0">
                <a:solidFill>
                  <a:srgbClr val="000000"/>
                </a:solidFill>
                <a:latin typeface="Helvetica Neue"/>
              </a:rPr>
              <a:t>Next Steps:</a:t>
            </a:r>
          </a:p>
          <a:p>
            <a:r>
              <a:rPr lang="en-US" sz="1600" b="1" i="0" dirty="0">
                <a:solidFill>
                  <a:srgbClr val="000000"/>
                </a:solidFill>
                <a:effectLst/>
                <a:latin typeface="Helvetica Neue"/>
              </a:rPr>
              <a:t>Increase the top sample size for analysis</a:t>
            </a:r>
          </a:p>
          <a:p>
            <a:r>
              <a:rPr lang="en-US" sz="1600" b="1" i="0" dirty="0">
                <a:solidFill>
                  <a:srgbClr val="000000"/>
                </a:solidFill>
                <a:effectLst/>
                <a:latin typeface="Helvetica Neue"/>
              </a:rPr>
              <a:t>Use different analysis methods</a:t>
            </a:r>
            <a:endParaRPr lang="en-US" sz="1600" dirty="0">
              <a:solidFill>
                <a:srgbClr val="000000"/>
              </a:solidFill>
              <a:latin typeface="Helvetica Neue"/>
            </a:endParaRPr>
          </a:p>
          <a:p>
            <a:r>
              <a:rPr lang="en-US" sz="1600" b="1" i="0" dirty="0">
                <a:solidFill>
                  <a:srgbClr val="000000"/>
                </a:solidFill>
                <a:effectLst/>
                <a:latin typeface="Helvetica Neue"/>
              </a:rPr>
              <a:t>Expand the </a:t>
            </a:r>
            <a:r>
              <a:rPr lang="en-US" sz="1600" b="1" i="0" dirty="0" err="1">
                <a:solidFill>
                  <a:srgbClr val="000000"/>
                </a:solidFill>
                <a:effectLst/>
                <a:latin typeface="Helvetica Neue"/>
              </a:rPr>
              <a:t>datasources</a:t>
            </a:r>
            <a:r>
              <a:rPr lang="en-US" sz="1600" b="1" i="0" dirty="0">
                <a:solidFill>
                  <a:srgbClr val="000000"/>
                </a:solidFill>
                <a:effectLst/>
                <a:latin typeface="Helvetica Neue"/>
              </a:rPr>
              <a:t> used</a:t>
            </a:r>
            <a:endParaRPr lang="en-US" sz="1600" dirty="0">
              <a:solidFill>
                <a:srgbClr val="000000"/>
              </a:solidFill>
              <a:latin typeface="Helvetica Neue"/>
            </a:endParaRPr>
          </a:p>
          <a:p>
            <a:endParaRPr lang="en-US" sz="2700" dirty="0"/>
          </a:p>
        </p:txBody>
      </p:sp>
    </p:spTree>
    <p:extLst>
      <p:ext uri="{BB962C8B-B14F-4D97-AF65-F5344CB8AC3E}">
        <p14:creationId xmlns:p14="http://schemas.microsoft.com/office/powerpoint/2010/main" val="44698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48555CC-C028-998E-682A-B85D3CA09A1B}"/>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Contact Information</a:t>
            </a:r>
          </a:p>
        </p:txBody>
      </p:sp>
      <p:sp>
        <p:nvSpPr>
          <p:cNvPr id="21"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D4A12D-A840-4C59-F99E-6DB3F00AADD6}"/>
              </a:ext>
            </a:extLst>
          </p:cNvPr>
          <p:cNvSpPr>
            <a:spLocks noGrp="1"/>
          </p:cNvSpPr>
          <p:nvPr>
            <p:ph idx="1"/>
          </p:nvPr>
        </p:nvSpPr>
        <p:spPr>
          <a:xfrm>
            <a:off x="4379709" y="686862"/>
            <a:ext cx="7037591" cy="5475129"/>
          </a:xfrm>
        </p:spPr>
        <p:txBody>
          <a:bodyPr anchor="ctr">
            <a:normAutofit/>
          </a:bodyPr>
          <a:lstStyle/>
          <a:p>
            <a:endParaRPr lang="en-US" sz="2600" dirty="0"/>
          </a:p>
          <a:p>
            <a:endParaRPr lang="en-US" sz="2600" dirty="0"/>
          </a:p>
          <a:p>
            <a:r>
              <a:rPr lang="en-US" sz="2600" dirty="0"/>
              <a:t>Email: Tahron.Herring@gmail.com</a:t>
            </a:r>
          </a:p>
          <a:p>
            <a:r>
              <a:rPr lang="en-US" sz="2600" dirty="0"/>
              <a:t>GitHub: @Tmoney80</a:t>
            </a:r>
          </a:p>
          <a:p>
            <a:r>
              <a:rPr lang="en-US" sz="2600" dirty="0"/>
              <a:t>LinkedIn: linkedin.com/in/</a:t>
            </a:r>
            <a:r>
              <a:rPr lang="en-US" sz="2600" dirty="0" err="1"/>
              <a:t>tahronherring</a:t>
            </a:r>
            <a:r>
              <a:rPr lang="en-US" sz="2600" dirty="0"/>
              <a:t>/</a:t>
            </a:r>
          </a:p>
        </p:txBody>
      </p:sp>
    </p:spTree>
    <p:extLst>
      <p:ext uri="{BB962C8B-B14F-4D97-AF65-F5344CB8AC3E}">
        <p14:creationId xmlns:p14="http://schemas.microsoft.com/office/powerpoint/2010/main" val="299484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45990-9489-0729-5C22-CA63FFE95917}"/>
              </a:ext>
            </a:extLst>
          </p:cNvPr>
          <p:cNvSpPr>
            <a:spLocks noGrp="1"/>
          </p:cNvSpPr>
          <p:nvPr>
            <p:ph type="title"/>
          </p:nvPr>
        </p:nvSpPr>
        <p:spPr>
          <a:xfrm>
            <a:off x="2479696" y="693709"/>
            <a:ext cx="8956091" cy="2257836"/>
          </a:xfrm>
        </p:spPr>
        <p:txBody>
          <a:bodyPr vert="horz" lIns="91440" tIns="45720" rIns="91440" bIns="45720" rtlCol="0" anchor="t">
            <a:normAutofit/>
          </a:bodyPr>
          <a:lstStyle/>
          <a:p>
            <a:r>
              <a:rPr lang="en-US" b="1" dirty="0"/>
              <a:t>Overview</a:t>
            </a:r>
            <a:br>
              <a:rPr lang="en-US" sz="1400" dirty="0"/>
            </a:br>
            <a:br>
              <a:rPr lang="en-US" sz="1400" dirty="0"/>
            </a:br>
            <a:r>
              <a:rPr lang="en-US" sz="1600" b="0" i="0" dirty="0">
                <a:effectLst/>
                <a:latin typeface="Helvetica Neue"/>
              </a:rPr>
              <a:t>The technology giant, Microsoft is looking to expand it's lines of business by jumping into the movie business. This project will analyze data from various movie tracking and rating companies to help them determine how to best direct project investments that help ensure a successful start to this venture.</a:t>
            </a:r>
            <a:br>
              <a:rPr lang="en-US" sz="1600" dirty="0"/>
            </a:br>
            <a:endParaRPr lang="en-US" sz="1600" dirty="0"/>
          </a:p>
        </p:txBody>
      </p:sp>
      <p:pic>
        <p:nvPicPr>
          <p:cNvPr id="5" name="Content Placeholder 4" descr="A picture containing weapon, wheel, gear&#10;&#10;Description automatically generated">
            <a:extLst>
              <a:ext uri="{FF2B5EF4-FFF2-40B4-BE49-F238E27FC236}">
                <a16:creationId xmlns:a16="http://schemas.microsoft.com/office/drawing/2014/main" id="{E2C8D72A-220C-F1E2-3C35-6481C189C100}"/>
              </a:ext>
            </a:extLst>
          </p:cNvPr>
          <p:cNvPicPr>
            <a:picLocks noChangeAspect="1"/>
          </p:cNvPicPr>
          <p:nvPr/>
        </p:nvPicPr>
        <p:blipFill rotWithShape="1">
          <a:blip r:embed="rId2">
            <a:extLst>
              <a:ext uri="{28A0092B-C50C-407E-A947-70E740481C1C}">
                <a14:useLocalDpi xmlns:a14="http://schemas.microsoft.com/office/drawing/2010/main" val="0"/>
              </a:ext>
            </a:extLst>
          </a:blip>
          <a:srcRect l="31268" r="2" b="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Tree>
    <p:extLst>
      <p:ext uri="{BB962C8B-B14F-4D97-AF65-F5344CB8AC3E}">
        <p14:creationId xmlns:p14="http://schemas.microsoft.com/office/powerpoint/2010/main" val="427860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C19B4-0216-3ED7-E67E-1EDB998C8C07}"/>
              </a:ext>
            </a:extLst>
          </p:cNvPr>
          <p:cNvSpPr>
            <a:spLocks noGrp="1"/>
          </p:cNvSpPr>
          <p:nvPr>
            <p:ph type="title"/>
          </p:nvPr>
        </p:nvSpPr>
        <p:spPr>
          <a:xfrm>
            <a:off x="594360" y="1209086"/>
            <a:ext cx="3876848" cy="4064925"/>
          </a:xfrm>
        </p:spPr>
        <p:txBody>
          <a:bodyPr anchor="ctr">
            <a:normAutofit/>
          </a:bodyPr>
          <a:lstStyle/>
          <a:p>
            <a:r>
              <a:rPr lang="en-US" sz="5000"/>
              <a:t>Outline</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B185B5-00EA-9A8A-FFED-8762E77A5E33}"/>
              </a:ext>
            </a:extLst>
          </p:cNvPr>
          <p:cNvGraphicFramePr>
            <a:graphicFrameLocks noGrp="1"/>
          </p:cNvGraphicFramePr>
          <p:nvPr>
            <p:ph idx="1"/>
            <p:extLst>
              <p:ext uri="{D42A27DB-BD31-4B8C-83A1-F6EECF244321}">
                <p14:modId xmlns:p14="http://schemas.microsoft.com/office/powerpoint/2010/main" val="3919549421"/>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47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541A-EBD0-1565-18D8-34E8B1F689B6}"/>
              </a:ext>
            </a:extLst>
          </p:cNvPr>
          <p:cNvSpPr>
            <a:spLocks noGrp="1"/>
          </p:cNvSpPr>
          <p:nvPr>
            <p:ph type="title"/>
          </p:nvPr>
        </p:nvSpPr>
        <p:spPr/>
        <p:txBody>
          <a:bodyPr/>
          <a:lstStyle/>
          <a:p>
            <a:r>
              <a:rPr lang="en-US" dirty="0"/>
              <a:t>Business Understanding</a:t>
            </a:r>
          </a:p>
        </p:txBody>
      </p:sp>
      <p:graphicFrame>
        <p:nvGraphicFramePr>
          <p:cNvPr id="5" name="Content Placeholder 2">
            <a:extLst>
              <a:ext uri="{FF2B5EF4-FFF2-40B4-BE49-F238E27FC236}">
                <a16:creationId xmlns:a16="http://schemas.microsoft.com/office/drawing/2014/main" id="{52DD27B2-73E8-7F7A-9FA0-E0FC1A96F08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36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6C92-352A-826D-BEDC-4FF0E57AE5C9}"/>
              </a:ext>
            </a:extLst>
          </p:cNvPr>
          <p:cNvSpPr>
            <a:spLocks noGrp="1"/>
          </p:cNvSpPr>
          <p:nvPr>
            <p:ph type="title"/>
          </p:nvPr>
        </p:nvSpPr>
        <p:spPr/>
        <p:txBody>
          <a:bodyPr/>
          <a:lstStyle/>
          <a:p>
            <a:r>
              <a:rPr lang="en-US" dirty="0"/>
              <a:t>Data Understanding</a:t>
            </a:r>
          </a:p>
        </p:txBody>
      </p:sp>
      <p:sp>
        <p:nvSpPr>
          <p:cNvPr id="3" name="Text Placeholder 2">
            <a:extLst>
              <a:ext uri="{FF2B5EF4-FFF2-40B4-BE49-F238E27FC236}">
                <a16:creationId xmlns:a16="http://schemas.microsoft.com/office/drawing/2014/main" id="{1A5CE454-E0EA-F62C-C4C2-08F89A86940D}"/>
              </a:ext>
            </a:extLst>
          </p:cNvPr>
          <p:cNvSpPr>
            <a:spLocks noGrp="1"/>
          </p:cNvSpPr>
          <p:nvPr>
            <p:ph type="body" idx="1"/>
          </p:nvPr>
        </p:nvSpPr>
        <p:spPr>
          <a:xfrm>
            <a:off x="839788" y="1681163"/>
            <a:ext cx="5157787" cy="556428"/>
          </a:xfrm>
        </p:spPr>
        <p:txBody>
          <a:bodyPr/>
          <a:lstStyle/>
          <a:p>
            <a:r>
              <a:rPr lang="en-US" dirty="0"/>
              <a:t>Popularity </a:t>
            </a:r>
            <a:r>
              <a:rPr lang="en-US" dirty="0" err="1"/>
              <a:t>Datasources</a:t>
            </a:r>
            <a:endParaRPr lang="en-US" dirty="0"/>
          </a:p>
        </p:txBody>
      </p:sp>
      <p:sp>
        <p:nvSpPr>
          <p:cNvPr id="4" name="Content Placeholder 3">
            <a:extLst>
              <a:ext uri="{FF2B5EF4-FFF2-40B4-BE49-F238E27FC236}">
                <a16:creationId xmlns:a16="http://schemas.microsoft.com/office/drawing/2014/main" id="{E48F3E22-B516-D3D2-849F-F9853E90B3F1}"/>
              </a:ext>
            </a:extLst>
          </p:cNvPr>
          <p:cNvSpPr>
            <a:spLocks noGrp="1"/>
          </p:cNvSpPr>
          <p:nvPr>
            <p:ph sz="half" idx="2"/>
          </p:nvPr>
        </p:nvSpPr>
        <p:spPr/>
        <p:txBody>
          <a:bodyPr/>
          <a:lstStyle/>
          <a:p>
            <a:pPr>
              <a:buBlip>
                <a:blip r:embed="rId2">
                  <a:extLst>
                    <a:ext uri="{96DAC541-7B7A-43D3-8B79-37D633B846F1}">
                      <asvg:svgBlip xmlns:asvg="http://schemas.microsoft.com/office/drawing/2016/SVG/main" r:embed="rId3"/>
                    </a:ext>
                  </a:extLst>
                </a:blip>
              </a:buBlip>
            </a:pPr>
            <a:r>
              <a:rPr lang="en-US" dirty="0"/>
              <a:t>IMDB </a:t>
            </a:r>
          </a:p>
          <a:p>
            <a:endParaRPr lang="en-US" dirty="0"/>
          </a:p>
          <a:p>
            <a:pPr>
              <a:buBlip>
                <a:blip r:embed="rId2">
                  <a:extLst>
                    <a:ext uri="{96DAC541-7B7A-43D3-8B79-37D633B846F1}">
                      <asvg:svgBlip xmlns:asvg="http://schemas.microsoft.com/office/drawing/2016/SVG/main" r:embed="rId3"/>
                    </a:ext>
                  </a:extLst>
                </a:blip>
              </a:buBlip>
            </a:pPr>
            <a:r>
              <a:rPr lang="en-US" dirty="0"/>
              <a:t>Rotten Tomatoes</a:t>
            </a:r>
          </a:p>
          <a:p>
            <a:endParaRPr lang="en-US" dirty="0"/>
          </a:p>
          <a:p>
            <a:pPr>
              <a:buBlip>
                <a:blip r:embed="rId2">
                  <a:extLst>
                    <a:ext uri="{96DAC541-7B7A-43D3-8B79-37D633B846F1}">
                      <asvg:svgBlip xmlns:asvg="http://schemas.microsoft.com/office/drawing/2016/SVG/main" r:embed="rId3"/>
                    </a:ext>
                  </a:extLst>
                </a:blip>
              </a:buBlip>
            </a:pPr>
            <a:r>
              <a:rPr lang="en-US" dirty="0"/>
              <a:t>The Movie Database</a:t>
            </a:r>
          </a:p>
        </p:txBody>
      </p:sp>
      <p:sp>
        <p:nvSpPr>
          <p:cNvPr id="5" name="Text Placeholder 4">
            <a:extLst>
              <a:ext uri="{FF2B5EF4-FFF2-40B4-BE49-F238E27FC236}">
                <a16:creationId xmlns:a16="http://schemas.microsoft.com/office/drawing/2014/main" id="{A9C32182-279A-14D9-7E38-937C8BF71113}"/>
              </a:ext>
            </a:extLst>
          </p:cNvPr>
          <p:cNvSpPr>
            <a:spLocks noGrp="1"/>
          </p:cNvSpPr>
          <p:nvPr>
            <p:ph type="body" sz="quarter" idx="3"/>
          </p:nvPr>
        </p:nvSpPr>
        <p:spPr>
          <a:xfrm>
            <a:off x="6172200" y="1681163"/>
            <a:ext cx="5183188" cy="556428"/>
          </a:xfrm>
        </p:spPr>
        <p:txBody>
          <a:bodyPr/>
          <a:lstStyle/>
          <a:p>
            <a:r>
              <a:rPr lang="en-US" dirty="0"/>
              <a:t>Profitability </a:t>
            </a:r>
            <a:r>
              <a:rPr lang="en-US" dirty="0" err="1"/>
              <a:t>Datasources</a:t>
            </a:r>
            <a:endParaRPr lang="en-US" dirty="0"/>
          </a:p>
        </p:txBody>
      </p:sp>
      <p:sp>
        <p:nvSpPr>
          <p:cNvPr id="6" name="Content Placeholder 5">
            <a:extLst>
              <a:ext uri="{FF2B5EF4-FFF2-40B4-BE49-F238E27FC236}">
                <a16:creationId xmlns:a16="http://schemas.microsoft.com/office/drawing/2014/main" id="{8E29322E-759E-3874-EB16-19B1ECF68D68}"/>
              </a:ext>
            </a:extLst>
          </p:cNvPr>
          <p:cNvSpPr>
            <a:spLocks noGrp="1"/>
          </p:cNvSpPr>
          <p:nvPr>
            <p:ph sz="quarter" idx="4"/>
          </p:nvPr>
        </p:nvSpPr>
        <p:spPr>
          <a:xfrm>
            <a:off x="6172200" y="2505075"/>
            <a:ext cx="5183188" cy="1835431"/>
          </a:xfrm>
        </p:spPr>
        <p:txBody>
          <a:bodyPr/>
          <a:lstStyle/>
          <a:p>
            <a:pPr>
              <a:buBlip>
                <a:blip r:embed="rId2">
                  <a:extLst>
                    <a:ext uri="{96DAC541-7B7A-43D3-8B79-37D633B846F1}">
                      <asvg:svgBlip xmlns:asvg="http://schemas.microsoft.com/office/drawing/2016/SVG/main" r:embed="rId3"/>
                    </a:ext>
                  </a:extLst>
                </a:blip>
              </a:buBlip>
            </a:pPr>
            <a:r>
              <a:rPr lang="en-US" dirty="0"/>
              <a:t>Box Office Mojo</a:t>
            </a:r>
          </a:p>
          <a:p>
            <a:endParaRPr lang="en-US" dirty="0"/>
          </a:p>
          <a:p>
            <a:pPr>
              <a:buBlip>
                <a:blip r:embed="rId2">
                  <a:extLst>
                    <a:ext uri="{96DAC541-7B7A-43D3-8B79-37D633B846F1}">
                      <asvg:svgBlip xmlns:asvg="http://schemas.microsoft.com/office/drawing/2016/SVG/main" r:embed="rId3"/>
                    </a:ext>
                  </a:extLst>
                </a:blip>
              </a:buBlip>
            </a:pPr>
            <a:r>
              <a:rPr lang="en-US" dirty="0"/>
              <a:t>The Numbers</a:t>
            </a:r>
          </a:p>
        </p:txBody>
      </p:sp>
      <p:pic>
        <p:nvPicPr>
          <p:cNvPr id="8" name="Picture 7" descr="Film reel canister stack">
            <a:extLst>
              <a:ext uri="{FF2B5EF4-FFF2-40B4-BE49-F238E27FC236}">
                <a16:creationId xmlns:a16="http://schemas.microsoft.com/office/drawing/2014/main" id="{A17B11AB-CC73-36BF-9A4E-4FA47EDA3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290" y="3958542"/>
            <a:ext cx="4365474" cy="2899457"/>
          </a:xfrm>
          <a:prstGeom prst="rect">
            <a:avLst/>
          </a:prstGeom>
        </p:spPr>
      </p:pic>
    </p:spTree>
    <p:extLst>
      <p:ext uri="{BB962C8B-B14F-4D97-AF65-F5344CB8AC3E}">
        <p14:creationId xmlns:p14="http://schemas.microsoft.com/office/powerpoint/2010/main" val="387619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06DB1-0A9C-212C-8DDB-9BFB158E7B2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 Results</a:t>
            </a:r>
          </a:p>
        </p:txBody>
      </p:sp>
      <p:pic>
        <p:nvPicPr>
          <p:cNvPr id="9" name="Content Placeholder 8" descr="Chart, bar chart&#10;&#10;Description automatically generated">
            <a:extLst>
              <a:ext uri="{FF2B5EF4-FFF2-40B4-BE49-F238E27FC236}">
                <a16:creationId xmlns:a16="http://schemas.microsoft.com/office/drawing/2014/main" id="{1214289F-2BB8-DC05-409C-36D90EE4E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13299"/>
            <a:ext cx="5735663" cy="3091146"/>
          </a:xfrm>
          <a:prstGeom prst="rect">
            <a:avLst/>
          </a:prstGeom>
        </p:spPr>
      </p:pic>
      <p:sp>
        <p:nvSpPr>
          <p:cNvPr id="13" name="Content Placeholder 12">
            <a:extLst>
              <a:ext uri="{FF2B5EF4-FFF2-40B4-BE49-F238E27FC236}">
                <a16:creationId xmlns:a16="http://schemas.microsoft.com/office/drawing/2014/main" id="{3123871C-605C-C2B2-4260-537A2C7FDC60}"/>
              </a:ext>
            </a:extLst>
          </p:cNvPr>
          <p:cNvSpPr>
            <a:spLocks noGrp="1"/>
          </p:cNvSpPr>
          <p:nvPr>
            <p:ph idx="1"/>
          </p:nvPr>
        </p:nvSpPr>
        <p:spPr>
          <a:xfrm>
            <a:off x="4038600" y="4884873"/>
            <a:ext cx="7188199" cy="1292090"/>
          </a:xfrm>
        </p:spPr>
        <p:txBody>
          <a:bodyPr>
            <a:normAutofit/>
          </a:bodyPr>
          <a:lstStyle/>
          <a:p>
            <a:r>
              <a:rPr lang="en-US" dirty="0"/>
              <a:t>IMDB Results : Top 5 movie genres based on popularity</a:t>
            </a:r>
          </a:p>
        </p:txBody>
      </p:sp>
    </p:spTree>
    <p:extLst>
      <p:ext uri="{BB962C8B-B14F-4D97-AF65-F5344CB8AC3E}">
        <p14:creationId xmlns:p14="http://schemas.microsoft.com/office/powerpoint/2010/main" val="15698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06DB1-0A9C-212C-8DDB-9BFB158E7B2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 Results</a:t>
            </a:r>
          </a:p>
        </p:txBody>
      </p:sp>
      <p:sp>
        <p:nvSpPr>
          <p:cNvPr id="13" name="Content Placeholder 12">
            <a:extLst>
              <a:ext uri="{FF2B5EF4-FFF2-40B4-BE49-F238E27FC236}">
                <a16:creationId xmlns:a16="http://schemas.microsoft.com/office/drawing/2014/main" id="{3123871C-605C-C2B2-4260-537A2C7FDC60}"/>
              </a:ext>
            </a:extLst>
          </p:cNvPr>
          <p:cNvSpPr>
            <a:spLocks noGrp="1"/>
          </p:cNvSpPr>
          <p:nvPr>
            <p:ph idx="1"/>
          </p:nvPr>
        </p:nvSpPr>
        <p:spPr>
          <a:xfrm>
            <a:off x="4038600" y="4884873"/>
            <a:ext cx="7188199" cy="1292090"/>
          </a:xfrm>
        </p:spPr>
        <p:txBody>
          <a:bodyPr>
            <a:normAutofit/>
          </a:bodyPr>
          <a:lstStyle/>
          <a:p>
            <a:r>
              <a:rPr lang="en-US" dirty="0"/>
              <a:t>Rotten Tomatoes Results : Top 5 movie genres based on popularity</a:t>
            </a:r>
          </a:p>
        </p:txBody>
      </p:sp>
      <p:pic>
        <p:nvPicPr>
          <p:cNvPr id="4" name="Picture 3" descr="A picture containing text&#10;&#10;Description automatically generated">
            <a:extLst>
              <a:ext uri="{FF2B5EF4-FFF2-40B4-BE49-F238E27FC236}">
                <a16:creationId xmlns:a16="http://schemas.microsoft.com/office/drawing/2014/main" id="{19EA3A3B-6B24-4630-81FA-D09002722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788" y="1701423"/>
            <a:ext cx="3905795" cy="2314898"/>
          </a:xfrm>
          <a:prstGeom prst="rect">
            <a:avLst/>
          </a:prstGeom>
        </p:spPr>
      </p:pic>
    </p:spTree>
    <p:extLst>
      <p:ext uri="{BB962C8B-B14F-4D97-AF65-F5344CB8AC3E}">
        <p14:creationId xmlns:p14="http://schemas.microsoft.com/office/powerpoint/2010/main" val="10804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06DB1-0A9C-212C-8DDB-9BFB158E7B2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 Results</a:t>
            </a:r>
          </a:p>
        </p:txBody>
      </p:sp>
      <p:sp>
        <p:nvSpPr>
          <p:cNvPr id="13" name="Content Placeholder 12">
            <a:extLst>
              <a:ext uri="{FF2B5EF4-FFF2-40B4-BE49-F238E27FC236}">
                <a16:creationId xmlns:a16="http://schemas.microsoft.com/office/drawing/2014/main" id="{3123871C-605C-C2B2-4260-537A2C7FDC60}"/>
              </a:ext>
            </a:extLst>
          </p:cNvPr>
          <p:cNvSpPr>
            <a:spLocks noGrp="1"/>
          </p:cNvSpPr>
          <p:nvPr>
            <p:ph idx="1"/>
          </p:nvPr>
        </p:nvSpPr>
        <p:spPr>
          <a:xfrm>
            <a:off x="4038600" y="4884873"/>
            <a:ext cx="7188199" cy="1292090"/>
          </a:xfrm>
        </p:spPr>
        <p:txBody>
          <a:bodyPr>
            <a:normAutofit/>
          </a:bodyPr>
          <a:lstStyle/>
          <a:p>
            <a:r>
              <a:rPr lang="en-US" dirty="0"/>
              <a:t>The Movie DB Results : Top 5 movie genres based on popularity</a:t>
            </a:r>
          </a:p>
        </p:txBody>
      </p:sp>
      <p:pic>
        <p:nvPicPr>
          <p:cNvPr id="4" name="Picture 3" descr="Chart&#10;&#10;Description automatically generated">
            <a:extLst>
              <a:ext uri="{FF2B5EF4-FFF2-40B4-BE49-F238E27FC236}">
                <a16:creationId xmlns:a16="http://schemas.microsoft.com/office/drawing/2014/main" id="{DCEDE2F1-DF23-0CF1-4E7E-071967F06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545" y="1195380"/>
            <a:ext cx="7568254" cy="3326984"/>
          </a:xfrm>
          <a:prstGeom prst="rect">
            <a:avLst/>
          </a:prstGeom>
        </p:spPr>
      </p:pic>
    </p:spTree>
    <p:extLst>
      <p:ext uri="{BB962C8B-B14F-4D97-AF65-F5344CB8AC3E}">
        <p14:creationId xmlns:p14="http://schemas.microsoft.com/office/powerpoint/2010/main" val="110779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06DB1-0A9C-212C-8DDB-9BFB158E7B2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 Results</a:t>
            </a:r>
          </a:p>
        </p:txBody>
      </p:sp>
      <p:sp>
        <p:nvSpPr>
          <p:cNvPr id="13" name="Content Placeholder 12">
            <a:extLst>
              <a:ext uri="{FF2B5EF4-FFF2-40B4-BE49-F238E27FC236}">
                <a16:creationId xmlns:a16="http://schemas.microsoft.com/office/drawing/2014/main" id="{3123871C-605C-C2B2-4260-537A2C7FDC60}"/>
              </a:ext>
            </a:extLst>
          </p:cNvPr>
          <p:cNvSpPr>
            <a:spLocks noGrp="1"/>
          </p:cNvSpPr>
          <p:nvPr>
            <p:ph idx="1"/>
          </p:nvPr>
        </p:nvSpPr>
        <p:spPr>
          <a:xfrm>
            <a:off x="4038600" y="4884873"/>
            <a:ext cx="7188199" cy="1292090"/>
          </a:xfrm>
        </p:spPr>
        <p:txBody>
          <a:bodyPr>
            <a:normAutofit/>
          </a:bodyPr>
          <a:lstStyle/>
          <a:p>
            <a:r>
              <a:rPr lang="en-US" dirty="0"/>
              <a:t>Box Office Mojo Results : Top 5 most profitable movie genres</a:t>
            </a:r>
          </a:p>
        </p:txBody>
      </p:sp>
      <p:pic>
        <p:nvPicPr>
          <p:cNvPr id="4" name="Picture 3" descr="Icon&#10;&#10;Description automatically generated with medium confidence">
            <a:extLst>
              <a:ext uri="{FF2B5EF4-FFF2-40B4-BE49-F238E27FC236}">
                <a16:creationId xmlns:a16="http://schemas.microsoft.com/office/drawing/2014/main" id="{257B9E44-F995-F2F9-75D0-4AA164A1B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096" y="890790"/>
            <a:ext cx="6349206" cy="3339682"/>
          </a:xfrm>
          <a:prstGeom prst="rect">
            <a:avLst/>
          </a:prstGeom>
        </p:spPr>
      </p:pic>
    </p:spTree>
    <p:extLst>
      <p:ext uri="{BB962C8B-B14F-4D97-AF65-F5344CB8AC3E}">
        <p14:creationId xmlns:p14="http://schemas.microsoft.com/office/powerpoint/2010/main" val="1724692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301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Office Theme</vt:lpstr>
      <vt:lpstr>Microsoft Movie Studios Genre Recommendations</vt:lpstr>
      <vt:lpstr>Overview  The technology giant, Microsoft is looking to expand it's lines of business by jumping into the movie business. This project will analyze data from various movie tracking and rating companies to help them determine how to best direct project investments that help ensure a successful start to this venture. </vt:lpstr>
      <vt:lpstr>Outline</vt:lpstr>
      <vt:lpstr>Business Understanding</vt:lpstr>
      <vt:lpstr>Data Understanding</vt:lpstr>
      <vt:lpstr>Analysis Results</vt:lpstr>
      <vt:lpstr>Analysis Results</vt:lpstr>
      <vt:lpstr>Analysis Results</vt:lpstr>
      <vt:lpstr>Analysis Results</vt:lpstr>
      <vt:lpstr>Analysis Results</vt:lpstr>
      <vt:lpstr>Conclusions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Studios Genre Recommendations</dc:title>
  <dc:creator>Tahron Herring</dc:creator>
  <cp:lastModifiedBy>Tahron Herring</cp:lastModifiedBy>
  <cp:revision>4</cp:revision>
  <dcterms:created xsi:type="dcterms:W3CDTF">2022-11-18T20:40:14Z</dcterms:created>
  <dcterms:modified xsi:type="dcterms:W3CDTF">2022-11-19T02:44:12Z</dcterms:modified>
</cp:coreProperties>
</file>