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DD6796-C29C-4A8B-9031-4E84C2FBABF2}">
  <a:tblStyle styleId="{A0DD6796-C29C-4A8B-9031-4E84C2FBAB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326eade8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c326eade8c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326eade8c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c326eade8c_1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326eade8c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After some basic understanding of our data, Scott will show our finding through clusterings. </a:t>
            </a:r>
            <a:endParaRPr>
              <a:solidFill>
                <a:schemeClr val="dk1"/>
              </a:solidFill>
            </a:endParaRPr>
          </a:p>
          <a:p>
            <a:pPr indent="0" lvl="0" marL="0" rtl="0" algn="l">
              <a:spcBef>
                <a:spcPts val="0"/>
              </a:spcBef>
              <a:spcAft>
                <a:spcPts val="0"/>
              </a:spcAft>
              <a:buNone/>
            </a:pPr>
            <a:r>
              <a:t/>
            </a:r>
            <a:endParaRPr/>
          </a:p>
        </p:txBody>
      </p:sp>
      <p:sp>
        <p:nvSpPr>
          <p:cNvPr id="319" name="Google Shape;319;gc326eade8c_1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326eade8c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c326eade8c_1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326eade8c_1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c326eade8c_1_2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c326eade8c_1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Could need more with kmeans and the reasons why choosing 6</a:t>
            </a:r>
            <a:endParaRPr/>
          </a:p>
        </p:txBody>
      </p:sp>
      <p:sp>
        <p:nvSpPr>
          <p:cNvPr id="363" name="Google Shape;363;gc326eade8c_1_4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c326eade8c_1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 needed, maybe bullet points</a:t>
            </a:r>
            <a:endParaRPr/>
          </a:p>
        </p:txBody>
      </p:sp>
      <p:sp>
        <p:nvSpPr>
          <p:cNvPr id="376" name="Google Shape;376;gc326eade8c_1_4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c326eade8c_1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Left if more space needed</a:t>
            </a:r>
            <a:endParaRPr/>
          </a:p>
        </p:txBody>
      </p:sp>
      <p:sp>
        <p:nvSpPr>
          <p:cNvPr id="388" name="Google Shape;388;gc326eade8c_1_4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c326eade8c_1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c326eade8c_1_4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c326eade8c_1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Left if more space needed</a:t>
            </a:r>
            <a:endParaRPr/>
          </a:p>
        </p:txBody>
      </p:sp>
      <p:sp>
        <p:nvSpPr>
          <p:cNvPr id="421" name="Google Shape;421;gc326eade8c_1_5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c326eade8c_1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 sz="1000">
                <a:solidFill>
                  <a:srgbClr val="202124"/>
                </a:solidFill>
                <a:highlight>
                  <a:srgbClr val="FFFFFF"/>
                </a:highlight>
                <a:latin typeface="Calibri"/>
                <a:ea typeface="Calibri"/>
                <a:cs typeface="Calibri"/>
                <a:sym typeface="Calibri"/>
              </a:rPr>
              <a:t> Hol             Hollenback Palms and Broadway Manor Care</a:t>
            </a:r>
            <a:endParaRPr/>
          </a:p>
          <a:p>
            <a:pPr indent="0" lvl="0" marL="0" rtl="0" algn="l">
              <a:spcBef>
                <a:spcPts val="0"/>
              </a:spcBef>
              <a:spcAft>
                <a:spcPts val="0"/>
              </a:spcAft>
              <a:buNone/>
            </a:pPr>
            <a:r>
              <a:rPr lang="en"/>
              <a:t>Issues: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Dictionary based approach: may need to customize to include unique words</a:t>
            </a:r>
            <a:endParaRPr/>
          </a:p>
          <a:p>
            <a:pPr indent="0" lvl="0" marL="0" rtl="0" algn="l">
              <a:spcBef>
                <a:spcPts val="0"/>
              </a:spcBef>
              <a:spcAft>
                <a:spcPts val="0"/>
              </a:spcAft>
              <a:buNone/>
            </a:pPr>
            <a:r>
              <a:rPr lang="en"/>
              <a:t>Nursing homes with less reviews may be with a disadvantage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use document term </a:t>
            </a:r>
            <a:r>
              <a:rPr lang="en"/>
              <a:t>matrices</a:t>
            </a:r>
            <a:r>
              <a:rPr lang="en"/>
              <a:t> / supervised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learning methods to classify / use ngrams.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Increase number of views by using a crawling spider </a:t>
            </a:r>
            <a:endParaRPr/>
          </a:p>
          <a:p>
            <a:pPr indent="0" lvl="0" marL="0" rtl="0" algn="l">
              <a:spcBef>
                <a:spcPts val="0"/>
              </a:spcBef>
              <a:spcAft>
                <a:spcPts val="0"/>
              </a:spcAft>
              <a:buNone/>
            </a:pPr>
            <a:r>
              <a:rPr lang="en"/>
              <a:t>Utilize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 different websites</a:t>
            </a:r>
            <a:endParaRPr/>
          </a:p>
        </p:txBody>
      </p:sp>
      <p:sp>
        <p:nvSpPr>
          <p:cNvPr id="431" name="Google Shape;431;gc326eade8c_1_5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326eade8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c326eade8c_0_2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c326eade8c_1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c326eade8c_1_5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c326eade8c_1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gc326eade8c_1_6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c326eade8c_1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c326eade8c_1_7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326eade8c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c326eade8c_0_3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326eade8c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c326eade8c_0_4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326eade8c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primary dataset is the Centers for Medicare and Medicaid Services (CMS) Nursing Home Inspection data.</a:t>
            </a:r>
            <a:endParaRPr/>
          </a:p>
          <a:p>
            <a:pPr indent="0" lvl="0" marL="0" rtl="0" algn="l">
              <a:spcBef>
                <a:spcPts val="0"/>
              </a:spcBef>
              <a:spcAft>
                <a:spcPts val="0"/>
              </a:spcAft>
              <a:buNone/>
            </a:pPr>
            <a:r>
              <a:rPr lang="en"/>
              <a:t>Even just this one table contains a massive amount of information with 87 columns containing a variety of numeric and categorical data. A brief description of the types of columns is listed below: Provider info, Ratings from CMS, and general Statistics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lang="en"/>
              <a:t>original</a:t>
            </a:r>
            <a:r>
              <a:rPr lang="en"/>
              <a:t> data set has 87 columns and 15,331 rows. After we took out some columns that are not useful. </a:t>
            </a:r>
            <a:r>
              <a:rPr lang="en"/>
              <a:t>For example</a:t>
            </a:r>
            <a:r>
              <a:rPr lang="en"/>
              <a:t>, the zip code, phone number, and </a:t>
            </a:r>
            <a:r>
              <a:rPr lang="en"/>
              <a:t>footnotes</a:t>
            </a:r>
            <a:r>
              <a:rPr lang="en"/>
              <a:t>. We are left with 75 columns. After we drop the null value, we got 75 </a:t>
            </a:r>
            <a:r>
              <a:rPr lang="en"/>
              <a:t>columns</a:t>
            </a:r>
            <a:r>
              <a:rPr lang="en"/>
              <a:t> with 11,902 rows. </a:t>
            </a:r>
            <a:endParaRPr/>
          </a:p>
        </p:txBody>
      </p:sp>
      <p:sp>
        <p:nvSpPr>
          <p:cNvPr id="245" name="Google Shape;245;gc326eade8c_0_5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326eade8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c326eade8c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326eade8c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Surprisingly, top 2 ownership types are from corporation and </a:t>
            </a:r>
            <a:r>
              <a:rPr lang="en"/>
              <a:t>government ownership are least</a:t>
            </a:r>
            <a:endParaRPr/>
          </a:p>
        </p:txBody>
      </p:sp>
      <p:sp>
        <p:nvSpPr>
          <p:cNvPr id="273" name="Google Shape;273;gc326eade8c_1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c326eade8c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Overall rating is Based on the star ratings for the health inspection domain, the staffing domain and the quality measure domain</a:t>
            </a:r>
            <a:endParaRPr>
              <a:solidFill>
                <a:schemeClr val="dk1"/>
              </a:solidFill>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Ratings for the health inspections domain are based on the number, scope, and severity of deficiencies identified during the three most recent annual inspection surveys, as well as substantiated findings from the most recent 36 months of complaint investigations and focused infection control surveys. The health inspections rating also takes into account the number of revisits required to ensure that deficiencies identified during health inspection surveys have been corrected.</a:t>
            </a:r>
            <a:endParaRPr/>
          </a:p>
          <a:p>
            <a:pPr indent="-298450" lvl="1" marL="914400" rtl="0" algn="l">
              <a:spcBef>
                <a:spcPts val="0"/>
              </a:spcBef>
              <a:spcAft>
                <a:spcPts val="0"/>
              </a:spcAft>
              <a:buSzPts val="1100"/>
              <a:buChar char="○"/>
            </a:pPr>
            <a:r>
              <a:rPr lang="en"/>
              <a:t>As you can see, It is harder to get rating 5 compare to other measures </a:t>
            </a:r>
            <a:endParaRPr/>
          </a:p>
          <a:p>
            <a:pPr indent="-298450" lvl="0" marL="457200" rtl="0" algn="l">
              <a:spcBef>
                <a:spcPts val="0"/>
              </a:spcBef>
              <a:spcAft>
                <a:spcPts val="0"/>
              </a:spcAft>
              <a:buSzPts val="1100"/>
              <a:buChar char="●"/>
            </a:pPr>
            <a:r>
              <a:rPr lang="en"/>
              <a:t>quality measure are based on performance on a subset of 10 MDS-based QMs and five measures that are created using Medicare claims. These measures were selected for use in the rating system based on their validity and reliability</a:t>
            </a:r>
            <a:endParaRPr/>
          </a:p>
          <a:p>
            <a:pPr indent="-298450" lvl="0" marL="457200" rtl="0" algn="l">
              <a:spcBef>
                <a:spcPts val="0"/>
              </a:spcBef>
              <a:spcAft>
                <a:spcPts val="0"/>
              </a:spcAft>
              <a:buSzPts val="1100"/>
              <a:buChar char="●"/>
            </a:pPr>
            <a:r>
              <a:rPr lang="en"/>
              <a:t>Ratings for the staffing domain are based Registered nurse (RN) hours per resident per day and total nurse(licensed practical nurse (LPN), and nurse aide) hours per resident per day</a:t>
            </a:r>
            <a:endParaRPr/>
          </a:p>
          <a:p>
            <a:pPr indent="-298450" lvl="1" marL="914400" rtl="0" algn="l">
              <a:spcBef>
                <a:spcPts val="0"/>
              </a:spcBef>
              <a:spcAft>
                <a:spcPts val="0"/>
              </a:spcAft>
              <a:buSzPts val="1100"/>
              <a:buChar char="○"/>
            </a:pPr>
            <a:r>
              <a:rPr lang="en"/>
              <a:t>Not many nurses are working overtime</a:t>
            </a:r>
            <a:endParaRPr/>
          </a:p>
          <a:p>
            <a:pPr indent="0" lvl="0" marL="0" rtl="0" algn="l">
              <a:spcBef>
                <a:spcPts val="0"/>
              </a:spcBef>
              <a:spcAft>
                <a:spcPts val="0"/>
              </a:spcAft>
              <a:buNone/>
            </a:pPr>
            <a:r>
              <a:t/>
            </a:r>
            <a:endParaRPr/>
          </a:p>
        </p:txBody>
      </p:sp>
      <p:sp>
        <p:nvSpPr>
          <p:cNvPr id="284" name="Google Shape;284;gc326eade8c_1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326eade8c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c326eade8c_1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10;文本"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3.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9.jpg"/><Relationship Id="rId4" Type="http://schemas.openxmlformats.org/officeDocument/2006/relationships/image" Target="../media/image22.jpg"/><Relationship Id="rId5" Type="http://schemas.openxmlformats.org/officeDocument/2006/relationships/image" Target="../media/image2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p:nvPr/>
        </p:nvSpPr>
        <p:spPr>
          <a:xfrm>
            <a:off x="3766458" y="643437"/>
            <a:ext cx="3043200" cy="2623500"/>
          </a:xfrm>
          <a:prstGeom prst="triangle">
            <a:avLst>
              <a:gd fmla="val 50000" name="adj"/>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0" name="Google Shape;130;p25"/>
          <p:cNvSpPr/>
          <p:nvPr/>
        </p:nvSpPr>
        <p:spPr>
          <a:xfrm rot="-7654330">
            <a:off x="7727509" y="3025973"/>
            <a:ext cx="293722" cy="253097"/>
          </a:xfrm>
          <a:prstGeom prst="triangle">
            <a:avLst>
              <a:gd fmla="val 50000" name="adj"/>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C20F"/>
              </a:solidFill>
              <a:latin typeface="Calibri"/>
              <a:ea typeface="Calibri"/>
              <a:cs typeface="Calibri"/>
              <a:sym typeface="Calibri"/>
            </a:endParaRPr>
          </a:p>
        </p:txBody>
      </p:sp>
      <p:sp>
        <p:nvSpPr>
          <p:cNvPr id="131" name="Google Shape;131;p25"/>
          <p:cNvSpPr/>
          <p:nvPr/>
        </p:nvSpPr>
        <p:spPr>
          <a:xfrm rot="8597078">
            <a:off x="7779698" y="3755824"/>
            <a:ext cx="200221" cy="172381"/>
          </a:xfrm>
          <a:prstGeom prst="triangle">
            <a:avLst>
              <a:gd fmla="val 50000" name="adj"/>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C20F"/>
              </a:solidFill>
              <a:latin typeface="Calibri"/>
              <a:ea typeface="Calibri"/>
              <a:cs typeface="Calibri"/>
              <a:sym typeface="Calibri"/>
            </a:endParaRPr>
          </a:p>
        </p:txBody>
      </p:sp>
      <p:sp>
        <p:nvSpPr>
          <p:cNvPr id="132" name="Google Shape;132;p25"/>
          <p:cNvSpPr/>
          <p:nvPr/>
        </p:nvSpPr>
        <p:spPr>
          <a:xfrm rot="8597078">
            <a:off x="8159988" y="3709909"/>
            <a:ext cx="200221" cy="172381"/>
          </a:xfrm>
          <a:prstGeom prst="triangle">
            <a:avLst>
              <a:gd fmla="val 50000" name="adj"/>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C20F"/>
              </a:solidFill>
              <a:latin typeface="Calibri"/>
              <a:ea typeface="Calibri"/>
              <a:cs typeface="Calibri"/>
              <a:sym typeface="Calibri"/>
            </a:endParaRPr>
          </a:p>
        </p:txBody>
      </p:sp>
      <p:grpSp>
        <p:nvGrpSpPr>
          <p:cNvPr id="133" name="Google Shape;133;p25"/>
          <p:cNvGrpSpPr/>
          <p:nvPr/>
        </p:nvGrpSpPr>
        <p:grpSpPr>
          <a:xfrm rot="7938407">
            <a:off x="7393209" y="3430834"/>
            <a:ext cx="1136254" cy="1041642"/>
            <a:chOff x="1128348" y="683008"/>
            <a:chExt cx="1108746" cy="1016424"/>
          </a:xfrm>
        </p:grpSpPr>
        <p:sp>
          <p:nvSpPr>
            <p:cNvPr id="134" name="Google Shape;134;p25"/>
            <p:cNvSpPr/>
            <p:nvPr/>
          </p:nvSpPr>
          <p:spPr>
            <a:xfrm rot="1020436">
              <a:off x="1286777" y="792607"/>
              <a:ext cx="860533" cy="742001"/>
            </a:xfrm>
            <a:prstGeom prst="triangle">
              <a:avLst>
                <a:gd fmla="val 50000" name="adj"/>
              </a:avLst>
            </a:prstGeom>
            <a:noFill/>
            <a:ln cap="flat" cmpd="sng" w="12700">
              <a:solidFill>
                <a:srgbClr val="FFC20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C20F"/>
                </a:solidFill>
                <a:latin typeface="Calibri"/>
                <a:ea typeface="Calibri"/>
                <a:cs typeface="Calibri"/>
                <a:sym typeface="Calibri"/>
              </a:endParaRPr>
            </a:p>
          </p:txBody>
        </p:sp>
        <p:sp>
          <p:nvSpPr>
            <p:cNvPr id="135" name="Google Shape;135;p25"/>
            <p:cNvSpPr/>
            <p:nvPr/>
          </p:nvSpPr>
          <p:spPr>
            <a:xfrm rot="-2786793">
              <a:off x="1145733" y="1360696"/>
              <a:ext cx="84031" cy="84031"/>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6" name="Google Shape;136;p25"/>
            <p:cNvSpPr/>
            <p:nvPr/>
          </p:nvSpPr>
          <p:spPr>
            <a:xfrm rot="-2786793">
              <a:off x="1787022" y="761919"/>
              <a:ext cx="84031" cy="84031"/>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7" name="Google Shape;137;p25"/>
            <p:cNvSpPr/>
            <p:nvPr/>
          </p:nvSpPr>
          <p:spPr>
            <a:xfrm rot="-2786793">
              <a:off x="1971482" y="1598016"/>
              <a:ext cx="84031" cy="84031"/>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138" name="Google Shape;138;p25"/>
          <p:cNvGrpSpPr/>
          <p:nvPr/>
        </p:nvGrpSpPr>
        <p:grpSpPr>
          <a:xfrm rot="-7646496">
            <a:off x="2569453" y="2599394"/>
            <a:ext cx="704510" cy="645848"/>
            <a:chOff x="1128348" y="683008"/>
            <a:chExt cx="1108746" cy="1016424"/>
          </a:xfrm>
        </p:grpSpPr>
        <p:sp>
          <p:nvSpPr>
            <p:cNvPr id="139" name="Google Shape;139;p25"/>
            <p:cNvSpPr/>
            <p:nvPr/>
          </p:nvSpPr>
          <p:spPr>
            <a:xfrm rot="1020436">
              <a:off x="1286777" y="792607"/>
              <a:ext cx="860533" cy="742001"/>
            </a:xfrm>
            <a:prstGeom prst="triangle">
              <a:avLst>
                <a:gd fmla="val 50000" name="adj"/>
              </a:avLst>
            </a:prstGeom>
            <a:noFill/>
            <a:ln cap="flat" cmpd="sng" w="12700">
              <a:solidFill>
                <a:srgbClr val="FFC20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C20F"/>
                </a:solidFill>
                <a:latin typeface="Calibri"/>
                <a:ea typeface="Calibri"/>
                <a:cs typeface="Calibri"/>
                <a:sym typeface="Calibri"/>
              </a:endParaRPr>
            </a:p>
          </p:txBody>
        </p:sp>
        <p:sp>
          <p:nvSpPr>
            <p:cNvPr id="140" name="Google Shape;140;p25"/>
            <p:cNvSpPr/>
            <p:nvPr/>
          </p:nvSpPr>
          <p:spPr>
            <a:xfrm rot="-2786793">
              <a:off x="1145733" y="1360696"/>
              <a:ext cx="84031" cy="84031"/>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1" name="Google Shape;141;p25"/>
            <p:cNvSpPr/>
            <p:nvPr/>
          </p:nvSpPr>
          <p:spPr>
            <a:xfrm rot="-2786793">
              <a:off x="1787022" y="761919"/>
              <a:ext cx="84031" cy="84031"/>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2" name="Google Shape;142;p25"/>
            <p:cNvSpPr/>
            <p:nvPr/>
          </p:nvSpPr>
          <p:spPr>
            <a:xfrm rot="-2786793">
              <a:off x="1971482" y="1598016"/>
              <a:ext cx="84031" cy="84031"/>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grpSp>
        <p:nvGrpSpPr>
          <p:cNvPr id="143" name="Google Shape;143;p25"/>
          <p:cNvGrpSpPr/>
          <p:nvPr/>
        </p:nvGrpSpPr>
        <p:grpSpPr>
          <a:xfrm>
            <a:off x="3271736" y="1077568"/>
            <a:ext cx="3901950" cy="3363750"/>
            <a:chOff x="4362315" y="1436757"/>
            <a:chExt cx="5202600" cy="4485000"/>
          </a:xfrm>
        </p:grpSpPr>
        <p:sp>
          <p:nvSpPr>
            <p:cNvPr id="144" name="Google Shape;144;p25"/>
            <p:cNvSpPr/>
            <p:nvPr/>
          </p:nvSpPr>
          <p:spPr>
            <a:xfrm rot="10800000">
              <a:off x="4362315" y="1436757"/>
              <a:ext cx="5202600" cy="4485000"/>
            </a:xfrm>
            <a:prstGeom prst="triangle">
              <a:avLst>
                <a:gd fmla="val 50000" name="adj"/>
              </a:avLst>
            </a:prstGeom>
            <a:noFill/>
            <a:ln cap="flat" cmpd="sng" w="19050">
              <a:solidFill>
                <a:srgbClr val="FFC20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5" name="Google Shape;145;p25"/>
            <p:cNvSpPr/>
            <p:nvPr/>
          </p:nvSpPr>
          <p:spPr>
            <a:xfrm rot="10800000">
              <a:off x="4362315" y="1960557"/>
              <a:ext cx="5202600" cy="3961200"/>
            </a:xfrm>
            <a:prstGeom prst="triangle">
              <a:avLst>
                <a:gd fmla="val 50000" name="adj"/>
              </a:avLst>
            </a:prstGeom>
            <a:noFill/>
            <a:ln cap="flat" cmpd="sng" w="12700">
              <a:solidFill>
                <a:srgbClr val="FFC20F">
                  <a:alpha val="64709"/>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6" name="Google Shape;146;p25"/>
            <p:cNvSpPr/>
            <p:nvPr/>
          </p:nvSpPr>
          <p:spPr>
            <a:xfrm rot="10800000">
              <a:off x="4362315" y="1816420"/>
              <a:ext cx="5202600" cy="3961200"/>
            </a:xfrm>
            <a:prstGeom prst="triangle">
              <a:avLst>
                <a:gd fmla="val 50000" name="adj"/>
              </a:avLst>
            </a:prstGeom>
            <a:noFill/>
            <a:ln cap="flat" cmpd="sng" w="12700">
              <a:solidFill>
                <a:srgbClr val="FFC20F">
                  <a:alpha val="600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7" name="Google Shape;147;p25"/>
            <p:cNvSpPr/>
            <p:nvPr/>
          </p:nvSpPr>
          <p:spPr>
            <a:xfrm rot="10800000">
              <a:off x="4362315" y="1663294"/>
              <a:ext cx="5202600" cy="3961200"/>
            </a:xfrm>
            <a:prstGeom prst="triangle">
              <a:avLst>
                <a:gd fmla="val 50000" name="adj"/>
              </a:avLst>
            </a:prstGeom>
            <a:noFill/>
            <a:ln cap="flat" cmpd="sng" w="12700">
              <a:solidFill>
                <a:srgbClr val="FFC20F">
                  <a:alpha val="549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148" name="Google Shape;148;p25"/>
          <p:cNvSpPr/>
          <p:nvPr/>
        </p:nvSpPr>
        <p:spPr>
          <a:xfrm rot="10800000">
            <a:off x="3271886" y="1153655"/>
            <a:ext cx="3901800" cy="2970900"/>
          </a:xfrm>
          <a:prstGeom prst="triangle">
            <a:avLst>
              <a:gd fmla="val 50000" name="adj"/>
            </a:avLst>
          </a:prstGeom>
          <a:noFill/>
          <a:ln cap="flat" cmpd="sng" w="12700">
            <a:solidFill>
              <a:srgbClr val="FFC20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9" name="Google Shape;149;p25"/>
          <p:cNvSpPr txBox="1"/>
          <p:nvPr/>
        </p:nvSpPr>
        <p:spPr>
          <a:xfrm>
            <a:off x="3855250" y="2586350"/>
            <a:ext cx="35529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chemeClr val="dk1"/>
              </a:buClr>
              <a:buSzPts val="1100"/>
              <a:buFont typeface="Arial"/>
              <a:buNone/>
            </a:pPr>
            <a:r>
              <a:rPr b="1" lang="en" sz="1800">
                <a:solidFill>
                  <a:srgbClr val="FFFFFF"/>
                </a:solidFill>
                <a:latin typeface="Calibri"/>
                <a:ea typeface="Calibri"/>
                <a:cs typeface="Calibri"/>
                <a:sym typeface="Calibri"/>
              </a:rPr>
              <a:t>unsupervised learning and text analytic</a:t>
            </a:r>
            <a:endParaRPr b="1" sz="4700">
              <a:solidFill>
                <a:srgbClr val="FFFFFF"/>
              </a:solidFill>
            </a:endParaRPr>
          </a:p>
        </p:txBody>
      </p:sp>
      <p:sp>
        <p:nvSpPr>
          <p:cNvPr id="150" name="Google Shape;150;p25"/>
          <p:cNvSpPr txBox="1"/>
          <p:nvPr/>
        </p:nvSpPr>
        <p:spPr>
          <a:xfrm>
            <a:off x="2323950" y="1876200"/>
            <a:ext cx="6328200" cy="792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4700">
                <a:solidFill>
                  <a:schemeClr val="lt1"/>
                </a:solidFill>
              </a:rPr>
              <a:t>Nursing Home Market</a:t>
            </a:r>
            <a:endParaRPr sz="4600">
              <a:solidFill>
                <a:schemeClr val="lt1"/>
              </a:solidFill>
              <a:latin typeface="Arial"/>
              <a:ea typeface="Arial"/>
              <a:cs typeface="Arial"/>
              <a:sym typeface="Arial"/>
            </a:endParaRPr>
          </a:p>
        </p:txBody>
      </p:sp>
      <p:grpSp>
        <p:nvGrpSpPr>
          <p:cNvPr id="151" name="Google Shape;151;p25"/>
          <p:cNvGrpSpPr/>
          <p:nvPr/>
        </p:nvGrpSpPr>
        <p:grpSpPr>
          <a:xfrm>
            <a:off x="666731" y="343367"/>
            <a:ext cx="2405635" cy="1726205"/>
            <a:chOff x="888974" y="457822"/>
            <a:chExt cx="3207513" cy="2301607"/>
          </a:xfrm>
        </p:grpSpPr>
        <p:sp>
          <p:nvSpPr>
            <p:cNvPr id="152" name="Google Shape;152;p25"/>
            <p:cNvSpPr/>
            <p:nvPr/>
          </p:nvSpPr>
          <p:spPr>
            <a:xfrm rot="-2656279">
              <a:off x="2822885" y="2021249"/>
              <a:ext cx="266884" cy="230180"/>
            </a:xfrm>
            <a:prstGeom prst="triangle">
              <a:avLst>
                <a:gd fmla="val 50000" name="adj"/>
              </a:avLst>
            </a:prstGeom>
            <a:solidFill>
              <a:srgbClr val="84CBC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153" name="Google Shape;153;p25"/>
            <p:cNvSpPr/>
            <p:nvPr/>
          </p:nvSpPr>
          <p:spPr>
            <a:xfrm rot="3677155">
              <a:off x="2802283" y="1181913"/>
              <a:ext cx="397137" cy="342356"/>
            </a:xfrm>
            <a:prstGeom prst="triangle">
              <a:avLst>
                <a:gd fmla="val 50000" name="adj"/>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154" name="Google Shape;154;p25"/>
            <p:cNvSpPr/>
            <p:nvPr/>
          </p:nvSpPr>
          <p:spPr>
            <a:xfrm rot="9481152">
              <a:off x="3485987" y="2487818"/>
              <a:ext cx="266901" cy="230022"/>
            </a:xfrm>
            <a:prstGeom prst="triangle">
              <a:avLst>
                <a:gd fmla="val 50000" name="adj"/>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155" name="Google Shape;155;p25"/>
            <p:cNvSpPr/>
            <p:nvPr/>
          </p:nvSpPr>
          <p:spPr>
            <a:xfrm rot="1020870">
              <a:off x="1218190" y="749232"/>
              <a:ext cx="945274" cy="814788"/>
            </a:xfrm>
            <a:prstGeom prst="triangle">
              <a:avLst>
                <a:gd fmla="val 50000" name="adj"/>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156" name="Google Shape;156;p25"/>
            <p:cNvSpPr/>
            <p:nvPr/>
          </p:nvSpPr>
          <p:spPr>
            <a:xfrm rot="1020941">
              <a:off x="1105468" y="607676"/>
              <a:ext cx="1175874" cy="1013693"/>
            </a:xfrm>
            <a:prstGeom prst="triangle">
              <a:avLst>
                <a:gd fmla="val 50000" name="adj"/>
              </a:avLst>
            </a:prstGeom>
            <a:noFill/>
            <a:ln cap="flat" cmpd="sng" w="12700">
              <a:solidFill>
                <a:srgbClr val="FFC20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157" name="Google Shape;157;p25"/>
            <p:cNvSpPr/>
            <p:nvPr/>
          </p:nvSpPr>
          <p:spPr>
            <a:xfrm rot="-2782592">
              <a:off x="912726" y="1383930"/>
              <a:ext cx="114797" cy="114797"/>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8" name="Google Shape;158;p25"/>
            <p:cNvSpPr/>
            <p:nvPr/>
          </p:nvSpPr>
          <p:spPr>
            <a:xfrm rot="-2782592">
              <a:off x="1788986" y="565759"/>
              <a:ext cx="114797" cy="114797"/>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9" name="Google Shape;159;p25"/>
            <p:cNvSpPr/>
            <p:nvPr/>
          </p:nvSpPr>
          <p:spPr>
            <a:xfrm rot="-2782592">
              <a:off x="2041033" y="1708205"/>
              <a:ext cx="114797" cy="114797"/>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60" name="Google Shape;160;p25"/>
            <p:cNvGrpSpPr/>
            <p:nvPr/>
          </p:nvGrpSpPr>
          <p:grpSpPr>
            <a:xfrm rot="8977039">
              <a:off x="3549600" y="1965564"/>
              <a:ext cx="483070" cy="383527"/>
              <a:chOff x="2780377" y="1204811"/>
              <a:chExt cx="1005861" cy="798590"/>
            </a:xfrm>
          </p:grpSpPr>
          <p:sp>
            <p:nvSpPr>
              <p:cNvPr id="161" name="Google Shape;161;p25"/>
              <p:cNvSpPr/>
              <p:nvPr/>
            </p:nvSpPr>
            <p:spPr>
              <a:xfrm rot="-2656279">
                <a:off x="2822885" y="1265221"/>
                <a:ext cx="266884" cy="230180"/>
              </a:xfrm>
              <a:prstGeom prst="triangle">
                <a:avLst>
                  <a:gd fmla="val 50000" name="adj"/>
                </a:avLst>
              </a:prstGeom>
              <a:solidFill>
                <a:srgbClr val="84CBC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162" name="Google Shape;162;p25"/>
              <p:cNvSpPr/>
              <p:nvPr/>
            </p:nvSpPr>
            <p:spPr>
              <a:xfrm rot="9481152">
                <a:off x="3485987" y="1731790"/>
                <a:ext cx="266901" cy="230022"/>
              </a:xfrm>
              <a:prstGeom prst="triangle">
                <a:avLst>
                  <a:gd fmla="val 50000" name="adj"/>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grpSp>
      </p:grpSp>
      <p:sp>
        <p:nvSpPr>
          <p:cNvPr id="163" name="Google Shape;163;p25"/>
          <p:cNvSpPr txBox="1"/>
          <p:nvPr/>
        </p:nvSpPr>
        <p:spPr>
          <a:xfrm>
            <a:off x="260400" y="4657325"/>
            <a:ext cx="532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Calibri"/>
                <a:ea typeface="Calibri"/>
                <a:cs typeface="Calibri"/>
                <a:sym typeface="Calibri"/>
              </a:rPr>
              <a:t>Team 15: Jingjing Lu, Tiam Moradi, Tsung Yen Wu, Scott McCoy</a:t>
            </a:r>
            <a:endParaRPr>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grpSp>
        <p:nvGrpSpPr>
          <p:cNvPr id="309" name="Google Shape;309;p34"/>
          <p:cNvGrpSpPr/>
          <p:nvPr/>
        </p:nvGrpSpPr>
        <p:grpSpPr>
          <a:xfrm>
            <a:off x="-9525" y="440339"/>
            <a:ext cx="3667950" cy="402461"/>
            <a:chOff x="-12700" y="587118"/>
            <a:chExt cx="4890600" cy="536615"/>
          </a:xfrm>
        </p:grpSpPr>
        <p:sp>
          <p:nvSpPr>
            <p:cNvPr id="310" name="Google Shape;310;p34"/>
            <p:cNvSpPr txBox="1"/>
            <p:nvPr/>
          </p:nvSpPr>
          <p:spPr>
            <a:xfrm>
              <a:off x="530300" y="631133"/>
              <a:ext cx="4347600" cy="4926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2400"/>
                <a:buFont typeface="Arial"/>
                <a:buNone/>
              </a:pPr>
              <a:r>
                <a:rPr lang="en" sz="2400">
                  <a:solidFill>
                    <a:schemeClr val="lt1"/>
                  </a:solidFill>
                  <a:latin typeface="Microsoft Yahei"/>
                  <a:ea typeface="Microsoft Yahei"/>
                  <a:cs typeface="Microsoft Yahei"/>
                  <a:sym typeface="Microsoft Yahei"/>
                </a:rPr>
                <a:t>Exploratory Data Analysis</a:t>
              </a:r>
              <a:endParaRPr sz="1100"/>
            </a:p>
          </p:txBody>
        </p:sp>
        <p:sp>
          <p:nvSpPr>
            <p:cNvPr id="311" name="Google Shape;311;p34"/>
            <p:cNvSpPr/>
            <p:nvPr/>
          </p:nvSpPr>
          <p:spPr>
            <a:xfrm>
              <a:off x="-12700" y="587118"/>
              <a:ext cx="393600" cy="520200"/>
            </a:xfrm>
            <a:prstGeom prst="rect">
              <a:avLst/>
            </a:prstGeom>
            <a:solidFill>
              <a:srgbClr val="F4726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312" name="Google Shape;312;p34"/>
          <p:cNvSpPr txBox="1"/>
          <p:nvPr/>
        </p:nvSpPr>
        <p:spPr>
          <a:xfrm>
            <a:off x="6768475" y="1452950"/>
            <a:ext cx="1581600" cy="762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chemeClr val="lt1"/>
                </a:solidFill>
                <a:latin typeface="Microsoft Yahei"/>
                <a:ea typeface="Microsoft Yahei"/>
                <a:cs typeface="Microsoft Yahei"/>
                <a:sym typeface="Microsoft Yahei"/>
              </a:rPr>
              <a:t>Avg. number of residents per day </a:t>
            </a:r>
            <a:endParaRPr sz="1100"/>
          </a:p>
        </p:txBody>
      </p:sp>
      <p:sp>
        <p:nvSpPr>
          <p:cNvPr id="313" name="Google Shape;313;p34"/>
          <p:cNvSpPr/>
          <p:nvPr/>
        </p:nvSpPr>
        <p:spPr>
          <a:xfrm>
            <a:off x="6624475" y="1419788"/>
            <a:ext cx="1869600" cy="828300"/>
          </a:xfrm>
          <a:prstGeom prst="round2SameRect">
            <a:avLst>
              <a:gd fmla="val 16667" name="adj1"/>
              <a:gd fmla="val 0" name="adj2"/>
            </a:avLst>
          </a:prstGeom>
          <a:noFill/>
          <a:ln cap="flat" cmpd="sng" w="28575">
            <a:solidFill>
              <a:srgbClr val="29B9A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900">
              <a:solidFill>
                <a:srgbClr val="3F3F3F"/>
              </a:solidFill>
              <a:latin typeface="Calibri"/>
              <a:ea typeface="Calibri"/>
              <a:cs typeface="Calibri"/>
              <a:sym typeface="Calibri"/>
            </a:endParaRPr>
          </a:p>
        </p:txBody>
      </p:sp>
      <p:sp>
        <p:nvSpPr>
          <p:cNvPr id="314" name="Google Shape;314;p34"/>
          <p:cNvSpPr/>
          <p:nvPr/>
        </p:nvSpPr>
        <p:spPr>
          <a:xfrm>
            <a:off x="6308314" y="1606446"/>
            <a:ext cx="306440" cy="302000"/>
          </a:xfrm>
          <a:custGeom>
            <a:rect b="b" l="l" r="r" t="t"/>
            <a:pathLst>
              <a:path extrusionOk="0" h="63" w="64">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29B9A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525252"/>
              </a:solidFill>
              <a:latin typeface="Calibri"/>
              <a:ea typeface="Calibri"/>
              <a:cs typeface="Calibri"/>
              <a:sym typeface="Calibri"/>
            </a:endParaRPr>
          </a:p>
        </p:txBody>
      </p:sp>
      <p:sp>
        <p:nvSpPr>
          <p:cNvPr id="315" name="Google Shape;315;p34"/>
          <p:cNvSpPr txBox="1"/>
          <p:nvPr/>
        </p:nvSpPr>
        <p:spPr>
          <a:xfrm>
            <a:off x="6691675" y="2933513"/>
            <a:ext cx="204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Calibri"/>
                <a:ea typeface="Calibri"/>
                <a:cs typeface="Calibri"/>
                <a:sym typeface="Calibri"/>
              </a:rPr>
              <a:t>In general, the better rating comes with less average number of residents per day </a:t>
            </a:r>
            <a:endParaRPr>
              <a:solidFill>
                <a:srgbClr val="FFFFFF"/>
              </a:solidFill>
              <a:latin typeface="Calibri"/>
              <a:ea typeface="Calibri"/>
              <a:cs typeface="Calibri"/>
              <a:sym typeface="Calibri"/>
            </a:endParaRPr>
          </a:p>
        </p:txBody>
      </p:sp>
      <p:pic>
        <p:nvPicPr>
          <p:cNvPr id="316" name="Google Shape;316;p34"/>
          <p:cNvPicPr preferRelativeResize="0"/>
          <p:nvPr/>
        </p:nvPicPr>
        <p:blipFill>
          <a:blip r:embed="rId3">
            <a:alphaModFix/>
          </a:blip>
          <a:stretch>
            <a:fillRect/>
          </a:stretch>
        </p:blipFill>
        <p:spPr>
          <a:xfrm>
            <a:off x="247000" y="1320525"/>
            <a:ext cx="5907600" cy="25929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par>
                                <p:cTn fill="hold" nodeType="withEffect" presetClass="entr" presetID="23" presetSubtype="16">
                                  <p:stCondLst>
                                    <p:cond delay="500"/>
                                  </p:stCondLst>
                                  <p:childTnLst>
                                    <p:set>
                                      <p:cBhvr>
                                        <p:cTn dur="1" fill="hold">
                                          <p:stCondLst>
                                            <p:cond delay="0"/>
                                          </p:stCondLst>
                                        </p:cTn>
                                        <p:tgtEl>
                                          <p:spTgt spid="314"/>
                                        </p:tgtEl>
                                        <p:attrNameLst>
                                          <p:attrName>style.visibility</p:attrName>
                                        </p:attrNameLst>
                                      </p:cBhvr>
                                      <p:to>
                                        <p:strVal val="visible"/>
                                      </p:to>
                                    </p:set>
                                    <p:anim calcmode="lin" valueType="num">
                                      <p:cBhvr additive="base">
                                        <p:cTn dur="500"/>
                                        <p:tgtEl>
                                          <p:spTgt spid="314"/>
                                        </p:tgtEl>
                                        <p:attrNameLst>
                                          <p:attrName>ppt_w</p:attrName>
                                        </p:attrNameLst>
                                      </p:cBhvr>
                                      <p:tavLst>
                                        <p:tav fmla="" tm="0">
                                          <p:val>
                                            <p:strVal val="0"/>
                                          </p:val>
                                        </p:tav>
                                        <p:tav fmla="" tm="100000">
                                          <p:val>
                                            <p:strVal val="#ppt_w"/>
                                          </p:val>
                                        </p:tav>
                                      </p:tavLst>
                                    </p:anim>
                                    <p:anim calcmode="lin" valueType="num">
                                      <p:cBhvr additive="base">
                                        <p:cTn dur="500"/>
                                        <p:tgtEl>
                                          <p:spTgt spid="31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grpSp>
        <p:nvGrpSpPr>
          <p:cNvPr id="321" name="Google Shape;321;p35"/>
          <p:cNvGrpSpPr/>
          <p:nvPr/>
        </p:nvGrpSpPr>
        <p:grpSpPr>
          <a:xfrm>
            <a:off x="-9525" y="440339"/>
            <a:ext cx="3667950" cy="402461"/>
            <a:chOff x="-12700" y="587118"/>
            <a:chExt cx="4890600" cy="536615"/>
          </a:xfrm>
        </p:grpSpPr>
        <p:sp>
          <p:nvSpPr>
            <p:cNvPr id="322" name="Google Shape;322;p35"/>
            <p:cNvSpPr txBox="1"/>
            <p:nvPr/>
          </p:nvSpPr>
          <p:spPr>
            <a:xfrm>
              <a:off x="530300" y="631133"/>
              <a:ext cx="4347600" cy="4926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2400"/>
                <a:buFont typeface="Arial"/>
                <a:buNone/>
              </a:pPr>
              <a:r>
                <a:rPr lang="en" sz="2400">
                  <a:solidFill>
                    <a:schemeClr val="lt1"/>
                  </a:solidFill>
                  <a:latin typeface="Microsoft Yahei"/>
                  <a:ea typeface="Microsoft Yahei"/>
                  <a:cs typeface="Microsoft Yahei"/>
                  <a:sym typeface="Microsoft Yahei"/>
                </a:rPr>
                <a:t>Exploratory Data Analysis</a:t>
              </a:r>
              <a:endParaRPr sz="1100"/>
            </a:p>
          </p:txBody>
        </p:sp>
        <p:sp>
          <p:nvSpPr>
            <p:cNvPr id="323" name="Google Shape;323;p35"/>
            <p:cNvSpPr/>
            <p:nvPr/>
          </p:nvSpPr>
          <p:spPr>
            <a:xfrm>
              <a:off x="-12700" y="587118"/>
              <a:ext cx="393600" cy="520200"/>
            </a:xfrm>
            <a:prstGeom prst="rect">
              <a:avLst/>
            </a:prstGeom>
            <a:solidFill>
              <a:srgbClr val="F4726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324" name="Google Shape;324;p35"/>
          <p:cNvSpPr txBox="1"/>
          <p:nvPr/>
        </p:nvSpPr>
        <p:spPr>
          <a:xfrm>
            <a:off x="6768475" y="1452950"/>
            <a:ext cx="1581600" cy="762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chemeClr val="lt1"/>
                </a:solidFill>
                <a:latin typeface="Microsoft Yahei"/>
                <a:ea typeface="Microsoft Yahei"/>
                <a:cs typeface="Microsoft Yahei"/>
                <a:sym typeface="Microsoft Yahei"/>
              </a:rPr>
              <a:t>Avg. total fine vs. Overall rating</a:t>
            </a:r>
            <a:endParaRPr sz="1100"/>
          </a:p>
        </p:txBody>
      </p:sp>
      <p:sp>
        <p:nvSpPr>
          <p:cNvPr id="325" name="Google Shape;325;p35"/>
          <p:cNvSpPr/>
          <p:nvPr/>
        </p:nvSpPr>
        <p:spPr>
          <a:xfrm>
            <a:off x="6729475" y="1408850"/>
            <a:ext cx="1659600" cy="850200"/>
          </a:xfrm>
          <a:prstGeom prst="round2SameRect">
            <a:avLst>
              <a:gd fmla="val 16667" name="adj1"/>
              <a:gd fmla="val 0" name="adj2"/>
            </a:avLst>
          </a:prstGeom>
          <a:noFill/>
          <a:ln cap="flat" cmpd="sng" w="28575">
            <a:solidFill>
              <a:srgbClr val="29B9A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900">
              <a:solidFill>
                <a:srgbClr val="3F3F3F"/>
              </a:solidFill>
              <a:latin typeface="Calibri"/>
              <a:ea typeface="Calibri"/>
              <a:cs typeface="Calibri"/>
              <a:sym typeface="Calibri"/>
            </a:endParaRPr>
          </a:p>
        </p:txBody>
      </p:sp>
      <p:sp>
        <p:nvSpPr>
          <p:cNvPr id="326" name="Google Shape;326;p35"/>
          <p:cNvSpPr/>
          <p:nvPr/>
        </p:nvSpPr>
        <p:spPr>
          <a:xfrm>
            <a:off x="6308314" y="1606446"/>
            <a:ext cx="306440" cy="302000"/>
          </a:xfrm>
          <a:custGeom>
            <a:rect b="b" l="l" r="r" t="t"/>
            <a:pathLst>
              <a:path extrusionOk="0" h="63" w="64">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29B9A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525252"/>
              </a:solidFill>
              <a:latin typeface="Calibri"/>
              <a:ea typeface="Calibri"/>
              <a:cs typeface="Calibri"/>
              <a:sym typeface="Calibri"/>
            </a:endParaRPr>
          </a:p>
        </p:txBody>
      </p:sp>
      <p:pic>
        <p:nvPicPr>
          <p:cNvPr id="327" name="Google Shape;327;p35"/>
          <p:cNvPicPr preferRelativeResize="0"/>
          <p:nvPr/>
        </p:nvPicPr>
        <p:blipFill>
          <a:blip r:embed="rId3">
            <a:alphaModFix/>
          </a:blip>
          <a:stretch>
            <a:fillRect/>
          </a:stretch>
        </p:blipFill>
        <p:spPr>
          <a:xfrm>
            <a:off x="163625" y="1606458"/>
            <a:ext cx="5914475" cy="25019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par>
                                <p:cTn fill="hold" nodeType="withEffect" presetClass="entr" presetID="23" presetSubtype="16">
                                  <p:stCondLst>
                                    <p:cond delay="500"/>
                                  </p:stCondLst>
                                  <p:childTnLst>
                                    <p:set>
                                      <p:cBhvr>
                                        <p:cTn dur="1" fill="hold">
                                          <p:stCondLst>
                                            <p:cond delay="0"/>
                                          </p:stCondLst>
                                        </p:cTn>
                                        <p:tgtEl>
                                          <p:spTgt spid="326"/>
                                        </p:tgtEl>
                                        <p:attrNameLst>
                                          <p:attrName>style.visibility</p:attrName>
                                        </p:attrNameLst>
                                      </p:cBhvr>
                                      <p:to>
                                        <p:strVal val="visible"/>
                                      </p:to>
                                    </p:set>
                                    <p:anim calcmode="lin" valueType="num">
                                      <p:cBhvr additive="base">
                                        <p:cTn dur="500"/>
                                        <p:tgtEl>
                                          <p:spTgt spid="326"/>
                                        </p:tgtEl>
                                        <p:attrNameLst>
                                          <p:attrName>ppt_w</p:attrName>
                                        </p:attrNameLst>
                                      </p:cBhvr>
                                      <p:tavLst>
                                        <p:tav fmla="" tm="0">
                                          <p:val>
                                            <p:strVal val="0"/>
                                          </p:val>
                                        </p:tav>
                                        <p:tav fmla="" tm="100000">
                                          <p:val>
                                            <p:strVal val="#ppt_w"/>
                                          </p:val>
                                        </p:tav>
                                      </p:tavLst>
                                    </p:anim>
                                    <p:anim calcmode="lin" valueType="num">
                                      <p:cBhvr additive="base">
                                        <p:cTn dur="500"/>
                                        <p:tgtEl>
                                          <p:spTgt spid="32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6"/>
          <p:cNvSpPr txBox="1"/>
          <p:nvPr/>
        </p:nvSpPr>
        <p:spPr>
          <a:xfrm>
            <a:off x="3483366" y="381457"/>
            <a:ext cx="2327700" cy="5079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lt1"/>
              </a:buClr>
              <a:buSzPts val="3300"/>
              <a:buFont typeface="Arial"/>
              <a:buNone/>
            </a:pPr>
            <a:r>
              <a:rPr b="1" lang="en" sz="3300">
                <a:solidFill>
                  <a:schemeClr val="lt1"/>
                </a:solidFill>
                <a:latin typeface="Arial"/>
                <a:ea typeface="Arial"/>
                <a:cs typeface="Arial"/>
                <a:sym typeface="Arial"/>
              </a:rPr>
              <a:t>CONTENTS</a:t>
            </a:r>
            <a:endParaRPr b="1" sz="3300">
              <a:solidFill>
                <a:schemeClr val="lt1"/>
              </a:solidFill>
              <a:latin typeface="Arial"/>
              <a:ea typeface="Arial"/>
              <a:cs typeface="Arial"/>
              <a:sym typeface="Arial"/>
            </a:endParaRPr>
          </a:p>
        </p:txBody>
      </p:sp>
      <p:cxnSp>
        <p:nvCxnSpPr>
          <p:cNvPr id="333" name="Google Shape;333;p36"/>
          <p:cNvCxnSpPr/>
          <p:nvPr/>
        </p:nvCxnSpPr>
        <p:spPr>
          <a:xfrm>
            <a:off x="2752197" y="889288"/>
            <a:ext cx="3789900" cy="0"/>
          </a:xfrm>
          <a:prstGeom prst="straightConnector1">
            <a:avLst/>
          </a:prstGeom>
          <a:noFill/>
          <a:ln cap="flat" cmpd="sng" w="9525">
            <a:solidFill>
              <a:schemeClr val="lt1"/>
            </a:solidFill>
            <a:prstDash val="solid"/>
            <a:miter lim="800000"/>
            <a:headEnd len="sm" w="sm" type="none"/>
            <a:tailEnd len="sm" w="sm" type="none"/>
          </a:ln>
        </p:spPr>
      </p:cxnSp>
      <p:sp>
        <p:nvSpPr>
          <p:cNvPr id="334" name="Google Shape;334;p36"/>
          <p:cNvSpPr txBox="1"/>
          <p:nvPr/>
        </p:nvSpPr>
        <p:spPr>
          <a:xfrm>
            <a:off x="1782665" y="1637527"/>
            <a:ext cx="1231200" cy="13236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29B9A6"/>
              </a:buClr>
              <a:buSzPts val="8600"/>
              <a:buFont typeface="Arial"/>
              <a:buNone/>
            </a:pPr>
            <a:r>
              <a:rPr b="1" lang="en" sz="8600">
                <a:solidFill>
                  <a:srgbClr val="29B9A6"/>
                </a:solidFill>
                <a:latin typeface="Arial"/>
                <a:ea typeface="Arial"/>
                <a:cs typeface="Arial"/>
                <a:sym typeface="Arial"/>
              </a:rPr>
              <a:t>03</a:t>
            </a:r>
            <a:endParaRPr b="1" i="0" sz="8600" u="none" cap="none" strike="noStrike">
              <a:solidFill>
                <a:srgbClr val="29B9A6"/>
              </a:solidFill>
              <a:latin typeface="Arial"/>
              <a:ea typeface="Arial"/>
              <a:cs typeface="Arial"/>
              <a:sym typeface="Arial"/>
            </a:endParaRPr>
          </a:p>
        </p:txBody>
      </p:sp>
      <p:sp>
        <p:nvSpPr>
          <p:cNvPr id="335" name="Google Shape;335;p36"/>
          <p:cNvSpPr txBox="1"/>
          <p:nvPr/>
        </p:nvSpPr>
        <p:spPr>
          <a:xfrm>
            <a:off x="2970608" y="2232392"/>
            <a:ext cx="2915700" cy="5310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1" lang="en" sz="3000">
                <a:solidFill>
                  <a:schemeClr val="lt1"/>
                </a:solidFill>
                <a:latin typeface="Microsoft Yahei"/>
                <a:ea typeface="Microsoft Yahei"/>
                <a:cs typeface="Microsoft Yahei"/>
                <a:sym typeface="Microsoft Yahei"/>
              </a:rPr>
              <a:t>Clustering:</a:t>
            </a:r>
            <a:endParaRPr sz="1100"/>
          </a:p>
        </p:txBody>
      </p:sp>
      <p:sp>
        <p:nvSpPr>
          <p:cNvPr id="336" name="Google Shape;336;p36"/>
          <p:cNvSpPr txBox="1"/>
          <p:nvPr/>
        </p:nvSpPr>
        <p:spPr>
          <a:xfrm>
            <a:off x="2970608" y="1862590"/>
            <a:ext cx="1778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1" lang="en" sz="2400">
                <a:solidFill>
                  <a:schemeClr val="lt1"/>
                </a:solidFill>
                <a:latin typeface="Arial"/>
                <a:ea typeface="Arial"/>
                <a:cs typeface="Arial"/>
                <a:sym typeface="Arial"/>
              </a:rPr>
              <a:t>Part Three</a:t>
            </a:r>
            <a:endParaRPr b="1" i="1" sz="2400">
              <a:solidFill>
                <a:schemeClr val="lt1"/>
              </a:solidFill>
              <a:latin typeface="Arial"/>
              <a:ea typeface="Arial"/>
              <a:cs typeface="Arial"/>
              <a:sym typeface="Arial"/>
            </a:endParaRPr>
          </a:p>
        </p:txBody>
      </p:sp>
      <p:grpSp>
        <p:nvGrpSpPr>
          <p:cNvPr id="337" name="Google Shape;337;p36"/>
          <p:cNvGrpSpPr/>
          <p:nvPr/>
        </p:nvGrpSpPr>
        <p:grpSpPr>
          <a:xfrm rot="-9708688">
            <a:off x="5917774" y="1606138"/>
            <a:ext cx="2405547" cy="1726142"/>
            <a:chOff x="888974" y="457822"/>
            <a:chExt cx="3207513" cy="2301607"/>
          </a:xfrm>
        </p:grpSpPr>
        <p:sp>
          <p:nvSpPr>
            <p:cNvPr id="338" name="Google Shape;338;p36"/>
            <p:cNvSpPr/>
            <p:nvPr/>
          </p:nvSpPr>
          <p:spPr>
            <a:xfrm rot="-2656279">
              <a:off x="2822885" y="2021249"/>
              <a:ext cx="266884" cy="230180"/>
            </a:xfrm>
            <a:prstGeom prst="triangle">
              <a:avLst>
                <a:gd fmla="val 50000" name="adj"/>
              </a:avLst>
            </a:prstGeom>
            <a:solidFill>
              <a:srgbClr val="84CBC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339" name="Google Shape;339;p36"/>
            <p:cNvSpPr/>
            <p:nvPr/>
          </p:nvSpPr>
          <p:spPr>
            <a:xfrm rot="3677155">
              <a:off x="2802283" y="1181913"/>
              <a:ext cx="397137" cy="342356"/>
            </a:xfrm>
            <a:prstGeom prst="triangle">
              <a:avLst>
                <a:gd fmla="val 50000" name="adj"/>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340" name="Google Shape;340;p36"/>
            <p:cNvSpPr/>
            <p:nvPr/>
          </p:nvSpPr>
          <p:spPr>
            <a:xfrm rot="9481152">
              <a:off x="3485987" y="2487818"/>
              <a:ext cx="266901" cy="230022"/>
            </a:xfrm>
            <a:prstGeom prst="triangle">
              <a:avLst>
                <a:gd fmla="val 50000" name="adj"/>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341" name="Google Shape;341;p36"/>
            <p:cNvSpPr/>
            <p:nvPr/>
          </p:nvSpPr>
          <p:spPr>
            <a:xfrm rot="1020870">
              <a:off x="1218190" y="749232"/>
              <a:ext cx="945274" cy="814788"/>
            </a:xfrm>
            <a:prstGeom prst="triangle">
              <a:avLst>
                <a:gd fmla="val 50000" name="adj"/>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342" name="Google Shape;342;p36"/>
            <p:cNvSpPr/>
            <p:nvPr/>
          </p:nvSpPr>
          <p:spPr>
            <a:xfrm rot="1020941">
              <a:off x="1105468" y="607676"/>
              <a:ext cx="1175874" cy="1013693"/>
            </a:xfrm>
            <a:prstGeom prst="triangle">
              <a:avLst>
                <a:gd fmla="val 50000" name="adj"/>
              </a:avLst>
            </a:prstGeom>
            <a:noFill/>
            <a:ln cap="flat" cmpd="sng" w="12700">
              <a:solidFill>
                <a:srgbClr val="FFC20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343" name="Google Shape;343;p36"/>
            <p:cNvSpPr/>
            <p:nvPr/>
          </p:nvSpPr>
          <p:spPr>
            <a:xfrm rot="-2782592">
              <a:off x="912726" y="1383930"/>
              <a:ext cx="114797" cy="114797"/>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4" name="Google Shape;344;p36"/>
            <p:cNvSpPr/>
            <p:nvPr/>
          </p:nvSpPr>
          <p:spPr>
            <a:xfrm rot="-2782592">
              <a:off x="1788986" y="565759"/>
              <a:ext cx="114797" cy="114797"/>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5" name="Google Shape;345;p36"/>
            <p:cNvSpPr/>
            <p:nvPr/>
          </p:nvSpPr>
          <p:spPr>
            <a:xfrm rot="-2782592">
              <a:off x="2041033" y="1708205"/>
              <a:ext cx="114797" cy="114797"/>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46" name="Google Shape;346;p36"/>
            <p:cNvGrpSpPr/>
            <p:nvPr/>
          </p:nvGrpSpPr>
          <p:grpSpPr>
            <a:xfrm rot="8977039">
              <a:off x="3549600" y="1965564"/>
              <a:ext cx="483070" cy="383527"/>
              <a:chOff x="2780377" y="1204811"/>
              <a:chExt cx="1005861" cy="798590"/>
            </a:xfrm>
          </p:grpSpPr>
          <p:sp>
            <p:nvSpPr>
              <p:cNvPr id="347" name="Google Shape;347;p36"/>
              <p:cNvSpPr/>
              <p:nvPr/>
            </p:nvSpPr>
            <p:spPr>
              <a:xfrm rot="-2656279">
                <a:off x="2822885" y="1265221"/>
                <a:ext cx="266884" cy="230180"/>
              </a:xfrm>
              <a:prstGeom prst="triangle">
                <a:avLst>
                  <a:gd fmla="val 50000" name="adj"/>
                </a:avLst>
              </a:prstGeom>
              <a:solidFill>
                <a:srgbClr val="84CBC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348" name="Google Shape;348;p36"/>
              <p:cNvSpPr/>
              <p:nvPr/>
            </p:nvSpPr>
            <p:spPr>
              <a:xfrm rot="9481152">
                <a:off x="3485987" y="1731790"/>
                <a:ext cx="266901" cy="230022"/>
              </a:xfrm>
              <a:prstGeom prst="triangle">
                <a:avLst>
                  <a:gd fmla="val 50000" name="adj"/>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grpSp>
      </p:grpSp>
      <p:cxnSp>
        <p:nvCxnSpPr>
          <p:cNvPr id="349" name="Google Shape;349;p36"/>
          <p:cNvCxnSpPr/>
          <p:nvPr/>
        </p:nvCxnSpPr>
        <p:spPr>
          <a:xfrm rot="10800000">
            <a:off x="259" y="3082555"/>
            <a:ext cx="4748700" cy="0"/>
          </a:xfrm>
          <a:prstGeom prst="straightConnector1">
            <a:avLst/>
          </a:prstGeom>
          <a:noFill/>
          <a:ln cap="sq" cmpd="sng" w="19050">
            <a:solidFill>
              <a:srgbClr val="29B9A6"/>
            </a:solidFill>
            <a:prstDash val="solid"/>
            <a:miter lim="800000"/>
            <a:headEnd len="med" w="med" type="oval"/>
            <a:tailEnd len="sm" w="sm" type="none"/>
          </a:ln>
        </p:spPr>
      </p:cxnSp>
      <p:sp>
        <p:nvSpPr>
          <p:cNvPr id="350" name="Google Shape;350;p36"/>
          <p:cNvSpPr txBox="1"/>
          <p:nvPr/>
        </p:nvSpPr>
        <p:spPr>
          <a:xfrm>
            <a:off x="3684875" y="2571750"/>
            <a:ext cx="3934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Microsoft Yahei"/>
                <a:ea typeface="Microsoft Yahei"/>
                <a:cs typeface="Microsoft Yahei"/>
                <a:sym typeface="Microsoft Yahei"/>
              </a:rPr>
              <a:t>Customer Segmentation</a:t>
            </a:r>
            <a:endParaRPr b="1" sz="1000">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49"/>
                                        </p:tgtEl>
                                        <p:attrNameLst>
                                          <p:attrName>style.visibility</p:attrName>
                                        </p:attrNameLst>
                                      </p:cBhvr>
                                      <p:to>
                                        <p:strVal val="visible"/>
                                      </p:to>
                                    </p:set>
                                    <p:anim calcmode="lin" valueType="num">
                                      <p:cBhvr additive="base">
                                        <p:cTn dur="500"/>
                                        <p:tgtEl>
                                          <p:spTgt spid="3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grpSp>
        <p:nvGrpSpPr>
          <p:cNvPr id="355" name="Google Shape;355;p37"/>
          <p:cNvGrpSpPr/>
          <p:nvPr/>
        </p:nvGrpSpPr>
        <p:grpSpPr>
          <a:xfrm>
            <a:off x="2" y="440339"/>
            <a:ext cx="5367220" cy="390150"/>
            <a:chOff x="-12700" y="587118"/>
            <a:chExt cx="7156294" cy="520200"/>
          </a:xfrm>
        </p:grpSpPr>
        <p:sp>
          <p:nvSpPr>
            <p:cNvPr id="356" name="Google Shape;356;p37"/>
            <p:cNvSpPr txBox="1"/>
            <p:nvPr/>
          </p:nvSpPr>
          <p:spPr>
            <a:xfrm>
              <a:off x="457194" y="600933"/>
              <a:ext cx="6686400" cy="4926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2400"/>
                <a:buFont typeface="Arial"/>
                <a:buNone/>
              </a:pPr>
              <a:r>
                <a:rPr lang="en" sz="2400">
                  <a:solidFill>
                    <a:schemeClr val="lt1"/>
                  </a:solidFill>
                  <a:latin typeface="Microsoft Yahei"/>
                  <a:ea typeface="Microsoft Yahei"/>
                  <a:cs typeface="Microsoft Yahei"/>
                  <a:sym typeface="Microsoft Yahei"/>
                </a:rPr>
                <a:t>Dimension Reduction with PCA</a:t>
              </a:r>
              <a:endParaRPr sz="1100"/>
            </a:p>
          </p:txBody>
        </p:sp>
        <p:sp>
          <p:nvSpPr>
            <p:cNvPr id="357" name="Google Shape;357;p37"/>
            <p:cNvSpPr/>
            <p:nvPr/>
          </p:nvSpPr>
          <p:spPr>
            <a:xfrm>
              <a:off x="-12700" y="587118"/>
              <a:ext cx="393600" cy="520200"/>
            </a:xfrm>
            <a:prstGeom prst="rect">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pic>
        <p:nvPicPr>
          <p:cNvPr id="358" name="Google Shape;358;p37"/>
          <p:cNvPicPr preferRelativeResize="0"/>
          <p:nvPr/>
        </p:nvPicPr>
        <p:blipFill>
          <a:blip r:embed="rId3">
            <a:alphaModFix/>
          </a:blip>
          <a:stretch>
            <a:fillRect/>
          </a:stretch>
        </p:blipFill>
        <p:spPr>
          <a:xfrm>
            <a:off x="4698000" y="1259725"/>
            <a:ext cx="4129300" cy="2961300"/>
          </a:xfrm>
          <a:prstGeom prst="rect">
            <a:avLst/>
          </a:prstGeom>
          <a:noFill/>
          <a:ln>
            <a:noFill/>
          </a:ln>
        </p:spPr>
      </p:pic>
      <p:cxnSp>
        <p:nvCxnSpPr>
          <p:cNvPr id="359" name="Google Shape;359;p37"/>
          <p:cNvCxnSpPr/>
          <p:nvPr/>
        </p:nvCxnSpPr>
        <p:spPr>
          <a:xfrm flipH="1" rot="10800000">
            <a:off x="5772475" y="1453550"/>
            <a:ext cx="9900" cy="2390100"/>
          </a:xfrm>
          <a:prstGeom prst="straightConnector1">
            <a:avLst/>
          </a:prstGeom>
          <a:noFill/>
          <a:ln cap="flat" cmpd="sng" w="9525">
            <a:solidFill>
              <a:srgbClr val="00FF00"/>
            </a:solidFill>
            <a:prstDash val="solid"/>
            <a:round/>
            <a:headEnd len="med" w="med" type="none"/>
            <a:tailEnd len="med" w="med" type="none"/>
          </a:ln>
          <a:effectLst>
            <a:outerShdw blurRad="57150" rotWithShape="0" algn="bl" dir="5400000" dist="104775">
              <a:srgbClr val="4A86E8">
                <a:alpha val="50000"/>
              </a:srgbClr>
            </a:outerShdw>
          </a:effectLst>
        </p:spPr>
      </p:cxnSp>
      <p:pic>
        <p:nvPicPr>
          <p:cNvPr id="360" name="Google Shape;360;p37"/>
          <p:cNvPicPr preferRelativeResize="0"/>
          <p:nvPr/>
        </p:nvPicPr>
        <p:blipFill>
          <a:blip r:embed="rId4">
            <a:alphaModFix/>
          </a:blip>
          <a:stretch>
            <a:fillRect/>
          </a:stretch>
        </p:blipFill>
        <p:spPr>
          <a:xfrm>
            <a:off x="290825" y="1259725"/>
            <a:ext cx="4265250" cy="2961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grpSp>
        <p:nvGrpSpPr>
          <p:cNvPr id="365" name="Google Shape;365;p38"/>
          <p:cNvGrpSpPr/>
          <p:nvPr/>
        </p:nvGrpSpPr>
        <p:grpSpPr>
          <a:xfrm>
            <a:off x="2" y="440339"/>
            <a:ext cx="2506800" cy="390150"/>
            <a:chOff x="-12700" y="587118"/>
            <a:chExt cx="3342400" cy="520200"/>
          </a:xfrm>
        </p:grpSpPr>
        <p:sp>
          <p:nvSpPr>
            <p:cNvPr id="366" name="Google Shape;366;p38"/>
            <p:cNvSpPr txBox="1"/>
            <p:nvPr/>
          </p:nvSpPr>
          <p:spPr>
            <a:xfrm>
              <a:off x="457200" y="600941"/>
              <a:ext cx="2872500" cy="4923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2400"/>
                <a:buFont typeface="Arial"/>
                <a:buNone/>
              </a:pPr>
              <a:r>
                <a:rPr lang="en" sz="2400">
                  <a:solidFill>
                    <a:schemeClr val="lt1"/>
                  </a:solidFill>
                  <a:latin typeface="Microsoft Yahei"/>
                  <a:ea typeface="Microsoft Yahei"/>
                  <a:cs typeface="Microsoft Yahei"/>
                  <a:sym typeface="Microsoft Yahei"/>
                </a:rPr>
                <a:t>Clustering</a:t>
              </a:r>
              <a:endParaRPr sz="1100"/>
            </a:p>
          </p:txBody>
        </p:sp>
        <p:sp>
          <p:nvSpPr>
            <p:cNvPr id="367" name="Google Shape;367;p38"/>
            <p:cNvSpPr/>
            <p:nvPr/>
          </p:nvSpPr>
          <p:spPr>
            <a:xfrm>
              <a:off x="-12700" y="587118"/>
              <a:ext cx="393600" cy="520200"/>
            </a:xfrm>
            <a:prstGeom prst="rect">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368" name="Google Shape;368;p38"/>
          <p:cNvSpPr/>
          <p:nvPr/>
        </p:nvSpPr>
        <p:spPr>
          <a:xfrm>
            <a:off x="977150" y="1355625"/>
            <a:ext cx="1467900" cy="560700"/>
          </a:xfrm>
          <a:prstGeom prst="round2SameRect">
            <a:avLst>
              <a:gd fmla="val 16667" name="adj1"/>
              <a:gd fmla="val 0" name="adj2"/>
            </a:avLst>
          </a:prstGeom>
          <a:noFill/>
          <a:ln cap="flat" cmpd="sng" w="28575">
            <a:solidFill>
              <a:srgbClr val="29B9A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900">
              <a:solidFill>
                <a:srgbClr val="3F3F3F"/>
              </a:solidFill>
              <a:latin typeface="Calibri"/>
              <a:ea typeface="Calibri"/>
              <a:cs typeface="Calibri"/>
              <a:sym typeface="Calibri"/>
            </a:endParaRPr>
          </a:p>
        </p:txBody>
      </p:sp>
      <p:sp>
        <p:nvSpPr>
          <p:cNvPr id="369" name="Google Shape;369;p38"/>
          <p:cNvSpPr/>
          <p:nvPr/>
        </p:nvSpPr>
        <p:spPr>
          <a:xfrm>
            <a:off x="532576" y="1404721"/>
            <a:ext cx="306440" cy="302000"/>
          </a:xfrm>
          <a:custGeom>
            <a:rect b="b" l="l" r="r" t="t"/>
            <a:pathLst>
              <a:path extrusionOk="0" h="63" w="64">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29B9A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525252"/>
              </a:solidFill>
              <a:latin typeface="Calibri"/>
              <a:ea typeface="Calibri"/>
              <a:cs typeface="Calibri"/>
              <a:sym typeface="Calibri"/>
            </a:endParaRPr>
          </a:p>
        </p:txBody>
      </p:sp>
      <p:sp>
        <p:nvSpPr>
          <p:cNvPr id="370" name="Google Shape;370;p38"/>
          <p:cNvSpPr txBox="1"/>
          <p:nvPr/>
        </p:nvSpPr>
        <p:spPr>
          <a:xfrm>
            <a:off x="1061275" y="1355625"/>
            <a:ext cx="178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Calibri"/>
                <a:ea typeface="Calibri"/>
                <a:cs typeface="Calibri"/>
                <a:sym typeface="Calibri"/>
              </a:rPr>
              <a:t>K-Means Model Selection</a:t>
            </a:r>
            <a:endParaRPr b="1">
              <a:solidFill>
                <a:srgbClr val="FFFFFF"/>
              </a:solidFill>
              <a:latin typeface="Calibri"/>
              <a:ea typeface="Calibri"/>
              <a:cs typeface="Calibri"/>
              <a:sym typeface="Calibri"/>
            </a:endParaRPr>
          </a:p>
        </p:txBody>
      </p:sp>
      <p:sp>
        <p:nvSpPr>
          <p:cNvPr id="371" name="Google Shape;371;p38"/>
          <p:cNvSpPr txBox="1"/>
          <p:nvPr/>
        </p:nvSpPr>
        <p:spPr>
          <a:xfrm>
            <a:off x="421575" y="1916225"/>
            <a:ext cx="29343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Calibri"/>
              <a:buChar char="●"/>
            </a:pPr>
            <a:r>
              <a:rPr b="1" lang="en">
                <a:solidFill>
                  <a:srgbClr val="FFFFFF"/>
                </a:solidFill>
                <a:latin typeface="Calibri"/>
                <a:ea typeface="Calibri"/>
                <a:cs typeface="Calibri"/>
                <a:sym typeface="Calibri"/>
              </a:rPr>
              <a:t>Evaluate Inertia and Silhouette Scores for various K</a:t>
            </a:r>
            <a:endParaRPr b="1">
              <a:solidFill>
                <a:srgbClr val="FFFFFF"/>
              </a:solidFill>
              <a:latin typeface="Calibri"/>
              <a:ea typeface="Calibri"/>
              <a:cs typeface="Calibri"/>
              <a:sym typeface="Calibri"/>
            </a:endParaRPr>
          </a:p>
          <a:p>
            <a:pPr indent="-317500" lvl="0" marL="457200" rtl="0" algn="l">
              <a:spcBef>
                <a:spcPts val="0"/>
              </a:spcBef>
              <a:spcAft>
                <a:spcPts val="0"/>
              </a:spcAft>
              <a:buClr>
                <a:srgbClr val="FFFFFF"/>
              </a:buClr>
              <a:buSzPts val="1400"/>
              <a:buFont typeface="Calibri"/>
              <a:buChar char="●"/>
            </a:pPr>
            <a:r>
              <a:rPr b="1" lang="en">
                <a:solidFill>
                  <a:srgbClr val="FFFFFF"/>
                </a:solidFill>
                <a:latin typeface="Calibri"/>
                <a:ea typeface="Calibri"/>
                <a:cs typeface="Calibri"/>
                <a:sym typeface="Calibri"/>
              </a:rPr>
              <a:t>Settle on K = 6</a:t>
            </a:r>
            <a:endParaRPr b="1">
              <a:solidFill>
                <a:srgbClr val="FFFFFF"/>
              </a:solidFill>
              <a:latin typeface="Calibri"/>
              <a:ea typeface="Calibri"/>
              <a:cs typeface="Calibri"/>
              <a:sym typeface="Calibri"/>
            </a:endParaRPr>
          </a:p>
        </p:txBody>
      </p:sp>
      <p:pic>
        <p:nvPicPr>
          <p:cNvPr id="372" name="Google Shape;372;p38"/>
          <p:cNvPicPr preferRelativeResize="0"/>
          <p:nvPr/>
        </p:nvPicPr>
        <p:blipFill>
          <a:blip r:embed="rId3">
            <a:alphaModFix/>
          </a:blip>
          <a:stretch>
            <a:fillRect/>
          </a:stretch>
        </p:blipFill>
        <p:spPr>
          <a:xfrm>
            <a:off x="4775600" y="104775"/>
            <a:ext cx="3524250" cy="2390775"/>
          </a:xfrm>
          <a:prstGeom prst="rect">
            <a:avLst/>
          </a:prstGeom>
          <a:noFill/>
          <a:ln>
            <a:noFill/>
          </a:ln>
        </p:spPr>
      </p:pic>
      <p:pic>
        <p:nvPicPr>
          <p:cNvPr id="373" name="Google Shape;373;p38"/>
          <p:cNvPicPr preferRelativeResize="0"/>
          <p:nvPr/>
        </p:nvPicPr>
        <p:blipFill>
          <a:blip r:embed="rId4">
            <a:alphaModFix/>
          </a:blip>
          <a:stretch>
            <a:fillRect/>
          </a:stretch>
        </p:blipFill>
        <p:spPr>
          <a:xfrm>
            <a:off x="4775600" y="2518925"/>
            <a:ext cx="3524250" cy="25001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grpSp>
        <p:nvGrpSpPr>
          <p:cNvPr id="378" name="Google Shape;378;p39"/>
          <p:cNvGrpSpPr/>
          <p:nvPr/>
        </p:nvGrpSpPr>
        <p:grpSpPr>
          <a:xfrm>
            <a:off x="2" y="440339"/>
            <a:ext cx="3247498" cy="390150"/>
            <a:chOff x="-12700" y="587118"/>
            <a:chExt cx="4329997" cy="520200"/>
          </a:xfrm>
        </p:grpSpPr>
        <p:sp>
          <p:nvSpPr>
            <p:cNvPr id="379" name="Google Shape;379;p39"/>
            <p:cNvSpPr txBox="1"/>
            <p:nvPr/>
          </p:nvSpPr>
          <p:spPr>
            <a:xfrm>
              <a:off x="457197" y="600933"/>
              <a:ext cx="3860100" cy="4926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2400"/>
                <a:buFont typeface="Arial"/>
                <a:buNone/>
              </a:pPr>
              <a:r>
                <a:rPr lang="en" sz="2400">
                  <a:solidFill>
                    <a:schemeClr val="lt1"/>
                  </a:solidFill>
                  <a:latin typeface="Microsoft Yahei"/>
                  <a:ea typeface="Microsoft Yahei"/>
                  <a:cs typeface="Microsoft Yahei"/>
                  <a:sym typeface="Microsoft Yahei"/>
                </a:rPr>
                <a:t>Cluster Evaluation</a:t>
              </a:r>
              <a:endParaRPr sz="1100"/>
            </a:p>
          </p:txBody>
        </p:sp>
        <p:sp>
          <p:nvSpPr>
            <p:cNvPr id="380" name="Google Shape;380;p39"/>
            <p:cNvSpPr/>
            <p:nvPr/>
          </p:nvSpPr>
          <p:spPr>
            <a:xfrm>
              <a:off x="-12700" y="587118"/>
              <a:ext cx="393600" cy="520200"/>
            </a:xfrm>
            <a:prstGeom prst="rect">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381" name="Google Shape;381;p39"/>
          <p:cNvSpPr/>
          <p:nvPr/>
        </p:nvSpPr>
        <p:spPr>
          <a:xfrm>
            <a:off x="1456875" y="1027825"/>
            <a:ext cx="1564200" cy="454200"/>
          </a:xfrm>
          <a:prstGeom prst="round2SameRect">
            <a:avLst>
              <a:gd fmla="val 16667" name="adj1"/>
              <a:gd fmla="val 0" name="adj2"/>
            </a:avLst>
          </a:prstGeom>
          <a:noFill/>
          <a:ln cap="flat" cmpd="sng" w="28575">
            <a:solidFill>
              <a:srgbClr val="29B9A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900">
              <a:solidFill>
                <a:srgbClr val="3F3F3F"/>
              </a:solidFill>
              <a:latin typeface="Calibri"/>
              <a:ea typeface="Calibri"/>
              <a:cs typeface="Calibri"/>
              <a:sym typeface="Calibri"/>
            </a:endParaRPr>
          </a:p>
        </p:txBody>
      </p:sp>
      <p:sp>
        <p:nvSpPr>
          <p:cNvPr id="382" name="Google Shape;382;p39"/>
          <p:cNvSpPr/>
          <p:nvPr/>
        </p:nvSpPr>
        <p:spPr>
          <a:xfrm>
            <a:off x="901664" y="1130771"/>
            <a:ext cx="306440" cy="302000"/>
          </a:xfrm>
          <a:custGeom>
            <a:rect b="b" l="l" r="r" t="t"/>
            <a:pathLst>
              <a:path extrusionOk="0" h="63" w="64">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29B9A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525252"/>
              </a:solidFill>
              <a:latin typeface="Calibri"/>
              <a:ea typeface="Calibri"/>
              <a:cs typeface="Calibri"/>
              <a:sym typeface="Calibri"/>
            </a:endParaRPr>
          </a:p>
        </p:txBody>
      </p:sp>
      <p:sp>
        <p:nvSpPr>
          <p:cNvPr id="383" name="Google Shape;383;p39"/>
          <p:cNvSpPr txBox="1"/>
          <p:nvPr/>
        </p:nvSpPr>
        <p:spPr>
          <a:xfrm>
            <a:off x="1552050" y="1081675"/>
            <a:ext cx="221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Calibri"/>
                <a:ea typeface="Calibri"/>
                <a:cs typeface="Calibri"/>
                <a:sym typeface="Calibri"/>
              </a:rPr>
              <a:t>Cluster Profiles</a:t>
            </a:r>
            <a:endParaRPr b="1">
              <a:solidFill>
                <a:srgbClr val="FFFFFF"/>
              </a:solidFill>
              <a:latin typeface="Calibri"/>
              <a:ea typeface="Calibri"/>
              <a:cs typeface="Calibri"/>
              <a:sym typeface="Calibri"/>
            </a:endParaRPr>
          </a:p>
        </p:txBody>
      </p:sp>
      <p:sp>
        <p:nvSpPr>
          <p:cNvPr id="384" name="Google Shape;384;p39"/>
          <p:cNvSpPr txBox="1"/>
          <p:nvPr/>
        </p:nvSpPr>
        <p:spPr>
          <a:xfrm>
            <a:off x="974900" y="3424525"/>
            <a:ext cx="7216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Calibri"/>
              <a:buChar char="●"/>
            </a:pPr>
            <a:r>
              <a:rPr b="1" lang="en">
                <a:solidFill>
                  <a:srgbClr val="FFFFFF"/>
                </a:solidFill>
                <a:latin typeface="Calibri"/>
                <a:ea typeface="Calibri"/>
                <a:cs typeface="Calibri"/>
                <a:sym typeface="Calibri"/>
              </a:rPr>
              <a:t>Table shows mean values for a few key features for each cluster</a:t>
            </a:r>
            <a:endParaRPr b="1">
              <a:solidFill>
                <a:srgbClr val="FFFFFF"/>
              </a:solidFill>
              <a:latin typeface="Calibri"/>
              <a:ea typeface="Calibri"/>
              <a:cs typeface="Calibri"/>
              <a:sym typeface="Calibri"/>
            </a:endParaRPr>
          </a:p>
          <a:p>
            <a:pPr indent="-317500" lvl="0" marL="457200" rtl="0" algn="l">
              <a:spcBef>
                <a:spcPts val="0"/>
              </a:spcBef>
              <a:spcAft>
                <a:spcPts val="0"/>
              </a:spcAft>
              <a:buClr>
                <a:srgbClr val="FFFFFF"/>
              </a:buClr>
              <a:buSzPts val="1400"/>
              <a:buFont typeface="Calibri"/>
              <a:buChar char="●"/>
            </a:pPr>
            <a:r>
              <a:rPr b="1" lang="en">
                <a:solidFill>
                  <a:srgbClr val="FFFFFF"/>
                </a:solidFill>
                <a:latin typeface="Calibri"/>
                <a:ea typeface="Calibri"/>
                <a:cs typeface="Calibri"/>
                <a:sym typeface="Calibri"/>
              </a:rPr>
              <a:t>Can use these to profile customer segments and tailor marketing strategies</a:t>
            </a:r>
            <a:endParaRPr b="1">
              <a:solidFill>
                <a:srgbClr val="FFFFFF"/>
              </a:solidFill>
              <a:latin typeface="Calibri"/>
              <a:ea typeface="Calibri"/>
              <a:cs typeface="Calibri"/>
              <a:sym typeface="Calibri"/>
            </a:endParaRPr>
          </a:p>
        </p:txBody>
      </p:sp>
      <p:pic>
        <p:nvPicPr>
          <p:cNvPr id="385" name="Google Shape;385;p39"/>
          <p:cNvPicPr preferRelativeResize="0"/>
          <p:nvPr/>
        </p:nvPicPr>
        <p:blipFill>
          <a:blip r:embed="rId3">
            <a:alphaModFix/>
          </a:blip>
          <a:stretch>
            <a:fillRect/>
          </a:stretch>
        </p:blipFill>
        <p:spPr>
          <a:xfrm>
            <a:off x="1087875" y="1679350"/>
            <a:ext cx="7103524" cy="1637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grpSp>
        <p:nvGrpSpPr>
          <p:cNvPr id="390" name="Google Shape;390;p40"/>
          <p:cNvGrpSpPr/>
          <p:nvPr/>
        </p:nvGrpSpPr>
        <p:grpSpPr>
          <a:xfrm>
            <a:off x="2" y="440339"/>
            <a:ext cx="3270673" cy="390150"/>
            <a:chOff x="-12700" y="587118"/>
            <a:chExt cx="4360897" cy="520200"/>
          </a:xfrm>
        </p:grpSpPr>
        <p:sp>
          <p:nvSpPr>
            <p:cNvPr id="391" name="Google Shape;391;p40"/>
            <p:cNvSpPr txBox="1"/>
            <p:nvPr/>
          </p:nvSpPr>
          <p:spPr>
            <a:xfrm>
              <a:off x="457197" y="600933"/>
              <a:ext cx="3891000" cy="4926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2400"/>
                <a:buFont typeface="Arial"/>
                <a:buNone/>
              </a:pPr>
              <a:r>
                <a:rPr lang="en" sz="2400">
                  <a:solidFill>
                    <a:schemeClr val="lt1"/>
                  </a:solidFill>
                  <a:latin typeface="Microsoft Yahei"/>
                  <a:ea typeface="Microsoft Yahei"/>
                  <a:cs typeface="Microsoft Yahei"/>
                  <a:sym typeface="Microsoft Yahei"/>
                </a:rPr>
                <a:t>Cluster Evaluation</a:t>
              </a:r>
              <a:endParaRPr sz="1100"/>
            </a:p>
          </p:txBody>
        </p:sp>
        <p:sp>
          <p:nvSpPr>
            <p:cNvPr id="392" name="Google Shape;392;p40"/>
            <p:cNvSpPr/>
            <p:nvPr/>
          </p:nvSpPr>
          <p:spPr>
            <a:xfrm>
              <a:off x="-12700" y="587118"/>
              <a:ext cx="393600" cy="520200"/>
            </a:xfrm>
            <a:prstGeom prst="rect">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393" name="Google Shape;393;p40"/>
          <p:cNvSpPr/>
          <p:nvPr/>
        </p:nvSpPr>
        <p:spPr>
          <a:xfrm>
            <a:off x="1434350" y="1127025"/>
            <a:ext cx="1467900" cy="400200"/>
          </a:xfrm>
          <a:prstGeom prst="round2SameRect">
            <a:avLst>
              <a:gd fmla="val 16667" name="adj1"/>
              <a:gd fmla="val 0" name="adj2"/>
            </a:avLst>
          </a:prstGeom>
          <a:noFill/>
          <a:ln cap="flat" cmpd="sng" w="28575">
            <a:solidFill>
              <a:srgbClr val="29B9A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900">
              <a:solidFill>
                <a:srgbClr val="3F3F3F"/>
              </a:solidFill>
              <a:latin typeface="Calibri"/>
              <a:ea typeface="Calibri"/>
              <a:cs typeface="Calibri"/>
              <a:sym typeface="Calibri"/>
            </a:endParaRPr>
          </a:p>
        </p:txBody>
      </p:sp>
      <p:sp>
        <p:nvSpPr>
          <p:cNvPr id="394" name="Google Shape;394;p40"/>
          <p:cNvSpPr/>
          <p:nvPr/>
        </p:nvSpPr>
        <p:spPr>
          <a:xfrm>
            <a:off x="989776" y="1176121"/>
            <a:ext cx="306440" cy="302000"/>
          </a:xfrm>
          <a:custGeom>
            <a:rect b="b" l="l" r="r" t="t"/>
            <a:pathLst>
              <a:path extrusionOk="0" h="63" w="64">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29B9A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525252"/>
              </a:solidFill>
              <a:latin typeface="Calibri"/>
              <a:ea typeface="Calibri"/>
              <a:cs typeface="Calibri"/>
              <a:sym typeface="Calibri"/>
            </a:endParaRPr>
          </a:p>
        </p:txBody>
      </p:sp>
      <p:sp>
        <p:nvSpPr>
          <p:cNvPr id="395" name="Google Shape;395;p40"/>
          <p:cNvSpPr txBox="1"/>
          <p:nvPr/>
        </p:nvSpPr>
        <p:spPr>
          <a:xfrm>
            <a:off x="1518475" y="1127025"/>
            <a:ext cx="17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Calibri"/>
                <a:ea typeface="Calibri"/>
                <a:cs typeface="Calibri"/>
                <a:sym typeface="Calibri"/>
              </a:rPr>
              <a:t>Silhouette Plot</a:t>
            </a:r>
            <a:endParaRPr b="1">
              <a:solidFill>
                <a:srgbClr val="FFFFFF"/>
              </a:solidFill>
              <a:latin typeface="Calibri"/>
              <a:ea typeface="Calibri"/>
              <a:cs typeface="Calibri"/>
              <a:sym typeface="Calibri"/>
            </a:endParaRPr>
          </a:p>
        </p:txBody>
      </p:sp>
      <p:pic>
        <p:nvPicPr>
          <p:cNvPr id="396" name="Google Shape;396;p40"/>
          <p:cNvPicPr preferRelativeResize="0"/>
          <p:nvPr/>
        </p:nvPicPr>
        <p:blipFill>
          <a:blip r:embed="rId3">
            <a:alphaModFix/>
          </a:blip>
          <a:stretch>
            <a:fillRect/>
          </a:stretch>
        </p:blipFill>
        <p:spPr>
          <a:xfrm>
            <a:off x="4366172" y="681038"/>
            <a:ext cx="3733800" cy="3781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1"/>
          <p:cNvSpPr txBox="1"/>
          <p:nvPr/>
        </p:nvSpPr>
        <p:spPr>
          <a:xfrm>
            <a:off x="3483366" y="381457"/>
            <a:ext cx="2327700" cy="5079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lt1"/>
              </a:buClr>
              <a:buSzPts val="3300"/>
              <a:buFont typeface="Arial"/>
              <a:buNone/>
            </a:pPr>
            <a:r>
              <a:rPr b="1" lang="en" sz="3300">
                <a:solidFill>
                  <a:schemeClr val="lt1"/>
                </a:solidFill>
                <a:latin typeface="Arial"/>
                <a:ea typeface="Arial"/>
                <a:cs typeface="Arial"/>
                <a:sym typeface="Arial"/>
              </a:rPr>
              <a:t>CONTENTS</a:t>
            </a:r>
            <a:endParaRPr b="1" sz="3300">
              <a:solidFill>
                <a:schemeClr val="lt1"/>
              </a:solidFill>
              <a:latin typeface="Arial"/>
              <a:ea typeface="Arial"/>
              <a:cs typeface="Arial"/>
              <a:sym typeface="Arial"/>
            </a:endParaRPr>
          </a:p>
        </p:txBody>
      </p:sp>
      <p:cxnSp>
        <p:nvCxnSpPr>
          <p:cNvPr id="402" name="Google Shape;402;p41"/>
          <p:cNvCxnSpPr/>
          <p:nvPr/>
        </p:nvCxnSpPr>
        <p:spPr>
          <a:xfrm>
            <a:off x="2752197" y="889288"/>
            <a:ext cx="3789900" cy="0"/>
          </a:xfrm>
          <a:prstGeom prst="straightConnector1">
            <a:avLst/>
          </a:prstGeom>
          <a:noFill/>
          <a:ln cap="flat" cmpd="sng" w="9525">
            <a:solidFill>
              <a:schemeClr val="lt1"/>
            </a:solidFill>
            <a:prstDash val="solid"/>
            <a:miter lim="800000"/>
            <a:headEnd len="sm" w="sm" type="none"/>
            <a:tailEnd len="sm" w="sm" type="none"/>
          </a:ln>
        </p:spPr>
      </p:cxnSp>
      <p:sp>
        <p:nvSpPr>
          <p:cNvPr id="403" name="Google Shape;403;p41"/>
          <p:cNvSpPr txBox="1"/>
          <p:nvPr/>
        </p:nvSpPr>
        <p:spPr>
          <a:xfrm>
            <a:off x="1782665" y="1637527"/>
            <a:ext cx="1231200" cy="13236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29B9A6"/>
              </a:buClr>
              <a:buSzPts val="8600"/>
              <a:buFont typeface="Arial"/>
              <a:buNone/>
            </a:pPr>
            <a:r>
              <a:rPr b="1" lang="en" sz="8600">
                <a:solidFill>
                  <a:srgbClr val="DD7E6B"/>
                </a:solidFill>
                <a:latin typeface="Arial"/>
                <a:ea typeface="Arial"/>
                <a:cs typeface="Arial"/>
                <a:sym typeface="Arial"/>
              </a:rPr>
              <a:t>0</a:t>
            </a:r>
            <a:r>
              <a:rPr b="1" lang="en" sz="8600">
                <a:solidFill>
                  <a:srgbClr val="DD7E6B"/>
                </a:solidFill>
              </a:rPr>
              <a:t>4</a:t>
            </a:r>
            <a:endParaRPr b="1" i="0" sz="8600" u="none" cap="none" strike="noStrike">
              <a:solidFill>
                <a:srgbClr val="DD7E6B"/>
              </a:solidFill>
              <a:latin typeface="Arial"/>
              <a:ea typeface="Arial"/>
              <a:cs typeface="Arial"/>
              <a:sym typeface="Arial"/>
            </a:endParaRPr>
          </a:p>
        </p:txBody>
      </p:sp>
      <p:sp>
        <p:nvSpPr>
          <p:cNvPr id="404" name="Google Shape;404;p41"/>
          <p:cNvSpPr txBox="1"/>
          <p:nvPr/>
        </p:nvSpPr>
        <p:spPr>
          <a:xfrm>
            <a:off x="2970608" y="2232392"/>
            <a:ext cx="2915700" cy="5310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1" lang="en" sz="3000">
                <a:solidFill>
                  <a:schemeClr val="lt1"/>
                </a:solidFill>
                <a:latin typeface="Microsoft Yahei"/>
                <a:ea typeface="Microsoft Yahei"/>
                <a:cs typeface="Microsoft Yahei"/>
                <a:sym typeface="Microsoft Yahei"/>
              </a:rPr>
              <a:t>Review Mining</a:t>
            </a:r>
            <a:endParaRPr sz="1100"/>
          </a:p>
        </p:txBody>
      </p:sp>
      <p:sp>
        <p:nvSpPr>
          <p:cNvPr id="405" name="Google Shape;405;p41"/>
          <p:cNvSpPr txBox="1"/>
          <p:nvPr/>
        </p:nvSpPr>
        <p:spPr>
          <a:xfrm>
            <a:off x="2970608" y="1862590"/>
            <a:ext cx="17784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1" lang="en" sz="2400">
                <a:solidFill>
                  <a:schemeClr val="lt1"/>
                </a:solidFill>
                <a:latin typeface="Arial"/>
                <a:ea typeface="Arial"/>
                <a:cs typeface="Arial"/>
                <a:sym typeface="Arial"/>
              </a:rPr>
              <a:t>Part </a:t>
            </a:r>
            <a:r>
              <a:rPr b="1" i="1" lang="en" sz="2400">
                <a:solidFill>
                  <a:schemeClr val="lt1"/>
                </a:solidFill>
              </a:rPr>
              <a:t>Four</a:t>
            </a:r>
            <a:endParaRPr b="1" i="1" sz="2400">
              <a:solidFill>
                <a:schemeClr val="lt1"/>
              </a:solidFill>
              <a:latin typeface="Arial"/>
              <a:ea typeface="Arial"/>
              <a:cs typeface="Arial"/>
              <a:sym typeface="Arial"/>
            </a:endParaRPr>
          </a:p>
        </p:txBody>
      </p:sp>
      <p:grpSp>
        <p:nvGrpSpPr>
          <p:cNvPr id="406" name="Google Shape;406;p41"/>
          <p:cNvGrpSpPr/>
          <p:nvPr/>
        </p:nvGrpSpPr>
        <p:grpSpPr>
          <a:xfrm rot="-9708688">
            <a:off x="5841574" y="1682338"/>
            <a:ext cx="2405547" cy="1726142"/>
            <a:chOff x="888974" y="457822"/>
            <a:chExt cx="3207513" cy="2301607"/>
          </a:xfrm>
        </p:grpSpPr>
        <p:sp>
          <p:nvSpPr>
            <p:cNvPr id="407" name="Google Shape;407;p41"/>
            <p:cNvSpPr/>
            <p:nvPr/>
          </p:nvSpPr>
          <p:spPr>
            <a:xfrm rot="-2656279">
              <a:off x="2822885" y="2021249"/>
              <a:ext cx="266884" cy="230180"/>
            </a:xfrm>
            <a:prstGeom prst="triangle">
              <a:avLst>
                <a:gd fmla="val 50000" name="adj"/>
              </a:avLst>
            </a:prstGeom>
            <a:solidFill>
              <a:srgbClr val="84CBC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408" name="Google Shape;408;p41"/>
            <p:cNvSpPr/>
            <p:nvPr/>
          </p:nvSpPr>
          <p:spPr>
            <a:xfrm rot="3677155">
              <a:off x="2802283" y="1181913"/>
              <a:ext cx="397137" cy="342356"/>
            </a:xfrm>
            <a:prstGeom prst="triangle">
              <a:avLst>
                <a:gd fmla="val 50000" name="adj"/>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409" name="Google Shape;409;p41"/>
            <p:cNvSpPr/>
            <p:nvPr/>
          </p:nvSpPr>
          <p:spPr>
            <a:xfrm rot="9481152">
              <a:off x="3485987" y="2487818"/>
              <a:ext cx="266901" cy="230022"/>
            </a:xfrm>
            <a:prstGeom prst="triangle">
              <a:avLst>
                <a:gd fmla="val 50000" name="adj"/>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410" name="Google Shape;410;p41"/>
            <p:cNvSpPr/>
            <p:nvPr/>
          </p:nvSpPr>
          <p:spPr>
            <a:xfrm rot="1020870">
              <a:off x="1218190" y="749232"/>
              <a:ext cx="945274" cy="814788"/>
            </a:xfrm>
            <a:prstGeom prst="triangle">
              <a:avLst>
                <a:gd fmla="val 50000" name="adj"/>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411" name="Google Shape;411;p41"/>
            <p:cNvSpPr/>
            <p:nvPr/>
          </p:nvSpPr>
          <p:spPr>
            <a:xfrm rot="1020941">
              <a:off x="1105468" y="607676"/>
              <a:ext cx="1175874" cy="1013693"/>
            </a:xfrm>
            <a:prstGeom prst="triangle">
              <a:avLst>
                <a:gd fmla="val 50000" name="adj"/>
              </a:avLst>
            </a:prstGeom>
            <a:noFill/>
            <a:ln cap="flat" cmpd="sng" w="12700">
              <a:solidFill>
                <a:srgbClr val="FFC20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412" name="Google Shape;412;p41"/>
            <p:cNvSpPr/>
            <p:nvPr/>
          </p:nvSpPr>
          <p:spPr>
            <a:xfrm rot="-2782592">
              <a:off x="912726" y="1383930"/>
              <a:ext cx="114797" cy="114797"/>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3" name="Google Shape;413;p41"/>
            <p:cNvSpPr/>
            <p:nvPr/>
          </p:nvSpPr>
          <p:spPr>
            <a:xfrm rot="-2782592">
              <a:off x="1788986" y="565759"/>
              <a:ext cx="114797" cy="114797"/>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4" name="Google Shape;414;p41"/>
            <p:cNvSpPr/>
            <p:nvPr/>
          </p:nvSpPr>
          <p:spPr>
            <a:xfrm rot="-2782592">
              <a:off x="2041033" y="1708205"/>
              <a:ext cx="114797" cy="114797"/>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415" name="Google Shape;415;p41"/>
            <p:cNvGrpSpPr/>
            <p:nvPr/>
          </p:nvGrpSpPr>
          <p:grpSpPr>
            <a:xfrm rot="8977039">
              <a:off x="3549600" y="1965564"/>
              <a:ext cx="483070" cy="383527"/>
              <a:chOff x="2780377" y="1204811"/>
              <a:chExt cx="1005861" cy="798590"/>
            </a:xfrm>
          </p:grpSpPr>
          <p:sp>
            <p:nvSpPr>
              <p:cNvPr id="416" name="Google Shape;416;p41"/>
              <p:cNvSpPr/>
              <p:nvPr/>
            </p:nvSpPr>
            <p:spPr>
              <a:xfrm rot="-2656279">
                <a:off x="2822885" y="1265221"/>
                <a:ext cx="266884" cy="230180"/>
              </a:xfrm>
              <a:prstGeom prst="triangle">
                <a:avLst>
                  <a:gd fmla="val 50000" name="adj"/>
                </a:avLst>
              </a:prstGeom>
              <a:solidFill>
                <a:srgbClr val="84CBC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417" name="Google Shape;417;p41"/>
              <p:cNvSpPr/>
              <p:nvPr/>
            </p:nvSpPr>
            <p:spPr>
              <a:xfrm rot="9481152">
                <a:off x="3485987" y="1731790"/>
                <a:ext cx="266901" cy="230022"/>
              </a:xfrm>
              <a:prstGeom prst="triangle">
                <a:avLst>
                  <a:gd fmla="val 50000" name="adj"/>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grpSp>
      </p:grpSp>
      <p:cxnSp>
        <p:nvCxnSpPr>
          <p:cNvPr id="418" name="Google Shape;418;p41"/>
          <p:cNvCxnSpPr/>
          <p:nvPr/>
        </p:nvCxnSpPr>
        <p:spPr>
          <a:xfrm rot="10800000">
            <a:off x="259" y="3082555"/>
            <a:ext cx="4748700" cy="0"/>
          </a:xfrm>
          <a:prstGeom prst="straightConnector1">
            <a:avLst/>
          </a:prstGeom>
          <a:noFill/>
          <a:ln cap="sq" cmpd="sng" w="19050">
            <a:solidFill>
              <a:srgbClr val="DD7E6B"/>
            </a:solidFill>
            <a:prstDash val="solid"/>
            <a:miter lim="800000"/>
            <a:headEnd len="med" w="med" type="oval"/>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18"/>
                                        </p:tgtEl>
                                        <p:attrNameLst>
                                          <p:attrName>style.visibility</p:attrName>
                                        </p:attrNameLst>
                                      </p:cBhvr>
                                      <p:to>
                                        <p:strVal val="visible"/>
                                      </p:to>
                                    </p:set>
                                    <p:anim calcmode="lin" valueType="num">
                                      <p:cBhvr additive="base">
                                        <p:cTn dur="500"/>
                                        <p:tgtEl>
                                          <p:spTgt spid="41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grpSp>
        <p:nvGrpSpPr>
          <p:cNvPr id="423" name="Google Shape;423;p42"/>
          <p:cNvGrpSpPr/>
          <p:nvPr/>
        </p:nvGrpSpPr>
        <p:grpSpPr>
          <a:xfrm>
            <a:off x="2" y="440339"/>
            <a:ext cx="3455397" cy="1118711"/>
            <a:chOff x="-12700" y="587118"/>
            <a:chExt cx="4607196" cy="1491615"/>
          </a:xfrm>
        </p:grpSpPr>
        <p:sp>
          <p:nvSpPr>
            <p:cNvPr id="424" name="Google Shape;424;p42"/>
            <p:cNvSpPr txBox="1"/>
            <p:nvPr/>
          </p:nvSpPr>
          <p:spPr>
            <a:xfrm>
              <a:off x="457196" y="600933"/>
              <a:ext cx="4137300" cy="14778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2400"/>
                <a:buFont typeface="Arial"/>
                <a:buNone/>
              </a:pPr>
              <a:r>
                <a:rPr lang="en" sz="2400">
                  <a:solidFill>
                    <a:schemeClr val="lt1"/>
                  </a:solidFill>
                  <a:latin typeface="Microsoft Yahei"/>
                  <a:ea typeface="Microsoft Yahei"/>
                  <a:cs typeface="Microsoft Yahei"/>
                  <a:sym typeface="Microsoft Yahei"/>
                </a:rPr>
                <a:t>Review Mining: </a:t>
              </a:r>
              <a:r>
                <a:rPr lang="en" sz="2400">
                  <a:solidFill>
                    <a:schemeClr val="lt1"/>
                  </a:solidFill>
                  <a:latin typeface="Microsoft Yahei"/>
                  <a:ea typeface="Microsoft Yahei"/>
                  <a:cs typeface="Microsoft Yahei"/>
                  <a:sym typeface="Microsoft Yahei"/>
                </a:rPr>
                <a:t>Scraping</a:t>
              </a:r>
              <a:r>
                <a:rPr lang="en" sz="2400">
                  <a:solidFill>
                    <a:schemeClr val="lt1"/>
                  </a:solidFill>
                  <a:latin typeface="Microsoft Yahei"/>
                  <a:ea typeface="Microsoft Yahei"/>
                  <a:cs typeface="Microsoft Yahei"/>
                  <a:sym typeface="Microsoft Yahei"/>
                </a:rPr>
                <a:t> Nursing Home Reviews</a:t>
              </a:r>
              <a:endParaRPr sz="1100"/>
            </a:p>
          </p:txBody>
        </p:sp>
        <p:sp>
          <p:nvSpPr>
            <p:cNvPr id="425" name="Google Shape;425;p42"/>
            <p:cNvSpPr/>
            <p:nvPr/>
          </p:nvSpPr>
          <p:spPr>
            <a:xfrm>
              <a:off x="-12700" y="587118"/>
              <a:ext cx="393600" cy="520200"/>
            </a:xfrm>
            <a:prstGeom prst="rect">
              <a:avLst/>
            </a:prstGeom>
            <a:solidFill>
              <a:srgbClr val="DD7E6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pic>
        <p:nvPicPr>
          <p:cNvPr descr="Caring.com" id="426" name="Google Shape;426;p42"/>
          <p:cNvPicPr preferRelativeResize="0"/>
          <p:nvPr/>
        </p:nvPicPr>
        <p:blipFill>
          <a:blip r:embed="rId3">
            <a:alphaModFix/>
          </a:blip>
          <a:stretch>
            <a:fillRect/>
          </a:stretch>
        </p:blipFill>
        <p:spPr>
          <a:xfrm>
            <a:off x="3455400" y="358175"/>
            <a:ext cx="1618425" cy="1618425"/>
          </a:xfrm>
          <a:prstGeom prst="rect">
            <a:avLst/>
          </a:prstGeom>
          <a:noFill/>
          <a:ln>
            <a:noFill/>
          </a:ln>
        </p:spPr>
      </p:pic>
      <p:pic>
        <p:nvPicPr>
          <p:cNvPr descr="What is Web Scraping: Introduction, Applications and Best Practices" id="427" name="Google Shape;427;p42"/>
          <p:cNvPicPr preferRelativeResize="0"/>
          <p:nvPr/>
        </p:nvPicPr>
        <p:blipFill>
          <a:blip r:embed="rId4">
            <a:alphaModFix/>
          </a:blip>
          <a:stretch>
            <a:fillRect/>
          </a:stretch>
        </p:blipFill>
        <p:spPr>
          <a:xfrm>
            <a:off x="5073225" y="358175"/>
            <a:ext cx="3673726" cy="1618426"/>
          </a:xfrm>
          <a:prstGeom prst="rect">
            <a:avLst/>
          </a:prstGeom>
          <a:noFill/>
          <a:ln>
            <a:noFill/>
          </a:ln>
        </p:spPr>
      </p:pic>
      <p:pic>
        <p:nvPicPr>
          <p:cNvPr id="428" name="Google Shape;428;p42"/>
          <p:cNvPicPr preferRelativeResize="0"/>
          <p:nvPr/>
        </p:nvPicPr>
        <p:blipFill>
          <a:blip r:embed="rId5">
            <a:alphaModFix/>
          </a:blip>
          <a:stretch>
            <a:fillRect/>
          </a:stretch>
        </p:blipFill>
        <p:spPr>
          <a:xfrm>
            <a:off x="421850" y="2502250"/>
            <a:ext cx="8182524" cy="23883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grpSp>
        <p:nvGrpSpPr>
          <p:cNvPr id="433" name="Google Shape;433;p43"/>
          <p:cNvGrpSpPr/>
          <p:nvPr/>
        </p:nvGrpSpPr>
        <p:grpSpPr>
          <a:xfrm>
            <a:off x="2" y="440339"/>
            <a:ext cx="4200146" cy="749261"/>
            <a:chOff x="-12700" y="587118"/>
            <a:chExt cx="5600195" cy="999015"/>
          </a:xfrm>
        </p:grpSpPr>
        <p:sp>
          <p:nvSpPr>
            <p:cNvPr id="434" name="Google Shape;434;p43"/>
            <p:cNvSpPr txBox="1"/>
            <p:nvPr/>
          </p:nvSpPr>
          <p:spPr>
            <a:xfrm>
              <a:off x="457195" y="600933"/>
              <a:ext cx="5130300" cy="9852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2400"/>
                <a:buFont typeface="Arial"/>
                <a:buNone/>
              </a:pPr>
              <a:r>
                <a:rPr lang="en" sz="2400">
                  <a:solidFill>
                    <a:schemeClr val="lt1"/>
                  </a:solidFill>
                  <a:latin typeface="Microsoft Yahei"/>
                  <a:ea typeface="Microsoft Yahei"/>
                  <a:cs typeface="Microsoft Yahei"/>
                  <a:sym typeface="Microsoft Yahei"/>
                </a:rPr>
                <a:t>Review Mining: Results and Reflection</a:t>
              </a:r>
              <a:endParaRPr sz="2400">
                <a:solidFill>
                  <a:schemeClr val="lt1"/>
                </a:solidFill>
                <a:latin typeface="Microsoft Yahei"/>
                <a:ea typeface="Microsoft Yahei"/>
                <a:cs typeface="Microsoft Yahei"/>
                <a:sym typeface="Microsoft Yahei"/>
              </a:endParaRPr>
            </a:p>
          </p:txBody>
        </p:sp>
        <p:sp>
          <p:nvSpPr>
            <p:cNvPr id="435" name="Google Shape;435;p43"/>
            <p:cNvSpPr/>
            <p:nvPr/>
          </p:nvSpPr>
          <p:spPr>
            <a:xfrm>
              <a:off x="-12700" y="587118"/>
              <a:ext cx="393600" cy="520200"/>
            </a:xfrm>
            <a:prstGeom prst="rect">
              <a:avLst/>
            </a:prstGeom>
            <a:solidFill>
              <a:srgbClr val="DD7E6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pic>
        <p:nvPicPr>
          <p:cNvPr descr="What is a term-document matrix? - Quora" id="436" name="Google Shape;436;p43"/>
          <p:cNvPicPr preferRelativeResize="0"/>
          <p:nvPr/>
        </p:nvPicPr>
        <p:blipFill>
          <a:blip r:embed="rId3">
            <a:alphaModFix/>
          </a:blip>
          <a:stretch>
            <a:fillRect/>
          </a:stretch>
        </p:blipFill>
        <p:spPr>
          <a:xfrm>
            <a:off x="4984625" y="257625"/>
            <a:ext cx="3765725" cy="2298925"/>
          </a:xfrm>
          <a:prstGeom prst="rect">
            <a:avLst/>
          </a:prstGeom>
          <a:noFill/>
          <a:ln>
            <a:noFill/>
          </a:ln>
        </p:spPr>
      </p:pic>
      <p:sp>
        <p:nvSpPr>
          <p:cNvPr id="437" name="Google Shape;437;p43"/>
          <p:cNvSpPr txBox="1"/>
          <p:nvPr/>
        </p:nvSpPr>
        <p:spPr>
          <a:xfrm>
            <a:off x="109200" y="1509838"/>
            <a:ext cx="8340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Calibri"/>
              <a:buChar char="●"/>
            </a:pPr>
            <a:r>
              <a:rPr lang="en">
                <a:solidFill>
                  <a:srgbClr val="FFFFFF"/>
                </a:solidFill>
                <a:latin typeface="Calibri"/>
                <a:ea typeface="Calibri"/>
                <a:cs typeface="Calibri"/>
                <a:sym typeface="Calibri"/>
              </a:rPr>
              <a:t>Issues </a:t>
            </a:r>
            <a:endParaRPr>
              <a:solidFill>
                <a:srgbClr val="FFFFFF"/>
              </a:solidFill>
              <a:latin typeface="Calibri"/>
              <a:ea typeface="Calibri"/>
              <a:cs typeface="Calibri"/>
              <a:sym typeface="Calibri"/>
            </a:endParaRPr>
          </a:p>
          <a:p>
            <a:pPr indent="0" lvl="0" marL="0" rtl="0" algn="l">
              <a:spcBef>
                <a:spcPts val="0"/>
              </a:spcBef>
              <a:spcAft>
                <a:spcPts val="0"/>
              </a:spcAft>
              <a:buNone/>
            </a:pPr>
            <a:r>
              <a:t/>
            </a:r>
            <a:endParaRPr>
              <a:solidFill>
                <a:srgbClr val="FFFFFF"/>
              </a:solidFill>
              <a:latin typeface="Calibri"/>
              <a:ea typeface="Calibri"/>
              <a:cs typeface="Calibri"/>
              <a:sym typeface="Calibri"/>
            </a:endParaRPr>
          </a:p>
          <a:p>
            <a:pPr indent="-317500" lvl="0" marL="457200" rtl="0" algn="l">
              <a:spcBef>
                <a:spcPts val="0"/>
              </a:spcBef>
              <a:spcAft>
                <a:spcPts val="0"/>
              </a:spcAft>
              <a:buClr>
                <a:srgbClr val="FFFFFF"/>
              </a:buClr>
              <a:buSzPts val="1400"/>
              <a:buFont typeface="Calibri"/>
              <a:buChar char="●"/>
            </a:pPr>
            <a:r>
              <a:rPr lang="en">
                <a:solidFill>
                  <a:srgbClr val="FFFFFF"/>
                </a:solidFill>
                <a:latin typeface="Calibri"/>
                <a:ea typeface="Calibri"/>
                <a:cs typeface="Calibri"/>
                <a:sym typeface="Calibri"/>
              </a:rPr>
              <a:t>Future work</a:t>
            </a:r>
            <a:endParaRPr>
              <a:solidFill>
                <a:srgbClr val="FFFFFF"/>
              </a:solidFill>
              <a:latin typeface="Calibri"/>
              <a:ea typeface="Calibri"/>
              <a:cs typeface="Calibri"/>
              <a:sym typeface="Calibri"/>
            </a:endParaRPr>
          </a:p>
          <a:p>
            <a:pPr indent="0" lvl="0" marL="457200" rtl="0" algn="l">
              <a:spcBef>
                <a:spcPts val="0"/>
              </a:spcBef>
              <a:spcAft>
                <a:spcPts val="0"/>
              </a:spcAft>
              <a:buNone/>
            </a:pPr>
            <a:r>
              <a:t/>
            </a:r>
            <a:endParaRPr>
              <a:solidFill>
                <a:srgbClr val="FFFFFF"/>
              </a:solidFill>
              <a:latin typeface="Calibri"/>
              <a:ea typeface="Calibri"/>
              <a:cs typeface="Calibri"/>
              <a:sym typeface="Calibri"/>
            </a:endParaRPr>
          </a:p>
        </p:txBody>
      </p:sp>
      <p:pic>
        <p:nvPicPr>
          <p:cNvPr descr="Choosing the right estimator — scikit-learn 0.24.1 documentation" id="438" name="Google Shape;438;p43"/>
          <p:cNvPicPr preferRelativeResize="0"/>
          <p:nvPr/>
        </p:nvPicPr>
        <p:blipFill>
          <a:blip r:embed="rId4">
            <a:alphaModFix/>
          </a:blip>
          <a:stretch>
            <a:fillRect/>
          </a:stretch>
        </p:blipFill>
        <p:spPr>
          <a:xfrm>
            <a:off x="5033975" y="2736225"/>
            <a:ext cx="3765725" cy="22989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nvSpPr>
        <p:spPr>
          <a:xfrm>
            <a:off x="3483366" y="381457"/>
            <a:ext cx="2327700" cy="5079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lt1"/>
              </a:buClr>
              <a:buSzPts val="3300"/>
              <a:buFont typeface="Arial"/>
              <a:buNone/>
            </a:pPr>
            <a:r>
              <a:rPr b="1" lang="en" sz="3300">
                <a:solidFill>
                  <a:schemeClr val="lt1"/>
                </a:solidFill>
                <a:latin typeface="Arial"/>
                <a:ea typeface="Arial"/>
                <a:cs typeface="Arial"/>
                <a:sym typeface="Arial"/>
              </a:rPr>
              <a:t>CONTENTS</a:t>
            </a:r>
            <a:endParaRPr b="1" sz="3300">
              <a:solidFill>
                <a:schemeClr val="lt1"/>
              </a:solidFill>
              <a:latin typeface="Arial"/>
              <a:ea typeface="Arial"/>
              <a:cs typeface="Arial"/>
              <a:sym typeface="Arial"/>
            </a:endParaRPr>
          </a:p>
        </p:txBody>
      </p:sp>
      <p:cxnSp>
        <p:nvCxnSpPr>
          <p:cNvPr id="169" name="Google Shape;169;p26"/>
          <p:cNvCxnSpPr/>
          <p:nvPr/>
        </p:nvCxnSpPr>
        <p:spPr>
          <a:xfrm>
            <a:off x="2752197" y="889288"/>
            <a:ext cx="3789900" cy="0"/>
          </a:xfrm>
          <a:prstGeom prst="straightConnector1">
            <a:avLst/>
          </a:prstGeom>
          <a:noFill/>
          <a:ln cap="flat" cmpd="sng" w="9525">
            <a:solidFill>
              <a:schemeClr val="lt1"/>
            </a:solidFill>
            <a:prstDash val="solid"/>
            <a:miter lim="800000"/>
            <a:headEnd len="sm" w="sm" type="none"/>
            <a:tailEnd len="sm" w="sm" type="none"/>
          </a:ln>
        </p:spPr>
      </p:cxnSp>
      <p:sp>
        <p:nvSpPr>
          <p:cNvPr id="170" name="Google Shape;170;p26"/>
          <p:cNvSpPr txBox="1"/>
          <p:nvPr/>
        </p:nvSpPr>
        <p:spPr>
          <a:xfrm>
            <a:off x="1782665" y="1637527"/>
            <a:ext cx="1231200" cy="13236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8D35E"/>
              </a:buClr>
              <a:buSzPts val="8600"/>
              <a:buFont typeface="Arial"/>
              <a:buNone/>
            </a:pPr>
            <a:r>
              <a:rPr b="1" lang="en" sz="8600">
                <a:solidFill>
                  <a:srgbClr val="F8D35E"/>
                </a:solidFill>
                <a:latin typeface="Arial"/>
                <a:ea typeface="Arial"/>
                <a:cs typeface="Arial"/>
                <a:sym typeface="Arial"/>
              </a:rPr>
              <a:t>01</a:t>
            </a:r>
            <a:endParaRPr b="1" i="0" sz="8600" u="none" cap="none" strike="noStrike">
              <a:solidFill>
                <a:srgbClr val="F8D35E"/>
              </a:solidFill>
              <a:latin typeface="Arial"/>
              <a:ea typeface="Arial"/>
              <a:cs typeface="Arial"/>
              <a:sym typeface="Arial"/>
            </a:endParaRPr>
          </a:p>
        </p:txBody>
      </p:sp>
      <p:sp>
        <p:nvSpPr>
          <p:cNvPr id="171" name="Google Shape;171;p26"/>
          <p:cNvSpPr txBox="1"/>
          <p:nvPr/>
        </p:nvSpPr>
        <p:spPr>
          <a:xfrm>
            <a:off x="2965874" y="2188875"/>
            <a:ext cx="3362700" cy="9927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1" lang="en" sz="3000">
                <a:solidFill>
                  <a:schemeClr val="lt1"/>
                </a:solidFill>
                <a:latin typeface="Microsoft Yahei"/>
                <a:ea typeface="Microsoft Yahei"/>
                <a:cs typeface="Microsoft Yahei"/>
                <a:sym typeface="Microsoft Yahei"/>
              </a:rPr>
              <a:t>Business Problem</a:t>
            </a:r>
            <a:endParaRPr sz="1100"/>
          </a:p>
        </p:txBody>
      </p:sp>
      <p:sp>
        <p:nvSpPr>
          <p:cNvPr id="172" name="Google Shape;172;p26"/>
          <p:cNvSpPr txBox="1"/>
          <p:nvPr/>
        </p:nvSpPr>
        <p:spPr>
          <a:xfrm>
            <a:off x="2970608" y="1862590"/>
            <a:ext cx="14472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1" lang="en" sz="2400">
                <a:solidFill>
                  <a:schemeClr val="lt1"/>
                </a:solidFill>
                <a:latin typeface="Arial"/>
                <a:ea typeface="Arial"/>
                <a:cs typeface="Arial"/>
                <a:sym typeface="Arial"/>
              </a:rPr>
              <a:t>Part One</a:t>
            </a:r>
            <a:endParaRPr b="1" i="1" sz="2400">
              <a:solidFill>
                <a:schemeClr val="lt1"/>
              </a:solidFill>
              <a:latin typeface="Arial"/>
              <a:ea typeface="Arial"/>
              <a:cs typeface="Arial"/>
              <a:sym typeface="Arial"/>
            </a:endParaRPr>
          </a:p>
        </p:txBody>
      </p:sp>
      <p:grpSp>
        <p:nvGrpSpPr>
          <p:cNvPr id="173" name="Google Shape;173;p26"/>
          <p:cNvGrpSpPr/>
          <p:nvPr/>
        </p:nvGrpSpPr>
        <p:grpSpPr>
          <a:xfrm rot="-9708688">
            <a:off x="5841574" y="1682338"/>
            <a:ext cx="2405547" cy="1726142"/>
            <a:chOff x="888974" y="457822"/>
            <a:chExt cx="3207513" cy="2301607"/>
          </a:xfrm>
        </p:grpSpPr>
        <p:sp>
          <p:nvSpPr>
            <p:cNvPr id="174" name="Google Shape;174;p26"/>
            <p:cNvSpPr/>
            <p:nvPr/>
          </p:nvSpPr>
          <p:spPr>
            <a:xfrm rot="-2656279">
              <a:off x="2822885" y="2021249"/>
              <a:ext cx="266884" cy="230180"/>
            </a:xfrm>
            <a:prstGeom prst="triangle">
              <a:avLst>
                <a:gd fmla="val 50000" name="adj"/>
              </a:avLst>
            </a:prstGeom>
            <a:solidFill>
              <a:srgbClr val="84CBC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175" name="Google Shape;175;p26"/>
            <p:cNvSpPr/>
            <p:nvPr/>
          </p:nvSpPr>
          <p:spPr>
            <a:xfrm rot="3677155">
              <a:off x="2802283" y="1181913"/>
              <a:ext cx="397137" cy="342356"/>
            </a:xfrm>
            <a:prstGeom prst="triangle">
              <a:avLst>
                <a:gd fmla="val 50000" name="adj"/>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176" name="Google Shape;176;p26"/>
            <p:cNvSpPr/>
            <p:nvPr/>
          </p:nvSpPr>
          <p:spPr>
            <a:xfrm rot="9481152">
              <a:off x="3485987" y="2487818"/>
              <a:ext cx="266901" cy="230022"/>
            </a:xfrm>
            <a:prstGeom prst="triangle">
              <a:avLst>
                <a:gd fmla="val 50000" name="adj"/>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177" name="Google Shape;177;p26"/>
            <p:cNvSpPr/>
            <p:nvPr/>
          </p:nvSpPr>
          <p:spPr>
            <a:xfrm rot="1020870">
              <a:off x="1218190" y="749232"/>
              <a:ext cx="945274" cy="814788"/>
            </a:xfrm>
            <a:prstGeom prst="triangle">
              <a:avLst>
                <a:gd fmla="val 50000" name="adj"/>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178" name="Google Shape;178;p26"/>
            <p:cNvSpPr/>
            <p:nvPr/>
          </p:nvSpPr>
          <p:spPr>
            <a:xfrm rot="1020941">
              <a:off x="1105468" y="607676"/>
              <a:ext cx="1175874" cy="1013693"/>
            </a:xfrm>
            <a:prstGeom prst="triangle">
              <a:avLst>
                <a:gd fmla="val 50000" name="adj"/>
              </a:avLst>
            </a:prstGeom>
            <a:noFill/>
            <a:ln cap="flat" cmpd="sng" w="12700">
              <a:solidFill>
                <a:srgbClr val="FFC20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179" name="Google Shape;179;p26"/>
            <p:cNvSpPr/>
            <p:nvPr/>
          </p:nvSpPr>
          <p:spPr>
            <a:xfrm rot="-2782592">
              <a:off x="912726" y="1383930"/>
              <a:ext cx="114797" cy="114797"/>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0" name="Google Shape;180;p26"/>
            <p:cNvSpPr/>
            <p:nvPr/>
          </p:nvSpPr>
          <p:spPr>
            <a:xfrm rot="-2782592">
              <a:off x="1788986" y="565759"/>
              <a:ext cx="114797" cy="114797"/>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1" name="Google Shape;181;p26"/>
            <p:cNvSpPr/>
            <p:nvPr/>
          </p:nvSpPr>
          <p:spPr>
            <a:xfrm rot="-2782592">
              <a:off x="2041033" y="1708205"/>
              <a:ext cx="114797" cy="114797"/>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82" name="Google Shape;182;p26"/>
            <p:cNvGrpSpPr/>
            <p:nvPr/>
          </p:nvGrpSpPr>
          <p:grpSpPr>
            <a:xfrm rot="8977039">
              <a:off x="3549600" y="1965564"/>
              <a:ext cx="483070" cy="383527"/>
              <a:chOff x="2780377" y="1204811"/>
              <a:chExt cx="1005861" cy="798590"/>
            </a:xfrm>
          </p:grpSpPr>
          <p:sp>
            <p:nvSpPr>
              <p:cNvPr id="183" name="Google Shape;183;p26"/>
              <p:cNvSpPr/>
              <p:nvPr/>
            </p:nvSpPr>
            <p:spPr>
              <a:xfrm rot="-2656279">
                <a:off x="2822885" y="1265221"/>
                <a:ext cx="266884" cy="230180"/>
              </a:xfrm>
              <a:prstGeom prst="triangle">
                <a:avLst>
                  <a:gd fmla="val 50000" name="adj"/>
                </a:avLst>
              </a:prstGeom>
              <a:solidFill>
                <a:srgbClr val="84CBC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184" name="Google Shape;184;p26"/>
              <p:cNvSpPr/>
              <p:nvPr/>
            </p:nvSpPr>
            <p:spPr>
              <a:xfrm rot="9481152">
                <a:off x="3485987" y="1731790"/>
                <a:ext cx="266901" cy="230022"/>
              </a:xfrm>
              <a:prstGeom prst="triangle">
                <a:avLst>
                  <a:gd fmla="val 50000" name="adj"/>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grpSp>
      </p:grpSp>
      <p:cxnSp>
        <p:nvCxnSpPr>
          <p:cNvPr id="185" name="Google Shape;185;p26"/>
          <p:cNvCxnSpPr/>
          <p:nvPr/>
        </p:nvCxnSpPr>
        <p:spPr>
          <a:xfrm rot="10800000">
            <a:off x="259" y="3082555"/>
            <a:ext cx="4748700" cy="0"/>
          </a:xfrm>
          <a:prstGeom prst="straightConnector1">
            <a:avLst/>
          </a:prstGeom>
          <a:noFill/>
          <a:ln cap="sq" cmpd="sng" w="19050">
            <a:solidFill>
              <a:srgbClr val="F8D35E"/>
            </a:solidFill>
            <a:prstDash val="solid"/>
            <a:miter lim="800000"/>
            <a:headEnd len="med" w="med" type="oval"/>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500"/>
                                        <p:tgtEl>
                                          <p:spTgt spid="1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4"/>
          <p:cNvSpPr txBox="1"/>
          <p:nvPr/>
        </p:nvSpPr>
        <p:spPr>
          <a:xfrm>
            <a:off x="3483366" y="381457"/>
            <a:ext cx="2327700" cy="5079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lt1"/>
              </a:buClr>
              <a:buSzPts val="3300"/>
              <a:buFont typeface="Arial"/>
              <a:buNone/>
            </a:pPr>
            <a:r>
              <a:rPr b="1" lang="en" sz="3300">
                <a:solidFill>
                  <a:schemeClr val="lt1"/>
                </a:solidFill>
                <a:latin typeface="Arial"/>
                <a:ea typeface="Arial"/>
                <a:cs typeface="Arial"/>
                <a:sym typeface="Arial"/>
              </a:rPr>
              <a:t>CONTENTS</a:t>
            </a:r>
            <a:endParaRPr b="1" sz="3300">
              <a:solidFill>
                <a:schemeClr val="lt1"/>
              </a:solidFill>
              <a:latin typeface="Arial"/>
              <a:ea typeface="Arial"/>
              <a:cs typeface="Arial"/>
              <a:sym typeface="Arial"/>
            </a:endParaRPr>
          </a:p>
        </p:txBody>
      </p:sp>
      <p:cxnSp>
        <p:nvCxnSpPr>
          <p:cNvPr id="444" name="Google Shape;444;p44"/>
          <p:cNvCxnSpPr/>
          <p:nvPr/>
        </p:nvCxnSpPr>
        <p:spPr>
          <a:xfrm>
            <a:off x="2752197" y="889288"/>
            <a:ext cx="3789900" cy="0"/>
          </a:xfrm>
          <a:prstGeom prst="straightConnector1">
            <a:avLst/>
          </a:prstGeom>
          <a:noFill/>
          <a:ln cap="flat" cmpd="sng" w="9525">
            <a:solidFill>
              <a:schemeClr val="lt1"/>
            </a:solidFill>
            <a:prstDash val="solid"/>
            <a:miter lim="800000"/>
            <a:headEnd len="sm" w="sm" type="none"/>
            <a:tailEnd len="sm" w="sm" type="none"/>
          </a:ln>
        </p:spPr>
      </p:cxnSp>
      <p:sp>
        <p:nvSpPr>
          <p:cNvPr id="445" name="Google Shape;445;p44"/>
          <p:cNvSpPr txBox="1"/>
          <p:nvPr/>
        </p:nvSpPr>
        <p:spPr>
          <a:xfrm>
            <a:off x="1782665" y="1637527"/>
            <a:ext cx="1231200" cy="13236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8D35E"/>
              </a:buClr>
              <a:buSzPts val="8600"/>
              <a:buFont typeface="Arial"/>
              <a:buNone/>
            </a:pPr>
            <a:r>
              <a:rPr b="1" lang="en" sz="8600">
                <a:solidFill>
                  <a:srgbClr val="F8D35E"/>
                </a:solidFill>
                <a:latin typeface="Arial"/>
                <a:ea typeface="Arial"/>
                <a:cs typeface="Arial"/>
                <a:sym typeface="Arial"/>
              </a:rPr>
              <a:t>0</a:t>
            </a:r>
            <a:r>
              <a:rPr b="1" lang="en" sz="8600">
                <a:solidFill>
                  <a:srgbClr val="F8D35E"/>
                </a:solidFill>
              </a:rPr>
              <a:t>5</a:t>
            </a:r>
            <a:endParaRPr b="1" i="0" sz="8600" u="none" cap="none" strike="noStrike">
              <a:solidFill>
                <a:srgbClr val="F8D35E"/>
              </a:solidFill>
              <a:latin typeface="Arial"/>
              <a:ea typeface="Arial"/>
              <a:cs typeface="Arial"/>
              <a:sym typeface="Arial"/>
            </a:endParaRPr>
          </a:p>
        </p:txBody>
      </p:sp>
      <p:sp>
        <p:nvSpPr>
          <p:cNvPr id="446" name="Google Shape;446;p44"/>
          <p:cNvSpPr txBox="1"/>
          <p:nvPr/>
        </p:nvSpPr>
        <p:spPr>
          <a:xfrm>
            <a:off x="2965875" y="2176375"/>
            <a:ext cx="3789900" cy="1392900"/>
          </a:xfrm>
          <a:prstGeom prst="rect">
            <a:avLst/>
          </a:prstGeom>
          <a:noFill/>
          <a:ln>
            <a:noFill/>
          </a:ln>
        </p:spPr>
        <p:txBody>
          <a:bodyPr anchorCtr="0" anchor="t" bIns="34275" lIns="68575" spcFirstLastPara="1" rIns="68575" wrap="square" tIns="34275">
            <a:spAutoFit/>
          </a:bodyPr>
          <a:lstStyle/>
          <a:p>
            <a:pPr indent="0" lvl="0" marL="0" rtl="0" algn="just">
              <a:spcBef>
                <a:spcPts val="0"/>
              </a:spcBef>
              <a:spcAft>
                <a:spcPts val="0"/>
              </a:spcAft>
              <a:buClr>
                <a:schemeClr val="dk1"/>
              </a:buClr>
              <a:buFont typeface="Arial"/>
              <a:buNone/>
            </a:pPr>
            <a:r>
              <a:rPr b="1" lang="en" sz="2800">
                <a:solidFill>
                  <a:schemeClr val="lt1"/>
                </a:solidFill>
                <a:latin typeface="Microsoft Yahei"/>
                <a:ea typeface="Microsoft Yahei"/>
                <a:cs typeface="Microsoft Yahei"/>
                <a:sym typeface="Microsoft Yahei"/>
              </a:rPr>
              <a:t>Conclusions/</a:t>
            </a:r>
            <a:endParaRPr b="1" sz="2800">
              <a:solidFill>
                <a:schemeClr val="lt1"/>
              </a:solidFill>
              <a:latin typeface="Microsoft Yahei"/>
              <a:ea typeface="Microsoft Yahei"/>
              <a:cs typeface="Microsoft Yahei"/>
              <a:sym typeface="Microsoft Yahei"/>
            </a:endParaRPr>
          </a:p>
          <a:p>
            <a:pPr indent="0" lvl="0" marL="0" rtl="0" algn="just">
              <a:spcBef>
                <a:spcPts val="0"/>
              </a:spcBef>
              <a:spcAft>
                <a:spcPts val="0"/>
              </a:spcAft>
              <a:buClr>
                <a:schemeClr val="dk1"/>
              </a:buClr>
              <a:buFont typeface="Arial"/>
              <a:buNone/>
            </a:pPr>
            <a:r>
              <a:rPr b="1" lang="en" sz="2800">
                <a:solidFill>
                  <a:schemeClr val="lt1"/>
                </a:solidFill>
                <a:latin typeface="Microsoft Yahei"/>
                <a:ea typeface="Microsoft Yahei"/>
                <a:cs typeface="Microsoft Yahei"/>
                <a:sym typeface="Microsoft Yahei"/>
              </a:rPr>
              <a:t>Recommendations</a:t>
            </a:r>
            <a:endParaRPr sz="900">
              <a:solidFill>
                <a:schemeClr val="dk1"/>
              </a:solidFill>
            </a:endParaRPr>
          </a:p>
          <a:p>
            <a:pPr indent="0" lvl="0" marL="0" marR="0" rtl="0" algn="just">
              <a:spcBef>
                <a:spcPts val="0"/>
              </a:spcBef>
              <a:spcAft>
                <a:spcPts val="0"/>
              </a:spcAft>
              <a:buNone/>
            </a:pPr>
            <a:r>
              <a:t/>
            </a:r>
            <a:endParaRPr b="1" sz="3000">
              <a:solidFill>
                <a:schemeClr val="lt1"/>
              </a:solidFill>
              <a:latin typeface="Microsoft Yahei"/>
              <a:ea typeface="Microsoft Yahei"/>
              <a:cs typeface="Microsoft Yahei"/>
              <a:sym typeface="Microsoft Yahei"/>
            </a:endParaRPr>
          </a:p>
        </p:txBody>
      </p:sp>
      <p:sp>
        <p:nvSpPr>
          <p:cNvPr id="447" name="Google Shape;447;p44"/>
          <p:cNvSpPr txBox="1"/>
          <p:nvPr/>
        </p:nvSpPr>
        <p:spPr>
          <a:xfrm>
            <a:off x="2970608" y="1862590"/>
            <a:ext cx="14472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1" lang="en" sz="2400">
                <a:solidFill>
                  <a:schemeClr val="lt1"/>
                </a:solidFill>
                <a:latin typeface="Arial"/>
                <a:ea typeface="Arial"/>
                <a:cs typeface="Arial"/>
                <a:sym typeface="Arial"/>
              </a:rPr>
              <a:t>Part </a:t>
            </a:r>
            <a:r>
              <a:rPr b="1" i="1" lang="en" sz="2400">
                <a:solidFill>
                  <a:schemeClr val="lt1"/>
                </a:solidFill>
              </a:rPr>
              <a:t>Five</a:t>
            </a:r>
            <a:endParaRPr b="1" i="1" sz="2400">
              <a:solidFill>
                <a:schemeClr val="lt1"/>
              </a:solidFill>
              <a:latin typeface="Arial"/>
              <a:ea typeface="Arial"/>
              <a:cs typeface="Arial"/>
              <a:sym typeface="Arial"/>
            </a:endParaRPr>
          </a:p>
        </p:txBody>
      </p:sp>
      <p:grpSp>
        <p:nvGrpSpPr>
          <p:cNvPr id="448" name="Google Shape;448;p44"/>
          <p:cNvGrpSpPr/>
          <p:nvPr/>
        </p:nvGrpSpPr>
        <p:grpSpPr>
          <a:xfrm rot="-9708688">
            <a:off x="5841574" y="1682338"/>
            <a:ext cx="2405547" cy="1726142"/>
            <a:chOff x="888974" y="457822"/>
            <a:chExt cx="3207513" cy="2301607"/>
          </a:xfrm>
        </p:grpSpPr>
        <p:sp>
          <p:nvSpPr>
            <p:cNvPr id="449" name="Google Shape;449;p44"/>
            <p:cNvSpPr/>
            <p:nvPr/>
          </p:nvSpPr>
          <p:spPr>
            <a:xfrm rot="-2656279">
              <a:off x="2822885" y="2021249"/>
              <a:ext cx="266884" cy="230180"/>
            </a:xfrm>
            <a:prstGeom prst="triangle">
              <a:avLst>
                <a:gd fmla="val 50000" name="adj"/>
              </a:avLst>
            </a:prstGeom>
            <a:solidFill>
              <a:srgbClr val="84CBC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450" name="Google Shape;450;p44"/>
            <p:cNvSpPr/>
            <p:nvPr/>
          </p:nvSpPr>
          <p:spPr>
            <a:xfrm rot="3677155">
              <a:off x="2802283" y="1181913"/>
              <a:ext cx="397137" cy="342356"/>
            </a:xfrm>
            <a:prstGeom prst="triangle">
              <a:avLst>
                <a:gd fmla="val 50000" name="adj"/>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451" name="Google Shape;451;p44"/>
            <p:cNvSpPr/>
            <p:nvPr/>
          </p:nvSpPr>
          <p:spPr>
            <a:xfrm rot="9481152">
              <a:off x="3485987" y="2487818"/>
              <a:ext cx="266901" cy="230022"/>
            </a:xfrm>
            <a:prstGeom prst="triangle">
              <a:avLst>
                <a:gd fmla="val 50000" name="adj"/>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452" name="Google Shape;452;p44"/>
            <p:cNvSpPr/>
            <p:nvPr/>
          </p:nvSpPr>
          <p:spPr>
            <a:xfrm rot="1020870">
              <a:off x="1218190" y="749232"/>
              <a:ext cx="945274" cy="814788"/>
            </a:xfrm>
            <a:prstGeom prst="triangle">
              <a:avLst>
                <a:gd fmla="val 50000" name="adj"/>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453" name="Google Shape;453;p44"/>
            <p:cNvSpPr/>
            <p:nvPr/>
          </p:nvSpPr>
          <p:spPr>
            <a:xfrm rot="1020941">
              <a:off x="1105468" y="607676"/>
              <a:ext cx="1175874" cy="1013693"/>
            </a:xfrm>
            <a:prstGeom prst="triangle">
              <a:avLst>
                <a:gd fmla="val 50000" name="adj"/>
              </a:avLst>
            </a:prstGeom>
            <a:noFill/>
            <a:ln cap="flat" cmpd="sng" w="12700">
              <a:solidFill>
                <a:srgbClr val="FFC20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454" name="Google Shape;454;p44"/>
            <p:cNvSpPr/>
            <p:nvPr/>
          </p:nvSpPr>
          <p:spPr>
            <a:xfrm rot="-2782592">
              <a:off x="912726" y="1383930"/>
              <a:ext cx="114797" cy="114797"/>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5" name="Google Shape;455;p44"/>
            <p:cNvSpPr/>
            <p:nvPr/>
          </p:nvSpPr>
          <p:spPr>
            <a:xfrm rot="-2782592">
              <a:off x="1788986" y="565759"/>
              <a:ext cx="114797" cy="114797"/>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6" name="Google Shape;456;p44"/>
            <p:cNvSpPr/>
            <p:nvPr/>
          </p:nvSpPr>
          <p:spPr>
            <a:xfrm rot="-2782592">
              <a:off x="2041033" y="1708205"/>
              <a:ext cx="114797" cy="114797"/>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457" name="Google Shape;457;p44"/>
            <p:cNvGrpSpPr/>
            <p:nvPr/>
          </p:nvGrpSpPr>
          <p:grpSpPr>
            <a:xfrm rot="8977039">
              <a:off x="3549600" y="1965564"/>
              <a:ext cx="483070" cy="383527"/>
              <a:chOff x="2780377" y="1204811"/>
              <a:chExt cx="1005861" cy="798590"/>
            </a:xfrm>
          </p:grpSpPr>
          <p:sp>
            <p:nvSpPr>
              <p:cNvPr id="458" name="Google Shape;458;p44"/>
              <p:cNvSpPr/>
              <p:nvPr/>
            </p:nvSpPr>
            <p:spPr>
              <a:xfrm rot="-2656279">
                <a:off x="2822885" y="1265221"/>
                <a:ext cx="266884" cy="230180"/>
              </a:xfrm>
              <a:prstGeom prst="triangle">
                <a:avLst>
                  <a:gd fmla="val 50000" name="adj"/>
                </a:avLst>
              </a:prstGeom>
              <a:solidFill>
                <a:srgbClr val="84CBC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459" name="Google Shape;459;p44"/>
              <p:cNvSpPr/>
              <p:nvPr/>
            </p:nvSpPr>
            <p:spPr>
              <a:xfrm rot="9481152">
                <a:off x="3485987" y="1731790"/>
                <a:ext cx="266901" cy="230022"/>
              </a:xfrm>
              <a:prstGeom prst="triangle">
                <a:avLst>
                  <a:gd fmla="val 50000" name="adj"/>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grpSp>
      </p:grpSp>
      <p:cxnSp>
        <p:nvCxnSpPr>
          <p:cNvPr id="460" name="Google Shape;460;p44"/>
          <p:cNvCxnSpPr/>
          <p:nvPr/>
        </p:nvCxnSpPr>
        <p:spPr>
          <a:xfrm rot="10800000">
            <a:off x="259" y="3082555"/>
            <a:ext cx="4748700" cy="0"/>
          </a:xfrm>
          <a:prstGeom prst="straightConnector1">
            <a:avLst/>
          </a:prstGeom>
          <a:noFill/>
          <a:ln cap="sq" cmpd="sng" w="19050">
            <a:solidFill>
              <a:srgbClr val="F8D35E"/>
            </a:solidFill>
            <a:prstDash val="solid"/>
            <a:miter lim="800000"/>
            <a:headEnd len="med" w="med" type="oval"/>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60"/>
                                        </p:tgtEl>
                                        <p:attrNameLst>
                                          <p:attrName>style.visibility</p:attrName>
                                        </p:attrNameLst>
                                      </p:cBhvr>
                                      <p:to>
                                        <p:strVal val="visible"/>
                                      </p:to>
                                    </p:set>
                                    <p:anim calcmode="lin" valueType="num">
                                      <p:cBhvr additive="base">
                                        <p:cTn dur="500"/>
                                        <p:tgtEl>
                                          <p:spTgt spid="46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5"/>
          <p:cNvSpPr/>
          <p:nvPr/>
        </p:nvSpPr>
        <p:spPr>
          <a:xfrm>
            <a:off x="6376916" y="1524000"/>
            <a:ext cx="2197800" cy="1826700"/>
          </a:xfrm>
          <a:prstGeom prst="rect">
            <a:avLst/>
          </a:prstGeom>
          <a:solidFill>
            <a:srgbClr val="F8D35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66" name="Google Shape;466;p45"/>
          <p:cNvPicPr preferRelativeResize="0"/>
          <p:nvPr/>
        </p:nvPicPr>
        <p:blipFill rotWithShape="1">
          <a:blip r:embed="rId3">
            <a:alphaModFix/>
          </a:blip>
          <a:srcRect b="10842" l="10869" r="15886" t="9252"/>
          <a:stretch/>
        </p:blipFill>
        <p:spPr>
          <a:xfrm>
            <a:off x="6472860" y="1603753"/>
            <a:ext cx="2005851" cy="1667352"/>
          </a:xfrm>
          <a:custGeom>
            <a:rect b="b" l="l" r="r" t="t"/>
            <a:pathLst>
              <a:path extrusionOk="0" h="2223136" w="2674468">
                <a:moveTo>
                  <a:pt x="0" y="0"/>
                </a:moveTo>
                <a:lnTo>
                  <a:pt x="2674468" y="0"/>
                </a:lnTo>
                <a:lnTo>
                  <a:pt x="2674468" y="2223136"/>
                </a:lnTo>
                <a:lnTo>
                  <a:pt x="0" y="2223136"/>
                </a:lnTo>
                <a:close/>
              </a:path>
            </a:pathLst>
          </a:custGeom>
          <a:noFill/>
          <a:ln>
            <a:noFill/>
          </a:ln>
        </p:spPr>
      </p:pic>
      <p:sp>
        <p:nvSpPr>
          <p:cNvPr id="467" name="Google Shape;467;p45"/>
          <p:cNvSpPr/>
          <p:nvPr/>
        </p:nvSpPr>
        <p:spPr>
          <a:xfrm>
            <a:off x="3542056" y="1524000"/>
            <a:ext cx="2197800" cy="1826700"/>
          </a:xfrm>
          <a:prstGeom prst="rect">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68" name="Google Shape;468;p45"/>
          <p:cNvPicPr preferRelativeResize="0"/>
          <p:nvPr/>
        </p:nvPicPr>
        <p:blipFill rotWithShape="1">
          <a:blip r:embed="rId4">
            <a:alphaModFix/>
          </a:blip>
          <a:srcRect b="15895" l="10936" r="30484" t="10785"/>
          <a:stretch/>
        </p:blipFill>
        <p:spPr>
          <a:xfrm>
            <a:off x="3638000" y="1603753"/>
            <a:ext cx="2005851" cy="1667352"/>
          </a:xfrm>
          <a:custGeom>
            <a:rect b="b" l="l" r="r" t="t"/>
            <a:pathLst>
              <a:path extrusionOk="0" h="2223136" w="2674468">
                <a:moveTo>
                  <a:pt x="0" y="0"/>
                </a:moveTo>
                <a:lnTo>
                  <a:pt x="2674468" y="0"/>
                </a:lnTo>
                <a:lnTo>
                  <a:pt x="2674468" y="2223136"/>
                </a:lnTo>
                <a:lnTo>
                  <a:pt x="0" y="2223136"/>
                </a:lnTo>
                <a:close/>
              </a:path>
            </a:pathLst>
          </a:custGeom>
          <a:noFill/>
          <a:ln>
            <a:noFill/>
          </a:ln>
        </p:spPr>
      </p:pic>
      <p:sp>
        <p:nvSpPr>
          <p:cNvPr id="469" name="Google Shape;469;p45"/>
          <p:cNvSpPr/>
          <p:nvPr/>
        </p:nvSpPr>
        <p:spPr>
          <a:xfrm>
            <a:off x="720275" y="1524000"/>
            <a:ext cx="2197800" cy="1826700"/>
          </a:xfrm>
          <a:prstGeom prst="rect">
            <a:avLst/>
          </a:prstGeom>
          <a:solidFill>
            <a:srgbClr val="F4726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470" name="Google Shape;470;p45"/>
          <p:cNvGrpSpPr/>
          <p:nvPr/>
        </p:nvGrpSpPr>
        <p:grpSpPr>
          <a:xfrm>
            <a:off x="-9526" y="440357"/>
            <a:ext cx="5151879" cy="390150"/>
            <a:chOff x="-12700" y="587118"/>
            <a:chExt cx="6567086" cy="520200"/>
          </a:xfrm>
        </p:grpSpPr>
        <p:sp>
          <p:nvSpPr>
            <p:cNvPr id="471" name="Google Shape;471;p45"/>
            <p:cNvSpPr txBox="1"/>
            <p:nvPr/>
          </p:nvSpPr>
          <p:spPr>
            <a:xfrm>
              <a:off x="457186" y="600942"/>
              <a:ext cx="6097200" cy="4926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lt1"/>
                </a:buClr>
                <a:buSzPts val="2400"/>
                <a:buFont typeface="Arial"/>
                <a:buNone/>
              </a:pPr>
              <a:r>
                <a:rPr lang="en" sz="2400">
                  <a:solidFill>
                    <a:schemeClr val="lt1"/>
                  </a:solidFill>
                  <a:latin typeface="Microsoft Yahei"/>
                  <a:ea typeface="Microsoft Yahei"/>
                  <a:cs typeface="Microsoft Yahei"/>
                  <a:sym typeface="Microsoft Yahei"/>
                </a:rPr>
                <a:t>Conclusions/Recommendations</a:t>
              </a:r>
              <a:endParaRPr sz="1100"/>
            </a:p>
          </p:txBody>
        </p:sp>
        <p:sp>
          <p:nvSpPr>
            <p:cNvPr id="472" name="Google Shape;472;p45"/>
            <p:cNvSpPr/>
            <p:nvPr/>
          </p:nvSpPr>
          <p:spPr>
            <a:xfrm>
              <a:off x="-12700" y="587118"/>
              <a:ext cx="393600" cy="520200"/>
            </a:xfrm>
            <a:prstGeom prst="rect">
              <a:avLst/>
            </a:prstGeom>
            <a:solidFill>
              <a:srgbClr val="F8D35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473" name="Google Shape;473;p45"/>
          <p:cNvSpPr txBox="1"/>
          <p:nvPr/>
        </p:nvSpPr>
        <p:spPr>
          <a:xfrm>
            <a:off x="641467" y="3497227"/>
            <a:ext cx="2393700" cy="4587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b="1" lang="en" sz="1100">
                <a:solidFill>
                  <a:srgbClr val="FFFFFF"/>
                </a:solidFill>
                <a:latin typeface="Calibri"/>
                <a:ea typeface="Calibri"/>
                <a:cs typeface="Calibri"/>
                <a:sym typeface="Calibri"/>
              </a:rPr>
              <a:t>Marketing strategies tailored for each group</a:t>
            </a:r>
            <a:endParaRPr b="1" sz="1100">
              <a:solidFill>
                <a:srgbClr val="FFFFFF"/>
              </a:solidFill>
              <a:latin typeface="Calibri"/>
              <a:ea typeface="Calibri"/>
              <a:cs typeface="Calibri"/>
              <a:sym typeface="Calibri"/>
            </a:endParaRPr>
          </a:p>
        </p:txBody>
      </p:sp>
      <p:pic>
        <p:nvPicPr>
          <p:cNvPr id="474" name="Google Shape;474;p45"/>
          <p:cNvPicPr preferRelativeResize="0"/>
          <p:nvPr/>
        </p:nvPicPr>
        <p:blipFill rotWithShape="1">
          <a:blip r:embed="rId5">
            <a:alphaModFix/>
          </a:blip>
          <a:srcRect b="2410" l="11017" r="11009" t="0"/>
          <a:stretch/>
        </p:blipFill>
        <p:spPr>
          <a:xfrm>
            <a:off x="816218" y="1603753"/>
            <a:ext cx="2007878" cy="1669037"/>
          </a:xfrm>
          <a:custGeom>
            <a:rect b="b" l="l" r="r" t="t"/>
            <a:pathLst>
              <a:path extrusionOk="0" h="2548148" w="3065462">
                <a:moveTo>
                  <a:pt x="0" y="0"/>
                </a:moveTo>
                <a:lnTo>
                  <a:pt x="3065462" y="0"/>
                </a:lnTo>
                <a:lnTo>
                  <a:pt x="3065462" y="2548148"/>
                </a:lnTo>
                <a:lnTo>
                  <a:pt x="0" y="2548148"/>
                </a:lnTo>
                <a:close/>
              </a:path>
            </a:pathLst>
          </a:custGeom>
          <a:noFill/>
          <a:ln>
            <a:noFill/>
          </a:ln>
        </p:spPr>
      </p:pic>
      <p:sp>
        <p:nvSpPr>
          <p:cNvPr id="475" name="Google Shape;475;p45"/>
          <p:cNvSpPr/>
          <p:nvPr/>
        </p:nvSpPr>
        <p:spPr>
          <a:xfrm>
            <a:off x="720275" y="2828778"/>
            <a:ext cx="1600200" cy="321600"/>
          </a:xfrm>
          <a:prstGeom prst="homePlate">
            <a:avLst>
              <a:gd fmla="val 50000" name="adj"/>
            </a:avLst>
          </a:prstGeom>
          <a:solidFill>
            <a:srgbClr val="F4726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6" name="Google Shape;476;p45"/>
          <p:cNvSpPr txBox="1"/>
          <p:nvPr/>
        </p:nvSpPr>
        <p:spPr>
          <a:xfrm>
            <a:off x="929266" y="2828778"/>
            <a:ext cx="12498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Clustering</a:t>
            </a:r>
            <a:endParaRPr sz="1100">
              <a:latin typeface="Calibri"/>
              <a:ea typeface="Calibri"/>
              <a:cs typeface="Calibri"/>
              <a:sym typeface="Calibri"/>
            </a:endParaRPr>
          </a:p>
        </p:txBody>
      </p:sp>
      <p:sp>
        <p:nvSpPr>
          <p:cNvPr id="477" name="Google Shape;477;p45"/>
          <p:cNvSpPr txBox="1"/>
          <p:nvPr/>
        </p:nvSpPr>
        <p:spPr>
          <a:xfrm>
            <a:off x="3814750" y="3509975"/>
            <a:ext cx="1829100" cy="4332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Clr>
                <a:schemeClr val="dk1"/>
              </a:buClr>
              <a:buSzPts val="1100"/>
              <a:buFont typeface="Arial"/>
              <a:buNone/>
            </a:pPr>
            <a:r>
              <a:rPr b="1" lang="en" sz="1100">
                <a:solidFill>
                  <a:srgbClr val="FFFFFF"/>
                </a:solidFill>
                <a:latin typeface="Calibri"/>
                <a:ea typeface="Calibri"/>
                <a:cs typeface="Calibri"/>
                <a:sym typeface="Calibri"/>
              </a:rPr>
              <a:t>how their sentiment scores compared with their overall rating as calculated by CMS</a:t>
            </a:r>
            <a:endParaRPr sz="1100"/>
          </a:p>
        </p:txBody>
      </p:sp>
      <p:sp>
        <p:nvSpPr>
          <p:cNvPr id="478" name="Google Shape;478;p45"/>
          <p:cNvSpPr/>
          <p:nvPr/>
        </p:nvSpPr>
        <p:spPr>
          <a:xfrm>
            <a:off x="3542056" y="2828778"/>
            <a:ext cx="1600200" cy="321600"/>
          </a:xfrm>
          <a:prstGeom prst="homePlate">
            <a:avLst>
              <a:gd fmla="val 50000" name="adj"/>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9" name="Google Shape;479;p45"/>
          <p:cNvSpPr txBox="1"/>
          <p:nvPr/>
        </p:nvSpPr>
        <p:spPr>
          <a:xfrm>
            <a:off x="3751047" y="2828778"/>
            <a:ext cx="12498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text analytics</a:t>
            </a:r>
            <a:endParaRPr b="1" sz="1100">
              <a:solidFill>
                <a:srgbClr val="FFFFFF"/>
              </a:solidFill>
            </a:endParaRPr>
          </a:p>
        </p:txBody>
      </p:sp>
      <p:sp>
        <p:nvSpPr>
          <p:cNvPr id="480" name="Google Shape;480;p45"/>
          <p:cNvSpPr txBox="1"/>
          <p:nvPr/>
        </p:nvSpPr>
        <p:spPr>
          <a:xfrm>
            <a:off x="6326684" y="3497227"/>
            <a:ext cx="2393700" cy="4587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b="1" lang="en" sz="1100">
                <a:solidFill>
                  <a:srgbClr val="FFFFFF"/>
                </a:solidFill>
                <a:latin typeface="Calibri"/>
                <a:ea typeface="Calibri"/>
                <a:cs typeface="Calibri"/>
                <a:sym typeface="Calibri"/>
              </a:rPr>
              <a:t>Gather larger number of online reviews</a:t>
            </a:r>
            <a:endParaRPr sz="1100"/>
          </a:p>
        </p:txBody>
      </p:sp>
      <p:sp>
        <p:nvSpPr>
          <p:cNvPr id="481" name="Google Shape;481;p45"/>
          <p:cNvSpPr/>
          <p:nvPr/>
        </p:nvSpPr>
        <p:spPr>
          <a:xfrm>
            <a:off x="6376916" y="2828778"/>
            <a:ext cx="1600200" cy="321600"/>
          </a:xfrm>
          <a:prstGeom prst="homePlate">
            <a:avLst>
              <a:gd fmla="val 50000" name="adj"/>
            </a:avLst>
          </a:prstGeom>
          <a:solidFill>
            <a:srgbClr val="F8D35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2" name="Google Shape;482;p45"/>
          <p:cNvSpPr txBox="1"/>
          <p:nvPr/>
        </p:nvSpPr>
        <p:spPr>
          <a:xfrm>
            <a:off x="6585908" y="2828778"/>
            <a:ext cx="12498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Next Step</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69"/>
                                        </p:tgtEl>
                                        <p:attrNameLst>
                                          <p:attrName>style.visibility</p:attrName>
                                        </p:attrNameLst>
                                      </p:cBhvr>
                                      <p:to>
                                        <p:strVal val="visible"/>
                                      </p:to>
                                    </p:set>
                                    <p:anim calcmode="lin" valueType="num">
                                      <p:cBhvr additive="base">
                                        <p:cTn dur="500"/>
                                        <p:tgtEl>
                                          <p:spTgt spid="46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500"/>
                                        <p:tgtEl>
                                          <p:spTgt spid="47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74"/>
                                        </p:tgtEl>
                                        <p:attrNameLst>
                                          <p:attrName>style.visibility</p:attrName>
                                        </p:attrNameLst>
                                      </p:cBhvr>
                                      <p:to>
                                        <p:strVal val="visible"/>
                                      </p:to>
                                    </p:set>
                                    <p:anim calcmode="lin" valueType="num">
                                      <p:cBhvr additive="base">
                                        <p:cTn dur="500"/>
                                        <p:tgtEl>
                                          <p:spTgt spid="4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75"/>
                                        </p:tgtEl>
                                        <p:attrNameLst>
                                          <p:attrName>style.visibility</p:attrName>
                                        </p:attrNameLst>
                                      </p:cBhvr>
                                      <p:to>
                                        <p:strVal val="visible"/>
                                      </p:to>
                                    </p:set>
                                    <p:anim calcmode="lin" valueType="num">
                                      <p:cBhvr additive="base">
                                        <p:cTn dur="500"/>
                                        <p:tgtEl>
                                          <p:spTgt spid="47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76"/>
                                        </p:tgtEl>
                                        <p:attrNameLst>
                                          <p:attrName>style.visibility</p:attrName>
                                        </p:attrNameLst>
                                      </p:cBhvr>
                                      <p:to>
                                        <p:strVal val="visible"/>
                                      </p:to>
                                    </p:set>
                                    <p:anim calcmode="lin" valueType="num">
                                      <p:cBhvr additive="base">
                                        <p:cTn dur="500"/>
                                        <p:tgtEl>
                                          <p:spTgt spid="47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67"/>
                                        </p:tgtEl>
                                        <p:attrNameLst>
                                          <p:attrName>style.visibility</p:attrName>
                                        </p:attrNameLst>
                                      </p:cBhvr>
                                      <p:to>
                                        <p:strVal val="visible"/>
                                      </p:to>
                                    </p:set>
                                    <p:anim calcmode="lin" valueType="num">
                                      <p:cBhvr additive="base">
                                        <p:cTn dur="500"/>
                                        <p:tgtEl>
                                          <p:spTgt spid="4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68"/>
                                        </p:tgtEl>
                                        <p:attrNameLst>
                                          <p:attrName>style.visibility</p:attrName>
                                        </p:attrNameLst>
                                      </p:cBhvr>
                                      <p:to>
                                        <p:strVal val="visible"/>
                                      </p:to>
                                    </p:set>
                                    <p:anim calcmode="lin" valueType="num">
                                      <p:cBhvr additive="base">
                                        <p:cTn dur="500"/>
                                        <p:tgtEl>
                                          <p:spTgt spid="46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77"/>
                                        </p:tgtEl>
                                        <p:attrNameLst>
                                          <p:attrName>style.visibility</p:attrName>
                                        </p:attrNameLst>
                                      </p:cBhvr>
                                      <p:to>
                                        <p:strVal val="visible"/>
                                      </p:to>
                                    </p:set>
                                    <p:anim calcmode="lin" valueType="num">
                                      <p:cBhvr additive="base">
                                        <p:cTn dur="500"/>
                                        <p:tgtEl>
                                          <p:spTgt spid="47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78"/>
                                        </p:tgtEl>
                                        <p:attrNameLst>
                                          <p:attrName>style.visibility</p:attrName>
                                        </p:attrNameLst>
                                      </p:cBhvr>
                                      <p:to>
                                        <p:strVal val="visible"/>
                                      </p:to>
                                    </p:set>
                                    <p:anim calcmode="lin" valueType="num">
                                      <p:cBhvr additive="base">
                                        <p:cTn dur="500"/>
                                        <p:tgtEl>
                                          <p:spTgt spid="47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79"/>
                                        </p:tgtEl>
                                        <p:attrNameLst>
                                          <p:attrName>style.visibility</p:attrName>
                                        </p:attrNameLst>
                                      </p:cBhvr>
                                      <p:to>
                                        <p:strVal val="visible"/>
                                      </p:to>
                                    </p:set>
                                    <p:anim calcmode="lin" valueType="num">
                                      <p:cBhvr additive="base">
                                        <p:cTn dur="500"/>
                                        <p:tgtEl>
                                          <p:spTgt spid="4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65"/>
                                        </p:tgtEl>
                                        <p:attrNameLst>
                                          <p:attrName>style.visibility</p:attrName>
                                        </p:attrNameLst>
                                      </p:cBhvr>
                                      <p:to>
                                        <p:strVal val="visible"/>
                                      </p:to>
                                    </p:set>
                                    <p:anim calcmode="lin" valueType="num">
                                      <p:cBhvr additive="base">
                                        <p:cTn dur="500"/>
                                        <p:tgtEl>
                                          <p:spTgt spid="46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66"/>
                                        </p:tgtEl>
                                        <p:attrNameLst>
                                          <p:attrName>style.visibility</p:attrName>
                                        </p:attrNameLst>
                                      </p:cBhvr>
                                      <p:to>
                                        <p:strVal val="visible"/>
                                      </p:to>
                                    </p:set>
                                    <p:anim calcmode="lin" valueType="num">
                                      <p:cBhvr additive="base">
                                        <p:cTn dur="500"/>
                                        <p:tgtEl>
                                          <p:spTgt spid="46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80"/>
                                        </p:tgtEl>
                                        <p:attrNameLst>
                                          <p:attrName>style.visibility</p:attrName>
                                        </p:attrNameLst>
                                      </p:cBhvr>
                                      <p:to>
                                        <p:strVal val="visible"/>
                                      </p:to>
                                    </p:set>
                                    <p:anim calcmode="lin" valueType="num">
                                      <p:cBhvr additive="base">
                                        <p:cTn dur="500"/>
                                        <p:tgtEl>
                                          <p:spTgt spid="48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81"/>
                                        </p:tgtEl>
                                        <p:attrNameLst>
                                          <p:attrName>style.visibility</p:attrName>
                                        </p:attrNameLst>
                                      </p:cBhvr>
                                      <p:to>
                                        <p:strVal val="visible"/>
                                      </p:to>
                                    </p:set>
                                    <p:anim calcmode="lin" valueType="num">
                                      <p:cBhvr additive="base">
                                        <p:cTn dur="500"/>
                                        <p:tgtEl>
                                          <p:spTgt spid="4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82"/>
                                        </p:tgtEl>
                                        <p:attrNameLst>
                                          <p:attrName>style.visibility</p:attrName>
                                        </p:attrNameLst>
                                      </p:cBhvr>
                                      <p:to>
                                        <p:strVal val="visible"/>
                                      </p:to>
                                    </p:set>
                                    <p:anim calcmode="lin" valueType="num">
                                      <p:cBhvr additive="base">
                                        <p:cTn dur="500"/>
                                        <p:tgtEl>
                                          <p:spTgt spid="48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6"/>
          <p:cNvSpPr/>
          <p:nvPr/>
        </p:nvSpPr>
        <p:spPr>
          <a:xfrm>
            <a:off x="3586522" y="657304"/>
            <a:ext cx="3043200" cy="2623500"/>
          </a:xfrm>
          <a:prstGeom prst="triangle">
            <a:avLst>
              <a:gd fmla="val 50000" name="adj"/>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88" name="Google Shape;488;p46"/>
          <p:cNvSpPr/>
          <p:nvPr/>
        </p:nvSpPr>
        <p:spPr>
          <a:xfrm rot="-7654330">
            <a:off x="7727509" y="3025973"/>
            <a:ext cx="293722" cy="253097"/>
          </a:xfrm>
          <a:prstGeom prst="triangle">
            <a:avLst>
              <a:gd fmla="val 50000" name="adj"/>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489" name="Google Shape;489;p46"/>
          <p:cNvSpPr/>
          <p:nvPr/>
        </p:nvSpPr>
        <p:spPr>
          <a:xfrm rot="8597078">
            <a:off x="7779698" y="3755824"/>
            <a:ext cx="200221" cy="172381"/>
          </a:xfrm>
          <a:prstGeom prst="triangle">
            <a:avLst>
              <a:gd fmla="val 50000" name="adj"/>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490" name="Google Shape;490;p46"/>
          <p:cNvSpPr/>
          <p:nvPr/>
        </p:nvSpPr>
        <p:spPr>
          <a:xfrm rot="8597078">
            <a:off x="8159988" y="3709909"/>
            <a:ext cx="200221" cy="172381"/>
          </a:xfrm>
          <a:prstGeom prst="triangle">
            <a:avLst>
              <a:gd fmla="val 50000" name="adj"/>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grpSp>
        <p:nvGrpSpPr>
          <p:cNvPr id="491" name="Google Shape;491;p46"/>
          <p:cNvGrpSpPr/>
          <p:nvPr/>
        </p:nvGrpSpPr>
        <p:grpSpPr>
          <a:xfrm rot="7938407">
            <a:off x="7393209" y="3430834"/>
            <a:ext cx="1136254" cy="1041642"/>
            <a:chOff x="1128348" y="683008"/>
            <a:chExt cx="1108746" cy="1016424"/>
          </a:xfrm>
        </p:grpSpPr>
        <p:sp>
          <p:nvSpPr>
            <p:cNvPr id="492" name="Google Shape;492;p46"/>
            <p:cNvSpPr/>
            <p:nvPr/>
          </p:nvSpPr>
          <p:spPr>
            <a:xfrm rot="1020436">
              <a:off x="1286777" y="792607"/>
              <a:ext cx="860533" cy="742001"/>
            </a:xfrm>
            <a:prstGeom prst="triangle">
              <a:avLst>
                <a:gd fmla="val 50000" name="adj"/>
              </a:avLst>
            </a:prstGeom>
            <a:noFill/>
            <a:ln cap="flat" cmpd="sng" w="12700">
              <a:solidFill>
                <a:srgbClr val="FFC20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493" name="Google Shape;493;p46"/>
            <p:cNvSpPr/>
            <p:nvPr/>
          </p:nvSpPr>
          <p:spPr>
            <a:xfrm rot="-2786793">
              <a:off x="1145733" y="1360696"/>
              <a:ext cx="84031" cy="84031"/>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4" name="Google Shape;494;p46"/>
            <p:cNvSpPr/>
            <p:nvPr/>
          </p:nvSpPr>
          <p:spPr>
            <a:xfrm rot="-2786793">
              <a:off x="1787022" y="761919"/>
              <a:ext cx="84031" cy="84031"/>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5" name="Google Shape;495;p46"/>
            <p:cNvSpPr/>
            <p:nvPr/>
          </p:nvSpPr>
          <p:spPr>
            <a:xfrm rot="-2786793">
              <a:off x="1971482" y="1598016"/>
              <a:ext cx="84031" cy="84031"/>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496" name="Google Shape;496;p46"/>
          <p:cNvGrpSpPr/>
          <p:nvPr/>
        </p:nvGrpSpPr>
        <p:grpSpPr>
          <a:xfrm rot="-7646496">
            <a:off x="2569453" y="2599394"/>
            <a:ext cx="704510" cy="645848"/>
            <a:chOff x="1128348" y="683008"/>
            <a:chExt cx="1108746" cy="1016424"/>
          </a:xfrm>
        </p:grpSpPr>
        <p:sp>
          <p:nvSpPr>
            <p:cNvPr id="497" name="Google Shape;497;p46"/>
            <p:cNvSpPr/>
            <p:nvPr/>
          </p:nvSpPr>
          <p:spPr>
            <a:xfrm rot="1020436">
              <a:off x="1286777" y="792607"/>
              <a:ext cx="860533" cy="742001"/>
            </a:xfrm>
            <a:prstGeom prst="triangle">
              <a:avLst>
                <a:gd fmla="val 50000" name="adj"/>
              </a:avLst>
            </a:prstGeom>
            <a:noFill/>
            <a:ln cap="flat" cmpd="sng" w="12700">
              <a:solidFill>
                <a:srgbClr val="FFC20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498" name="Google Shape;498;p46"/>
            <p:cNvSpPr/>
            <p:nvPr/>
          </p:nvSpPr>
          <p:spPr>
            <a:xfrm rot="-2786793">
              <a:off x="1145733" y="1360696"/>
              <a:ext cx="84031" cy="84031"/>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99" name="Google Shape;499;p46"/>
            <p:cNvSpPr/>
            <p:nvPr/>
          </p:nvSpPr>
          <p:spPr>
            <a:xfrm rot="-2786793">
              <a:off x="1787022" y="761919"/>
              <a:ext cx="84031" cy="84031"/>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0" name="Google Shape;500;p46"/>
            <p:cNvSpPr/>
            <p:nvPr/>
          </p:nvSpPr>
          <p:spPr>
            <a:xfrm rot="-2786793">
              <a:off x="1971482" y="1598016"/>
              <a:ext cx="84031" cy="84031"/>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501" name="Google Shape;501;p46"/>
          <p:cNvGrpSpPr/>
          <p:nvPr/>
        </p:nvGrpSpPr>
        <p:grpSpPr>
          <a:xfrm>
            <a:off x="3009283" y="842843"/>
            <a:ext cx="4197978" cy="3618946"/>
            <a:chOff x="4362315" y="1436757"/>
            <a:chExt cx="5202600" cy="4485000"/>
          </a:xfrm>
        </p:grpSpPr>
        <p:sp>
          <p:nvSpPr>
            <p:cNvPr id="502" name="Google Shape;502;p46"/>
            <p:cNvSpPr/>
            <p:nvPr/>
          </p:nvSpPr>
          <p:spPr>
            <a:xfrm rot="10800000">
              <a:off x="4362315" y="1436757"/>
              <a:ext cx="5202600" cy="4485000"/>
            </a:xfrm>
            <a:prstGeom prst="triangle">
              <a:avLst>
                <a:gd fmla="val 50000" name="adj"/>
              </a:avLst>
            </a:prstGeom>
            <a:noFill/>
            <a:ln cap="flat" cmpd="sng" w="19050">
              <a:solidFill>
                <a:srgbClr val="FFC20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3" name="Google Shape;503;p46"/>
            <p:cNvSpPr/>
            <p:nvPr/>
          </p:nvSpPr>
          <p:spPr>
            <a:xfrm rot="10800000">
              <a:off x="4362315" y="1960557"/>
              <a:ext cx="5202600" cy="3961200"/>
            </a:xfrm>
            <a:prstGeom prst="triangle">
              <a:avLst>
                <a:gd fmla="val 50000" name="adj"/>
              </a:avLst>
            </a:prstGeom>
            <a:noFill/>
            <a:ln cap="flat" cmpd="sng" w="12700">
              <a:solidFill>
                <a:srgbClr val="FFC20F">
                  <a:alpha val="64709"/>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4" name="Google Shape;504;p46"/>
            <p:cNvSpPr/>
            <p:nvPr/>
          </p:nvSpPr>
          <p:spPr>
            <a:xfrm rot="10800000">
              <a:off x="4362315" y="1816420"/>
              <a:ext cx="5202600" cy="3961200"/>
            </a:xfrm>
            <a:prstGeom prst="triangle">
              <a:avLst>
                <a:gd fmla="val 50000" name="adj"/>
              </a:avLst>
            </a:prstGeom>
            <a:noFill/>
            <a:ln cap="flat" cmpd="sng" w="12700">
              <a:solidFill>
                <a:srgbClr val="FFC20F">
                  <a:alpha val="600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5" name="Google Shape;505;p46"/>
            <p:cNvSpPr/>
            <p:nvPr/>
          </p:nvSpPr>
          <p:spPr>
            <a:xfrm rot="10800000">
              <a:off x="4362315" y="1663294"/>
              <a:ext cx="5202600" cy="3961200"/>
            </a:xfrm>
            <a:prstGeom prst="triangle">
              <a:avLst>
                <a:gd fmla="val 50000" name="adj"/>
              </a:avLst>
            </a:prstGeom>
            <a:noFill/>
            <a:ln cap="flat" cmpd="sng" w="12700">
              <a:solidFill>
                <a:srgbClr val="FFC20F">
                  <a:alpha val="549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506" name="Google Shape;506;p46"/>
          <p:cNvSpPr/>
          <p:nvPr/>
        </p:nvSpPr>
        <p:spPr>
          <a:xfrm rot="10800000">
            <a:off x="3271886" y="1153655"/>
            <a:ext cx="3901800" cy="2970900"/>
          </a:xfrm>
          <a:prstGeom prst="triangle">
            <a:avLst>
              <a:gd fmla="val 50000" name="adj"/>
            </a:avLst>
          </a:prstGeom>
          <a:noFill/>
          <a:ln cap="flat" cmpd="sng" w="12700">
            <a:solidFill>
              <a:srgbClr val="FFC20F">
                <a:alpha val="49800"/>
              </a:srgb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7" name="Google Shape;507;p46"/>
          <p:cNvSpPr txBox="1"/>
          <p:nvPr/>
        </p:nvSpPr>
        <p:spPr>
          <a:xfrm>
            <a:off x="3797713" y="2167650"/>
            <a:ext cx="2621100" cy="808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4800">
                <a:solidFill>
                  <a:schemeClr val="lt1"/>
                </a:solidFill>
                <a:latin typeface="Arial"/>
                <a:ea typeface="Arial"/>
                <a:cs typeface="Arial"/>
                <a:sym typeface="Arial"/>
              </a:rPr>
              <a:t>THANKS</a:t>
            </a:r>
            <a:endParaRPr sz="4800">
              <a:solidFill>
                <a:schemeClr val="lt1"/>
              </a:solidFill>
              <a:latin typeface="Arial"/>
              <a:ea typeface="Arial"/>
              <a:cs typeface="Arial"/>
              <a:sym typeface="Arial"/>
            </a:endParaRPr>
          </a:p>
        </p:txBody>
      </p:sp>
      <p:grpSp>
        <p:nvGrpSpPr>
          <p:cNvPr id="508" name="Google Shape;508;p46"/>
          <p:cNvGrpSpPr/>
          <p:nvPr/>
        </p:nvGrpSpPr>
        <p:grpSpPr>
          <a:xfrm>
            <a:off x="666731" y="343367"/>
            <a:ext cx="2405635" cy="1726205"/>
            <a:chOff x="888974" y="457822"/>
            <a:chExt cx="3207513" cy="2301607"/>
          </a:xfrm>
        </p:grpSpPr>
        <p:sp>
          <p:nvSpPr>
            <p:cNvPr id="509" name="Google Shape;509;p46"/>
            <p:cNvSpPr/>
            <p:nvPr/>
          </p:nvSpPr>
          <p:spPr>
            <a:xfrm rot="-2656279">
              <a:off x="2822885" y="2021249"/>
              <a:ext cx="266884" cy="230180"/>
            </a:xfrm>
            <a:prstGeom prst="triangle">
              <a:avLst>
                <a:gd fmla="val 50000" name="adj"/>
              </a:avLst>
            </a:prstGeom>
            <a:solidFill>
              <a:srgbClr val="84CBC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510" name="Google Shape;510;p46"/>
            <p:cNvSpPr/>
            <p:nvPr/>
          </p:nvSpPr>
          <p:spPr>
            <a:xfrm rot="3677155">
              <a:off x="2802283" y="1181913"/>
              <a:ext cx="397137" cy="342356"/>
            </a:xfrm>
            <a:prstGeom prst="triangle">
              <a:avLst>
                <a:gd fmla="val 50000" name="adj"/>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511" name="Google Shape;511;p46"/>
            <p:cNvSpPr/>
            <p:nvPr/>
          </p:nvSpPr>
          <p:spPr>
            <a:xfrm rot="9481152">
              <a:off x="3485987" y="2487818"/>
              <a:ext cx="266901" cy="230022"/>
            </a:xfrm>
            <a:prstGeom prst="triangle">
              <a:avLst>
                <a:gd fmla="val 50000" name="adj"/>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512" name="Google Shape;512;p46"/>
            <p:cNvSpPr/>
            <p:nvPr/>
          </p:nvSpPr>
          <p:spPr>
            <a:xfrm rot="1020870">
              <a:off x="1218190" y="749232"/>
              <a:ext cx="945274" cy="814788"/>
            </a:xfrm>
            <a:prstGeom prst="triangle">
              <a:avLst>
                <a:gd fmla="val 50000" name="adj"/>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513" name="Google Shape;513;p46"/>
            <p:cNvSpPr/>
            <p:nvPr/>
          </p:nvSpPr>
          <p:spPr>
            <a:xfrm rot="1020941">
              <a:off x="1105468" y="607676"/>
              <a:ext cx="1175874" cy="1013693"/>
            </a:xfrm>
            <a:prstGeom prst="triangle">
              <a:avLst>
                <a:gd fmla="val 50000" name="adj"/>
              </a:avLst>
            </a:prstGeom>
            <a:noFill/>
            <a:ln cap="flat" cmpd="sng" w="12700">
              <a:solidFill>
                <a:srgbClr val="FFC20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514" name="Google Shape;514;p46"/>
            <p:cNvSpPr/>
            <p:nvPr/>
          </p:nvSpPr>
          <p:spPr>
            <a:xfrm rot="-2782592">
              <a:off x="912726" y="1383930"/>
              <a:ext cx="114797" cy="114797"/>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5" name="Google Shape;515;p46"/>
            <p:cNvSpPr/>
            <p:nvPr/>
          </p:nvSpPr>
          <p:spPr>
            <a:xfrm rot="-2782592">
              <a:off x="1788986" y="565759"/>
              <a:ext cx="114797" cy="114797"/>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16" name="Google Shape;516;p46"/>
            <p:cNvSpPr/>
            <p:nvPr/>
          </p:nvSpPr>
          <p:spPr>
            <a:xfrm rot="-2782592">
              <a:off x="2041033" y="1708205"/>
              <a:ext cx="114797" cy="114797"/>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517" name="Google Shape;517;p46"/>
            <p:cNvGrpSpPr/>
            <p:nvPr/>
          </p:nvGrpSpPr>
          <p:grpSpPr>
            <a:xfrm rot="8977039">
              <a:off x="3549600" y="1965564"/>
              <a:ext cx="483070" cy="383527"/>
              <a:chOff x="2780377" y="1204811"/>
              <a:chExt cx="1005861" cy="798590"/>
            </a:xfrm>
          </p:grpSpPr>
          <p:sp>
            <p:nvSpPr>
              <p:cNvPr id="518" name="Google Shape;518;p46"/>
              <p:cNvSpPr/>
              <p:nvPr/>
            </p:nvSpPr>
            <p:spPr>
              <a:xfrm rot="-2656279">
                <a:off x="2822885" y="1265221"/>
                <a:ext cx="266884" cy="230180"/>
              </a:xfrm>
              <a:prstGeom prst="triangle">
                <a:avLst>
                  <a:gd fmla="val 50000" name="adj"/>
                </a:avLst>
              </a:prstGeom>
              <a:solidFill>
                <a:srgbClr val="84CBC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519" name="Google Shape;519;p46"/>
              <p:cNvSpPr/>
              <p:nvPr/>
            </p:nvSpPr>
            <p:spPr>
              <a:xfrm rot="9481152">
                <a:off x="3485987" y="1731790"/>
                <a:ext cx="266901" cy="230022"/>
              </a:xfrm>
              <a:prstGeom prst="triangle">
                <a:avLst>
                  <a:gd fmla="val 50000" name="adj"/>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p:nvPr/>
        </p:nvSpPr>
        <p:spPr>
          <a:xfrm flipH="1">
            <a:off x="-1" y="2158081"/>
            <a:ext cx="7658100" cy="579300"/>
          </a:xfrm>
          <a:prstGeom prst="bentArrow">
            <a:avLst>
              <a:gd fmla="val 17673" name="adj1"/>
              <a:gd fmla="val 2457" name="adj2"/>
              <a:gd fmla="val 0" name="adj3"/>
              <a:gd fmla="val 51336" name="adj4"/>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91" name="Google Shape;191;p27"/>
          <p:cNvSpPr/>
          <p:nvPr/>
        </p:nvSpPr>
        <p:spPr>
          <a:xfrm>
            <a:off x="1687325" y="2063375"/>
            <a:ext cx="189600" cy="189600"/>
          </a:xfrm>
          <a:prstGeom prst="ellipse">
            <a:avLst/>
          </a:prstGeom>
          <a:solidFill>
            <a:schemeClr val="lt1"/>
          </a:solidFill>
          <a:ln cap="flat" cmpd="sng" w="57150">
            <a:solidFill>
              <a:srgbClr val="F4726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2" name="Google Shape;192;p27"/>
          <p:cNvSpPr/>
          <p:nvPr/>
        </p:nvSpPr>
        <p:spPr>
          <a:xfrm>
            <a:off x="5885468" y="2063375"/>
            <a:ext cx="189600" cy="189600"/>
          </a:xfrm>
          <a:prstGeom prst="ellipse">
            <a:avLst/>
          </a:prstGeom>
          <a:solidFill>
            <a:schemeClr val="lt1"/>
          </a:solidFill>
          <a:ln cap="flat" cmpd="sng" w="57150">
            <a:solidFill>
              <a:srgbClr val="F8D35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3" name="Google Shape;193;p27"/>
          <p:cNvSpPr/>
          <p:nvPr/>
        </p:nvSpPr>
        <p:spPr>
          <a:xfrm>
            <a:off x="3780319" y="2063375"/>
            <a:ext cx="189600" cy="189600"/>
          </a:xfrm>
          <a:prstGeom prst="ellipse">
            <a:avLst/>
          </a:prstGeom>
          <a:solidFill>
            <a:schemeClr val="lt1"/>
          </a:solidFill>
          <a:ln cap="flat" cmpd="sng" w="57150">
            <a:solidFill>
              <a:srgbClr val="29B9A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4" name="Google Shape;194;p27"/>
          <p:cNvSpPr/>
          <p:nvPr/>
        </p:nvSpPr>
        <p:spPr>
          <a:xfrm>
            <a:off x="7571921" y="2635625"/>
            <a:ext cx="129600" cy="129600"/>
          </a:xfrm>
          <a:prstGeom prst="ellipse">
            <a:avLst/>
          </a:prstGeom>
          <a:solidFill>
            <a:schemeClr val="lt1"/>
          </a:solidFill>
          <a:ln cap="flat" cmpd="sng" w="57150">
            <a:solidFill>
              <a:srgbClr val="29B9A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195" name="Google Shape;195;p27"/>
          <p:cNvCxnSpPr/>
          <p:nvPr/>
        </p:nvCxnSpPr>
        <p:spPr>
          <a:xfrm rot="10800000">
            <a:off x="1785046" y="2158270"/>
            <a:ext cx="0" cy="542100"/>
          </a:xfrm>
          <a:prstGeom prst="straightConnector1">
            <a:avLst/>
          </a:prstGeom>
          <a:noFill/>
          <a:ln cap="flat" cmpd="sng" w="19050">
            <a:solidFill>
              <a:srgbClr val="F47264"/>
            </a:solidFill>
            <a:prstDash val="solid"/>
            <a:miter lim="800000"/>
            <a:headEnd len="med" w="med" type="oval"/>
            <a:tailEnd len="med" w="med" type="oval"/>
          </a:ln>
        </p:spPr>
      </p:cxnSp>
      <p:cxnSp>
        <p:nvCxnSpPr>
          <p:cNvPr id="196" name="Google Shape;196;p27"/>
          <p:cNvCxnSpPr/>
          <p:nvPr/>
        </p:nvCxnSpPr>
        <p:spPr>
          <a:xfrm rot="10800000">
            <a:off x="5980175" y="2158270"/>
            <a:ext cx="0" cy="542100"/>
          </a:xfrm>
          <a:prstGeom prst="straightConnector1">
            <a:avLst/>
          </a:prstGeom>
          <a:noFill/>
          <a:ln cap="flat" cmpd="sng" w="19050">
            <a:solidFill>
              <a:srgbClr val="F8D35E"/>
            </a:solidFill>
            <a:prstDash val="solid"/>
            <a:miter lim="800000"/>
            <a:headEnd len="med" w="med" type="oval"/>
            <a:tailEnd len="med" w="med" type="oval"/>
          </a:ln>
        </p:spPr>
      </p:cxnSp>
      <p:cxnSp>
        <p:nvCxnSpPr>
          <p:cNvPr id="197" name="Google Shape;197;p27"/>
          <p:cNvCxnSpPr/>
          <p:nvPr/>
        </p:nvCxnSpPr>
        <p:spPr>
          <a:xfrm rot="10800000">
            <a:off x="3875741" y="2158270"/>
            <a:ext cx="0" cy="542100"/>
          </a:xfrm>
          <a:prstGeom prst="straightConnector1">
            <a:avLst/>
          </a:prstGeom>
          <a:noFill/>
          <a:ln cap="flat" cmpd="sng" w="19050">
            <a:solidFill>
              <a:srgbClr val="29B9A6"/>
            </a:solidFill>
            <a:prstDash val="solid"/>
            <a:miter lim="800000"/>
            <a:headEnd len="med" w="med" type="oval"/>
            <a:tailEnd len="med" w="med" type="oval"/>
          </a:ln>
        </p:spPr>
      </p:cxnSp>
      <p:sp>
        <p:nvSpPr>
          <p:cNvPr id="198" name="Google Shape;198;p27"/>
          <p:cNvSpPr/>
          <p:nvPr/>
        </p:nvSpPr>
        <p:spPr>
          <a:xfrm>
            <a:off x="1055889" y="2795077"/>
            <a:ext cx="1452300" cy="311100"/>
          </a:xfrm>
          <a:prstGeom prst="roundRect">
            <a:avLst>
              <a:gd fmla="val 16667" name="adj"/>
            </a:avLst>
          </a:prstGeom>
          <a:solidFill>
            <a:srgbClr val="F47264"/>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9" name="Google Shape;199;p27"/>
          <p:cNvSpPr/>
          <p:nvPr/>
        </p:nvSpPr>
        <p:spPr>
          <a:xfrm>
            <a:off x="5254033" y="2795077"/>
            <a:ext cx="1452300" cy="311100"/>
          </a:xfrm>
          <a:prstGeom prst="roundRect">
            <a:avLst>
              <a:gd fmla="val 16667" name="adj"/>
            </a:avLst>
          </a:prstGeom>
          <a:solidFill>
            <a:srgbClr val="F8D35E"/>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0" name="Google Shape;200;p27"/>
          <p:cNvSpPr/>
          <p:nvPr/>
        </p:nvSpPr>
        <p:spPr>
          <a:xfrm>
            <a:off x="3127577" y="2795077"/>
            <a:ext cx="1452300" cy="311100"/>
          </a:xfrm>
          <a:prstGeom prst="roundRect">
            <a:avLst>
              <a:gd fmla="val 16667" name="adj"/>
            </a:avLst>
          </a:prstGeom>
          <a:solidFill>
            <a:srgbClr val="29B9A6"/>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1" name="Google Shape;201;p27"/>
          <p:cNvSpPr txBox="1"/>
          <p:nvPr/>
        </p:nvSpPr>
        <p:spPr>
          <a:xfrm>
            <a:off x="1056000" y="2816025"/>
            <a:ext cx="1452300" cy="300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chemeClr val="lt1"/>
                </a:solidFill>
                <a:latin typeface="Microsoft Yahei"/>
                <a:ea typeface="Microsoft Yahei"/>
                <a:cs typeface="Microsoft Yahei"/>
                <a:sym typeface="Microsoft Yahei"/>
              </a:rPr>
              <a:t>Clients</a:t>
            </a:r>
            <a:endParaRPr sz="1700"/>
          </a:p>
        </p:txBody>
      </p:sp>
      <p:sp>
        <p:nvSpPr>
          <p:cNvPr id="202" name="Google Shape;202;p27"/>
          <p:cNvSpPr txBox="1"/>
          <p:nvPr/>
        </p:nvSpPr>
        <p:spPr>
          <a:xfrm>
            <a:off x="1055889" y="3164089"/>
            <a:ext cx="1452300" cy="4941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lt1"/>
                </a:solidFill>
                <a:latin typeface="Microsoft Yahei"/>
                <a:ea typeface="Microsoft Yahei"/>
                <a:cs typeface="Microsoft Yahei"/>
                <a:sym typeface="Microsoft Yahei"/>
              </a:rPr>
              <a:t>Marketing Services to nursing homes</a:t>
            </a:r>
            <a:endParaRPr sz="1100"/>
          </a:p>
        </p:txBody>
      </p:sp>
      <p:sp>
        <p:nvSpPr>
          <p:cNvPr id="203" name="Google Shape;203;p27"/>
          <p:cNvSpPr txBox="1"/>
          <p:nvPr/>
        </p:nvSpPr>
        <p:spPr>
          <a:xfrm>
            <a:off x="5418143" y="2815668"/>
            <a:ext cx="1124100" cy="300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chemeClr val="lt1"/>
                </a:solidFill>
                <a:latin typeface="Microsoft Yahei"/>
                <a:ea typeface="Microsoft Yahei"/>
                <a:cs typeface="Microsoft Yahei"/>
                <a:sym typeface="Microsoft Yahei"/>
              </a:rPr>
              <a:t>Scraping</a:t>
            </a:r>
            <a:endParaRPr sz="1100"/>
          </a:p>
        </p:txBody>
      </p:sp>
      <p:sp>
        <p:nvSpPr>
          <p:cNvPr id="204" name="Google Shape;204;p27"/>
          <p:cNvSpPr txBox="1"/>
          <p:nvPr/>
        </p:nvSpPr>
        <p:spPr>
          <a:xfrm>
            <a:off x="3120433" y="3164089"/>
            <a:ext cx="1452300" cy="7341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lt1"/>
                </a:solidFill>
                <a:latin typeface="Microsoft Yahei"/>
                <a:ea typeface="Microsoft Yahei"/>
                <a:cs typeface="Microsoft Yahei"/>
                <a:sym typeface="Microsoft Yahei"/>
              </a:rPr>
              <a:t>Developing targeted marketing strategies for distinctive groups</a:t>
            </a:r>
            <a:endParaRPr sz="1100"/>
          </a:p>
        </p:txBody>
      </p:sp>
      <p:sp>
        <p:nvSpPr>
          <p:cNvPr id="205" name="Google Shape;205;p27"/>
          <p:cNvSpPr txBox="1"/>
          <p:nvPr/>
        </p:nvSpPr>
        <p:spPr>
          <a:xfrm>
            <a:off x="3313711" y="2815668"/>
            <a:ext cx="1124100" cy="300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chemeClr val="lt1"/>
                </a:solidFill>
                <a:latin typeface="Microsoft Yahei"/>
                <a:ea typeface="Microsoft Yahei"/>
                <a:cs typeface="Microsoft Yahei"/>
                <a:sym typeface="Microsoft Yahei"/>
              </a:rPr>
              <a:t>Clustering</a:t>
            </a:r>
            <a:endParaRPr sz="1100"/>
          </a:p>
        </p:txBody>
      </p:sp>
      <p:sp>
        <p:nvSpPr>
          <p:cNvPr id="206" name="Google Shape;206;p27"/>
          <p:cNvSpPr txBox="1"/>
          <p:nvPr/>
        </p:nvSpPr>
        <p:spPr>
          <a:xfrm>
            <a:off x="5207000" y="3164089"/>
            <a:ext cx="1452300" cy="9744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lt1"/>
                </a:solidFill>
                <a:latin typeface="Microsoft Yahei"/>
                <a:ea typeface="Microsoft Yahei"/>
                <a:cs typeface="Microsoft Yahei"/>
                <a:sym typeface="Microsoft Yahei"/>
              </a:rPr>
              <a:t>Identifying nursing homes whose online reviews do not match actual performance</a:t>
            </a:r>
            <a:endParaRPr sz="1100"/>
          </a:p>
        </p:txBody>
      </p:sp>
      <p:grpSp>
        <p:nvGrpSpPr>
          <p:cNvPr id="207" name="Google Shape;207;p27"/>
          <p:cNvGrpSpPr/>
          <p:nvPr/>
        </p:nvGrpSpPr>
        <p:grpSpPr>
          <a:xfrm>
            <a:off x="3619787" y="1497124"/>
            <a:ext cx="468457" cy="468457"/>
            <a:chOff x="7473695" y="1743073"/>
            <a:chExt cx="815700" cy="815700"/>
          </a:xfrm>
        </p:grpSpPr>
        <p:sp>
          <p:nvSpPr>
            <p:cNvPr id="208" name="Google Shape;208;p27"/>
            <p:cNvSpPr/>
            <p:nvPr/>
          </p:nvSpPr>
          <p:spPr>
            <a:xfrm>
              <a:off x="7473695" y="1743073"/>
              <a:ext cx="815700" cy="815700"/>
            </a:xfrm>
            <a:prstGeom prst="ellipse">
              <a:avLst/>
            </a:prstGeom>
            <a:solidFill>
              <a:srgbClr val="29B9A6"/>
            </a:solid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0">
                <a:solidFill>
                  <a:schemeClr val="lt1"/>
                </a:solidFill>
                <a:latin typeface="Arial"/>
                <a:ea typeface="Arial"/>
                <a:cs typeface="Arial"/>
                <a:sym typeface="Arial"/>
              </a:endParaRPr>
            </a:p>
          </p:txBody>
        </p:sp>
        <p:sp>
          <p:nvSpPr>
            <p:cNvPr id="209" name="Google Shape;209;p27"/>
            <p:cNvSpPr/>
            <p:nvPr/>
          </p:nvSpPr>
          <p:spPr>
            <a:xfrm>
              <a:off x="7653542" y="1926222"/>
              <a:ext cx="455905" cy="449298"/>
            </a:xfrm>
            <a:custGeom>
              <a:rect b="b" l="l" r="r" t="t"/>
              <a:pathLst>
                <a:path extrusionOk="0" h="63" w="64">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525252"/>
                </a:solidFill>
                <a:latin typeface="Calibri"/>
                <a:ea typeface="Calibri"/>
                <a:cs typeface="Calibri"/>
                <a:sym typeface="Calibri"/>
              </a:endParaRPr>
            </a:p>
          </p:txBody>
        </p:sp>
      </p:grpSp>
      <p:grpSp>
        <p:nvGrpSpPr>
          <p:cNvPr id="210" name="Google Shape;210;p27"/>
          <p:cNvGrpSpPr/>
          <p:nvPr/>
        </p:nvGrpSpPr>
        <p:grpSpPr>
          <a:xfrm>
            <a:off x="1550928" y="1497126"/>
            <a:ext cx="468457" cy="468457"/>
            <a:chOff x="1972263" y="1791342"/>
            <a:chExt cx="815700" cy="815700"/>
          </a:xfrm>
        </p:grpSpPr>
        <p:sp>
          <p:nvSpPr>
            <p:cNvPr id="211" name="Google Shape;211;p27"/>
            <p:cNvSpPr/>
            <p:nvPr/>
          </p:nvSpPr>
          <p:spPr>
            <a:xfrm>
              <a:off x="1972263" y="1791342"/>
              <a:ext cx="815700" cy="815700"/>
            </a:xfrm>
            <a:prstGeom prst="ellipse">
              <a:avLst/>
            </a:prstGeom>
            <a:solidFill>
              <a:srgbClr val="F47264"/>
            </a:solid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0">
                <a:solidFill>
                  <a:schemeClr val="lt1"/>
                </a:solidFill>
                <a:latin typeface="Arial"/>
                <a:ea typeface="Arial"/>
                <a:cs typeface="Arial"/>
                <a:sym typeface="Arial"/>
              </a:endParaRPr>
            </a:p>
          </p:txBody>
        </p:sp>
        <p:sp>
          <p:nvSpPr>
            <p:cNvPr id="212" name="Google Shape;212;p27"/>
            <p:cNvSpPr/>
            <p:nvPr/>
          </p:nvSpPr>
          <p:spPr>
            <a:xfrm>
              <a:off x="2149946" y="1967184"/>
              <a:ext cx="460232" cy="463913"/>
            </a:xfrm>
            <a:custGeom>
              <a:rect b="b" l="l" r="r" t="t"/>
              <a:pathLst>
                <a:path extrusionOk="0" h="58" w="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13" name="Google Shape;213;p27"/>
          <p:cNvGrpSpPr/>
          <p:nvPr/>
        </p:nvGrpSpPr>
        <p:grpSpPr>
          <a:xfrm>
            <a:off x="5747657" y="1497124"/>
            <a:ext cx="468457" cy="468457"/>
            <a:chOff x="4722979" y="1746592"/>
            <a:chExt cx="815700" cy="815700"/>
          </a:xfrm>
        </p:grpSpPr>
        <p:sp>
          <p:nvSpPr>
            <p:cNvPr id="214" name="Google Shape;214;p27"/>
            <p:cNvSpPr/>
            <p:nvPr/>
          </p:nvSpPr>
          <p:spPr>
            <a:xfrm>
              <a:off x="4722979" y="1746592"/>
              <a:ext cx="815700" cy="815700"/>
            </a:xfrm>
            <a:prstGeom prst="ellipse">
              <a:avLst/>
            </a:prstGeom>
            <a:solidFill>
              <a:srgbClr val="F8D35E"/>
            </a:solid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0">
                <a:solidFill>
                  <a:schemeClr val="lt1"/>
                </a:solidFill>
                <a:latin typeface="Arial"/>
                <a:ea typeface="Arial"/>
                <a:cs typeface="Arial"/>
                <a:sym typeface="Arial"/>
              </a:endParaRPr>
            </a:p>
          </p:txBody>
        </p:sp>
        <p:sp>
          <p:nvSpPr>
            <p:cNvPr id="215" name="Google Shape;215;p27"/>
            <p:cNvSpPr/>
            <p:nvPr/>
          </p:nvSpPr>
          <p:spPr>
            <a:xfrm>
              <a:off x="4887193" y="1926222"/>
              <a:ext cx="487170" cy="456336"/>
            </a:xfrm>
            <a:custGeom>
              <a:rect b="b" l="l" r="r" t="t"/>
              <a:pathLst>
                <a:path extrusionOk="0" h="68" w="73">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16" name="Google Shape;216;p27"/>
          <p:cNvSpPr txBox="1"/>
          <p:nvPr/>
        </p:nvSpPr>
        <p:spPr>
          <a:xfrm>
            <a:off x="7030725" y="2815675"/>
            <a:ext cx="1212000" cy="531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chemeClr val="lt1"/>
                </a:solidFill>
                <a:latin typeface="Microsoft Yahei"/>
                <a:ea typeface="Microsoft Yahei"/>
                <a:cs typeface="Microsoft Yahei"/>
                <a:sym typeface="Microsoft Yahei"/>
              </a:rPr>
              <a:t>Potential Customers</a:t>
            </a:r>
            <a:endParaRPr b="1" sz="1500">
              <a:solidFill>
                <a:schemeClr val="lt1"/>
              </a:solidFill>
              <a:latin typeface="Microsoft Yahei"/>
              <a:ea typeface="Microsoft Yahei"/>
              <a:cs typeface="Microsoft Yahei"/>
              <a:sym typeface="Microsoft Yahei"/>
            </a:endParaRPr>
          </a:p>
        </p:txBody>
      </p:sp>
      <p:grpSp>
        <p:nvGrpSpPr>
          <p:cNvPr id="217" name="Google Shape;217;p27"/>
          <p:cNvGrpSpPr/>
          <p:nvPr/>
        </p:nvGrpSpPr>
        <p:grpSpPr>
          <a:xfrm>
            <a:off x="-9525" y="440339"/>
            <a:ext cx="4039950" cy="390150"/>
            <a:chOff x="-12700" y="587118"/>
            <a:chExt cx="5386600" cy="520200"/>
          </a:xfrm>
        </p:grpSpPr>
        <p:sp>
          <p:nvSpPr>
            <p:cNvPr id="218" name="Google Shape;218;p27"/>
            <p:cNvSpPr txBox="1"/>
            <p:nvPr/>
          </p:nvSpPr>
          <p:spPr>
            <a:xfrm>
              <a:off x="457200" y="600933"/>
              <a:ext cx="4916700" cy="4926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2400"/>
                <a:buFont typeface="Arial"/>
                <a:buNone/>
              </a:pPr>
              <a:r>
                <a:rPr lang="en" sz="2400">
                  <a:solidFill>
                    <a:schemeClr val="lt1"/>
                  </a:solidFill>
                  <a:latin typeface="Microsoft Yahei"/>
                  <a:ea typeface="Microsoft Yahei"/>
                  <a:cs typeface="Microsoft Yahei"/>
                  <a:sym typeface="Microsoft Yahei"/>
                </a:rPr>
                <a:t>As a consulting company...</a:t>
              </a:r>
              <a:endParaRPr sz="1100"/>
            </a:p>
          </p:txBody>
        </p:sp>
        <p:sp>
          <p:nvSpPr>
            <p:cNvPr id="219" name="Google Shape;219;p27"/>
            <p:cNvSpPr/>
            <p:nvPr/>
          </p:nvSpPr>
          <p:spPr>
            <a:xfrm>
              <a:off x="-12700" y="587118"/>
              <a:ext cx="393600" cy="520200"/>
            </a:xfrm>
            <a:prstGeom prst="rect">
              <a:avLst/>
            </a:prstGeom>
            <a:solidFill>
              <a:srgbClr val="F8D35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par>
                                <p:cTn fill="hold" nodeType="withEffect" presetClass="entr" presetID="23" presetSubtype="16">
                                  <p:stCondLst>
                                    <p:cond delay="25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500"/>
                                        <p:tgtEl>
                                          <p:spTgt spid="191"/>
                                        </p:tgtEl>
                                        <p:attrNameLst>
                                          <p:attrName>ppt_w</p:attrName>
                                        </p:attrNameLst>
                                      </p:cBhvr>
                                      <p:tavLst>
                                        <p:tav fmla="" tm="0">
                                          <p:val>
                                            <p:strVal val="0"/>
                                          </p:val>
                                        </p:tav>
                                        <p:tav fmla="" tm="100000">
                                          <p:val>
                                            <p:strVal val="#ppt_w"/>
                                          </p:val>
                                        </p:tav>
                                      </p:tavLst>
                                    </p:anim>
                                    <p:anim calcmode="lin" valueType="num">
                                      <p:cBhvr additive="base">
                                        <p:cTn dur="500"/>
                                        <p:tgtEl>
                                          <p:spTgt spid="19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500"/>
                                        <p:tgtEl>
                                          <p:spTgt spid="192"/>
                                        </p:tgtEl>
                                        <p:attrNameLst>
                                          <p:attrName>ppt_w</p:attrName>
                                        </p:attrNameLst>
                                      </p:cBhvr>
                                      <p:tavLst>
                                        <p:tav fmla="" tm="0">
                                          <p:val>
                                            <p:strVal val="0"/>
                                          </p:val>
                                        </p:tav>
                                        <p:tav fmla="" tm="100000">
                                          <p:val>
                                            <p:strVal val="#ppt_w"/>
                                          </p:val>
                                        </p:tav>
                                      </p:tavLst>
                                    </p:anim>
                                    <p:anim calcmode="lin" valueType="num">
                                      <p:cBhvr additive="base">
                                        <p:cTn dur="500"/>
                                        <p:tgtEl>
                                          <p:spTgt spid="19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50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500"/>
                                        <p:tgtEl>
                                          <p:spTgt spid="193"/>
                                        </p:tgtEl>
                                        <p:attrNameLst>
                                          <p:attrName>ppt_w</p:attrName>
                                        </p:attrNameLst>
                                      </p:cBhvr>
                                      <p:tavLst>
                                        <p:tav fmla="" tm="0">
                                          <p:val>
                                            <p:strVal val="0"/>
                                          </p:val>
                                        </p:tav>
                                        <p:tav fmla="" tm="100000">
                                          <p:val>
                                            <p:strVal val="#ppt_w"/>
                                          </p:val>
                                        </p:tav>
                                      </p:tavLst>
                                    </p:anim>
                                    <p:anim calcmode="lin" valueType="num">
                                      <p:cBhvr additive="base">
                                        <p:cTn dur="500"/>
                                        <p:tgtEl>
                                          <p:spTgt spid="19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75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500"/>
                                        <p:tgtEl>
                                          <p:spTgt spid="194"/>
                                        </p:tgtEl>
                                        <p:attrNameLst>
                                          <p:attrName>ppt_w</p:attrName>
                                        </p:attrNameLst>
                                      </p:cBhvr>
                                      <p:tavLst>
                                        <p:tav fmla="" tm="0">
                                          <p:val>
                                            <p:strVal val="0"/>
                                          </p:val>
                                        </p:tav>
                                        <p:tav fmla="" tm="100000">
                                          <p:val>
                                            <p:strVal val="#ppt_w"/>
                                          </p:val>
                                        </p:tav>
                                      </p:tavLst>
                                    </p:anim>
                                    <p:anim calcmode="lin" valueType="num">
                                      <p:cBhvr additive="base">
                                        <p:cTn dur="500"/>
                                        <p:tgtEl>
                                          <p:spTgt spid="194"/>
                                        </p:tgtEl>
                                        <p:attrNameLst>
                                          <p:attrName>ppt_h</p:attrName>
                                        </p:attrNameLst>
                                      </p:cBhvr>
                                      <p:tavLst>
                                        <p:tav fmla="" tm="0">
                                          <p:val>
                                            <p:strVal val="0"/>
                                          </p:val>
                                        </p:tav>
                                        <p:tav fmla="" tm="100000">
                                          <p:val>
                                            <p:strVal val="#ppt_h"/>
                                          </p:val>
                                        </p:tav>
                                      </p:tavLst>
                                    </p:anim>
                                  </p:childTnLst>
                                </p:cTn>
                              </p:par>
                              <p:par>
                                <p:cTn fill="hold" nodeType="withEffect" presetClass="entr" presetID="2" presetSubtype="4">
                                  <p:stCondLst>
                                    <p:cond delay="100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500"/>
                                        <p:tgtEl>
                                          <p:spTgt spid="21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125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par>
                                <p:cTn fill="hold" nodeType="withEffect" presetClass="entr" presetID="10" presetSubtype="0">
                                  <p:stCondLst>
                                    <p:cond delay="150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par>
                                <p:cTn fill="hold" nodeType="withEffect" presetClass="entr" presetID="10" presetSubtype="0">
                                  <p:stCondLst>
                                    <p:cond delay="175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par>
                                <p:cTn fill="hold" nodeType="withEffect" presetClass="entr" presetID="2" presetSubtype="4">
                                  <p:stCondLst>
                                    <p:cond delay="225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500"/>
                                        <p:tgtEl>
                                          <p:spTgt spid="21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25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500"/>
                                        <p:tgtEl>
                                          <p:spTgt spid="1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25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500"/>
                                        <p:tgtEl>
                                          <p:spTgt spid="20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25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500"/>
                                        <p:tgtEl>
                                          <p:spTgt spid="20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25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500"/>
                                        <p:tgtEl>
                                          <p:spTgt spid="21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25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500"/>
                                        <p:tgtEl>
                                          <p:spTgt spid="1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25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500"/>
                                        <p:tgtEl>
                                          <p:spTgt spid="20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25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500"/>
                                        <p:tgtEl>
                                          <p:spTgt spid="20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25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25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500"/>
                                        <p:tgtEl>
                                          <p:spTgt spid="20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25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500"/>
                                        <p:tgtEl>
                                          <p:spTgt spid="20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25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500"/>
                                        <p:tgtEl>
                                          <p:spTgt spid="2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nvSpPr>
        <p:spPr>
          <a:xfrm>
            <a:off x="3483366" y="381457"/>
            <a:ext cx="2327700" cy="5079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lt1"/>
              </a:buClr>
              <a:buSzPts val="3300"/>
              <a:buFont typeface="Arial"/>
              <a:buNone/>
            </a:pPr>
            <a:r>
              <a:rPr b="1" lang="en" sz="3300">
                <a:solidFill>
                  <a:schemeClr val="lt1"/>
                </a:solidFill>
                <a:latin typeface="Arial"/>
                <a:ea typeface="Arial"/>
                <a:cs typeface="Arial"/>
                <a:sym typeface="Arial"/>
              </a:rPr>
              <a:t>CONTENTS</a:t>
            </a:r>
            <a:endParaRPr b="1" sz="3300">
              <a:solidFill>
                <a:schemeClr val="lt1"/>
              </a:solidFill>
              <a:latin typeface="Arial"/>
              <a:ea typeface="Arial"/>
              <a:cs typeface="Arial"/>
              <a:sym typeface="Arial"/>
            </a:endParaRPr>
          </a:p>
        </p:txBody>
      </p:sp>
      <p:cxnSp>
        <p:nvCxnSpPr>
          <p:cNvPr id="225" name="Google Shape;225;p28"/>
          <p:cNvCxnSpPr/>
          <p:nvPr/>
        </p:nvCxnSpPr>
        <p:spPr>
          <a:xfrm>
            <a:off x="2752197" y="889288"/>
            <a:ext cx="3789900" cy="0"/>
          </a:xfrm>
          <a:prstGeom prst="straightConnector1">
            <a:avLst/>
          </a:prstGeom>
          <a:noFill/>
          <a:ln cap="flat" cmpd="sng" w="9525">
            <a:solidFill>
              <a:schemeClr val="lt1"/>
            </a:solidFill>
            <a:prstDash val="solid"/>
            <a:miter lim="800000"/>
            <a:headEnd len="sm" w="sm" type="none"/>
            <a:tailEnd len="sm" w="sm" type="none"/>
          </a:ln>
        </p:spPr>
      </p:cxnSp>
      <p:sp>
        <p:nvSpPr>
          <p:cNvPr id="226" name="Google Shape;226;p28"/>
          <p:cNvSpPr txBox="1"/>
          <p:nvPr/>
        </p:nvSpPr>
        <p:spPr>
          <a:xfrm>
            <a:off x="1782665" y="1637527"/>
            <a:ext cx="1231200" cy="13236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47264"/>
              </a:buClr>
              <a:buSzPts val="8600"/>
              <a:buFont typeface="Arial"/>
              <a:buNone/>
            </a:pPr>
            <a:r>
              <a:rPr b="1" lang="en" sz="8600">
                <a:solidFill>
                  <a:srgbClr val="F47264"/>
                </a:solidFill>
                <a:latin typeface="Arial"/>
                <a:ea typeface="Arial"/>
                <a:cs typeface="Arial"/>
                <a:sym typeface="Arial"/>
              </a:rPr>
              <a:t>02</a:t>
            </a:r>
            <a:endParaRPr b="1" i="0" sz="8600" u="none" cap="none" strike="noStrike">
              <a:solidFill>
                <a:srgbClr val="F47264"/>
              </a:solidFill>
              <a:latin typeface="Arial"/>
              <a:ea typeface="Arial"/>
              <a:cs typeface="Arial"/>
              <a:sym typeface="Arial"/>
            </a:endParaRPr>
          </a:p>
        </p:txBody>
      </p:sp>
      <p:sp>
        <p:nvSpPr>
          <p:cNvPr id="227" name="Google Shape;227;p28"/>
          <p:cNvSpPr txBox="1"/>
          <p:nvPr/>
        </p:nvSpPr>
        <p:spPr>
          <a:xfrm>
            <a:off x="2970608" y="2232392"/>
            <a:ext cx="2915700" cy="5310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1" lang="en" sz="3000">
                <a:solidFill>
                  <a:schemeClr val="lt1"/>
                </a:solidFill>
                <a:latin typeface="Microsoft Yahei"/>
                <a:ea typeface="Microsoft Yahei"/>
                <a:cs typeface="Microsoft Yahei"/>
                <a:sym typeface="Microsoft Yahei"/>
              </a:rPr>
              <a:t>Dataset: </a:t>
            </a:r>
            <a:endParaRPr sz="1100"/>
          </a:p>
        </p:txBody>
      </p:sp>
      <p:sp>
        <p:nvSpPr>
          <p:cNvPr id="228" name="Google Shape;228;p28"/>
          <p:cNvSpPr txBox="1"/>
          <p:nvPr/>
        </p:nvSpPr>
        <p:spPr>
          <a:xfrm>
            <a:off x="2970608" y="1862590"/>
            <a:ext cx="1447200" cy="438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1" lang="en" sz="2400">
                <a:solidFill>
                  <a:schemeClr val="lt1"/>
                </a:solidFill>
                <a:latin typeface="Arial"/>
                <a:ea typeface="Arial"/>
                <a:cs typeface="Arial"/>
                <a:sym typeface="Arial"/>
              </a:rPr>
              <a:t>Part Two</a:t>
            </a:r>
            <a:endParaRPr b="1" i="1" sz="2400">
              <a:solidFill>
                <a:schemeClr val="lt1"/>
              </a:solidFill>
              <a:latin typeface="Arial"/>
              <a:ea typeface="Arial"/>
              <a:cs typeface="Arial"/>
              <a:sym typeface="Arial"/>
            </a:endParaRPr>
          </a:p>
        </p:txBody>
      </p:sp>
      <p:grpSp>
        <p:nvGrpSpPr>
          <p:cNvPr id="229" name="Google Shape;229;p28"/>
          <p:cNvGrpSpPr/>
          <p:nvPr/>
        </p:nvGrpSpPr>
        <p:grpSpPr>
          <a:xfrm rot="-9708688">
            <a:off x="5841574" y="1682338"/>
            <a:ext cx="2405547" cy="1726142"/>
            <a:chOff x="888974" y="457822"/>
            <a:chExt cx="3207513" cy="2301607"/>
          </a:xfrm>
        </p:grpSpPr>
        <p:sp>
          <p:nvSpPr>
            <p:cNvPr id="230" name="Google Shape;230;p28"/>
            <p:cNvSpPr/>
            <p:nvPr/>
          </p:nvSpPr>
          <p:spPr>
            <a:xfrm rot="-2656279">
              <a:off x="2822885" y="2021249"/>
              <a:ext cx="266884" cy="230180"/>
            </a:xfrm>
            <a:prstGeom prst="triangle">
              <a:avLst>
                <a:gd fmla="val 50000" name="adj"/>
              </a:avLst>
            </a:prstGeom>
            <a:solidFill>
              <a:srgbClr val="84CBC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231" name="Google Shape;231;p28"/>
            <p:cNvSpPr/>
            <p:nvPr/>
          </p:nvSpPr>
          <p:spPr>
            <a:xfrm rot="3677155">
              <a:off x="2802283" y="1181913"/>
              <a:ext cx="397137" cy="342356"/>
            </a:xfrm>
            <a:prstGeom prst="triangle">
              <a:avLst>
                <a:gd fmla="val 50000" name="adj"/>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232" name="Google Shape;232;p28"/>
            <p:cNvSpPr/>
            <p:nvPr/>
          </p:nvSpPr>
          <p:spPr>
            <a:xfrm rot="9481152">
              <a:off x="3485987" y="2487818"/>
              <a:ext cx="266901" cy="230022"/>
            </a:xfrm>
            <a:prstGeom prst="triangle">
              <a:avLst>
                <a:gd fmla="val 50000" name="adj"/>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233" name="Google Shape;233;p28"/>
            <p:cNvSpPr/>
            <p:nvPr/>
          </p:nvSpPr>
          <p:spPr>
            <a:xfrm rot="1020870">
              <a:off x="1218190" y="749232"/>
              <a:ext cx="945274" cy="814788"/>
            </a:xfrm>
            <a:prstGeom prst="triangle">
              <a:avLst>
                <a:gd fmla="val 50000" name="adj"/>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234" name="Google Shape;234;p28"/>
            <p:cNvSpPr/>
            <p:nvPr/>
          </p:nvSpPr>
          <p:spPr>
            <a:xfrm rot="1020941">
              <a:off x="1105468" y="607676"/>
              <a:ext cx="1175874" cy="1013693"/>
            </a:xfrm>
            <a:prstGeom prst="triangle">
              <a:avLst>
                <a:gd fmla="val 50000" name="adj"/>
              </a:avLst>
            </a:prstGeom>
            <a:noFill/>
            <a:ln cap="flat" cmpd="sng" w="12700">
              <a:solidFill>
                <a:srgbClr val="FFC20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235" name="Google Shape;235;p28"/>
            <p:cNvSpPr/>
            <p:nvPr/>
          </p:nvSpPr>
          <p:spPr>
            <a:xfrm rot="-2782592">
              <a:off x="912726" y="1383930"/>
              <a:ext cx="114797" cy="114797"/>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6" name="Google Shape;236;p28"/>
            <p:cNvSpPr/>
            <p:nvPr/>
          </p:nvSpPr>
          <p:spPr>
            <a:xfrm rot="-2782592">
              <a:off x="1788986" y="565759"/>
              <a:ext cx="114797" cy="114797"/>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7" name="Google Shape;237;p28"/>
            <p:cNvSpPr/>
            <p:nvPr/>
          </p:nvSpPr>
          <p:spPr>
            <a:xfrm rot="-2782592">
              <a:off x="2041033" y="1708205"/>
              <a:ext cx="114797" cy="114797"/>
            </a:xfrm>
            <a:prstGeom prst="ellipse">
              <a:avLst/>
            </a:prstGeom>
            <a:solidFill>
              <a:srgbClr val="FFC20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238" name="Google Shape;238;p28"/>
            <p:cNvGrpSpPr/>
            <p:nvPr/>
          </p:nvGrpSpPr>
          <p:grpSpPr>
            <a:xfrm rot="8977039">
              <a:off x="3549600" y="1965564"/>
              <a:ext cx="483070" cy="383527"/>
              <a:chOff x="2780377" y="1204811"/>
              <a:chExt cx="1005861" cy="798590"/>
            </a:xfrm>
          </p:grpSpPr>
          <p:sp>
            <p:nvSpPr>
              <p:cNvPr id="239" name="Google Shape;239;p28"/>
              <p:cNvSpPr/>
              <p:nvPr/>
            </p:nvSpPr>
            <p:spPr>
              <a:xfrm rot="-2656279">
                <a:off x="2822885" y="1265221"/>
                <a:ext cx="266884" cy="230180"/>
              </a:xfrm>
              <a:prstGeom prst="triangle">
                <a:avLst>
                  <a:gd fmla="val 50000" name="adj"/>
                </a:avLst>
              </a:prstGeom>
              <a:solidFill>
                <a:srgbClr val="84CBC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sp>
            <p:nvSpPr>
              <p:cNvPr id="240" name="Google Shape;240;p28"/>
              <p:cNvSpPr/>
              <p:nvPr/>
            </p:nvSpPr>
            <p:spPr>
              <a:xfrm rot="9481152">
                <a:off x="3485987" y="1731790"/>
                <a:ext cx="266901" cy="230022"/>
              </a:xfrm>
              <a:prstGeom prst="triangle">
                <a:avLst>
                  <a:gd fmla="val 50000" name="adj"/>
                </a:avLst>
              </a:prstGeom>
              <a:solidFill>
                <a:srgbClr val="29B9A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C20F"/>
                  </a:solidFill>
                  <a:latin typeface="Calibri"/>
                  <a:ea typeface="Calibri"/>
                  <a:cs typeface="Calibri"/>
                  <a:sym typeface="Calibri"/>
                </a:endParaRPr>
              </a:p>
            </p:txBody>
          </p:sp>
        </p:grpSp>
      </p:grpSp>
      <p:cxnSp>
        <p:nvCxnSpPr>
          <p:cNvPr id="241" name="Google Shape;241;p28"/>
          <p:cNvCxnSpPr/>
          <p:nvPr/>
        </p:nvCxnSpPr>
        <p:spPr>
          <a:xfrm rot="10800000">
            <a:off x="259" y="3082555"/>
            <a:ext cx="4748700" cy="0"/>
          </a:xfrm>
          <a:prstGeom prst="straightConnector1">
            <a:avLst/>
          </a:prstGeom>
          <a:noFill/>
          <a:ln cap="sq" cmpd="sng" w="19050">
            <a:solidFill>
              <a:srgbClr val="F47264"/>
            </a:solidFill>
            <a:prstDash val="solid"/>
            <a:miter lim="800000"/>
            <a:headEnd len="med" w="med" type="oval"/>
            <a:tailEnd len="sm" w="sm" type="none"/>
          </a:ln>
        </p:spPr>
      </p:cxnSp>
      <p:sp>
        <p:nvSpPr>
          <p:cNvPr id="242" name="Google Shape;242;p28"/>
          <p:cNvSpPr txBox="1"/>
          <p:nvPr/>
        </p:nvSpPr>
        <p:spPr>
          <a:xfrm>
            <a:off x="3539450" y="2651600"/>
            <a:ext cx="2915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Microsoft Yahei"/>
                <a:ea typeface="Microsoft Yahei"/>
                <a:cs typeface="Microsoft Yahei"/>
                <a:sym typeface="Microsoft Yahei"/>
              </a:rPr>
              <a:t>Description</a:t>
            </a:r>
            <a:r>
              <a:rPr b="1" lang="en" sz="2200">
                <a:solidFill>
                  <a:schemeClr val="lt1"/>
                </a:solidFill>
                <a:latin typeface="Microsoft Yahei"/>
                <a:ea typeface="Microsoft Yahei"/>
                <a:cs typeface="Microsoft Yahei"/>
                <a:sym typeface="Microsoft Yahei"/>
              </a:rPr>
              <a:t> and EDA</a:t>
            </a:r>
            <a:endParaRPr b="1" sz="1000">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41"/>
                                        </p:tgtEl>
                                        <p:attrNameLst>
                                          <p:attrName>style.visibility</p:attrName>
                                        </p:attrNameLst>
                                      </p:cBhvr>
                                      <p:to>
                                        <p:strVal val="visible"/>
                                      </p:to>
                                    </p:set>
                                    <p:anim calcmode="lin" valueType="num">
                                      <p:cBhvr additive="base">
                                        <p:cTn dur="500"/>
                                        <p:tgtEl>
                                          <p:spTgt spid="24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grpSp>
        <p:nvGrpSpPr>
          <p:cNvPr id="247" name="Google Shape;247;p29"/>
          <p:cNvGrpSpPr/>
          <p:nvPr/>
        </p:nvGrpSpPr>
        <p:grpSpPr>
          <a:xfrm>
            <a:off x="-9525" y="440339"/>
            <a:ext cx="2977950" cy="390150"/>
            <a:chOff x="-12700" y="587118"/>
            <a:chExt cx="3970600" cy="520200"/>
          </a:xfrm>
        </p:grpSpPr>
        <p:sp>
          <p:nvSpPr>
            <p:cNvPr id="248" name="Google Shape;248;p29"/>
            <p:cNvSpPr txBox="1"/>
            <p:nvPr/>
          </p:nvSpPr>
          <p:spPr>
            <a:xfrm>
              <a:off x="457200" y="600933"/>
              <a:ext cx="3500700" cy="4926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2400"/>
                <a:buFont typeface="Arial"/>
                <a:buNone/>
              </a:pPr>
              <a:r>
                <a:rPr lang="en" sz="2400">
                  <a:solidFill>
                    <a:schemeClr val="lt1"/>
                  </a:solidFill>
                  <a:latin typeface="Microsoft Yahei"/>
                  <a:ea typeface="Microsoft Yahei"/>
                  <a:cs typeface="Microsoft Yahei"/>
                  <a:sym typeface="Microsoft Yahei"/>
                </a:rPr>
                <a:t>Dataset Description</a:t>
              </a:r>
              <a:endParaRPr sz="1100"/>
            </a:p>
          </p:txBody>
        </p:sp>
        <p:sp>
          <p:nvSpPr>
            <p:cNvPr id="249" name="Google Shape;249;p29"/>
            <p:cNvSpPr/>
            <p:nvPr/>
          </p:nvSpPr>
          <p:spPr>
            <a:xfrm>
              <a:off x="-12700" y="587118"/>
              <a:ext cx="393600" cy="520200"/>
            </a:xfrm>
            <a:prstGeom prst="rect">
              <a:avLst/>
            </a:prstGeom>
            <a:solidFill>
              <a:srgbClr val="F4726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250" name="Google Shape;250;p29"/>
          <p:cNvSpPr txBox="1"/>
          <p:nvPr/>
        </p:nvSpPr>
        <p:spPr>
          <a:xfrm>
            <a:off x="601563" y="1583211"/>
            <a:ext cx="1164300" cy="300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chemeClr val="lt1"/>
                </a:solidFill>
                <a:latin typeface="Microsoft Yahei"/>
                <a:ea typeface="Microsoft Yahei"/>
                <a:cs typeface="Microsoft Yahei"/>
                <a:sym typeface="Microsoft Yahei"/>
              </a:rPr>
              <a:t>Dataset</a:t>
            </a:r>
            <a:endParaRPr sz="1100"/>
          </a:p>
        </p:txBody>
      </p:sp>
      <p:sp>
        <p:nvSpPr>
          <p:cNvPr id="251" name="Google Shape;251;p29"/>
          <p:cNvSpPr/>
          <p:nvPr/>
        </p:nvSpPr>
        <p:spPr>
          <a:xfrm>
            <a:off x="505275" y="1575838"/>
            <a:ext cx="1356900" cy="314700"/>
          </a:xfrm>
          <a:prstGeom prst="round2SameRect">
            <a:avLst>
              <a:gd fmla="val 16667" name="adj1"/>
              <a:gd fmla="val 0" name="adj2"/>
            </a:avLst>
          </a:prstGeom>
          <a:noFill/>
          <a:ln cap="flat" cmpd="sng" w="28575">
            <a:solidFill>
              <a:srgbClr val="F4726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b="1" sz="900">
              <a:solidFill>
                <a:srgbClr val="3F3F3F"/>
              </a:solidFill>
              <a:latin typeface="Calibri"/>
              <a:ea typeface="Calibri"/>
              <a:cs typeface="Calibri"/>
              <a:sym typeface="Calibri"/>
            </a:endParaRPr>
          </a:p>
        </p:txBody>
      </p:sp>
      <p:sp>
        <p:nvSpPr>
          <p:cNvPr id="252" name="Google Shape;252;p29"/>
          <p:cNvSpPr/>
          <p:nvPr/>
        </p:nvSpPr>
        <p:spPr>
          <a:xfrm>
            <a:off x="1017519" y="1136133"/>
            <a:ext cx="332414" cy="268076"/>
          </a:xfrm>
          <a:custGeom>
            <a:rect b="b" l="l" r="r" t="t"/>
            <a:pathLst>
              <a:path extrusionOk="0" h="46" w="57">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4726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3" name="Google Shape;253;p29"/>
          <p:cNvSpPr txBox="1"/>
          <p:nvPr/>
        </p:nvSpPr>
        <p:spPr>
          <a:xfrm>
            <a:off x="2887838" y="1583198"/>
            <a:ext cx="1164300" cy="300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chemeClr val="lt1"/>
                </a:solidFill>
                <a:latin typeface="Microsoft Yahei"/>
                <a:ea typeface="Microsoft Yahei"/>
                <a:cs typeface="Microsoft Yahei"/>
                <a:sym typeface="Microsoft Yahei"/>
              </a:rPr>
              <a:t>Features</a:t>
            </a:r>
            <a:endParaRPr sz="1100"/>
          </a:p>
        </p:txBody>
      </p:sp>
      <p:sp>
        <p:nvSpPr>
          <p:cNvPr id="254" name="Google Shape;254;p29"/>
          <p:cNvSpPr/>
          <p:nvPr/>
        </p:nvSpPr>
        <p:spPr>
          <a:xfrm>
            <a:off x="2791548" y="1575861"/>
            <a:ext cx="1356900" cy="314700"/>
          </a:xfrm>
          <a:prstGeom prst="round2SameRect">
            <a:avLst>
              <a:gd fmla="val 16667" name="adj1"/>
              <a:gd fmla="val 0" name="adj2"/>
            </a:avLst>
          </a:prstGeom>
          <a:noFill/>
          <a:ln cap="flat" cmpd="sng" w="28575">
            <a:solidFill>
              <a:srgbClr val="F8D35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900">
              <a:solidFill>
                <a:srgbClr val="3F3F3F"/>
              </a:solidFill>
              <a:latin typeface="Calibri"/>
              <a:ea typeface="Calibri"/>
              <a:cs typeface="Calibri"/>
              <a:sym typeface="Calibri"/>
            </a:endParaRPr>
          </a:p>
        </p:txBody>
      </p:sp>
      <p:sp>
        <p:nvSpPr>
          <p:cNvPr id="255" name="Google Shape;255;p29"/>
          <p:cNvSpPr/>
          <p:nvPr/>
        </p:nvSpPr>
        <p:spPr>
          <a:xfrm>
            <a:off x="3306051" y="1147212"/>
            <a:ext cx="327879" cy="245909"/>
          </a:xfrm>
          <a:custGeom>
            <a:rect b="b" l="l" r="r" t="t"/>
            <a:pathLst>
              <a:path extrusionOk="0" h="126" w="168">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rgbClr val="F8D35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6" name="Google Shape;256;p29"/>
          <p:cNvSpPr txBox="1"/>
          <p:nvPr/>
        </p:nvSpPr>
        <p:spPr>
          <a:xfrm>
            <a:off x="856725" y="2062200"/>
            <a:ext cx="1164300" cy="808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chemeClr val="dk1"/>
              </a:buClr>
              <a:buSzPts val="1100"/>
              <a:buFont typeface="Arial"/>
              <a:buNone/>
            </a:pPr>
            <a:r>
              <a:rPr b="1" lang="en" sz="1200">
                <a:solidFill>
                  <a:srgbClr val="FFFFFF"/>
                </a:solidFill>
                <a:latin typeface="Calibri"/>
                <a:ea typeface="Calibri"/>
                <a:cs typeface="Calibri"/>
                <a:sym typeface="Calibri"/>
              </a:rPr>
              <a:t>Centers for Medicare and Medicaid Services (CMS) Nursing Home Inspection data: Provider Information</a:t>
            </a:r>
            <a:endParaRPr b="1" sz="1200">
              <a:solidFill>
                <a:srgbClr val="FFFFFF"/>
              </a:solidFill>
            </a:endParaRPr>
          </a:p>
        </p:txBody>
      </p:sp>
      <p:sp>
        <p:nvSpPr>
          <p:cNvPr id="257" name="Google Shape;257;p29"/>
          <p:cNvSpPr txBox="1"/>
          <p:nvPr/>
        </p:nvSpPr>
        <p:spPr>
          <a:xfrm>
            <a:off x="2407638" y="2073275"/>
            <a:ext cx="2039700" cy="12144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b="1" lang="en" sz="1200">
                <a:solidFill>
                  <a:schemeClr val="lt1"/>
                </a:solidFill>
                <a:latin typeface="Calibri"/>
                <a:ea typeface="Calibri"/>
                <a:cs typeface="Calibri"/>
                <a:sym typeface="Calibri"/>
              </a:rPr>
              <a:t>87 Columns:</a:t>
            </a:r>
            <a:endParaRPr b="1" sz="1200">
              <a:solidFill>
                <a:schemeClr val="lt1"/>
              </a:solidFill>
              <a:latin typeface="Calibri"/>
              <a:ea typeface="Calibri"/>
              <a:cs typeface="Calibri"/>
              <a:sym typeface="Calibri"/>
            </a:endParaRPr>
          </a:p>
          <a:p>
            <a:pPr indent="-304800" lvl="0" marL="457200" marR="0" rtl="0" algn="l">
              <a:lnSpc>
                <a:spcPct val="130000"/>
              </a:lnSpc>
              <a:spcBef>
                <a:spcPts val="0"/>
              </a:spcBef>
              <a:spcAft>
                <a:spcPts val="0"/>
              </a:spcAft>
              <a:buClr>
                <a:schemeClr val="lt1"/>
              </a:buClr>
              <a:buSzPts val="1200"/>
              <a:buFont typeface="Calibri"/>
              <a:buChar char="●"/>
            </a:pPr>
            <a:r>
              <a:rPr b="1" lang="en" sz="1200">
                <a:solidFill>
                  <a:schemeClr val="lt1"/>
                </a:solidFill>
                <a:latin typeface="Calibri"/>
                <a:ea typeface="Calibri"/>
                <a:cs typeface="Calibri"/>
                <a:sym typeface="Calibri"/>
              </a:rPr>
              <a:t>Provider Information</a:t>
            </a:r>
            <a:endParaRPr b="1" sz="1200">
              <a:solidFill>
                <a:schemeClr val="lt1"/>
              </a:solidFill>
              <a:latin typeface="Calibri"/>
              <a:ea typeface="Calibri"/>
              <a:cs typeface="Calibri"/>
              <a:sym typeface="Calibri"/>
            </a:endParaRPr>
          </a:p>
          <a:p>
            <a:pPr indent="-304800" lvl="0" marL="457200" marR="0" rtl="0" algn="l">
              <a:lnSpc>
                <a:spcPct val="130000"/>
              </a:lnSpc>
              <a:spcBef>
                <a:spcPts val="0"/>
              </a:spcBef>
              <a:spcAft>
                <a:spcPts val="0"/>
              </a:spcAft>
              <a:buClr>
                <a:schemeClr val="lt1"/>
              </a:buClr>
              <a:buSzPts val="1200"/>
              <a:buFont typeface="Calibri"/>
              <a:buChar char="●"/>
            </a:pPr>
            <a:r>
              <a:rPr b="1" lang="en" sz="1200">
                <a:solidFill>
                  <a:schemeClr val="lt1"/>
                </a:solidFill>
                <a:latin typeface="Calibri"/>
                <a:ea typeface="Calibri"/>
                <a:cs typeface="Calibri"/>
                <a:sym typeface="Calibri"/>
              </a:rPr>
              <a:t>Ratings Calculated by CMS</a:t>
            </a:r>
            <a:endParaRPr b="1" sz="1200">
              <a:solidFill>
                <a:schemeClr val="lt1"/>
              </a:solidFill>
              <a:latin typeface="Calibri"/>
              <a:ea typeface="Calibri"/>
              <a:cs typeface="Calibri"/>
              <a:sym typeface="Calibri"/>
            </a:endParaRPr>
          </a:p>
          <a:p>
            <a:pPr indent="-304800" lvl="0" marL="457200" marR="0" rtl="0" algn="l">
              <a:lnSpc>
                <a:spcPct val="130000"/>
              </a:lnSpc>
              <a:spcBef>
                <a:spcPts val="0"/>
              </a:spcBef>
              <a:spcAft>
                <a:spcPts val="0"/>
              </a:spcAft>
              <a:buClr>
                <a:schemeClr val="lt1"/>
              </a:buClr>
              <a:buSzPts val="1200"/>
              <a:buFont typeface="Calibri"/>
              <a:buChar char="●"/>
            </a:pPr>
            <a:r>
              <a:rPr b="1" lang="en" sz="1200">
                <a:solidFill>
                  <a:schemeClr val="lt1"/>
                </a:solidFill>
                <a:latin typeface="Calibri"/>
                <a:ea typeface="Calibri"/>
                <a:cs typeface="Calibri"/>
                <a:sym typeface="Calibri"/>
              </a:rPr>
              <a:t>General Statistics</a:t>
            </a:r>
            <a:endParaRPr b="1" sz="1200">
              <a:solidFill>
                <a:schemeClr val="lt1"/>
              </a:solidFill>
              <a:latin typeface="Calibri"/>
              <a:ea typeface="Calibri"/>
              <a:cs typeface="Calibri"/>
              <a:sym typeface="Calibri"/>
            </a:endParaRPr>
          </a:p>
        </p:txBody>
      </p:sp>
      <p:pic>
        <p:nvPicPr>
          <p:cNvPr id="258" name="Google Shape;258;p29"/>
          <p:cNvPicPr preferRelativeResize="0"/>
          <p:nvPr/>
        </p:nvPicPr>
        <p:blipFill>
          <a:blip r:embed="rId3">
            <a:alphaModFix/>
          </a:blip>
          <a:stretch>
            <a:fillRect/>
          </a:stretch>
        </p:blipFill>
        <p:spPr>
          <a:xfrm>
            <a:off x="4336350" y="1060600"/>
            <a:ext cx="4723651" cy="32104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par>
                                <p:cTn fill="hold" nodeType="withEffect" presetClass="entr" presetID="23" presetSubtype="16">
                                  <p:stCondLst>
                                    <p:cond delay="500"/>
                                  </p:stCondLst>
                                  <p:childTnLst>
                                    <p:set>
                                      <p:cBhvr>
                                        <p:cTn dur="1" fill="hold">
                                          <p:stCondLst>
                                            <p:cond delay="0"/>
                                          </p:stCondLst>
                                        </p:cTn>
                                        <p:tgtEl>
                                          <p:spTgt spid="252"/>
                                        </p:tgtEl>
                                        <p:attrNameLst>
                                          <p:attrName>style.visibility</p:attrName>
                                        </p:attrNameLst>
                                      </p:cBhvr>
                                      <p:to>
                                        <p:strVal val="visible"/>
                                      </p:to>
                                    </p:set>
                                    <p:anim calcmode="lin" valueType="num">
                                      <p:cBhvr additive="base">
                                        <p:cTn dur="500"/>
                                        <p:tgtEl>
                                          <p:spTgt spid="252"/>
                                        </p:tgtEl>
                                        <p:attrNameLst>
                                          <p:attrName>ppt_w</p:attrName>
                                        </p:attrNameLst>
                                      </p:cBhvr>
                                      <p:tavLst>
                                        <p:tav fmla="" tm="0">
                                          <p:val>
                                            <p:strVal val="0"/>
                                          </p:val>
                                        </p:tav>
                                        <p:tav fmla="" tm="100000">
                                          <p:val>
                                            <p:strVal val="#ppt_w"/>
                                          </p:val>
                                        </p:tav>
                                      </p:tavLst>
                                    </p:anim>
                                    <p:anim calcmode="lin" valueType="num">
                                      <p:cBhvr additive="base">
                                        <p:cTn dur="500"/>
                                        <p:tgtEl>
                                          <p:spTgt spid="25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50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500"/>
                                        <p:tgtEl>
                                          <p:spTgt spid="255"/>
                                        </p:tgtEl>
                                        <p:attrNameLst>
                                          <p:attrName>ppt_w</p:attrName>
                                        </p:attrNameLst>
                                      </p:cBhvr>
                                      <p:tavLst>
                                        <p:tav fmla="" tm="0">
                                          <p:val>
                                            <p:strVal val="0"/>
                                          </p:val>
                                        </p:tav>
                                        <p:tav fmla="" tm="100000">
                                          <p:val>
                                            <p:strVal val="#ppt_w"/>
                                          </p:val>
                                        </p:tav>
                                      </p:tavLst>
                                    </p:anim>
                                    <p:anim calcmode="lin" valueType="num">
                                      <p:cBhvr additive="base">
                                        <p:cTn dur="500"/>
                                        <p:tgtEl>
                                          <p:spTgt spid="25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grpSp>
        <p:nvGrpSpPr>
          <p:cNvPr id="263" name="Google Shape;263;p30"/>
          <p:cNvGrpSpPr/>
          <p:nvPr/>
        </p:nvGrpSpPr>
        <p:grpSpPr>
          <a:xfrm>
            <a:off x="-9525" y="440339"/>
            <a:ext cx="3667950" cy="402461"/>
            <a:chOff x="-12700" y="587118"/>
            <a:chExt cx="4890600" cy="536615"/>
          </a:xfrm>
        </p:grpSpPr>
        <p:sp>
          <p:nvSpPr>
            <p:cNvPr id="264" name="Google Shape;264;p30"/>
            <p:cNvSpPr txBox="1"/>
            <p:nvPr/>
          </p:nvSpPr>
          <p:spPr>
            <a:xfrm>
              <a:off x="530300" y="631133"/>
              <a:ext cx="4347600" cy="4926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2400"/>
                <a:buFont typeface="Arial"/>
                <a:buNone/>
              </a:pPr>
              <a:r>
                <a:rPr lang="en" sz="2400">
                  <a:solidFill>
                    <a:schemeClr val="lt1"/>
                  </a:solidFill>
                  <a:latin typeface="Microsoft Yahei"/>
                  <a:ea typeface="Microsoft Yahei"/>
                  <a:cs typeface="Microsoft Yahei"/>
                  <a:sym typeface="Microsoft Yahei"/>
                </a:rPr>
                <a:t>Exploratory Data Analysis</a:t>
              </a:r>
              <a:endParaRPr sz="1100"/>
            </a:p>
          </p:txBody>
        </p:sp>
        <p:sp>
          <p:nvSpPr>
            <p:cNvPr id="265" name="Google Shape;265;p30"/>
            <p:cNvSpPr/>
            <p:nvPr/>
          </p:nvSpPr>
          <p:spPr>
            <a:xfrm>
              <a:off x="-12700" y="587118"/>
              <a:ext cx="393600" cy="520200"/>
            </a:xfrm>
            <a:prstGeom prst="rect">
              <a:avLst/>
            </a:prstGeom>
            <a:solidFill>
              <a:srgbClr val="F4726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266" name="Google Shape;266;p30"/>
          <p:cNvSpPr txBox="1"/>
          <p:nvPr/>
        </p:nvSpPr>
        <p:spPr>
          <a:xfrm>
            <a:off x="1313300" y="2015200"/>
            <a:ext cx="1581600" cy="762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chemeClr val="lt1"/>
                </a:solidFill>
                <a:latin typeface="Microsoft Yahei"/>
                <a:ea typeface="Microsoft Yahei"/>
                <a:cs typeface="Microsoft Yahei"/>
                <a:sym typeface="Microsoft Yahei"/>
              </a:rPr>
              <a:t>Top 5 States with most nursing homes</a:t>
            </a:r>
            <a:endParaRPr sz="1100"/>
          </a:p>
        </p:txBody>
      </p:sp>
      <p:sp>
        <p:nvSpPr>
          <p:cNvPr id="267" name="Google Shape;267;p30"/>
          <p:cNvSpPr/>
          <p:nvPr/>
        </p:nvSpPr>
        <p:spPr>
          <a:xfrm>
            <a:off x="1235300" y="1843601"/>
            <a:ext cx="1737600" cy="1105200"/>
          </a:xfrm>
          <a:prstGeom prst="round2SameRect">
            <a:avLst>
              <a:gd fmla="val 16667" name="adj1"/>
              <a:gd fmla="val 0" name="adj2"/>
            </a:avLst>
          </a:prstGeom>
          <a:noFill/>
          <a:ln cap="flat" cmpd="sng" w="28575">
            <a:solidFill>
              <a:srgbClr val="29B9A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900">
              <a:solidFill>
                <a:srgbClr val="3F3F3F"/>
              </a:solidFill>
              <a:latin typeface="Calibri"/>
              <a:ea typeface="Calibri"/>
              <a:cs typeface="Calibri"/>
              <a:sym typeface="Calibri"/>
            </a:endParaRPr>
          </a:p>
        </p:txBody>
      </p:sp>
      <p:sp>
        <p:nvSpPr>
          <p:cNvPr id="268" name="Google Shape;268;p30"/>
          <p:cNvSpPr/>
          <p:nvPr/>
        </p:nvSpPr>
        <p:spPr>
          <a:xfrm>
            <a:off x="613614" y="2245196"/>
            <a:ext cx="306440" cy="302000"/>
          </a:xfrm>
          <a:custGeom>
            <a:rect b="b" l="l" r="r" t="t"/>
            <a:pathLst>
              <a:path extrusionOk="0" h="63" w="64">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29B9A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525252"/>
              </a:solidFill>
              <a:latin typeface="Calibri"/>
              <a:ea typeface="Calibri"/>
              <a:cs typeface="Calibri"/>
              <a:sym typeface="Calibri"/>
            </a:endParaRPr>
          </a:p>
        </p:txBody>
      </p:sp>
      <p:graphicFrame>
        <p:nvGraphicFramePr>
          <p:cNvPr id="269" name="Google Shape;269;p30"/>
          <p:cNvGraphicFramePr/>
          <p:nvPr/>
        </p:nvGraphicFramePr>
        <p:xfrm>
          <a:off x="3658425" y="1578875"/>
          <a:ext cx="3000000" cy="3000000"/>
        </p:xfrm>
        <a:graphic>
          <a:graphicData uri="http://schemas.openxmlformats.org/drawingml/2006/table">
            <a:tbl>
              <a:tblPr>
                <a:noFill/>
                <a:tableStyleId>{A0DD6796-C29C-4A8B-9031-4E84C2FBABF2}</a:tableStyleId>
              </a:tblPr>
              <a:tblGrid>
                <a:gridCol w="2028275"/>
                <a:gridCol w="2028275"/>
              </a:tblGrid>
              <a:tr h="397150">
                <a:tc>
                  <a:txBody>
                    <a:bodyPr/>
                    <a:lstStyle/>
                    <a:p>
                      <a:pPr indent="0" lvl="0" marL="0" rtl="0" algn="l">
                        <a:spcBef>
                          <a:spcPts val="0"/>
                        </a:spcBef>
                        <a:spcAft>
                          <a:spcPts val="0"/>
                        </a:spcAft>
                        <a:buNone/>
                      </a:pPr>
                      <a:r>
                        <a:rPr b="1" lang="en">
                          <a:solidFill>
                            <a:srgbClr val="FFFFFF"/>
                          </a:solidFill>
                        </a:rPr>
                        <a:t>TX</a:t>
                      </a:r>
                      <a:endParaRPr b="1">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FFFF"/>
                          </a:solidFill>
                        </a:rPr>
                        <a:t>1210</a:t>
                      </a:r>
                      <a:endParaRPr b="1">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97150">
                <a:tc>
                  <a:txBody>
                    <a:bodyPr/>
                    <a:lstStyle/>
                    <a:p>
                      <a:pPr indent="0" lvl="0" marL="0" rtl="0" algn="l">
                        <a:spcBef>
                          <a:spcPts val="0"/>
                        </a:spcBef>
                        <a:spcAft>
                          <a:spcPts val="0"/>
                        </a:spcAft>
                        <a:buNone/>
                      </a:pPr>
                      <a:r>
                        <a:rPr b="1" lang="en">
                          <a:solidFill>
                            <a:srgbClr val="FFFFFF"/>
                          </a:solidFill>
                        </a:rPr>
                        <a:t>CA</a:t>
                      </a:r>
                      <a:endParaRPr b="1">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FFFF"/>
                          </a:solidFill>
                        </a:rPr>
                        <a:t>1187</a:t>
                      </a:r>
                      <a:endParaRPr b="1">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97150">
                <a:tc>
                  <a:txBody>
                    <a:bodyPr/>
                    <a:lstStyle/>
                    <a:p>
                      <a:pPr indent="0" lvl="0" marL="0" rtl="0" algn="l">
                        <a:spcBef>
                          <a:spcPts val="0"/>
                        </a:spcBef>
                        <a:spcAft>
                          <a:spcPts val="0"/>
                        </a:spcAft>
                        <a:buNone/>
                      </a:pPr>
                      <a:r>
                        <a:rPr b="1" lang="en">
                          <a:solidFill>
                            <a:srgbClr val="FFFFFF"/>
                          </a:solidFill>
                        </a:rPr>
                        <a:t>OH</a:t>
                      </a:r>
                      <a:endParaRPr b="1">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FFFF"/>
                          </a:solidFill>
                        </a:rPr>
                        <a:t>952</a:t>
                      </a:r>
                      <a:endParaRPr b="1">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97150">
                <a:tc>
                  <a:txBody>
                    <a:bodyPr/>
                    <a:lstStyle/>
                    <a:p>
                      <a:pPr indent="0" lvl="0" marL="0" rtl="0" algn="l">
                        <a:spcBef>
                          <a:spcPts val="0"/>
                        </a:spcBef>
                        <a:spcAft>
                          <a:spcPts val="0"/>
                        </a:spcAft>
                        <a:buNone/>
                      </a:pPr>
                      <a:r>
                        <a:rPr b="1" lang="en">
                          <a:solidFill>
                            <a:srgbClr val="FFFFFF"/>
                          </a:solidFill>
                        </a:rPr>
                        <a:t>IL</a:t>
                      </a:r>
                      <a:endParaRPr b="1">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FFFF"/>
                          </a:solidFill>
                        </a:rPr>
                        <a:t>711</a:t>
                      </a:r>
                      <a:endParaRPr b="1">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97150">
                <a:tc>
                  <a:txBody>
                    <a:bodyPr/>
                    <a:lstStyle/>
                    <a:p>
                      <a:pPr indent="0" lvl="0" marL="0" rtl="0" algn="l">
                        <a:spcBef>
                          <a:spcPts val="0"/>
                        </a:spcBef>
                        <a:spcAft>
                          <a:spcPts val="0"/>
                        </a:spcAft>
                        <a:buNone/>
                      </a:pPr>
                      <a:r>
                        <a:rPr b="1" lang="en">
                          <a:solidFill>
                            <a:srgbClr val="FFFFFF"/>
                          </a:solidFill>
                        </a:rPr>
                        <a:t>FL</a:t>
                      </a:r>
                      <a:endParaRPr b="1">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FFFF"/>
                          </a:solidFill>
                        </a:rPr>
                        <a:t>704</a:t>
                      </a:r>
                      <a:endParaRPr b="1">
                        <a:solidFill>
                          <a:srgbClr val="FFFFFF"/>
                        </a:solidFill>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270" name="Google Shape;270;p30"/>
          <p:cNvSpPr txBox="1"/>
          <p:nvPr/>
        </p:nvSpPr>
        <p:spPr>
          <a:xfrm>
            <a:off x="4895900" y="1163375"/>
            <a:ext cx="1581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FFFFFF"/>
                </a:solidFill>
                <a:latin typeface="Calibri"/>
                <a:ea typeface="Calibri"/>
                <a:cs typeface="Calibri"/>
                <a:sym typeface="Calibri"/>
              </a:rPr>
              <a:t>Provider State</a:t>
            </a:r>
            <a:endParaRPr b="1" sz="1500">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par>
                                <p:cTn fill="hold" nodeType="withEffect" presetClass="entr" presetID="23" presetSubtype="16">
                                  <p:stCondLst>
                                    <p:cond delay="50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500"/>
                                        <p:tgtEl>
                                          <p:spTgt spid="268"/>
                                        </p:tgtEl>
                                        <p:attrNameLst>
                                          <p:attrName>ppt_w</p:attrName>
                                        </p:attrNameLst>
                                      </p:cBhvr>
                                      <p:tavLst>
                                        <p:tav fmla="" tm="0">
                                          <p:val>
                                            <p:strVal val="0"/>
                                          </p:val>
                                        </p:tav>
                                        <p:tav fmla="" tm="100000">
                                          <p:val>
                                            <p:strVal val="#ppt_w"/>
                                          </p:val>
                                        </p:tav>
                                      </p:tavLst>
                                    </p:anim>
                                    <p:anim calcmode="lin" valueType="num">
                                      <p:cBhvr additive="base">
                                        <p:cTn dur="500"/>
                                        <p:tgtEl>
                                          <p:spTgt spid="26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grpSp>
        <p:nvGrpSpPr>
          <p:cNvPr id="275" name="Google Shape;275;p31"/>
          <p:cNvGrpSpPr/>
          <p:nvPr/>
        </p:nvGrpSpPr>
        <p:grpSpPr>
          <a:xfrm>
            <a:off x="-9525" y="440339"/>
            <a:ext cx="3667950" cy="402461"/>
            <a:chOff x="-12700" y="587118"/>
            <a:chExt cx="4890600" cy="536615"/>
          </a:xfrm>
        </p:grpSpPr>
        <p:sp>
          <p:nvSpPr>
            <p:cNvPr id="276" name="Google Shape;276;p31"/>
            <p:cNvSpPr txBox="1"/>
            <p:nvPr/>
          </p:nvSpPr>
          <p:spPr>
            <a:xfrm>
              <a:off x="530300" y="631133"/>
              <a:ext cx="4347600" cy="4926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2400"/>
                <a:buFont typeface="Arial"/>
                <a:buNone/>
              </a:pPr>
              <a:r>
                <a:rPr lang="en" sz="2400">
                  <a:solidFill>
                    <a:schemeClr val="lt1"/>
                  </a:solidFill>
                  <a:latin typeface="Microsoft Yahei"/>
                  <a:ea typeface="Microsoft Yahei"/>
                  <a:cs typeface="Microsoft Yahei"/>
                  <a:sym typeface="Microsoft Yahei"/>
                </a:rPr>
                <a:t>Exploratory Data Analysis</a:t>
              </a:r>
              <a:endParaRPr sz="1100"/>
            </a:p>
          </p:txBody>
        </p:sp>
        <p:sp>
          <p:nvSpPr>
            <p:cNvPr id="277" name="Google Shape;277;p31"/>
            <p:cNvSpPr/>
            <p:nvPr/>
          </p:nvSpPr>
          <p:spPr>
            <a:xfrm>
              <a:off x="-12700" y="587118"/>
              <a:ext cx="393600" cy="520200"/>
            </a:xfrm>
            <a:prstGeom prst="rect">
              <a:avLst/>
            </a:prstGeom>
            <a:solidFill>
              <a:srgbClr val="F4726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278" name="Google Shape;278;p31"/>
          <p:cNvSpPr txBox="1"/>
          <p:nvPr/>
        </p:nvSpPr>
        <p:spPr>
          <a:xfrm>
            <a:off x="6768475" y="1452950"/>
            <a:ext cx="15816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chemeClr val="lt1"/>
                </a:solidFill>
                <a:latin typeface="Microsoft Yahei"/>
                <a:ea typeface="Microsoft Yahei"/>
                <a:cs typeface="Microsoft Yahei"/>
                <a:sym typeface="Microsoft Yahei"/>
              </a:rPr>
              <a:t>Distribution of ownership types</a:t>
            </a:r>
            <a:endParaRPr sz="1100"/>
          </a:p>
        </p:txBody>
      </p:sp>
      <p:sp>
        <p:nvSpPr>
          <p:cNvPr id="279" name="Google Shape;279;p31"/>
          <p:cNvSpPr/>
          <p:nvPr/>
        </p:nvSpPr>
        <p:spPr>
          <a:xfrm>
            <a:off x="6651025" y="1399925"/>
            <a:ext cx="1816500" cy="883200"/>
          </a:xfrm>
          <a:prstGeom prst="round2SameRect">
            <a:avLst>
              <a:gd fmla="val 16667" name="adj1"/>
              <a:gd fmla="val 0" name="adj2"/>
            </a:avLst>
          </a:prstGeom>
          <a:noFill/>
          <a:ln cap="flat" cmpd="sng" w="28575">
            <a:solidFill>
              <a:srgbClr val="29B9A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900">
              <a:solidFill>
                <a:srgbClr val="3F3F3F"/>
              </a:solidFill>
              <a:latin typeface="Calibri"/>
              <a:ea typeface="Calibri"/>
              <a:cs typeface="Calibri"/>
              <a:sym typeface="Calibri"/>
            </a:endParaRPr>
          </a:p>
        </p:txBody>
      </p:sp>
      <p:sp>
        <p:nvSpPr>
          <p:cNvPr id="280" name="Google Shape;280;p31"/>
          <p:cNvSpPr/>
          <p:nvPr/>
        </p:nvSpPr>
        <p:spPr>
          <a:xfrm>
            <a:off x="6308314" y="1606446"/>
            <a:ext cx="306440" cy="302000"/>
          </a:xfrm>
          <a:custGeom>
            <a:rect b="b" l="l" r="r" t="t"/>
            <a:pathLst>
              <a:path extrusionOk="0" h="63" w="64">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29B9A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525252"/>
              </a:solidFill>
              <a:latin typeface="Calibri"/>
              <a:ea typeface="Calibri"/>
              <a:cs typeface="Calibri"/>
              <a:sym typeface="Calibri"/>
            </a:endParaRPr>
          </a:p>
        </p:txBody>
      </p:sp>
      <p:pic>
        <p:nvPicPr>
          <p:cNvPr id="281" name="Google Shape;281;p31"/>
          <p:cNvPicPr preferRelativeResize="0"/>
          <p:nvPr/>
        </p:nvPicPr>
        <p:blipFill rotWithShape="1">
          <a:blip r:embed="rId3">
            <a:alphaModFix/>
          </a:blip>
          <a:srcRect b="0" l="1892" r="5352" t="0"/>
          <a:stretch/>
        </p:blipFill>
        <p:spPr>
          <a:xfrm>
            <a:off x="369800" y="1567450"/>
            <a:ext cx="5515849" cy="2444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par>
                                <p:cTn fill="hold" nodeType="withEffect" presetClass="entr" presetID="23" presetSubtype="16">
                                  <p:stCondLst>
                                    <p:cond delay="500"/>
                                  </p:stCondLst>
                                  <p:childTnLst>
                                    <p:set>
                                      <p:cBhvr>
                                        <p:cTn dur="1" fill="hold">
                                          <p:stCondLst>
                                            <p:cond delay="0"/>
                                          </p:stCondLst>
                                        </p:cTn>
                                        <p:tgtEl>
                                          <p:spTgt spid="280"/>
                                        </p:tgtEl>
                                        <p:attrNameLst>
                                          <p:attrName>style.visibility</p:attrName>
                                        </p:attrNameLst>
                                      </p:cBhvr>
                                      <p:to>
                                        <p:strVal val="visible"/>
                                      </p:to>
                                    </p:set>
                                    <p:anim calcmode="lin" valueType="num">
                                      <p:cBhvr additive="base">
                                        <p:cTn dur="500"/>
                                        <p:tgtEl>
                                          <p:spTgt spid="280"/>
                                        </p:tgtEl>
                                        <p:attrNameLst>
                                          <p:attrName>ppt_w</p:attrName>
                                        </p:attrNameLst>
                                      </p:cBhvr>
                                      <p:tavLst>
                                        <p:tav fmla="" tm="0">
                                          <p:val>
                                            <p:strVal val="0"/>
                                          </p:val>
                                        </p:tav>
                                        <p:tav fmla="" tm="100000">
                                          <p:val>
                                            <p:strVal val="#ppt_w"/>
                                          </p:val>
                                        </p:tav>
                                      </p:tavLst>
                                    </p:anim>
                                    <p:anim calcmode="lin" valueType="num">
                                      <p:cBhvr additive="base">
                                        <p:cTn dur="500"/>
                                        <p:tgtEl>
                                          <p:spTgt spid="28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grpSp>
        <p:nvGrpSpPr>
          <p:cNvPr id="286" name="Google Shape;286;p32"/>
          <p:cNvGrpSpPr/>
          <p:nvPr/>
        </p:nvGrpSpPr>
        <p:grpSpPr>
          <a:xfrm>
            <a:off x="-9525" y="440339"/>
            <a:ext cx="3667950" cy="402461"/>
            <a:chOff x="-12700" y="587118"/>
            <a:chExt cx="4890600" cy="536615"/>
          </a:xfrm>
        </p:grpSpPr>
        <p:sp>
          <p:nvSpPr>
            <p:cNvPr id="287" name="Google Shape;287;p32"/>
            <p:cNvSpPr txBox="1"/>
            <p:nvPr/>
          </p:nvSpPr>
          <p:spPr>
            <a:xfrm>
              <a:off x="530300" y="631133"/>
              <a:ext cx="4347600" cy="4926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2400"/>
                <a:buFont typeface="Arial"/>
                <a:buNone/>
              </a:pPr>
              <a:r>
                <a:rPr lang="en" sz="2400">
                  <a:solidFill>
                    <a:schemeClr val="lt1"/>
                  </a:solidFill>
                  <a:latin typeface="Microsoft Yahei"/>
                  <a:ea typeface="Microsoft Yahei"/>
                  <a:cs typeface="Microsoft Yahei"/>
                  <a:sym typeface="Microsoft Yahei"/>
                </a:rPr>
                <a:t>Exploratory Data Analysis</a:t>
              </a:r>
              <a:endParaRPr sz="1100"/>
            </a:p>
          </p:txBody>
        </p:sp>
        <p:sp>
          <p:nvSpPr>
            <p:cNvPr id="288" name="Google Shape;288;p32"/>
            <p:cNvSpPr/>
            <p:nvPr/>
          </p:nvSpPr>
          <p:spPr>
            <a:xfrm>
              <a:off x="-12700" y="587118"/>
              <a:ext cx="393600" cy="520200"/>
            </a:xfrm>
            <a:prstGeom prst="rect">
              <a:avLst/>
            </a:prstGeom>
            <a:solidFill>
              <a:srgbClr val="F4726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pic>
        <p:nvPicPr>
          <p:cNvPr id="289" name="Google Shape;289;p32"/>
          <p:cNvPicPr preferRelativeResize="0"/>
          <p:nvPr/>
        </p:nvPicPr>
        <p:blipFill>
          <a:blip r:embed="rId3">
            <a:alphaModFix/>
          </a:blip>
          <a:stretch>
            <a:fillRect/>
          </a:stretch>
        </p:blipFill>
        <p:spPr>
          <a:xfrm>
            <a:off x="275650" y="1141650"/>
            <a:ext cx="4169724" cy="1850325"/>
          </a:xfrm>
          <a:prstGeom prst="rect">
            <a:avLst/>
          </a:prstGeom>
          <a:noFill/>
          <a:ln>
            <a:noFill/>
          </a:ln>
        </p:spPr>
      </p:pic>
      <p:pic>
        <p:nvPicPr>
          <p:cNvPr id="290" name="Google Shape;290;p32"/>
          <p:cNvPicPr preferRelativeResize="0"/>
          <p:nvPr/>
        </p:nvPicPr>
        <p:blipFill rotWithShape="1">
          <a:blip r:embed="rId4">
            <a:alphaModFix/>
          </a:blip>
          <a:srcRect b="0" l="0" r="2534" t="0"/>
          <a:stretch/>
        </p:blipFill>
        <p:spPr>
          <a:xfrm>
            <a:off x="4445375" y="1141650"/>
            <a:ext cx="4328826" cy="1942525"/>
          </a:xfrm>
          <a:prstGeom prst="rect">
            <a:avLst/>
          </a:prstGeom>
          <a:noFill/>
          <a:ln>
            <a:noFill/>
          </a:ln>
        </p:spPr>
      </p:pic>
      <p:pic>
        <p:nvPicPr>
          <p:cNvPr id="291" name="Google Shape;291;p32"/>
          <p:cNvPicPr preferRelativeResize="0"/>
          <p:nvPr/>
        </p:nvPicPr>
        <p:blipFill>
          <a:blip r:embed="rId5">
            <a:alphaModFix/>
          </a:blip>
          <a:stretch>
            <a:fillRect/>
          </a:stretch>
        </p:blipFill>
        <p:spPr>
          <a:xfrm>
            <a:off x="275650" y="2991975"/>
            <a:ext cx="4169724" cy="1867693"/>
          </a:xfrm>
          <a:prstGeom prst="rect">
            <a:avLst/>
          </a:prstGeom>
          <a:noFill/>
          <a:ln>
            <a:noFill/>
          </a:ln>
        </p:spPr>
      </p:pic>
      <p:pic>
        <p:nvPicPr>
          <p:cNvPr id="292" name="Google Shape;292;p32"/>
          <p:cNvPicPr preferRelativeResize="0"/>
          <p:nvPr/>
        </p:nvPicPr>
        <p:blipFill>
          <a:blip r:embed="rId6">
            <a:alphaModFix/>
          </a:blip>
          <a:stretch>
            <a:fillRect/>
          </a:stretch>
        </p:blipFill>
        <p:spPr>
          <a:xfrm>
            <a:off x="4445375" y="3084175"/>
            <a:ext cx="4328825" cy="177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grpSp>
        <p:nvGrpSpPr>
          <p:cNvPr id="297" name="Google Shape;297;p33"/>
          <p:cNvGrpSpPr/>
          <p:nvPr/>
        </p:nvGrpSpPr>
        <p:grpSpPr>
          <a:xfrm>
            <a:off x="-9525" y="440339"/>
            <a:ext cx="3667950" cy="402461"/>
            <a:chOff x="-12700" y="587118"/>
            <a:chExt cx="4890600" cy="536615"/>
          </a:xfrm>
        </p:grpSpPr>
        <p:sp>
          <p:nvSpPr>
            <p:cNvPr id="298" name="Google Shape;298;p33"/>
            <p:cNvSpPr txBox="1"/>
            <p:nvPr/>
          </p:nvSpPr>
          <p:spPr>
            <a:xfrm>
              <a:off x="530300" y="631133"/>
              <a:ext cx="4347600" cy="4926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2400"/>
                <a:buFont typeface="Arial"/>
                <a:buNone/>
              </a:pPr>
              <a:r>
                <a:rPr lang="en" sz="2400">
                  <a:solidFill>
                    <a:schemeClr val="lt1"/>
                  </a:solidFill>
                  <a:latin typeface="Microsoft Yahei"/>
                  <a:ea typeface="Microsoft Yahei"/>
                  <a:cs typeface="Microsoft Yahei"/>
                  <a:sym typeface="Microsoft Yahei"/>
                </a:rPr>
                <a:t>Exploratory Data Analysis</a:t>
              </a:r>
              <a:endParaRPr sz="1100"/>
            </a:p>
          </p:txBody>
        </p:sp>
        <p:sp>
          <p:nvSpPr>
            <p:cNvPr id="299" name="Google Shape;299;p33"/>
            <p:cNvSpPr/>
            <p:nvPr/>
          </p:nvSpPr>
          <p:spPr>
            <a:xfrm>
              <a:off x="-12700" y="587118"/>
              <a:ext cx="393600" cy="520200"/>
            </a:xfrm>
            <a:prstGeom prst="rect">
              <a:avLst/>
            </a:prstGeom>
            <a:solidFill>
              <a:srgbClr val="F4726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300" name="Google Shape;300;p33"/>
          <p:cNvSpPr txBox="1"/>
          <p:nvPr/>
        </p:nvSpPr>
        <p:spPr>
          <a:xfrm>
            <a:off x="6768475" y="1452950"/>
            <a:ext cx="2234400" cy="762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chemeClr val="lt1"/>
                </a:solidFill>
                <a:latin typeface="Microsoft Yahei"/>
                <a:ea typeface="Microsoft Yahei"/>
                <a:cs typeface="Microsoft Yahei"/>
                <a:sym typeface="Microsoft Yahei"/>
              </a:rPr>
              <a:t>Number of certified beds vs. Overall rating</a:t>
            </a:r>
            <a:endParaRPr sz="1100"/>
          </a:p>
        </p:txBody>
      </p:sp>
      <p:sp>
        <p:nvSpPr>
          <p:cNvPr id="301" name="Google Shape;301;p33"/>
          <p:cNvSpPr/>
          <p:nvPr/>
        </p:nvSpPr>
        <p:spPr>
          <a:xfrm>
            <a:off x="6768475" y="1383275"/>
            <a:ext cx="2086500" cy="872400"/>
          </a:xfrm>
          <a:prstGeom prst="round2SameRect">
            <a:avLst>
              <a:gd fmla="val 16667" name="adj1"/>
              <a:gd fmla="val 0" name="adj2"/>
            </a:avLst>
          </a:prstGeom>
          <a:noFill/>
          <a:ln cap="flat" cmpd="sng" w="28575">
            <a:solidFill>
              <a:srgbClr val="29B9A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900">
              <a:solidFill>
                <a:srgbClr val="3F3F3F"/>
              </a:solidFill>
              <a:latin typeface="Calibri"/>
              <a:ea typeface="Calibri"/>
              <a:cs typeface="Calibri"/>
              <a:sym typeface="Calibri"/>
            </a:endParaRPr>
          </a:p>
        </p:txBody>
      </p:sp>
      <p:sp>
        <p:nvSpPr>
          <p:cNvPr id="302" name="Google Shape;302;p33"/>
          <p:cNvSpPr/>
          <p:nvPr/>
        </p:nvSpPr>
        <p:spPr>
          <a:xfrm>
            <a:off x="6308314" y="1606446"/>
            <a:ext cx="306440" cy="302000"/>
          </a:xfrm>
          <a:custGeom>
            <a:rect b="b" l="l" r="r" t="t"/>
            <a:pathLst>
              <a:path extrusionOk="0" h="63" w="64">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29B9A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525252"/>
              </a:solidFill>
              <a:latin typeface="Calibri"/>
              <a:ea typeface="Calibri"/>
              <a:cs typeface="Calibri"/>
              <a:sym typeface="Calibri"/>
            </a:endParaRPr>
          </a:p>
        </p:txBody>
      </p:sp>
      <p:sp>
        <p:nvSpPr>
          <p:cNvPr id="303" name="Google Shape;303;p33"/>
          <p:cNvSpPr txBox="1"/>
          <p:nvPr/>
        </p:nvSpPr>
        <p:spPr>
          <a:xfrm>
            <a:off x="6865675" y="2839625"/>
            <a:ext cx="204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Calibri"/>
                <a:ea typeface="Calibri"/>
                <a:cs typeface="Calibri"/>
                <a:sym typeface="Calibri"/>
              </a:rPr>
              <a:t>Is there any relationship between overall rating and number of beds? </a:t>
            </a:r>
            <a:endParaRPr>
              <a:solidFill>
                <a:srgbClr val="FFFFFF"/>
              </a:solidFill>
              <a:latin typeface="Calibri"/>
              <a:ea typeface="Calibri"/>
              <a:cs typeface="Calibri"/>
              <a:sym typeface="Calibri"/>
            </a:endParaRPr>
          </a:p>
        </p:txBody>
      </p:sp>
      <p:pic>
        <p:nvPicPr>
          <p:cNvPr id="304" name="Google Shape;304;p33"/>
          <p:cNvPicPr preferRelativeResize="0"/>
          <p:nvPr/>
        </p:nvPicPr>
        <p:blipFill>
          <a:blip r:embed="rId3">
            <a:alphaModFix/>
          </a:blip>
          <a:stretch>
            <a:fillRect/>
          </a:stretch>
        </p:blipFill>
        <p:spPr>
          <a:xfrm>
            <a:off x="304800" y="1606458"/>
            <a:ext cx="5914474" cy="241846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par>
                                <p:cTn fill="hold" nodeType="withEffect" presetClass="entr" presetID="23" presetSubtype="16">
                                  <p:stCondLst>
                                    <p:cond delay="50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500"/>
                                        <p:tgtEl>
                                          <p:spTgt spid="302"/>
                                        </p:tgtEl>
                                        <p:attrNameLst>
                                          <p:attrName>ppt_w</p:attrName>
                                        </p:attrNameLst>
                                      </p:cBhvr>
                                      <p:tavLst>
                                        <p:tav fmla="" tm="0">
                                          <p:val>
                                            <p:strVal val="0"/>
                                          </p:val>
                                        </p:tav>
                                        <p:tav fmla="" tm="100000">
                                          <p:val>
                                            <p:strVal val="#ppt_w"/>
                                          </p:val>
                                        </p:tav>
                                      </p:tavLst>
                                    </p:anim>
                                    <p:anim calcmode="lin" valueType="num">
                                      <p:cBhvr additive="base">
                                        <p:cTn dur="500"/>
                                        <p:tgtEl>
                                          <p:spTgt spid="30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