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ubik Medium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Rubik SemiBold"/>
      <p:regular r:id="rId52"/>
      <p:bold r:id="rId53"/>
      <p:italic r:id="rId54"/>
      <p:boldItalic r:id="rId55"/>
    </p:embeddedFont>
    <p:embeddedFont>
      <p:font typeface="Rubik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Medium-regular.fntdata"/><Relationship Id="rId42" Type="http://schemas.openxmlformats.org/officeDocument/2006/relationships/font" Target="fonts/RubikMedium-italic.fntdata"/><Relationship Id="rId41" Type="http://schemas.openxmlformats.org/officeDocument/2006/relationships/font" Target="fonts/RubikMedium-bold.fntdata"/><Relationship Id="rId44" Type="http://schemas.openxmlformats.org/officeDocument/2006/relationships/font" Target="fonts/Roboto-regular.fntdata"/><Relationship Id="rId43" Type="http://schemas.openxmlformats.org/officeDocument/2006/relationships/font" Target="fonts/RubikMedium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RubikSemiBold-bold.fntdata"/><Relationship Id="rId52" Type="http://schemas.openxmlformats.org/officeDocument/2006/relationships/font" Target="fonts/Rubik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RubikSemiBold-boldItalic.fntdata"/><Relationship Id="rId10" Type="http://schemas.openxmlformats.org/officeDocument/2006/relationships/slide" Target="slides/slide4.xml"/><Relationship Id="rId54" Type="http://schemas.openxmlformats.org/officeDocument/2006/relationships/font" Target="fonts/RubikSemiBold-italic.fntdata"/><Relationship Id="rId13" Type="http://schemas.openxmlformats.org/officeDocument/2006/relationships/slide" Target="slides/slide7.xml"/><Relationship Id="rId57" Type="http://schemas.openxmlformats.org/officeDocument/2006/relationships/font" Target="fonts/Rubik-bold.fntdata"/><Relationship Id="rId12" Type="http://schemas.openxmlformats.org/officeDocument/2006/relationships/slide" Target="slides/slide6.xml"/><Relationship Id="rId56" Type="http://schemas.openxmlformats.org/officeDocument/2006/relationships/font" Target="fonts/Rubik-regular.fntdata"/><Relationship Id="rId15" Type="http://schemas.openxmlformats.org/officeDocument/2006/relationships/slide" Target="slides/slide9.xml"/><Relationship Id="rId59" Type="http://schemas.openxmlformats.org/officeDocument/2006/relationships/font" Target="fonts/Rubik-boldItalic.fntdata"/><Relationship Id="rId14" Type="http://schemas.openxmlformats.org/officeDocument/2006/relationships/slide" Target="slides/slide8.xml"/><Relationship Id="rId58" Type="http://schemas.openxmlformats.org/officeDocument/2006/relationships/font" Target="fonts/Rubik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25c6e50f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25c6e50f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25c6e50f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25c6e50f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25c6e50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25c6e50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25c6e50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25c6e50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25c6e50f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25c6e50f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2c52b5a5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2c52b5a5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2c52b5a5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2c52b5a5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2c52b5a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2c52b5a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2c52b5a5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2c52b5a5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2c52b5a5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2c52b5a5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fbc3de000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fbc3de000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2c52b5a5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2c52b5a5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2c52b5a5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2c52b5a5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25c6e50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25c6e50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291afaf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291afaf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2952b19da_4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2952b19da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25c6e50f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25c6e50f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291afafa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291afafa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291afafa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291afafa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291afafa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291afafa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291afafaf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291afafaf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c52b5a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2c52b5a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2970801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2970801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25c6e50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25c6e50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291afafaf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291afafa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a8cd67e36_4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a8cd67e36_4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b6e01f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0b6e01f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2952b19d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2952b19d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5c6e50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25c6e50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25c6e50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25c6e50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25c6e50f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25c6e50f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25c6e50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25c6e50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0000" y="4755875"/>
            <a:ext cx="6544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202A"/>
                </a:solidFill>
              </a:rPr>
              <a:t>DIT</a:t>
            </a:r>
            <a:r>
              <a:rPr lang="en" sz="1200">
                <a:solidFill>
                  <a:srgbClr val="1B202A"/>
                </a:solidFill>
              </a:rPr>
              <a:t> | </a:t>
            </a:r>
            <a:r>
              <a:rPr lang="en" sz="1200">
                <a:solidFill>
                  <a:srgbClr val="1B202A"/>
                </a:solidFill>
              </a:rPr>
              <a:t>Group </a:t>
            </a:r>
            <a:r>
              <a:rPr b="1" lang="en" sz="1200">
                <a:solidFill>
                  <a:schemeClr val="dk1"/>
                </a:solidFill>
              </a:rPr>
              <a:t>86</a:t>
            </a:r>
            <a:r>
              <a:rPr lang="en" sz="1200">
                <a:solidFill>
                  <a:srgbClr val="1B202A"/>
                </a:solidFill>
              </a:rPr>
              <a:t> : </a:t>
            </a:r>
            <a:r>
              <a:rPr lang="en" sz="1200">
                <a:solidFill>
                  <a:srgbClr val="1B202A"/>
                </a:solidFill>
              </a:rPr>
              <a:t>Antoine B - Abderrahmane H - Lucas M - Timothé G</a:t>
            </a:r>
            <a:endParaRPr sz="1200">
              <a:solidFill>
                <a:srgbClr val="1B202A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6728225" y="4749900"/>
            <a:ext cx="118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02A"/>
                </a:solidFill>
              </a:rPr>
              <a:t>2021 - 2022</a:t>
            </a:r>
            <a:endParaRPr sz="1200">
              <a:solidFill>
                <a:srgbClr val="1B202A"/>
              </a:solidFill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88325" y="4796287"/>
            <a:ext cx="1232821" cy="2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3980100" y="4703625"/>
            <a:ext cx="118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74EA7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F9F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297500" y="4703625"/>
            <a:ext cx="54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00" y="4755875"/>
            <a:ext cx="6544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202A"/>
                </a:solidFill>
              </a:rPr>
              <a:t>DIT</a:t>
            </a:r>
            <a:r>
              <a:rPr lang="en" sz="1200">
                <a:solidFill>
                  <a:srgbClr val="1B202A"/>
                </a:solidFill>
              </a:rPr>
              <a:t> | Group </a:t>
            </a:r>
            <a:r>
              <a:rPr b="1" lang="en" sz="1200">
                <a:solidFill>
                  <a:schemeClr val="dk1"/>
                </a:solidFill>
              </a:rPr>
              <a:t>86</a:t>
            </a:r>
            <a:r>
              <a:rPr lang="en" sz="1200">
                <a:solidFill>
                  <a:srgbClr val="1B202A"/>
                </a:solidFill>
              </a:rPr>
              <a:t> : Antoine B - Abderrahmane H - Lucas M - Timothé G</a:t>
            </a:r>
            <a:endParaRPr sz="1200">
              <a:solidFill>
                <a:srgbClr val="1B202A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728225" y="4749900"/>
            <a:ext cx="118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02A"/>
                </a:solidFill>
              </a:rPr>
              <a:t>2021 - 2022</a:t>
            </a:r>
            <a:endParaRPr sz="1200">
              <a:solidFill>
                <a:srgbClr val="1B202A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88325" y="4796287"/>
            <a:ext cx="1232821" cy="2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3980100" y="4703625"/>
            <a:ext cx="118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74EA7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/>
        </p:nvSpPr>
        <p:spPr>
          <a:xfrm>
            <a:off x="311700" y="177914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1B202A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Projet </a:t>
            </a:r>
            <a:r>
              <a:rPr lang="en" sz="4300">
                <a:solidFill>
                  <a:srgbClr val="674EA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Digital </a:t>
            </a:r>
            <a:r>
              <a:rPr lang="en" sz="4300">
                <a:solidFill>
                  <a:srgbClr val="674EA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Transformations</a:t>
            </a:r>
            <a:endParaRPr sz="4300">
              <a:solidFill>
                <a:srgbClr val="674EA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311700" y="272268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202A"/>
                </a:solidFill>
                <a:latin typeface="Rubik"/>
                <a:ea typeface="Rubik"/>
                <a:cs typeface="Rubik"/>
                <a:sym typeface="Rubik"/>
              </a:rPr>
              <a:t>Gotham - From Superman to Batman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202A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ctrTitle"/>
          </p:nvPr>
        </p:nvSpPr>
        <p:spPr>
          <a:xfrm>
            <a:off x="283650" y="441475"/>
            <a:ext cx="8520600" cy="14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La méthodologie PROSCI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2340500" y="2894100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1980750" y="2352725"/>
            <a:ext cx="512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Rubik Medium"/>
              <a:buChar char="-"/>
            </a:pPr>
            <a:r>
              <a:rPr lang="en" sz="24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Preparer les changements</a:t>
            </a:r>
            <a:endParaRPr sz="24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Rubik Medium"/>
              <a:buChar char="-"/>
            </a:pPr>
            <a:r>
              <a:rPr lang="en" sz="24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Gérer les changements</a:t>
            </a:r>
            <a:endParaRPr sz="24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Rubik Medium"/>
              <a:buChar char="-"/>
            </a:pPr>
            <a:r>
              <a:rPr lang="en" sz="24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Renforcer les changements</a:t>
            </a:r>
            <a:endParaRPr sz="24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63" y="1059700"/>
            <a:ext cx="8258477" cy="33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854925" y="252275"/>
            <a:ext cx="6257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Diagramme de Gantt</a:t>
            </a:r>
            <a:endParaRPr sz="4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/>
          <p:nvPr/>
        </p:nvSpPr>
        <p:spPr>
          <a:xfrm>
            <a:off x="-67225" y="-125"/>
            <a:ext cx="921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2223375" y="2080075"/>
            <a:ext cx="4697400" cy="1123500"/>
          </a:xfrm>
          <a:prstGeom prst="rect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1930400" y="2205000"/>
            <a:ext cx="52158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COACH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/>
        </p:nvSpPr>
        <p:spPr>
          <a:xfrm>
            <a:off x="339225" y="214075"/>
            <a:ext cx="85464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404040"/>
                </a:solidFill>
              </a:rPr>
              <a:t>Défendre le changement et supporter les équipes en charge</a:t>
            </a:r>
            <a:endParaRPr sz="26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366700" y="770825"/>
            <a:ext cx="8042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    </a:t>
            </a: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 Défendre les changements</a:t>
            </a: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                                Rôle des Managers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55" name="Google Shape;255;p37"/>
          <p:cNvCxnSpPr/>
          <p:nvPr/>
        </p:nvCxnSpPr>
        <p:spPr>
          <a:xfrm>
            <a:off x="4381450" y="1163225"/>
            <a:ext cx="12900" cy="27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7"/>
          <p:cNvSpPr txBox="1"/>
          <p:nvPr/>
        </p:nvSpPr>
        <p:spPr>
          <a:xfrm>
            <a:off x="385400" y="1709825"/>
            <a:ext cx="4036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</a:rPr>
              <a:t>Expliquer les changements à appliquer</a:t>
            </a:r>
            <a:endParaRPr sz="13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</a:rPr>
              <a:t>Convaincre</a:t>
            </a:r>
            <a:r>
              <a:rPr lang="en" sz="1300">
                <a:solidFill>
                  <a:srgbClr val="404040"/>
                </a:solidFill>
              </a:rPr>
              <a:t> les partie prenantes des bénéfices des changements</a:t>
            </a:r>
            <a:endParaRPr sz="13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</a:rPr>
              <a:t>Répondre à leurs question</a:t>
            </a:r>
            <a:endParaRPr sz="1300">
              <a:solidFill>
                <a:srgbClr val="404040"/>
              </a:solidFill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4758100" y="1772975"/>
            <a:ext cx="40362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774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Communiquer</a:t>
            </a:r>
            <a:endParaRPr sz="1300">
              <a:solidFill>
                <a:schemeClr val="dk1"/>
              </a:solidFill>
            </a:endParaRPr>
          </a:p>
          <a:p>
            <a:pPr indent="-311150" lvl="0" marL="774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Faire le lien entre les parties prenantes</a:t>
            </a:r>
            <a:endParaRPr sz="1300">
              <a:solidFill>
                <a:schemeClr val="dk1"/>
              </a:solidFill>
            </a:endParaRPr>
          </a:p>
          <a:p>
            <a:pPr indent="-311150" lvl="0" marL="774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Défendre les changements</a:t>
            </a:r>
            <a:endParaRPr sz="1300">
              <a:solidFill>
                <a:schemeClr val="dk1"/>
              </a:solidFill>
            </a:endParaRPr>
          </a:p>
          <a:p>
            <a:pPr indent="-311150" lvl="0" marL="774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Instruire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/>
        </p:nvSpPr>
        <p:spPr>
          <a:xfrm>
            <a:off x="339225" y="214075"/>
            <a:ext cx="85464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404040"/>
                </a:solidFill>
              </a:rPr>
              <a:t>Plan de communication dans les équipes</a:t>
            </a:r>
            <a:endParaRPr sz="26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366700" y="770825"/>
            <a:ext cx="8042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            </a:t>
            </a: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Managers</a:t>
            </a: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                          Employés                            Citoyens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64" name="Google Shape;264;p38"/>
          <p:cNvCxnSpPr/>
          <p:nvPr/>
        </p:nvCxnSpPr>
        <p:spPr>
          <a:xfrm>
            <a:off x="5825000" y="1378675"/>
            <a:ext cx="12900" cy="27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8"/>
          <p:cNvSpPr txBox="1"/>
          <p:nvPr/>
        </p:nvSpPr>
        <p:spPr>
          <a:xfrm>
            <a:off x="366700" y="1709825"/>
            <a:ext cx="2366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787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000">
                <a:solidFill>
                  <a:srgbClr val="404040"/>
                </a:solidFill>
              </a:rPr>
              <a:t>Meetings</a:t>
            </a:r>
            <a:r>
              <a:rPr lang="en" sz="2000">
                <a:solidFill>
                  <a:schemeClr val="dk1"/>
                </a:solidFill>
              </a:rPr>
              <a:t>​</a:t>
            </a:r>
            <a:endParaRPr sz="2000">
              <a:solidFill>
                <a:schemeClr val="dk1"/>
              </a:solidFill>
            </a:endParaRPr>
          </a:p>
          <a:p>
            <a:pPr indent="-3302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000">
                <a:solidFill>
                  <a:srgbClr val="404040"/>
                </a:solidFill>
              </a:rPr>
              <a:t>Formations</a:t>
            </a:r>
            <a:endParaRPr sz="2000">
              <a:solidFill>
                <a:schemeClr val="dk1"/>
              </a:solidFill>
            </a:endParaRPr>
          </a:p>
          <a:p>
            <a:pPr indent="-3302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000">
                <a:solidFill>
                  <a:srgbClr val="404040"/>
                </a:solidFill>
              </a:rPr>
              <a:t>Entretiens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040"/>
              </a:solidFill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5620675" y="1667775"/>
            <a:ext cx="2956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787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000">
                <a:solidFill>
                  <a:srgbClr val="404040"/>
                </a:solidFill>
              </a:rPr>
              <a:t>Conférences</a:t>
            </a:r>
            <a:r>
              <a:rPr lang="en" sz="2000">
                <a:solidFill>
                  <a:schemeClr val="dk1"/>
                </a:solidFill>
              </a:rPr>
              <a:t>​</a:t>
            </a:r>
            <a:endParaRPr sz="2000">
              <a:solidFill>
                <a:schemeClr val="dk1"/>
              </a:solidFill>
            </a:endParaRPr>
          </a:p>
          <a:p>
            <a:pPr indent="-3302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000">
                <a:solidFill>
                  <a:srgbClr val="404040"/>
                </a:solidFill>
              </a:rPr>
              <a:t>Publicités</a:t>
            </a:r>
            <a:r>
              <a:rPr lang="en" sz="2000">
                <a:solidFill>
                  <a:schemeClr val="dk1"/>
                </a:solidFill>
              </a:rPr>
              <a:t>​</a:t>
            </a:r>
            <a:endParaRPr sz="2000">
              <a:solidFill>
                <a:schemeClr val="dk1"/>
              </a:solidFill>
            </a:endParaRPr>
          </a:p>
          <a:p>
            <a:pPr indent="-3302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000">
                <a:solidFill>
                  <a:srgbClr val="404040"/>
                </a:solidFill>
              </a:rPr>
              <a:t>Flyers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67" name="Google Shape;267;p38"/>
          <p:cNvCxnSpPr/>
          <p:nvPr/>
        </p:nvCxnSpPr>
        <p:spPr>
          <a:xfrm>
            <a:off x="2985200" y="1378675"/>
            <a:ext cx="12900" cy="27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8"/>
          <p:cNvSpPr txBox="1"/>
          <p:nvPr/>
        </p:nvSpPr>
        <p:spPr>
          <a:xfrm>
            <a:off x="2831025" y="1667775"/>
            <a:ext cx="35748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787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000">
                <a:solidFill>
                  <a:srgbClr val="404040"/>
                </a:solidFill>
              </a:rPr>
              <a:t>Conférences</a:t>
            </a:r>
            <a:r>
              <a:rPr lang="en" sz="2000">
                <a:solidFill>
                  <a:schemeClr val="dk1"/>
                </a:solidFill>
              </a:rPr>
              <a:t>​</a:t>
            </a:r>
            <a:endParaRPr sz="2000">
              <a:solidFill>
                <a:schemeClr val="dk1"/>
              </a:solidFill>
            </a:endParaRPr>
          </a:p>
          <a:p>
            <a:pPr indent="-3302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000">
                <a:solidFill>
                  <a:srgbClr val="404040"/>
                </a:solidFill>
              </a:rPr>
              <a:t>Meetings</a:t>
            </a:r>
            <a:r>
              <a:rPr lang="en" sz="2000">
                <a:solidFill>
                  <a:schemeClr val="dk1"/>
                </a:solidFill>
              </a:rPr>
              <a:t>​</a:t>
            </a:r>
            <a:endParaRPr sz="2000">
              <a:solidFill>
                <a:schemeClr val="dk1"/>
              </a:solidFill>
            </a:endParaRPr>
          </a:p>
          <a:p>
            <a:pPr indent="-3302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000">
                <a:solidFill>
                  <a:srgbClr val="404040"/>
                </a:solidFill>
              </a:rPr>
              <a:t>Affiches</a:t>
            </a:r>
            <a:endParaRPr sz="2000">
              <a:solidFill>
                <a:schemeClr val="dk1"/>
              </a:solidFill>
            </a:endParaRPr>
          </a:p>
          <a:p>
            <a:pPr indent="-3302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000">
                <a:solidFill>
                  <a:srgbClr val="404040"/>
                </a:solidFill>
              </a:rPr>
              <a:t>E-mail</a:t>
            </a:r>
            <a:r>
              <a:rPr lang="en" sz="2000">
                <a:solidFill>
                  <a:schemeClr val="dk1"/>
                </a:solidFill>
              </a:rPr>
              <a:t>​</a:t>
            </a:r>
            <a:endParaRPr sz="2000">
              <a:solidFill>
                <a:schemeClr val="dk1"/>
              </a:solidFill>
            </a:endParaRPr>
          </a:p>
          <a:p>
            <a:pPr indent="-3302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000">
                <a:solidFill>
                  <a:srgbClr val="404040"/>
                </a:solidFill>
              </a:rPr>
              <a:t>Flyers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5172875" y="198375"/>
            <a:ext cx="32595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4040"/>
                </a:solidFill>
                <a:latin typeface="Rubik Medium"/>
                <a:ea typeface="Rubik Medium"/>
                <a:cs typeface="Rubik Medium"/>
                <a:sym typeface="Rubik Medium"/>
              </a:rPr>
              <a:t>During </a:t>
            </a:r>
            <a:r>
              <a:rPr lang="en" sz="3000">
                <a:solidFill>
                  <a:srgbClr val="404040"/>
                </a:solidFill>
                <a:latin typeface="Rubik Medium"/>
                <a:ea typeface="Rubik Medium"/>
                <a:cs typeface="Rubik Medium"/>
                <a:sym typeface="Rubik Medium"/>
              </a:rPr>
              <a:t>change </a:t>
            </a:r>
            <a:endParaRPr sz="3000">
              <a:solidFill>
                <a:srgbClr val="40404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74" name="Google Shape;274;p39"/>
          <p:cNvSpPr/>
          <p:nvPr/>
        </p:nvSpPr>
        <p:spPr>
          <a:xfrm flipH="1">
            <a:off x="-2212875" y="-97650"/>
            <a:ext cx="7570800" cy="5338800"/>
          </a:xfrm>
          <a:prstGeom prst="parallelogram">
            <a:avLst>
              <a:gd fmla="val 25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5172875" y="1066275"/>
            <a:ext cx="39105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Rubik Medium"/>
                <a:ea typeface="Rubik Medium"/>
                <a:cs typeface="Rubik Medium"/>
                <a:sym typeface="Rubik Medium"/>
              </a:rPr>
              <a:t>1 - Communication Plan </a:t>
            </a:r>
            <a:endParaRPr sz="2000">
              <a:solidFill>
                <a:srgbClr val="40404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172875" y="1582575"/>
            <a:ext cx="39105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Rubik Medium"/>
                <a:ea typeface="Rubik Medium"/>
                <a:cs typeface="Rubik Medium"/>
                <a:sym typeface="Rubik Medium"/>
              </a:rPr>
              <a:t>2</a:t>
            </a:r>
            <a:r>
              <a:rPr lang="en" sz="2000">
                <a:solidFill>
                  <a:srgbClr val="404040"/>
                </a:solidFill>
                <a:latin typeface="Rubik Medium"/>
                <a:ea typeface="Rubik Medium"/>
                <a:cs typeface="Rubik Medium"/>
                <a:sym typeface="Rubik Medium"/>
              </a:rPr>
              <a:t>- Training Plan </a:t>
            </a:r>
            <a:endParaRPr sz="2000">
              <a:solidFill>
                <a:srgbClr val="40404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474800" y="1290225"/>
            <a:ext cx="312600" cy="31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1004100" y="1282725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Before change</a:t>
            </a:r>
            <a:endParaRPr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1004100" y="2404200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During </a:t>
            </a: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change</a:t>
            </a:r>
            <a:endParaRPr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80" name="Google Shape;280;p39"/>
          <p:cNvCxnSpPr>
            <a:stCxn id="277" idx="4"/>
            <a:endCxn id="281" idx="0"/>
          </p:cNvCxnSpPr>
          <p:nvPr/>
        </p:nvCxnSpPr>
        <p:spPr>
          <a:xfrm>
            <a:off x="631100" y="1602825"/>
            <a:ext cx="0" cy="80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9"/>
          <p:cNvSpPr/>
          <p:nvPr/>
        </p:nvSpPr>
        <p:spPr>
          <a:xfrm>
            <a:off x="474800" y="2411700"/>
            <a:ext cx="312600" cy="31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/>
          <p:nvPr/>
        </p:nvSpPr>
        <p:spPr>
          <a:xfrm>
            <a:off x="-67225" y="-125"/>
            <a:ext cx="921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887025" y="2080075"/>
            <a:ext cx="7370100" cy="1123500"/>
          </a:xfrm>
          <a:prstGeom prst="rect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1148675" y="2205000"/>
            <a:ext cx="67794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COMMUNICATION PLAN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Communication plan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366700" y="770825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Introduction du plan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800" y="1709925"/>
            <a:ext cx="1865225" cy="18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1"/>
          <p:cNvSpPr/>
          <p:nvPr/>
        </p:nvSpPr>
        <p:spPr>
          <a:xfrm>
            <a:off x="4147750" y="2444725"/>
            <a:ext cx="1215600" cy="556200"/>
          </a:xfrm>
          <a:prstGeom prst="homePlate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075" y="1639138"/>
            <a:ext cx="1865225" cy="18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Communication plan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366700" y="770825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Cibles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638" y="1667950"/>
            <a:ext cx="2053275" cy="20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700" y="1939775"/>
            <a:ext cx="1733900" cy="17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6900" y="1888925"/>
            <a:ext cx="1784750" cy="17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/>
        </p:nvSpPr>
        <p:spPr>
          <a:xfrm>
            <a:off x="1525525" y="3814050"/>
            <a:ext cx="1447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Rubik"/>
                <a:ea typeface="Rubik"/>
                <a:cs typeface="Rubik"/>
                <a:sym typeface="Rubik"/>
              </a:rPr>
              <a:t>Employés</a:t>
            </a:r>
            <a:endParaRPr sz="1800">
              <a:solidFill>
                <a:srgbClr val="40404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4164900" y="3814050"/>
            <a:ext cx="1447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Rubik"/>
                <a:ea typeface="Rubik"/>
                <a:cs typeface="Rubik"/>
                <a:sym typeface="Rubik"/>
              </a:rPr>
              <a:t>Police</a:t>
            </a:r>
            <a:endParaRPr sz="1800">
              <a:solidFill>
                <a:srgbClr val="40404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6938525" y="3814050"/>
            <a:ext cx="1447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Rubik"/>
                <a:ea typeface="Rubik"/>
                <a:cs typeface="Rubik"/>
                <a:sym typeface="Rubik"/>
              </a:rPr>
              <a:t>Citoyens</a:t>
            </a:r>
            <a:endParaRPr sz="1800">
              <a:solidFill>
                <a:srgbClr val="40404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/>
          <p:nvPr/>
        </p:nvSpPr>
        <p:spPr>
          <a:xfrm>
            <a:off x="-67225" y="-125"/>
            <a:ext cx="921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887025" y="2080075"/>
            <a:ext cx="7370100" cy="1123500"/>
          </a:xfrm>
          <a:prstGeom prst="rect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 txBox="1"/>
          <p:nvPr/>
        </p:nvSpPr>
        <p:spPr>
          <a:xfrm>
            <a:off x="1148675" y="2205000"/>
            <a:ext cx="67794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TRAINING </a:t>
            </a: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PLAN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/>
        </p:nvSpPr>
        <p:spPr>
          <a:xfrm>
            <a:off x="1905875" y="1391750"/>
            <a:ext cx="5905200" cy="644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Before change 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2657250" y="3131625"/>
            <a:ext cx="3829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                NEED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                                              IDENTIFY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DESIGN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                             COACH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Training Plan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366700" y="770825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Liste des formations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 rotWithShape="1">
          <a:blip r:embed="rId3">
            <a:alphaModFix/>
          </a:blip>
          <a:srcRect b="0" l="0" r="0" t="882"/>
          <a:stretch/>
        </p:blipFill>
        <p:spPr>
          <a:xfrm>
            <a:off x="2883663" y="858175"/>
            <a:ext cx="3967425" cy="3741476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/>
        </p:nvSpPr>
        <p:spPr>
          <a:xfrm>
            <a:off x="5172875" y="198375"/>
            <a:ext cx="32595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4040"/>
                </a:solidFill>
                <a:latin typeface="Rubik Medium"/>
                <a:ea typeface="Rubik Medium"/>
                <a:cs typeface="Rubik Medium"/>
                <a:sym typeface="Rubik Medium"/>
              </a:rPr>
              <a:t>After </a:t>
            </a:r>
            <a:r>
              <a:rPr lang="en" sz="3000">
                <a:solidFill>
                  <a:srgbClr val="404040"/>
                </a:solidFill>
                <a:latin typeface="Rubik Medium"/>
                <a:ea typeface="Rubik Medium"/>
                <a:cs typeface="Rubik Medium"/>
                <a:sym typeface="Rubik Medium"/>
              </a:rPr>
              <a:t>change </a:t>
            </a:r>
            <a:endParaRPr sz="3000">
              <a:solidFill>
                <a:srgbClr val="40404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29" name="Google Shape;329;p45"/>
          <p:cNvSpPr/>
          <p:nvPr/>
        </p:nvSpPr>
        <p:spPr>
          <a:xfrm flipH="1">
            <a:off x="-2212875" y="-97650"/>
            <a:ext cx="7570800" cy="5338800"/>
          </a:xfrm>
          <a:prstGeom prst="parallelogram">
            <a:avLst>
              <a:gd fmla="val 25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"/>
          <p:cNvSpPr txBox="1"/>
          <p:nvPr/>
        </p:nvSpPr>
        <p:spPr>
          <a:xfrm>
            <a:off x="5172875" y="1066275"/>
            <a:ext cx="39105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Rubik Medium"/>
                <a:ea typeface="Rubik Medium"/>
                <a:cs typeface="Rubik Medium"/>
                <a:sym typeface="Rubik Medium"/>
              </a:rPr>
              <a:t>1 - Measure</a:t>
            </a:r>
            <a:endParaRPr sz="2000">
              <a:solidFill>
                <a:srgbClr val="40404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5172875" y="1582575"/>
            <a:ext cx="39105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Rubik Medium"/>
                <a:ea typeface="Rubik Medium"/>
                <a:cs typeface="Rubik Medium"/>
                <a:sym typeface="Rubik Medium"/>
              </a:rPr>
              <a:t>2- Mitigate</a:t>
            </a:r>
            <a:endParaRPr sz="2000">
              <a:solidFill>
                <a:srgbClr val="40404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32" name="Google Shape;332;p45"/>
          <p:cNvSpPr/>
          <p:nvPr/>
        </p:nvSpPr>
        <p:spPr>
          <a:xfrm>
            <a:off x="474800" y="1290225"/>
            <a:ext cx="312600" cy="31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5"/>
          <p:cNvSpPr txBox="1"/>
          <p:nvPr/>
        </p:nvSpPr>
        <p:spPr>
          <a:xfrm>
            <a:off x="1004100" y="1282725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Before change</a:t>
            </a:r>
            <a:endParaRPr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1004100" y="2404200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During change</a:t>
            </a:r>
            <a:endParaRPr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35" name="Google Shape;335;p45"/>
          <p:cNvCxnSpPr>
            <a:stCxn id="332" idx="4"/>
            <a:endCxn id="336" idx="0"/>
          </p:cNvCxnSpPr>
          <p:nvPr/>
        </p:nvCxnSpPr>
        <p:spPr>
          <a:xfrm>
            <a:off x="631100" y="1602825"/>
            <a:ext cx="0" cy="80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45"/>
          <p:cNvSpPr/>
          <p:nvPr/>
        </p:nvSpPr>
        <p:spPr>
          <a:xfrm>
            <a:off x="474800" y="2411700"/>
            <a:ext cx="312600" cy="31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45"/>
          <p:cNvCxnSpPr/>
          <p:nvPr/>
        </p:nvCxnSpPr>
        <p:spPr>
          <a:xfrm>
            <a:off x="631100" y="2724375"/>
            <a:ext cx="0" cy="80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45"/>
          <p:cNvSpPr/>
          <p:nvPr/>
        </p:nvSpPr>
        <p:spPr>
          <a:xfrm>
            <a:off x="474800" y="3533175"/>
            <a:ext cx="312600" cy="31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5"/>
          <p:cNvSpPr txBox="1"/>
          <p:nvPr/>
        </p:nvSpPr>
        <p:spPr>
          <a:xfrm>
            <a:off x="1004100" y="3525675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After </a:t>
            </a: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change</a:t>
            </a:r>
            <a:endParaRPr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/>
          <p:nvPr/>
        </p:nvSpPr>
        <p:spPr>
          <a:xfrm>
            <a:off x="-67225" y="-125"/>
            <a:ext cx="921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6"/>
          <p:cNvSpPr/>
          <p:nvPr/>
        </p:nvSpPr>
        <p:spPr>
          <a:xfrm>
            <a:off x="2223375" y="2080075"/>
            <a:ext cx="4697400" cy="1123500"/>
          </a:xfrm>
          <a:prstGeom prst="rect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6"/>
          <p:cNvSpPr txBox="1"/>
          <p:nvPr/>
        </p:nvSpPr>
        <p:spPr>
          <a:xfrm>
            <a:off x="1930400" y="2205000"/>
            <a:ext cx="52158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MEASURE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Me</a:t>
            </a: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a</a:t>
            </a: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sure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Pourquoi mesurer l’impact du changement ?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52" name="Google Shape;352;p47"/>
          <p:cNvSpPr txBox="1"/>
          <p:nvPr/>
        </p:nvSpPr>
        <p:spPr>
          <a:xfrm>
            <a:off x="366700" y="770825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53" name="Google Shape;3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8" y="1483111"/>
            <a:ext cx="2348675" cy="23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/>
        </p:nvSpPr>
        <p:spPr>
          <a:xfrm>
            <a:off x="339225" y="214075"/>
            <a:ext cx="86667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Measure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Quelles KPIs utilisés pour déterminer la performance du projet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59" name="Google Shape;359;p48"/>
          <p:cNvSpPr txBox="1"/>
          <p:nvPr/>
        </p:nvSpPr>
        <p:spPr>
          <a:xfrm>
            <a:off x="366700" y="770825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671825" y="1507600"/>
            <a:ext cx="4719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Nombre de poubelles opérationnel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Nombre de mission effectué par jours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Temps de réaction face à une urgence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Nombre de rapport/requetes fait sur l’appli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Couverture des drones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Incident reporter par les citoyens</a:t>
            </a:r>
            <a:endParaRPr/>
          </a:p>
        </p:txBody>
      </p:sp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425" y="1579000"/>
            <a:ext cx="2483700" cy="24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/>
          <p:nvPr/>
        </p:nvSpPr>
        <p:spPr>
          <a:xfrm>
            <a:off x="-67225" y="-125"/>
            <a:ext cx="921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9"/>
          <p:cNvSpPr/>
          <p:nvPr/>
        </p:nvSpPr>
        <p:spPr>
          <a:xfrm>
            <a:off x="2223375" y="2080075"/>
            <a:ext cx="4697400" cy="1123500"/>
          </a:xfrm>
          <a:prstGeom prst="rect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9"/>
          <p:cNvSpPr txBox="1"/>
          <p:nvPr/>
        </p:nvSpPr>
        <p:spPr>
          <a:xfrm>
            <a:off x="1930400" y="2205000"/>
            <a:ext cx="52158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MITIGATE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Mitigate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366700" y="770825"/>
            <a:ext cx="4205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Pourquoi récupérer des feedbacks ?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5" name="Google Shape;375;p50"/>
          <p:cNvSpPr/>
          <p:nvPr/>
        </p:nvSpPr>
        <p:spPr>
          <a:xfrm>
            <a:off x="4147750" y="2444725"/>
            <a:ext cx="1215600" cy="556200"/>
          </a:xfrm>
          <a:prstGeom prst="homePlate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775" y="1679500"/>
            <a:ext cx="2086650" cy="20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4413" y="1548486"/>
            <a:ext cx="2348675" cy="23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Mitigate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83" name="Google Shape;383;p51"/>
          <p:cNvSpPr txBox="1"/>
          <p:nvPr/>
        </p:nvSpPr>
        <p:spPr>
          <a:xfrm>
            <a:off x="366700" y="770825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Feedback des employés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4" name="Google Shape;384;p51"/>
          <p:cNvSpPr/>
          <p:nvPr/>
        </p:nvSpPr>
        <p:spPr>
          <a:xfrm>
            <a:off x="4147750" y="2444725"/>
            <a:ext cx="1215600" cy="556200"/>
          </a:xfrm>
          <a:prstGeom prst="homePlate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125" y="1679500"/>
            <a:ext cx="2086625" cy="20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350" y="1679500"/>
            <a:ext cx="2086650" cy="20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/>
          <p:nvPr/>
        </p:nvSpPr>
        <p:spPr>
          <a:xfrm>
            <a:off x="2030250" y="1309425"/>
            <a:ext cx="5083500" cy="1064700"/>
          </a:xfrm>
          <a:prstGeom prst="rect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2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Mitigate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93" name="Google Shape;393;p52"/>
          <p:cNvSpPr txBox="1"/>
          <p:nvPr/>
        </p:nvSpPr>
        <p:spPr>
          <a:xfrm>
            <a:off x="339225" y="770825"/>
            <a:ext cx="4304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Comment récupérer des feedbacks ?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4" name="Google Shape;394;p52"/>
          <p:cNvSpPr/>
          <p:nvPr/>
        </p:nvSpPr>
        <p:spPr>
          <a:xfrm>
            <a:off x="2208450" y="1433625"/>
            <a:ext cx="867300" cy="824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2"/>
          <p:cNvSpPr/>
          <p:nvPr/>
        </p:nvSpPr>
        <p:spPr>
          <a:xfrm>
            <a:off x="3144450" y="1433625"/>
            <a:ext cx="867300" cy="824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2"/>
          <p:cNvSpPr/>
          <p:nvPr/>
        </p:nvSpPr>
        <p:spPr>
          <a:xfrm>
            <a:off x="4119050" y="1433625"/>
            <a:ext cx="867300" cy="824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2"/>
          <p:cNvSpPr/>
          <p:nvPr/>
        </p:nvSpPr>
        <p:spPr>
          <a:xfrm>
            <a:off x="5093650" y="1433625"/>
            <a:ext cx="867300" cy="824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2"/>
          <p:cNvSpPr/>
          <p:nvPr/>
        </p:nvSpPr>
        <p:spPr>
          <a:xfrm>
            <a:off x="6068250" y="1433625"/>
            <a:ext cx="867300" cy="824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2"/>
          <p:cNvSpPr/>
          <p:nvPr/>
        </p:nvSpPr>
        <p:spPr>
          <a:xfrm>
            <a:off x="2030250" y="2499300"/>
            <a:ext cx="5083500" cy="2120400"/>
          </a:xfrm>
          <a:prstGeom prst="rect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"/>
          <p:cNvSpPr txBox="1"/>
          <p:nvPr/>
        </p:nvSpPr>
        <p:spPr>
          <a:xfrm>
            <a:off x="2146700" y="2593225"/>
            <a:ext cx="46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Avez-vous une remarque à nous faire ?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Mitigate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406" name="Google Shape;406;p53"/>
          <p:cNvSpPr txBox="1"/>
          <p:nvPr/>
        </p:nvSpPr>
        <p:spPr>
          <a:xfrm>
            <a:off x="339225" y="770825"/>
            <a:ext cx="4304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Exemple de questionnaire 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07" name="Google Shape;4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525" y="1210925"/>
            <a:ext cx="2538250" cy="3288749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8" name="Google Shape;40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400" y="1219350"/>
            <a:ext cx="2538250" cy="3271901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/>
        </p:nvSpPr>
        <p:spPr>
          <a:xfrm>
            <a:off x="5172875" y="198375"/>
            <a:ext cx="32595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4040"/>
                </a:solidFill>
                <a:latin typeface="Rubik Medium"/>
                <a:ea typeface="Rubik Medium"/>
                <a:cs typeface="Rubik Medium"/>
                <a:sym typeface="Rubik Medium"/>
              </a:rPr>
              <a:t>Before </a:t>
            </a:r>
            <a:r>
              <a:rPr lang="en" sz="3000">
                <a:solidFill>
                  <a:srgbClr val="404040"/>
                </a:solidFill>
                <a:latin typeface="Rubik Medium"/>
                <a:ea typeface="Rubik Medium"/>
                <a:cs typeface="Rubik Medium"/>
                <a:sym typeface="Rubik Medium"/>
              </a:rPr>
              <a:t>change </a:t>
            </a:r>
            <a:endParaRPr sz="3000">
              <a:solidFill>
                <a:srgbClr val="40404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21" name="Google Shape;121;p27"/>
          <p:cNvSpPr/>
          <p:nvPr/>
        </p:nvSpPr>
        <p:spPr>
          <a:xfrm flipH="1">
            <a:off x="-2212875" y="-97650"/>
            <a:ext cx="7570800" cy="5338800"/>
          </a:xfrm>
          <a:prstGeom prst="parallelogram">
            <a:avLst>
              <a:gd fmla="val 25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/>
          <p:nvPr/>
        </p:nvSpPr>
        <p:spPr>
          <a:xfrm>
            <a:off x="474800" y="1290225"/>
            <a:ext cx="312600" cy="31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1004100" y="1282725"/>
            <a:ext cx="324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Before change</a:t>
            </a:r>
            <a:endParaRPr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031175" y="2455175"/>
            <a:ext cx="3829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                NEED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                                              IDENTIFY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DESIGN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                             COACH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Mitigate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414" name="Google Shape;414;p54"/>
          <p:cNvSpPr txBox="1"/>
          <p:nvPr/>
        </p:nvSpPr>
        <p:spPr>
          <a:xfrm>
            <a:off x="339225" y="770825"/>
            <a:ext cx="4304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Exemple </a:t>
            </a: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d'impact</a:t>
            </a: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 mesurer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15" name="Google Shape;4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00" y="1448475"/>
            <a:ext cx="1286200" cy="1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550" y="1448475"/>
            <a:ext cx="1286200" cy="1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2550" y="1357500"/>
            <a:ext cx="1623500" cy="16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/>
          <p:nvPr/>
        </p:nvSpPr>
        <p:spPr>
          <a:xfrm>
            <a:off x="-67225" y="-125"/>
            <a:ext cx="921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5"/>
          <p:cNvSpPr/>
          <p:nvPr/>
        </p:nvSpPr>
        <p:spPr>
          <a:xfrm>
            <a:off x="2223375" y="2080075"/>
            <a:ext cx="4697400" cy="1123500"/>
          </a:xfrm>
          <a:prstGeom prst="rect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5"/>
          <p:cNvSpPr txBox="1"/>
          <p:nvPr/>
        </p:nvSpPr>
        <p:spPr>
          <a:xfrm>
            <a:off x="1930400" y="2205000"/>
            <a:ext cx="52158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CELEBRATE 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Celebrate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430" name="Google Shape;430;p56"/>
          <p:cNvSpPr txBox="1"/>
          <p:nvPr/>
        </p:nvSpPr>
        <p:spPr>
          <a:xfrm>
            <a:off x="366700" y="770825"/>
            <a:ext cx="3829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Comment célébrer les succès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1" name="Google Shape;431;p56"/>
          <p:cNvSpPr/>
          <p:nvPr/>
        </p:nvSpPr>
        <p:spPr>
          <a:xfrm>
            <a:off x="4147750" y="2444725"/>
            <a:ext cx="1215600" cy="556200"/>
          </a:xfrm>
          <a:prstGeom prst="homePlate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925" y="1679512"/>
            <a:ext cx="2086625" cy="20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125" y="1679513"/>
            <a:ext cx="2086625" cy="2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/>
          <p:nvPr/>
        </p:nvSpPr>
        <p:spPr>
          <a:xfrm>
            <a:off x="-67225" y="-125"/>
            <a:ext cx="9211200" cy="51435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7"/>
          <p:cNvSpPr txBox="1"/>
          <p:nvPr/>
        </p:nvSpPr>
        <p:spPr>
          <a:xfrm>
            <a:off x="1602425" y="2101525"/>
            <a:ext cx="58719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Merci !</a:t>
            </a:r>
            <a:endParaRPr sz="46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440" name="Google Shape;440;p57"/>
          <p:cNvCxnSpPr/>
          <p:nvPr/>
        </p:nvCxnSpPr>
        <p:spPr>
          <a:xfrm>
            <a:off x="4259525" y="2971325"/>
            <a:ext cx="557700" cy="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1" name="Google Shape;44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900" y="865875"/>
            <a:ext cx="1328425" cy="13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-67300" y="0"/>
            <a:ext cx="921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2223300" y="2107500"/>
            <a:ext cx="4697400" cy="1123500"/>
          </a:xfrm>
          <a:prstGeom prst="rect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 txBox="1"/>
          <p:nvPr/>
        </p:nvSpPr>
        <p:spPr>
          <a:xfrm>
            <a:off x="1930400" y="2205000"/>
            <a:ext cx="52158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NEED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Analyse SWOT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366700" y="847025"/>
            <a:ext cx="3829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SWOT Analysis Matrix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38" name="Google Shape;138;p29"/>
          <p:cNvGrpSpPr/>
          <p:nvPr/>
        </p:nvGrpSpPr>
        <p:grpSpPr>
          <a:xfrm>
            <a:off x="4597738" y="2591938"/>
            <a:ext cx="3836113" cy="1657812"/>
            <a:chOff x="4597738" y="2591938"/>
            <a:chExt cx="3836113" cy="1657812"/>
          </a:xfrm>
        </p:grpSpPr>
        <p:sp>
          <p:nvSpPr>
            <p:cNvPr id="139" name="Google Shape;139;p29"/>
            <p:cNvSpPr/>
            <p:nvPr/>
          </p:nvSpPr>
          <p:spPr>
            <a:xfrm>
              <a:off x="4597738" y="2856225"/>
              <a:ext cx="1146000" cy="1146000"/>
            </a:xfrm>
            <a:custGeom>
              <a:rect b="b" l="l" r="r" t="t"/>
              <a:pathLst>
                <a:path extrusionOk="0" h="45840" w="45840">
                  <a:moveTo>
                    <a:pt x="17431" y="1"/>
                  </a:moveTo>
                  <a:cubicBezTo>
                    <a:pt x="16920" y="9407"/>
                    <a:pt x="9395" y="16932"/>
                    <a:pt x="1" y="17444"/>
                  </a:cubicBezTo>
                  <a:lnTo>
                    <a:pt x="1" y="45840"/>
                  </a:lnTo>
                  <a:cubicBezTo>
                    <a:pt x="12514" y="45578"/>
                    <a:pt x="23825" y="40399"/>
                    <a:pt x="32076" y="32160"/>
                  </a:cubicBezTo>
                  <a:cubicBezTo>
                    <a:pt x="31409" y="30755"/>
                    <a:pt x="31028" y="29183"/>
                    <a:pt x="31028" y="27528"/>
                  </a:cubicBezTo>
                  <a:cubicBezTo>
                    <a:pt x="31028" y="21599"/>
                    <a:pt x="35839" y="16789"/>
                    <a:pt x="41768" y="16789"/>
                  </a:cubicBezTo>
                  <a:cubicBezTo>
                    <a:pt x="41958" y="16789"/>
                    <a:pt x="42149" y="16801"/>
                    <a:pt x="42339" y="16801"/>
                  </a:cubicBezTo>
                  <a:cubicBezTo>
                    <a:pt x="44471" y="11609"/>
                    <a:pt x="45709" y="5942"/>
                    <a:pt x="4584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5425538" y="3328025"/>
              <a:ext cx="432800" cy="432800"/>
            </a:xfrm>
            <a:custGeom>
              <a:rect b="b" l="l" r="r" t="t"/>
              <a:pathLst>
                <a:path extrusionOk="0" h="17312" w="17312">
                  <a:moveTo>
                    <a:pt x="8656" y="0"/>
                  </a:moveTo>
                  <a:cubicBezTo>
                    <a:pt x="3870" y="0"/>
                    <a:pt x="0" y="3870"/>
                    <a:pt x="0" y="8656"/>
                  </a:cubicBezTo>
                  <a:cubicBezTo>
                    <a:pt x="0" y="13442"/>
                    <a:pt x="3870" y="17312"/>
                    <a:pt x="8656" y="17312"/>
                  </a:cubicBezTo>
                  <a:cubicBezTo>
                    <a:pt x="13442" y="17312"/>
                    <a:pt x="17312" y="13442"/>
                    <a:pt x="17312" y="8656"/>
                  </a:cubicBezTo>
                  <a:cubicBezTo>
                    <a:pt x="17312" y="3870"/>
                    <a:pt x="13442" y="0"/>
                    <a:pt x="865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5967250" y="3021550"/>
              <a:ext cx="2466600" cy="1228200"/>
            </a:xfrm>
            <a:prstGeom prst="roundRect">
              <a:avLst>
                <a:gd fmla="val 765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" name="Google Shape;142;p29"/>
            <p:cNvGrpSpPr/>
            <p:nvPr/>
          </p:nvGrpSpPr>
          <p:grpSpPr>
            <a:xfrm>
              <a:off x="6006550" y="2591938"/>
              <a:ext cx="2427300" cy="1501087"/>
              <a:chOff x="5986025" y="2515738"/>
              <a:chExt cx="2427300" cy="1501087"/>
            </a:xfrm>
          </p:grpSpPr>
          <p:sp>
            <p:nvSpPr>
              <p:cNvPr id="143" name="Google Shape;143;p29"/>
              <p:cNvSpPr txBox="1"/>
              <p:nvPr/>
            </p:nvSpPr>
            <p:spPr>
              <a:xfrm>
                <a:off x="6528725" y="2515738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4" name="Google Shape;144;p29"/>
              <p:cNvSpPr txBox="1"/>
              <p:nvPr/>
            </p:nvSpPr>
            <p:spPr>
              <a:xfrm>
                <a:off x="5986025" y="3251825"/>
                <a:ext cx="23880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-Coûts de mise en place élevés</a:t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-Charge de travail plus importante que prévu</a:t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-Retard dû à la criminalité dans la ville</a:t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5" name="Google Shape;145;p29"/>
          <p:cNvGrpSpPr/>
          <p:nvPr/>
        </p:nvGrpSpPr>
        <p:grpSpPr>
          <a:xfrm>
            <a:off x="4597738" y="981650"/>
            <a:ext cx="4048513" cy="1823400"/>
            <a:chOff x="4597738" y="981650"/>
            <a:chExt cx="4048513" cy="1823400"/>
          </a:xfrm>
        </p:grpSpPr>
        <p:sp>
          <p:nvSpPr>
            <p:cNvPr id="146" name="Google Shape;146;p29"/>
            <p:cNvSpPr/>
            <p:nvPr/>
          </p:nvSpPr>
          <p:spPr>
            <a:xfrm>
              <a:off x="4597738" y="1658775"/>
              <a:ext cx="1146000" cy="1146275"/>
            </a:xfrm>
            <a:custGeom>
              <a:rect b="b" l="l" r="r" t="t"/>
              <a:pathLst>
                <a:path extrusionOk="0" h="45851" w="45840">
                  <a:moveTo>
                    <a:pt x="1" y="0"/>
                  </a:moveTo>
                  <a:lnTo>
                    <a:pt x="1" y="28408"/>
                  </a:lnTo>
                  <a:cubicBezTo>
                    <a:pt x="9395" y="28920"/>
                    <a:pt x="16920" y="36445"/>
                    <a:pt x="17431" y="45851"/>
                  </a:cubicBezTo>
                  <a:lnTo>
                    <a:pt x="45840" y="45851"/>
                  </a:lnTo>
                  <a:cubicBezTo>
                    <a:pt x="45709" y="39910"/>
                    <a:pt x="44471" y="34242"/>
                    <a:pt x="42339" y="29039"/>
                  </a:cubicBezTo>
                  <a:cubicBezTo>
                    <a:pt x="42149" y="29051"/>
                    <a:pt x="41958" y="29063"/>
                    <a:pt x="41768" y="29063"/>
                  </a:cubicBezTo>
                  <a:cubicBezTo>
                    <a:pt x="35839" y="29063"/>
                    <a:pt x="31028" y="24253"/>
                    <a:pt x="31028" y="18324"/>
                  </a:cubicBezTo>
                  <a:cubicBezTo>
                    <a:pt x="31028" y="16669"/>
                    <a:pt x="31409" y="15097"/>
                    <a:pt x="32076" y="13692"/>
                  </a:cubicBezTo>
                  <a:cubicBezTo>
                    <a:pt x="23825" y="5453"/>
                    <a:pt x="12514" y="274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5425538" y="1900475"/>
              <a:ext cx="432800" cy="432800"/>
            </a:xfrm>
            <a:custGeom>
              <a:rect b="b" l="l" r="r" t="t"/>
              <a:pathLst>
                <a:path extrusionOk="0" h="17312" w="17312">
                  <a:moveTo>
                    <a:pt x="8656" y="0"/>
                  </a:moveTo>
                  <a:cubicBezTo>
                    <a:pt x="3870" y="0"/>
                    <a:pt x="0" y="3870"/>
                    <a:pt x="0" y="8656"/>
                  </a:cubicBezTo>
                  <a:cubicBezTo>
                    <a:pt x="0" y="13442"/>
                    <a:pt x="3870" y="17312"/>
                    <a:pt x="8656" y="17312"/>
                  </a:cubicBezTo>
                  <a:cubicBezTo>
                    <a:pt x="13442" y="17312"/>
                    <a:pt x="17312" y="13442"/>
                    <a:pt x="17312" y="8656"/>
                  </a:cubicBezTo>
                  <a:cubicBezTo>
                    <a:pt x="17312" y="3870"/>
                    <a:pt x="13442" y="0"/>
                    <a:pt x="865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5967250" y="1411250"/>
              <a:ext cx="2466600" cy="1228200"/>
            </a:xfrm>
            <a:prstGeom prst="roundRect">
              <a:avLst>
                <a:gd fmla="val 765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29"/>
            <p:cNvGrpSpPr/>
            <p:nvPr/>
          </p:nvGrpSpPr>
          <p:grpSpPr>
            <a:xfrm>
              <a:off x="5967250" y="981650"/>
              <a:ext cx="2679000" cy="1561437"/>
              <a:chOff x="5946725" y="905438"/>
              <a:chExt cx="2679000" cy="1561437"/>
            </a:xfrm>
          </p:grpSpPr>
          <p:sp>
            <p:nvSpPr>
              <p:cNvPr id="150" name="Google Shape;150;p29"/>
              <p:cNvSpPr txBox="1"/>
              <p:nvPr/>
            </p:nvSpPr>
            <p:spPr>
              <a:xfrm>
                <a:off x="6416575" y="905438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1" name="Google Shape;151;p29"/>
              <p:cNvSpPr txBox="1"/>
              <p:nvPr/>
            </p:nvSpPr>
            <p:spPr>
              <a:xfrm>
                <a:off x="5946725" y="1701875"/>
                <a:ext cx="26790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-Employés réticents au changement</a:t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-Manque de compétences informatiques</a:t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-Les processus longs</a:t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2" name="Google Shape;152;p29"/>
          <p:cNvGrpSpPr/>
          <p:nvPr/>
        </p:nvGrpSpPr>
        <p:grpSpPr>
          <a:xfrm>
            <a:off x="699150" y="2571750"/>
            <a:ext cx="3847113" cy="1677750"/>
            <a:chOff x="699150" y="2571750"/>
            <a:chExt cx="3847113" cy="1677750"/>
          </a:xfrm>
        </p:grpSpPr>
        <p:sp>
          <p:nvSpPr>
            <p:cNvPr id="153" name="Google Shape;153;p29"/>
            <p:cNvSpPr/>
            <p:nvPr/>
          </p:nvSpPr>
          <p:spPr>
            <a:xfrm>
              <a:off x="3400263" y="2856225"/>
              <a:ext cx="1146000" cy="1146000"/>
            </a:xfrm>
            <a:custGeom>
              <a:rect b="b" l="l" r="r" t="t"/>
              <a:pathLst>
                <a:path extrusionOk="0" h="45840" w="45840">
                  <a:moveTo>
                    <a:pt x="1" y="1"/>
                  </a:moveTo>
                  <a:cubicBezTo>
                    <a:pt x="132" y="5942"/>
                    <a:pt x="1358" y="11609"/>
                    <a:pt x="3501" y="16801"/>
                  </a:cubicBezTo>
                  <a:cubicBezTo>
                    <a:pt x="3692" y="16801"/>
                    <a:pt x="3882" y="16789"/>
                    <a:pt x="4073" y="16789"/>
                  </a:cubicBezTo>
                  <a:cubicBezTo>
                    <a:pt x="10002" y="16789"/>
                    <a:pt x="14800" y="21599"/>
                    <a:pt x="14800" y="27528"/>
                  </a:cubicBezTo>
                  <a:cubicBezTo>
                    <a:pt x="14800" y="29183"/>
                    <a:pt x="14431" y="30755"/>
                    <a:pt x="13753" y="32160"/>
                  </a:cubicBezTo>
                  <a:cubicBezTo>
                    <a:pt x="22016" y="40399"/>
                    <a:pt x="33326" y="45578"/>
                    <a:pt x="45840" y="45840"/>
                  </a:cubicBezTo>
                  <a:lnTo>
                    <a:pt x="45840" y="17444"/>
                  </a:lnTo>
                  <a:cubicBezTo>
                    <a:pt x="36446" y="16932"/>
                    <a:pt x="28909" y="9407"/>
                    <a:pt x="2839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3285663" y="3328025"/>
              <a:ext cx="432825" cy="432800"/>
            </a:xfrm>
            <a:custGeom>
              <a:rect b="b" l="l" r="r" t="t"/>
              <a:pathLst>
                <a:path extrusionOk="0" h="17312" w="17313">
                  <a:moveTo>
                    <a:pt x="8657" y="0"/>
                  </a:moveTo>
                  <a:cubicBezTo>
                    <a:pt x="3871" y="0"/>
                    <a:pt x="1" y="3870"/>
                    <a:pt x="1" y="8656"/>
                  </a:cubicBezTo>
                  <a:cubicBezTo>
                    <a:pt x="1" y="13442"/>
                    <a:pt x="3871" y="17312"/>
                    <a:pt x="8657" y="17312"/>
                  </a:cubicBezTo>
                  <a:cubicBezTo>
                    <a:pt x="13431" y="17312"/>
                    <a:pt x="17313" y="13442"/>
                    <a:pt x="17313" y="8656"/>
                  </a:cubicBezTo>
                  <a:cubicBezTo>
                    <a:pt x="17313" y="3870"/>
                    <a:pt x="13431" y="0"/>
                    <a:pt x="865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29"/>
            <p:cNvGrpSpPr/>
            <p:nvPr/>
          </p:nvGrpSpPr>
          <p:grpSpPr>
            <a:xfrm>
              <a:off x="699150" y="2571750"/>
              <a:ext cx="2505300" cy="1677750"/>
              <a:chOff x="699150" y="2495550"/>
              <a:chExt cx="2505300" cy="1677750"/>
            </a:xfrm>
          </p:grpSpPr>
          <p:sp>
            <p:nvSpPr>
              <p:cNvPr id="156" name="Google Shape;156;p29"/>
              <p:cNvSpPr/>
              <p:nvPr/>
            </p:nvSpPr>
            <p:spPr>
              <a:xfrm>
                <a:off x="699150" y="2943300"/>
                <a:ext cx="2505300" cy="1230000"/>
              </a:xfrm>
              <a:prstGeom prst="roundRect">
                <a:avLst>
                  <a:gd fmla="val 765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" name="Google Shape;157;p29"/>
              <p:cNvGrpSpPr/>
              <p:nvPr/>
            </p:nvGrpSpPr>
            <p:grpSpPr>
              <a:xfrm>
                <a:off x="699150" y="2495550"/>
                <a:ext cx="2384700" cy="1602825"/>
                <a:chOff x="699150" y="2495550"/>
                <a:chExt cx="2384700" cy="1602825"/>
              </a:xfrm>
            </p:grpSpPr>
            <p:sp>
              <p:nvSpPr>
                <p:cNvPr id="158" name="Google Shape;158;p29"/>
                <p:cNvSpPr txBox="1"/>
                <p:nvPr/>
              </p:nvSpPr>
              <p:spPr>
                <a:xfrm>
                  <a:off x="699150" y="2495550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rgbClr val="43434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Opportunities</a:t>
                  </a:r>
                  <a:endParaRPr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59" name="Google Shape;159;p29"/>
                <p:cNvSpPr txBox="1"/>
                <p:nvPr/>
              </p:nvSpPr>
              <p:spPr>
                <a:xfrm>
                  <a:off x="819750" y="3333375"/>
                  <a:ext cx="22641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00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-Améliorer le travail du SWAG</a:t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00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-Gagner la confiance de Gotham</a:t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00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-Optimiser les temps de travail</a:t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60" name="Google Shape;160;p29"/>
          <p:cNvGrpSpPr/>
          <p:nvPr/>
        </p:nvGrpSpPr>
        <p:grpSpPr>
          <a:xfrm>
            <a:off x="446475" y="1072763"/>
            <a:ext cx="4099788" cy="1732288"/>
            <a:chOff x="446475" y="1072763"/>
            <a:chExt cx="4099788" cy="1732288"/>
          </a:xfrm>
        </p:grpSpPr>
        <p:sp>
          <p:nvSpPr>
            <p:cNvPr id="161" name="Google Shape;161;p29"/>
            <p:cNvSpPr/>
            <p:nvPr/>
          </p:nvSpPr>
          <p:spPr>
            <a:xfrm>
              <a:off x="3400263" y="1658775"/>
              <a:ext cx="1146000" cy="1146275"/>
            </a:xfrm>
            <a:custGeom>
              <a:rect b="b" l="l" r="r" t="t"/>
              <a:pathLst>
                <a:path extrusionOk="0" h="45851" w="45840">
                  <a:moveTo>
                    <a:pt x="45840" y="0"/>
                  </a:moveTo>
                  <a:cubicBezTo>
                    <a:pt x="33315" y="274"/>
                    <a:pt x="22016" y="5453"/>
                    <a:pt x="13753" y="13692"/>
                  </a:cubicBezTo>
                  <a:cubicBezTo>
                    <a:pt x="14431" y="15097"/>
                    <a:pt x="14800" y="16669"/>
                    <a:pt x="14800" y="18324"/>
                  </a:cubicBezTo>
                  <a:cubicBezTo>
                    <a:pt x="14800" y="24253"/>
                    <a:pt x="10002" y="29063"/>
                    <a:pt x="4073" y="29063"/>
                  </a:cubicBezTo>
                  <a:cubicBezTo>
                    <a:pt x="3882" y="29063"/>
                    <a:pt x="3692" y="29051"/>
                    <a:pt x="3501" y="29039"/>
                  </a:cubicBezTo>
                  <a:cubicBezTo>
                    <a:pt x="1358" y="34242"/>
                    <a:pt x="132" y="39910"/>
                    <a:pt x="1" y="45851"/>
                  </a:cubicBezTo>
                  <a:lnTo>
                    <a:pt x="28397" y="45851"/>
                  </a:lnTo>
                  <a:cubicBezTo>
                    <a:pt x="28909" y="36445"/>
                    <a:pt x="36446" y="28920"/>
                    <a:pt x="45840" y="28408"/>
                  </a:cubicBezTo>
                  <a:lnTo>
                    <a:pt x="4584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3285663" y="1900475"/>
              <a:ext cx="432825" cy="432800"/>
            </a:xfrm>
            <a:custGeom>
              <a:rect b="b" l="l" r="r" t="t"/>
              <a:pathLst>
                <a:path extrusionOk="0" h="17312" w="17313">
                  <a:moveTo>
                    <a:pt x="8657" y="0"/>
                  </a:moveTo>
                  <a:cubicBezTo>
                    <a:pt x="3871" y="0"/>
                    <a:pt x="1" y="3870"/>
                    <a:pt x="1" y="8656"/>
                  </a:cubicBezTo>
                  <a:cubicBezTo>
                    <a:pt x="1" y="13442"/>
                    <a:pt x="3871" y="17312"/>
                    <a:pt x="8657" y="17312"/>
                  </a:cubicBezTo>
                  <a:cubicBezTo>
                    <a:pt x="13431" y="17312"/>
                    <a:pt x="17313" y="13442"/>
                    <a:pt x="17313" y="8656"/>
                  </a:cubicBezTo>
                  <a:cubicBezTo>
                    <a:pt x="17313" y="3870"/>
                    <a:pt x="13431" y="0"/>
                    <a:pt x="865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29"/>
            <p:cNvGrpSpPr/>
            <p:nvPr/>
          </p:nvGrpSpPr>
          <p:grpSpPr>
            <a:xfrm>
              <a:off x="446475" y="1072763"/>
              <a:ext cx="2719263" cy="1566688"/>
              <a:chOff x="446475" y="996563"/>
              <a:chExt cx="2719263" cy="1566688"/>
            </a:xfrm>
          </p:grpSpPr>
          <p:sp>
            <p:nvSpPr>
              <p:cNvPr id="164" name="Google Shape;164;p29"/>
              <p:cNvSpPr/>
              <p:nvPr/>
            </p:nvSpPr>
            <p:spPr>
              <a:xfrm>
                <a:off x="699138" y="1335050"/>
                <a:ext cx="2466600" cy="1228200"/>
              </a:xfrm>
              <a:prstGeom prst="roundRect">
                <a:avLst>
                  <a:gd fmla="val 765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" name="Google Shape;165;p29"/>
              <p:cNvGrpSpPr/>
              <p:nvPr/>
            </p:nvGrpSpPr>
            <p:grpSpPr>
              <a:xfrm>
                <a:off x="446475" y="996563"/>
                <a:ext cx="2649525" cy="1566675"/>
                <a:chOff x="446475" y="996563"/>
                <a:chExt cx="2649525" cy="1566675"/>
              </a:xfrm>
            </p:grpSpPr>
            <p:sp>
              <p:nvSpPr>
                <p:cNvPr id="166" name="Google Shape;166;p29"/>
                <p:cNvSpPr txBox="1"/>
                <p:nvPr/>
              </p:nvSpPr>
              <p:spPr>
                <a:xfrm>
                  <a:off x="768900" y="1640738"/>
                  <a:ext cx="2327100" cy="92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-</a:t>
                  </a:r>
                  <a:r>
                    <a:rPr lang="en" sz="100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L'équipe</a:t>
                  </a:r>
                  <a:r>
                    <a:rPr lang="en" sz="100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de SWAG est déjà opérationnelle</a:t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00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-Gotham City veut s'améliorer</a:t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00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-Une force de frappe puissante</a:t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0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67" name="Google Shape;167;p29"/>
                <p:cNvSpPr txBox="1"/>
                <p:nvPr/>
              </p:nvSpPr>
              <p:spPr>
                <a:xfrm>
                  <a:off x="446475" y="996563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43434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Strengths</a:t>
                  </a:r>
                  <a:endParaRPr sz="16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  <p:sp>
        <p:nvSpPr>
          <p:cNvPr id="168" name="Google Shape;168;p29"/>
          <p:cNvSpPr/>
          <p:nvPr/>
        </p:nvSpPr>
        <p:spPr>
          <a:xfrm>
            <a:off x="5522263" y="2006125"/>
            <a:ext cx="239350" cy="221475"/>
          </a:xfrm>
          <a:custGeom>
            <a:rect b="b" l="l" r="r" t="t"/>
            <a:pathLst>
              <a:path extrusionOk="0" h="8859" w="9574">
                <a:moveTo>
                  <a:pt x="4418" y="1"/>
                </a:moveTo>
                <a:cubicBezTo>
                  <a:pt x="4203" y="1"/>
                  <a:pt x="4037" y="167"/>
                  <a:pt x="4037" y="370"/>
                </a:cubicBezTo>
                <a:lnTo>
                  <a:pt x="4037" y="882"/>
                </a:lnTo>
                <a:cubicBezTo>
                  <a:pt x="4037" y="1084"/>
                  <a:pt x="4203" y="1251"/>
                  <a:pt x="4418" y="1251"/>
                </a:cubicBezTo>
                <a:cubicBezTo>
                  <a:pt x="4620" y="1251"/>
                  <a:pt x="4787" y="1084"/>
                  <a:pt x="4787" y="882"/>
                </a:cubicBezTo>
                <a:lnTo>
                  <a:pt x="4787" y="370"/>
                </a:lnTo>
                <a:cubicBezTo>
                  <a:pt x="4787" y="167"/>
                  <a:pt x="4620" y="1"/>
                  <a:pt x="4418" y="1"/>
                </a:cubicBezTo>
                <a:close/>
                <a:moveTo>
                  <a:pt x="1572" y="1179"/>
                </a:moveTo>
                <a:cubicBezTo>
                  <a:pt x="1477" y="1179"/>
                  <a:pt x="1382" y="1215"/>
                  <a:pt x="1310" y="1287"/>
                </a:cubicBezTo>
                <a:cubicBezTo>
                  <a:pt x="1155" y="1429"/>
                  <a:pt x="1155" y="1668"/>
                  <a:pt x="1310" y="1810"/>
                </a:cubicBezTo>
                <a:lnTo>
                  <a:pt x="1667" y="2168"/>
                </a:lnTo>
                <a:cubicBezTo>
                  <a:pt x="1739" y="2239"/>
                  <a:pt x="1834" y="2287"/>
                  <a:pt x="1929" y="2287"/>
                </a:cubicBezTo>
                <a:cubicBezTo>
                  <a:pt x="2025" y="2287"/>
                  <a:pt x="2120" y="2239"/>
                  <a:pt x="2191" y="2168"/>
                </a:cubicBezTo>
                <a:cubicBezTo>
                  <a:pt x="2334" y="2025"/>
                  <a:pt x="2334" y="1787"/>
                  <a:pt x="2191" y="1644"/>
                </a:cubicBezTo>
                <a:lnTo>
                  <a:pt x="1834" y="1287"/>
                </a:lnTo>
                <a:cubicBezTo>
                  <a:pt x="1763" y="1215"/>
                  <a:pt x="1667" y="1179"/>
                  <a:pt x="1572" y="1179"/>
                </a:cubicBezTo>
                <a:close/>
                <a:moveTo>
                  <a:pt x="370" y="4037"/>
                </a:moveTo>
                <a:cubicBezTo>
                  <a:pt x="167" y="4037"/>
                  <a:pt x="1" y="4204"/>
                  <a:pt x="1" y="4406"/>
                </a:cubicBezTo>
                <a:cubicBezTo>
                  <a:pt x="1" y="4620"/>
                  <a:pt x="167" y="4787"/>
                  <a:pt x="370" y="4787"/>
                </a:cubicBezTo>
                <a:lnTo>
                  <a:pt x="882" y="4787"/>
                </a:lnTo>
                <a:cubicBezTo>
                  <a:pt x="1084" y="4787"/>
                  <a:pt x="1251" y="4620"/>
                  <a:pt x="1251" y="4406"/>
                </a:cubicBezTo>
                <a:cubicBezTo>
                  <a:pt x="1251" y="4204"/>
                  <a:pt x="1084" y="4037"/>
                  <a:pt x="882" y="4037"/>
                </a:cubicBezTo>
                <a:close/>
                <a:moveTo>
                  <a:pt x="5632" y="2858"/>
                </a:moveTo>
                <a:cubicBezTo>
                  <a:pt x="6085" y="3215"/>
                  <a:pt x="6370" y="3775"/>
                  <a:pt x="6370" y="4394"/>
                </a:cubicBezTo>
                <a:cubicBezTo>
                  <a:pt x="6370" y="5013"/>
                  <a:pt x="6085" y="5561"/>
                  <a:pt x="5632" y="5930"/>
                </a:cubicBezTo>
                <a:cubicBezTo>
                  <a:pt x="5192" y="5561"/>
                  <a:pt x="4894" y="5013"/>
                  <a:pt x="4894" y="4394"/>
                </a:cubicBezTo>
                <a:cubicBezTo>
                  <a:pt x="4894" y="3775"/>
                  <a:pt x="5192" y="3215"/>
                  <a:pt x="5632" y="2858"/>
                </a:cubicBezTo>
                <a:close/>
                <a:moveTo>
                  <a:pt x="4418" y="2430"/>
                </a:moveTo>
                <a:cubicBezTo>
                  <a:pt x="4584" y="2430"/>
                  <a:pt x="4763" y="2453"/>
                  <a:pt x="4930" y="2501"/>
                </a:cubicBezTo>
                <a:cubicBezTo>
                  <a:pt x="4442" y="2989"/>
                  <a:pt x="4156" y="3656"/>
                  <a:pt x="4156" y="4394"/>
                </a:cubicBezTo>
                <a:cubicBezTo>
                  <a:pt x="4156" y="5132"/>
                  <a:pt x="4442" y="5799"/>
                  <a:pt x="4930" y="6287"/>
                </a:cubicBezTo>
                <a:cubicBezTo>
                  <a:pt x="4763" y="6335"/>
                  <a:pt x="4584" y="6359"/>
                  <a:pt x="4418" y="6359"/>
                </a:cubicBezTo>
                <a:cubicBezTo>
                  <a:pt x="3334" y="6359"/>
                  <a:pt x="2453" y="5478"/>
                  <a:pt x="2453" y="4394"/>
                </a:cubicBezTo>
                <a:cubicBezTo>
                  <a:pt x="2453" y="3311"/>
                  <a:pt x="3334" y="2430"/>
                  <a:pt x="4418" y="2430"/>
                </a:cubicBezTo>
                <a:close/>
                <a:moveTo>
                  <a:pt x="4418" y="1680"/>
                </a:moveTo>
                <a:cubicBezTo>
                  <a:pt x="2918" y="1680"/>
                  <a:pt x="1703" y="2894"/>
                  <a:pt x="1703" y="4394"/>
                </a:cubicBezTo>
                <a:cubicBezTo>
                  <a:pt x="1703" y="5882"/>
                  <a:pt x="2918" y="7109"/>
                  <a:pt x="4418" y="7109"/>
                </a:cubicBezTo>
                <a:cubicBezTo>
                  <a:pt x="4858" y="7109"/>
                  <a:pt x="5263" y="7002"/>
                  <a:pt x="5632" y="6811"/>
                </a:cubicBezTo>
                <a:cubicBezTo>
                  <a:pt x="6001" y="7002"/>
                  <a:pt x="6418" y="7109"/>
                  <a:pt x="6859" y="7109"/>
                </a:cubicBezTo>
                <a:cubicBezTo>
                  <a:pt x="7192" y="7109"/>
                  <a:pt x="7513" y="7049"/>
                  <a:pt x="7811" y="6930"/>
                </a:cubicBezTo>
                <a:cubicBezTo>
                  <a:pt x="8013" y="6859"/>
                  <a:pt x="8109" y="6644"/>
                  <a:pt x="8037" y="6454"/>
                </a:cubicBezTo>
                <a:cubicBezTo>
                  <a:pt x="7982" y="6297"/>
                  <a:pt x="7833" y="6204"/>
                  <a:pt x="7680" y="6204"/>
                </a:cubicBezTo>
                <a:cubicBezTo>
                  <a:pt x="7636" y="6204"/>
                  <a:pt x="7592" y="6212"/>
                  <a:pt x="7549" y="6228"/>
                </a:cubicBezTo>
                <a:cubicBezTo>
                  <a:pt x="7335" y="6311"/>
                  <a:pt x="7097" y="6359"/>
                  <a:pt x="6859" y="6359"/>
                </a:cubicBezTo>
                <a:cubicBezTo>
                  <a:pt x="6680" y="6359"/>
                  <a:pt x="6513" y="6335"/>
                  <a:pt x="6347" y="6287"/>
                </a:cubicBezTo>
                <a:cubicBezTo>
                  <a:pt x="6823" y="5799"/>
                  <a:pt x="7120" y="5132"/>
                  <a:pt x="7120" y="4394"/>
                </a:cubicBezTo>
                <a:cubicBezTo>
                  <a:pt x="7120" y="3656"/>
                  <a:pt x="6823" y="2989"/>
                  <a:pt x="6347" y="2501"/>
                </a:cubicBezTo>
                <a:cubicBezTo>
                  <a:pt x="6513" y="2453"/>
                  <a:pt x="6680" y="2430"/>
                  <a:pt x="6859" y="2430"/>
                </a:cubicBezTo>
                <a:cubicBezTo>
                  <a:pt x="7942" y="2430"/>
                  <a:pt x="8823" y="3311"/>
                  <a:pt x="8823" y="4394"/>
                </a:cubicBezTo>
                <a:cubicBezTo>
                  <a:pt x="8823" y="4656"/>
                  <a:pt x="8775" y="4918"/>
                  <a:pt x="8668" y="5156"/>
                </a:cubicBezTo>
                <a:cubicBezTo>
                  <a:pt x="8585" y="5347"/>
                  <a:pt x="8680" y="5573"/>
                  <a:pt x="8859" y="5656"/>
                </a:cubicBezTo>
                <a:cubicBezTo>
                  <a:pt x="8904" y="5673"/>
                  <a:pt x="8952" y="5682"/>
                  <a:pt x="8999" y="5682"/>
                </a:cubicBezTo>
                <a:cubicBezTo>
                  <a:pt x="9149" y="5682"/>
                  <a:pt x="9295" y="5599"/>
                  <a:pt x="9359" y="5454"/>
                </a:cubicBezTo>
                <a:cubicBezTo>
                  <a:pt x="9502" y="5120"/>
                  <a:pt x="9573" y="4763"/>
                  <a:pt x="9573" y="4394"/>
                </a:cubicBezTo>
                <a:cubicBezTo>
                  <a:pt x="9573" y="2894"/>
                  <a:pt x="8359" y="1680"/>
                  <a:pt x="6859" y="1680"/>
                </a:cubicBezTo>
                <a:cubicBezTo>
                  <a:pt x="6418" y="1680"/>
                  <a:pt x="6001" y="1787"/>
                  <a:pt x="5632" y="1977"/>
                </a:cubicBezTo>
                <a:cubicBezTo>
                  <a:pt x="5263" y="1787"/>
                  <a:pt x="4858" y="1680"/>
                  <a:pt x="4418" y="1680"/>
                </a:cubicBezTo>
                <a:close/>
                <a:moveTo>
                  <a:pt x="1929" y="6502"/>
                </a:moveTo>
                <a:cubicBezTo>
                  <a:pt x="1834" y="6502"/>
                  <a:pt x="1739" y="6537"/>
                  <a:pt x="1667" y="6609"/>
                </a:cubicBezTo>
                <a:lnTo>
                  <a:pt x="1310" y="6966"/>
                </a:lnTo>
                <a:cubicBezTo>
                  <a:pt x="1155" y="7121"/>
                  <a:pt x="1155" y="7347"/>
                  <a:pt x="1310" y="7502"/>
                </a:cubicBezTo>
                <a:cubicBezTo>
                  <a:pt x="1382" y="7573"/>
                  <a:pt x="1477" y="7609"/>
                  <a:pt x="1572" y="7609"/>
                </a:cubicBezTo>
                <a:cubicBezTo>
                  <a:pt x="1667" y="7609"/>
                  <a:pt x="1763" y="7573"/>
                  <a:pt x="1834" y="7502"/>
                </a:cubicBezTo>
                <a:lnTo>
                  <a:pt x="2191" y="7144"/>
                </a:lnTo>
                <a:cubicBezTo>
                  <a:pt x="2334" y="7002"/>
                  <a:pt x="2334" y="6763"/>
                  <a:pt x="2191" y="6609"/>
                </a:cubicBezTo>
                <a:cubicBezTo>
                  <a:pt x="2120" y="6537"/>
                  <a:pt x="2025" y="6502"/>
                  <a:pt x="1929" y="6502"/>
                </a:cubicBezTo>
                <a:close/>
                <a:moveTo>
                  <a:pt x="4418" y="7609"/>
                </a:moveTo>
                <a:cubicBezTo>
                  <a:pt x="4203" y="7609"/>
                  <a:pt x="4037" y="7775"/>
                  <a:pt x="4037" y="7978"/>
                </a:cubicBezTo>
                <a:lnTo>
                  <a:pt x="4037" y="8490"/>
                </a:lnTo>
                <a:cubicBezTo>
                  <a:pt x="4037" y="8692"/>
                  <a:pt x="4203" y="8859"/>
                  <a:pt x="4418" y="8859"/>
                </a:cubicBezTo>
                <a:cubicBezTo>
                  <a:pt x="4620" y="8859"/>
                  <a:pt x="4787" y="8692"/>
                  <a:pt x="4787" y="8490"/>
                </a:cubicBezTo>
                <a:lnTo>
                  <a:pt x="4787" y="7978"/>
                </a:lnTo>
                <a:cubicBezTo>
                  <a:pt x="4787" y="7775"/>
                  <a:pt x="4620" y="7609"/>
                  <a:pt x="4418" y="7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9"/>
          <p:cNvGrpSpPr/>
          <p:nvPr/>
        </p:nvGrpSpPr>
        <p:grpSpPr>
          <a:xfrm>
            <a:off x="3418738" y="3462850"/>
            <a:ext cx="166700" cy="165525"/>
            <a:chOff x="3418738" y="3462850"/>
            <a:chExt cx="166700" cy="165525"/>
          </a:xfrm>
        </p:grpSpPr>
        <p:sp>
          <p:nvSpPr>
            <p:cNvPr id="170" name="Google Shape;170;p29"/>
            <p:cNvSpPr/>
            <p:nvPr/>
          </p:nvSpPr>
          <p:spPr>
            <a:xfrm>
              <a:off x="3418738" y="3462850"/>
              <a:ext cx="166700" cy="94400"/>
            </a:xfrm>
            <a:custGeom>
              <a:rect b="b" l="l" r="r" t="t"/>
              <a:pathLst>
                <a:path extrusionOk="0" h="3776" w="6668">
                  <a:moveTo>
                    <a:pt x="4310" y="394"/>
                  </a:moveTo>
                  <a:lnTo>
                    <a:pt x="4310" y="1180"/>
                  </a:lnTo>
                  <a:lnTo>
                    <a:pt x="2358" y="1180"/>
                  </a:lnTo>
                  <a:lnTo>
                    <a:pt x="2358" y="394"/>
                  </a:lnTo>
                  <a:close/>
                  <a:moveTo>
                    <a:pt x="2155" y="1"/>
                  </a:moveTo>
                  <a:cubicBezTo>
                    <a:pt x="2048" y="1"/>
                    <a:pt x="1965" y="84"/>
                    <a:pt x="1965" y="203"/>
                  </a:cubicBezTo>
                  <a:lnTo>
                    <a:pt x="1965" y="1180"/>
                  </a:lnTo>
                  <a:lnTo>
                    <a:pt x="1179" y="1180"/>
                  </a:lnTo>
                  <a:lnTo>
                    <a:pt x="1179" y="787"/>
                  </a:lnTo>
                  <a:cubicBezTo>
                    <a:pt x="1179" y="679"/>
                    <a:pt x="1095" y="584"/>
                    <a:pt x="988" y="584"/>
                  </a:cubicBezTo>
                  <a:cubicBezTo>
                    <a:pt x="881" y="584"/>
                    <a:pt x="786" y="679"/>
                    <a:pt x="786" y="787"/>
                  </a:cubicBezTo>
                  <a:lnTo>
                    <a:pt x="786" y="1180"/>
                  </a:lnTo>
                  <a:lnTo>
                    <a:pt x="191" y="1180"/>
                  </a:lnTo>
                  <a:cubicBezTo>
                    <a:pt x="83" y="1180"/>
                    <a:pt x="0" y="1263"/>
                    <a:pt x="0" y="1370"/>
                  </a:cubicBezTo>
                  <a:lnTo>
                    <a:pt x="0" y="2680"/>
                  </a:lnTo>
                  <a:lnTo>
                    <a:pt x="3334" y="3775"/>
                  </a:lnTo>
                  <a:lnTo>
                    <a:pt x="6668" y="2680"/>
                  </a:lnTo>
                  <a:lnTo>
                    <a:pt x="6668" y="1370"/>
                  </a:lnTo>
                  <a:cubicBezTo>
                    <a:pt x="6668" y="1263"/>
                    <a:pt x="6584" y="1180"/>
                    <a:pt x="6465" y="1180"/>
                  </a:cubicBezTo>
                  <a:lnTo>
                    <a:pt x="5870" y="1180"/>
                  </a:lnTo>
                  <a:lnTo>
                    <a:pt x="5870" y="787"/>
                  </a:lnTo>
                  <a:cubicBezTo>
                    <a:pt x="5870" y="679"/>
                    <a:pt x="5787" y="584"/>
                    <a:pt x="5679" y="584"/>
                  </a:cubicBezTo>
                  <a:cubicBezTo>
                    <a:pt x="5572" y="584"/>
                    <a:pt x="5477" y="679"/>
                    <a:pt x="5477" y="787"/>
                  </a:cubicBezTo>
                  <a:lnTo>
                    <a:pt x="5477" y="1180"/>
                  </a:lnTo>
                  <a:lnTo>
                    <a:pt x="4703" y="1180"/>
                  </a:lnTo>
                  <a:lnTo>
                    <a:pt x="4703" y="203"/>
                  </a:lnTo>
                  <a:cubicBezTo>
                    <a:pt x="4703" y="84"/>
                    <a:pt x="4608" y="1"/>
                    <a:pt x="4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3418738" y="3538750"/>
              <a:ext cx="166700" cy="89625"/>
            </a:xfrm>
            <a:custGeom>
              <a:rect b="b" l="l" r="r" t="t"/>
              <a:pathLst>
                <a:path extrusionOk="0" h="3585" w="6668">
                  <a:moveTo>
                    <a:pt x="0" y="1"/>
                  </a:moveTo>
                  <a:lnTo>
                    <a:pt x="0" y="3394"/>
                  </a:lnTo>
                  <a:cubicBezTo>
                    <a:pt x="0" y="3501"/>
                    <a:pt x="83" y="3585"/>
                    <a:pt x="191" y="3585"/>
                  </a:cubicBezTo>
                  <a:lnTo>
                    <a:pt x="6465" y="3585"/>
                  </a:lnTo>
                  <a:cubicBezTo>
                    <a:pt x="6584" y="3585"/>
                    <a:pt x="6668" y="3501"/>
                    <a:pt x="6668" y="3394"/>
                  </a:cubicBezTo>
                  <a:lnTo>
                    <a:pt x="6668" y="1"/>
                  </a:lnTo>
                  <a:lnTo>
                    <a:pt x="3298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29"/>
          <p:cNvGrpSpPr/>
          <p:nvPr/>
        </p:nvGrpSpPr>
        <p:grpSpPr>
          <a:xfrm>
            <a:off x="3366038" y="2071900"/>
            <a:ext cx="271775" cy="89925"/>
            <a:chOff x="3366038" y="2071900"/>
            <a:chExt cx="271775" cy="89925"/>
          </a:xfrm>
        </p:grpSpPr>
        <p:sp>
          <p:nvSpPr>
            <p:cNvPr id="173" name="Google Shape;173;p29"/>
            <p:cNvSpPr/>
            <p:nvPr/>
          </p:nvSpPr>
          <p:spPr>
            <a:xfrm>
              <a:off x="3366038" y="2109125"/>
              <a:ext cx="271775" cy="15500"/>
            </a:xfrm>
            <a:custGeom>
              <a:rect b="b" l="l" r="r" t="t"/>
              <a:pathLst>
                <a:path extrusionOk="0" h="620" w="10871">
                  <a:moveTo>
                    <a:pt x="1" y="0"/>
                  </a:moveTo>
                  <a:lnTo>
                    <a:pt x="1" y="619"/>
                  </a:lnTo>
                  <a:lnTo>
                    <a:pt x="10871" y="619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3382413" y="2071900"/>
              <a:ext cx="32175" cy="89925"/>
            </a:xfrm>
            <a:custGeom>
              <a:rect b="b" l="l" r="r" t="t"/>
              <a:pathLst>
                <a:path extrusionOk="0" h="3597" w="1287">
                  <a:moveTo>
                    <a:pt x="1" y="1"/>
                  </a:moveTo>
                  <a:lnTo>
                    <a:pt x="1" y="3597"/>
                  </a:lnTo>
                  <a:lnTo>
                    <a:pt x="1286" y="3597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3589588" y="2071900"/>
              <a:ext cx="32175" cy="89925"/>
            </a:xfrm>
            <a:custGeom>
              <a:rect b="b" l="l" r="r" t="t"/>
              <a:pathLst>
                <a:path extrusionOk="0" h="3597" w="1287">
                  <a:moveTo>
                    <a:pt x="0" y="1"/>
                  </a:moveTo>
                  <a:lnTo>
                    <a:pt x="0" y="3597"/>
                  </a:lnTo>
                  <a:lnTo>
                    <a:pt x="1286" y="3597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3376163" y="2090950"/>
              <a:ext cx="20550" cy="51825"/>
            </a:xfrm>
            <a:custGeom>
              <a:rect b="b" l="l" r="r" t="t"/>
              <a:pathLst>
                <a:path extrusionOk="0" h="2073" w="822">
                  <a:moveTo>
                    <a:pt x="0" y="1"/>
                  </a:moveTo>
                  <a:lnTo>
                    <a:pt x="0" y="2073"/>
                  </a:lnTo>
                  <a:lnTo>
                    <a:pt x="822" y="207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3607138" y="2090950"/>
              <a:ext cx="20575" cy="51825"/>
            </a:xfrm>
            <a:custGeom>
              <a:rect b="b" l="l" r="r" t="t"/>
              <a:pathLst>
                <a:path extrusionOk="0" h="2073" w="823">
                  <a:moveTo>
                    <a:pt x="1" y="1"/>
                  </a:moveTo>
                  <a:lnTo>
                    <a:pt x="1" y="2073"/>
                  </a:lnTo>
                  <a:lnTo>
                    <a:pt x="822" y="207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29"/>
          <p:cNvGrpSpPr/>
          <p:nvPr/>
        </p:nvGrpSpPr>
        <p:grpSpPr>
          <a:xfrm>
            <a:off x="5549938" y="3409575"/>
            <a:ext cx="163150" cy="233975"/>
            <a:chOff x="5549938" y="3409575"/>
            <a:chExt cx="163150" cy="233975"/>
          </a:xfrm>
        </p:grpSpPr>
        <p:sp>
          <p:nvSpPr>
            <p:cNvPr id="179" name="Google Shape;179;p29"/>
            <p:cNvSpPr/>
            <p:nvPr/>
          </p:nvSpPr>
          <p:spPr>
            <a:xfrm>
              <a:off x="5549938" y="3480725"/>
              <a:ext cx="163150" cy="162825"/>
            </a:xfrm>
            <a:custGeom>
              <a:rect b="b" l="l" r="r" t="t"/>
              <a:pathLst>
                <a:path extrusionOk="0" h="6513" w="6526">
                  <a:moveTo>
                    <a:pt x="3263" y="0"/>
                  </a:moveTo>
                  <a:cubicBezTo>
                    <a:pt x="1465" y="0"/>
                    <a:pt x="1" y="1453"/>
                    <a:pt x="1" y="3251"/>
                  </a:cubicBezTo>
                  <a:cubicBezTo>
                    <a:pt x="1" y="5048"/>
                    <a:pt x="1465" y="6513"/>
                    <a:pt x="3263" y="6513"/>
                  </a:cubicBezTo>
                  <a:cubicBezTo>
                    <a:pt x="5061" y="6513"/>
                    <a:pt x="6525" y="5048"/>
                    <a:pt x="6525" y="3251"/>
                  </a:cubicBezTo>
                  <a:cubicBezTo>
                    <a:pt x="6525" y="1453"/>
                    <a:pt x="5061" y="0"/>
                    <a:pt x="3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603513" y="3460475"/>
              <a:ext cx="56000" cy="39625"/>
            </a:xfrm>
            <a:custGeom>
              <a:rect b="b" l="l" r="r" t="t"/>
              <a:pathLst>
                <a:path extrusionOk="0" h="1585" w="2240">
                  <a:moveTo>
                    <a:pt x="251" y="1"/>
                  </a:moveTo>
                  <a:cubicBezTo>
                    <a:pt x="108" y="1"/>
                    <a:pt x="1" y="120"/>
                    <a:pt x="1" y="251"/>
                  </a:cubicBezTo>
                  <a:lnTo>
                    <a:pt x="1" y="1584"/>
                  </a:lnTo>
                  <a:lnTo>
                    <a:pt x="2239" y="1584"/>
                  </a:lnTo>
                  <a:lnTo>
                    <a:pt x="2239" y="251"/>
                  </a:lnTo>
                  <a:cubicBezTo>
                    <a:pt x="2239" y="120"/>
                    <a:pt x="2132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5626738" y="3409575"/>
              <a:ext cx="74150" cy="42600"/>
            </a:xfrm>
            <a:custGeom>
              <a:rect b="b" l="l" r="r" t="t"/>
              <a:pathLst>
                <a:path extrusionOk="0" h="1704" w="2966">
                  <a:moveTo>
                    <a:pt x="703" y="1"/>
                  </a:moveTo>
                  <a:cubicBezTo>
                    <a:pt x="310" y="1"/>
                    <a:pt x="1" y="310"/>
                    <a:pt x="1" y="703"/>
                  </a:cubicBezTo>
                  <a:lnTo>
                    <a:pt x="1" y="1703"/>
                  </a:lnTo>
                  <a:lnTo>
                    <a:pt x="394" y="1703"/>
                  </a:lnTo>
                  <a:lnTo>
                    <a:pt x="394" y="703"/>
                  </a:lnTo>
                  <a:cubicBezTo>
                    <a:pt x="394" y="536"/>
                    <a:pt x="536" y="393"/>
                    <a:pt x="703" y="393"/>
                  </a:cubicBezTo>
                  <a:lnTo>
                    <a:pt x="1120" y="393"/>
                  </a:lnTo>
                  <a:cubicBezTo>
                    <a:pt x="1298" y="393"/>
                    <a:pt x="1441" y="536"/>
                    <a:pt x="1441" y="703"/>
                  </a:cubicBezTo>
                  <a:cubicBezTo>
                    <a:pt x="1441" y="1096"/>
                    <a:pt x="1763" y="1417"/>
                    <a:pt x="2144" y="1417"/>
                  </a:cubicBezTo>
                  <a:lnTo>
                    <a:pt x="2775" y="1417"/>
                  </a:lnTo>
                  <a:cubicBezTo>
                    <a:pt x="2882" y="1417"/>
                    <a:pt x="2965" y="1334"/>
                    <a:pt x="2965" y="1215"/>
                  </a:cubicBezTo>
                  <a:cubicBezTo>
                    <a:pt x="2965" y="1108"/>
                    <a:pt x="2882" y="1025"/>
                    <a:pt x="2775" y="1025"/>
                  </a:cubicBezTo>
                  <a:lnTo>
                    <a:pt x="2144" y="1025"/>
                  </a:lnTo>
                  <a:cubicBezTo>
                    <a:pt x="1977" y="1025"/>
                    <a:pt x="1834" y="882"/>
                    <a:pt x="1834" y="703"/>
                  </a:cubicBezTo>
                  <a:cubicBezTo>
                    <a:pt x="1834" y="310"/>
                    <a:pt x="1513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-67225" y="-125"/>
            <a:ext cx="921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2223375" y="2080075"/>
            <a:ext cx="4697400" cy="1123500"/>
          </a:xfrm>
          <a:prstGeom prst="rect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1930400" y="2205000"/>
            <a:ext cx="52158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IDENTIFY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339225" y="214075"/>
            <a:ext cx="5905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Identify Stakeholders</a:t>
            </a:r>
            <a:endParaRPr sz="30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366700" y="770825"/>
            <a:ext cx="3829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Stakeholder map 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175" y="1505000"/>
            <a:ext cx="737925" cy="7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250" y="1468425"/>
            <a:ext cx="737925" cy="7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1075" y="3198700"/>
            <a:ext cx="737925" cy="7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3675" y="3198700"/>
            <a:ext cx="737925" cy="7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9000" y="2442600"/>
            <a:ext cx="756100" cy="7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3767613" y="31987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Gotham City</a:t>
            </a:r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5863725" y="2277125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Citizens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1881100" y="4045075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Batman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6072638" y="39548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1823838" y="2277125"/>
            <a:ext cx="176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Employees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/>
        </p:nvSpPr>
        <p:spPr>
          <a:xfrm>
            <a:off x="339225" y="214075"/>
            <a:ext cx="7191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Identifier les</a:t>
            </a:r>
            <a:r>
              <a:rPr lang="en" sz="30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 Stakeholders </a:t>
            </a:r>
            <a:r>
              <a:rPr lang="en" sz="1500">
                <a:solidFill>
                  <a:srgbClr val="1B202A"/>
                </a:solidFill>
                <a:latin typeface="Rubik Medium"/>
                <a:ea typeface="Rubik Medium"/>
                <a:cs typeface="Rubik Medium"/>
                <a:sym typeface="Rubik Medium"/>
              </a:rPr>
              <a:t>(parties prenantes)</a:t>
            </a:r>
            <a:endParaRPr sz="1500">
              <a:solidFill>
                <a:srgbClr val="1B202A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366700" y="770825"/>
            <a:ext cx="3829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Rubik"/>
                <a:ea typeface="Rubik"/>
                <a:cs typeface="Rubik"/>
                <a:sym typeface="Rubik"/>
              </a:rPr>
              <a:t>Priorisations</a:t>
            </a:r>
            <a:endParaRPr sz="1800">
              <a:solidFill>
                <a:srgbClr val="674EA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50" y="1098425"/>
            <a:ext cx="6675491" cy="37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3925" y="1659609"/>
            <a:ext cx="694925" cy="71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5398" y="1727550"/>
            <a:ext cx="628617" cy="6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2200" y="3451050"/>
            <a:ext cx="662250" cy="6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7">
            <a:alphaModFix/>
          </a:blip>
          <a:srcRect b="0" l="6830" r="-6830" t="0"/>
          <a:stretch/>
        </p:blipFill>
        <p:spPr>
          <a:xfrm>
            <a:off x="2190125" y="3468267"/>
            <a:ext cx="628625" cy="64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2750" y="3310438"/>
            <a:ext cx="756100" cy="7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5763513" y="4030775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Gotham City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2625600" y="23016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Citizens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2082825" y="4066525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Batman</a:t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3402188" y="4066525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5932738" y="23016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-67225" y="-125"/>
            <a:ext cx="921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2223375" y="2080075"/>
            <a:ext cx="4697400" cy="1123500"/>
          </a:xfrm>
          <a:prstGeom prst="rect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1930400" y="2205000"/>
            <a:ext cx="52158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674EA7"/>
                </a:solidFill>
                <a:latin typeface="Rubik Medium"/>
                <a:ea typeface="Rubik Medium"/>
                <a:cs typeface="Rubik Medium"/>
                <a:sym typeface="Rubik Medium"/>
              </a:rPr>
              <a:t>DESIGN</a:t>
            </a:r>
            <a:endParaRPr sz="4600">
              <a:solidFill>
                <a:srgbClr val="674EA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