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3" r:id="rId4"/>
    <p:sldId id="278" r:id="rId5"/>
    <p:sldId id="279" r:id="rId6"/>
    <p:sldId id="271" r:id="rId7"/>
    <p:sldId id="257" r:id="rId8"/>
    <p:sldId id="268" r:id="rId9"/>
    <p:sldId id="277" r:id="rId10"/>
    <p:sldId id="280" r:id="rId11"/>
    <p:sldId id="281" r:id="rId12"/>
    <p:sldId id="284" r:id="rId13"/>
    <p:sldId id="285" r:id="rId14"/>
    <p:sldId id="282" r:id="rId15"/>
    <p:sldId id="283" r:id="rId16"/>
    <p:sldId id="274" r:id="rId17"/>
    <p:sldId id="259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áš Moravec" initials="TM" lastIdx="1" clrIdx="0">
    <p:extLst>
      <p:ext uri="{19B8F6BF-5375-455C-9EA6-DF929625EA0E}">
        <p15:presenceInfo xmlns:p15="http://schemas.microsoft.com/office/powerpoint/2012/main" userId="833f6e6a5ff3c5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0DC"/>
    <a:srgbClr val="58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5882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D134-D424-48DC-B576-06513DB14862}" type="datetimeFigureOut">
              <a:rPr lang="cs-CZ" smtClean="0"/>
              <a:t>17.05.2017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E7A2-E6B5-47DC-8D32-382F19FA4CC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97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797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532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154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9239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4485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3075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1916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7810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685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SKIP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19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156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SKIP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69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351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187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5345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0235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785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17.05.2017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540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17.05.2017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80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17.05.2017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07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17.05.2017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32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17.05.2017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53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17.05.2017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13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17.05.2017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17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17.05.2017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570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17.05.2017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62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17.05.2017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67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17.05.2017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99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D279-B01E-4739-A6F2-6A2DE81A62F9}" type="datetimeFigureOut">
              <a:rPr lang="cs-CZ" smtClean="0"/>
              <a:t>17.05.2017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08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215915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01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ovéPole 38"/>
          <p:cNvSpPr txBox="1"/>
          <p:nvPr/>
        </p:nvSpPr>
        <p:spPr>
          <a:xfrm>
            <a:off x="2359291" y="789044"/>
            <a:ext cx="73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 smtClean="0"/>
              <a:t>5 let</a:t>
            </a:r>
            <a:endParaRPr lang="cs-CZ" sz="24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8776536" y="789043"/>
            <a:ext cx="81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 smtClean="0"/>
              <a:t>1 rok</a:t>
            </a:r>
            <a:endParaRPr lang="cs-CZ" sz="2400" dirty="0"/>
          </a:p>
        </p:txBody>
      </p:sp>
      <p:cxnSp>
        <p:nvCxnSpPr>
          <p:cNvPr id="21" name="Přímá spojnice 20"/>
          <p:cNvCxnSpPr/>
          <p:nvPr/>
        </p:nvCxnSpPr>
        <p:spPr>
          <a:xfrm>
            <a:off x="1444142" y="1615990"/>
            <a:ext cx="9303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ek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2305538"/>
            <a:ext cx="558799" cy="558799"/>
          </a:xfrm>
          <a:prstGeom prst="rect">
            <a:avLst/>
          </a:prstGeom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96" y="3553884"/>
            <a:ext cx="558799" cy="558799"/>
          </a:xfrm>
          <a:prstGeom prst="rect">
            <a:avLst/>
          </a:prstGeom>
        </p:spPr>
      </p:pic>
      <p:pic>
        <p:nvPicPr>
          <p:cNvPr id="24" name="Obrázek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97" y="4762176"/>
            <a:ext cx="558799" cy="558799"/>
          </a:xfrm>
          <a:prstGeom prst="rect">
            <a:avLst/>
          </a:prstGeom>
        </p:spPr>
      </p:pic>
      <p:sp>
        <p:nvSpPr>
          <p:cNvPr id="26" name="TextovéPole 25"/>
          <p:cNvSpPr txBox="1"/>
          <p:nvPr/>
        </p:nvSpPr>
        <p:spPr>
          <a:xfrm>
            <a:off x="1581738" y="2402672"/>
            <a:ext cx="228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 smtClean="0"/>
              <a:t>Sony, EA, </a:t>
            </a:r>
            <a:r>
              <a:rPr lang="cs-CZ" sz="2400" dirty="0" err="1" smtClean="0"/>
              <a:t>Ubisoft</a:t>
            </a:r>
            <a:endParaRPr lang="cs-CZ" sz="2400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8038224" y="2402671"/>
            <a:ext cx="228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 smtClean="0"/>
              <a:t>Sony, EA, </a:t>
            </a:r>
            <a:r>
              <a:rPr lang="cs-CZ" sz="2400" dirty="0" err="1" smtClean="0"/>
              <a:t>Ubisoft</a:t>
            </a:r>
            <a:endParaRPr lang="cs-CZ" sz="2400" dirty="0"/>
          </a:p>
        </p:txBody>
      </p:sp>
      <p:sp>
        <p:nvSpPr>
          <p:cNvPr id="28" name="TextovéPole 27"/>
          <p:cNvSpPr txBox="1"/>
          <p:nvPr/>
        </p:nvSpPr>
        <p:spPr>
          <a:xfrm>
            <a:off x="1760349" y="3602449"/>
            <a:ext cx="1932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 smtClean="0"/>
              <a:t>PS3, Xbox 360</a:t>
            </a:r>
            <a:endParaRPr lang="cs-CZ" sz="2400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8190383" y="3602449"/>
            <a:ext cx="198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 smtClean="0"/>
              <a:t>PS4, Xbox </a:t>
            </a:r>
            <a:r>
              <a:rPr lang="cs-CZ" sz="2400" dirty="0" err="1" smtClean="0"/>
              <a:t>One</a:t>
            </a:r>
            <a:endParaRPr lang="cs-CZ" sz="2400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1622879" y="4810742"/>
            <a:ext cx="220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 smtClean="0"/>
              <a:t>Akční, Sportovní</a:t>
            </a:r>
            <a:endParaRPr lang="cs-CZ" sz="2400" dirty="0"/>
          </a:p>
        </p:txBody>
      </p:sp>
      <p:sp>
        <p:nvSpPr>
          <p:cNvPr id="33" name="TextovéPole 32"/>
          <p:cNvSpPr txBox="1"/>
          <p:nvPr/>
        </p:nvSpPr>
        <p:spPr>
          <a:xfrm>
            <a:off x="8079357" y="4810742"/>
            <a:ext cx="220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 smtClean="0"/>
              <a:t>Akční, Sportovní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6281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1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Pole 13"/>
          <p:cNvSpPr txBox="1"/>
          <p:nvPr/>
        </p:nvSpPr>
        <p:spPr>
          <a:xfrm>
            <a:off x="3726890" y="2946241"/>
            <a:ext cx="4738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Zisky jednotlivých trhů v průběhu let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05238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21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1090246"/>
            <a:ext cx="10418885" cy="5187132"/>
          </a:xfrm>
          <a:prstGeom prst="rect">
            <a:avLst/>
          </a:prstGeom>
        </p:spPr>
      </p:pic>
      <p:cxnSp>
        <p:nvCxnSpPr>
          <p:cNvPr id="4" name="Přímá spojnice 3"/>
          <p:cNvCxnSpPr/>
          <p:nvPr/>
        </p:nvCxnSpPr>
        <p:spPr>
          <a:xfrm>
            <a:off x="1793631" y="483580"/>
            <a:ext cx="483577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ovéPole 4"/>
          <p:cNvSpPr txBox="1"/>
          <p:nvPr/>
        </p:nvSpPr>
        <p:spPr>
          <a:xfrm>
            <a:off x="1245614" y="646209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Globální prodej</a:t>
            </a:r>
            <a:endParaRPr lang="cs-CZ" dirty="0"/>
          </a:p>
        </p:txBody>
      </p:sp>
      <p:cxnSp>
        <p:nvCxnSpPr>
          <p:cNvPr id="18" name="Přímá spojnice 17"/>
          <p:cNvCxnSpPr/>
          <p:nvPr/>
        </p:nvCxnSpPr>
        <p:spPr>
          <a:xfrm>
            <a:off x="3992039" y="488006"/>
            <a:ext cx="48357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3426935" y="650635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Severní Amerika</a:t>
            </a:r>
            <a:endParaRPr lang="cs-CZ" dirty="0"/>
          </a:p>
        </p:txBody>
      </p:sp>
      <p:cxnSp>
        <p:nvCxnSpPr>
          <p:cNvPr id="25" name="Přímá spojnice 24"/>
          <p:cNvCxnSpPr/>
          <p:nvPr/>
        </p:nvCxnSpPr>
        <p:spPr>
          <a:xfrm>
            <a:off x="6183005" y="483580"/>
            <a:ext cx="48357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/>
          <p:cNvSpPr txBox="1"/>
          <p:nvPr/>
        </p:nvSpPr>
        <p:spPr>
          <a:xfrm>
            <a:off x="5684752" y="646209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Evropská unie</a:t>
            </a:r>
            <a:endParaRPr lang="cs-CZ" dirty="0"/>
          </a:p>
        </p:txBody>
      </p:sp>
      <p:cxnSp>
        <p:nvCxnSpPr>
          <p:cNvPr id="35" name="Přímá spojnice 34"/>
          <p:cNvCxnSpPr/>
          <p:nvPr/>
        </p:nvCxnSpPr>
        <p:spPr>
          <a:xfrm>
            <a:off x="8146041" y="483580"/>
            <a:ext cx="483577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/>
          <p:cNvSpPr txBox="1"/>
          <p:nvPr/>
        </p:nvSpPr>
        <p:spPr>
          <a:xfrm>
            <a:off x="7866564" y="646209"/>
            <a:ext cx="104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Japonsko</a:t>
            </a:r>
            <a:endParaRPr lang="cs-CZ" dirty="0"/>
          </a:p>
        </p:txBody>
      </p:sp>
      <p:cxnSp>
        <p:nvCxnSpPr>
          <p:cNvPr id="37" name="Přímá spojnice 36"/>
          <p:cNvCxnSpPr/>
          <p:nvPr/>
        </p:nvCxnSpPr>
        <p:spPr>
          <a:xfrm>
            <a:off x="9948292" y="483580"/>
            <a:ext cx="483577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>
          <a:xfrm>
            <a:off x="9793132" y="646209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Ostatní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05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ovéPole 9"/>
          <p:cNvSpPr txBox="1"/>
          <p:nvPr/>
        </p:nvSpPr>
        <p:spPr>
          <a:xfrm>
            <a:off x="5025900" y="2983564"/>
            <a:ext cx="214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Tomáš Moravec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610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1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2997940" y="2946241"/>
            <a:ext cx="6196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Analýza celosvětových prodejů počítačových her</a:t>
            </a:r>
          </a:p>
        </p:txBody>
      </p:sp>
    </p:spTree>
    <p:extLst>
      <p:ext uri="{BB962C8B-B14F-4D97-AF65-F5344CB8AC3E}">
        <p14:creationId xmlns:p14="http://schemas.microsoft.com/office/powerpoint/2010/main" val="5905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1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3407572" y="2946241"/>
            <a:ext cx="537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Jak </a:t>
            </a:r>
            <a:r>
              <a:rPr lang="cs-CZ" sz="2400" dirty="0" smtClean="0"/>
              <a:t>dosáhnout </a:t>
            </a:r>
            <a:r>
              <a:rPr lang="cs-CZ" sz="2400" dirty="0" smtClean="0"/>
              <a:t>na maximální prodeje hry?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055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4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99" y="1040364"/>
            <a:ext cx="2740401" cy="1245637"/>
          </a:xfrm>
          <a:prstGeom prst="rect">
            <a:avLst/>
          </a:prstGeom>
        </p:spPr>
      </p:pic>
      <p:sp>
        <p:nvSpPr>
          <p:cNvPr id="54" name="TextovéPole 53"/>
          <p:cNvSpPr txBox="1"/>
          <p:nvPr/>
        </p:nvSpPr>
        <p:spPr>
          <a:xfrm>
            <a:off x="1547948" y="4486908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16 613</a:t>
            </a:r>
            <a:endParaRPr lang="cs-CZ" sz="2400" dirty="0"/>
          </a:p>
        </p:txBody>
      </p:sp>
      <p:sp>
        <p:nvSpPr>
          <p:cNvPr id="57" name="TextovéPole 56"/>
          <p:cNvSpPr txBox="1"/>
          <p:nvPr/>
        </p:nvSpPr>
        <p:spPr>
          <a:xfrm>
            <a:off x="1406820" y="3523624"/>
            <a:ext cx="1313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Záznamů</a:t>
            </a:r>
            <a:endParaRPr lang="cs-CZ" sz="2400" dirty="0"/>
          </a:p>
        </p:txBody>
      </p:sp>
      <p:cxnSp>
        <p:nvCxnSpPr>
          <p:cNvPr id="4" name="Přímá spojnice 3"/>
          <p:cNvCxnSpPr/>
          <p:nvPr/>
        </p:nvCxnSpPr>
        <p:spPr>
          <a:xfrm>
            <a:off x="1444142" y="4236098"/>
            <a:ext cx="9303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ovéPole 57"/>
          <p:cNvSpPr txBox="1"/>
          <p:nvPr/>
        </p:nvSpPr>
        <p:spPr>
          <a:xfrm>
            <a:off x="4090747" y="3523622"/>
            <a:ext cx="138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Kvalitních</a:t>
            </a:r>
            <a:endParaRPr lang="cs-CZ" sz="2400" dirty="0"/>
          </a:p>
        </p:txBody>
      </p:sp>
      <p:sp>
        <p:nvSpPr>
          <p:cNvPr id="59" name="TextovéPole 58"/>
          <p:cNvSpPr txBox="1"/>
          <p:nvPr/>
        </p:nvSpPr>
        <p:spPr>
          <a:xfrm>
            <a:off x="4342995" y="448690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2 121</a:t>
            </a:r>
            <a:endParaRPr lang="cs-CZ" sz="2400" dirty="0"/>
          </a:p>
        </p:txBody>
      </p:sp>
      <p:sp>
        <p:nvSpPr>
          <p:cNvPr id="60" name="TextovéPole 59"/>
          <p:cNvSpPr txBox="1"/>
          <p:nvPr/>
        </p:nvSpPr>
        <p:spPr>
          <a:xfrm>
            <a:off x="7335658" y="3523622"/>
            <a:ext cx="734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5 let</a:t>
            </a:r>
            <a:endParaRPr lang="cs-CZ" sz="2400" dirty="0"/>
          </a:p>
        </p:txBody>
      </p:sp>
      <p:sp>
        <p:nvSpPr>
          <p:cNvPr id="61" name="TextovéPole 60"/>
          <p:cNvSpPr txBox="1"/>
          <p:nvPr/>
        </p:nvSpPr>
        <p:spPr>
          <a:xfrm>
            <a:off x="9934943" y="3523623"/>
            <a:ext cx="81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1 rok</a:t>
            </a:r>
            <a:endParaRPr lang="cs-CZ" sz="2400" dirty="0"/>
          </a:p>
        </p:txBody>
      </p:sp>
      <p:sp>
        <p:nvSpPr>
          <p:cNvPr id="62" name="TextovéPole 61"/>
          <p:cNvSpPr txBox="1"/>
          <p:nvPr/>
        </p:nvSpPr>
        <p:spPr>
          <a:xfrm>
            <a:off x="7377304" y="448092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513</a:t>
            </a:r>
            <a:endParaRPr lang="cs-CZ" sz="2400" dirty="0"/>
          </a:p>
        </p:txBody>
      </p:sp>
      <p:sp>
        <p:nvSpPr>
          <p:cNvPr id="63" name="TextovéPole 62"/>
          <p:cNvSpPr txBox="1"/>
          <p:nvPr/>
        </p:nvSpPr>
        <p:spPr>
          <a:xfrm>
            <a:off x="10093575" y="448092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28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8140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7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1" y="2868246"/>
            <a:ext cx="558799" cy="558799"/>
          </a:xfrm>
          <a:prstGeom prst="rect">
            <a:avLst/>
          </a:prstGeom>
        </p:spPr>
      </p:pic>
      <p:cxnSp>
        <p:nvCxnSpPr>
          <p:cNvPr id="6" name="Přímá spojnice se šipkou 5"/>
          <p:cNvCxnSpPr/>
          <p:nvPr/>
        </p:nvCxnSpPr>
        <p:spPr>
          <a:xfrm>
            <a:off x="6096000" y="3710353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/>
          <p:nvPr/>
        </p:nvCxnSpPr>
        <p:spPr>
          <a:xfrm flipV="1">
            <a:off x="6096000" y="1354016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Přímá spojnice se šipkou 29"/>
          <p:cNvCxnSpPr/>
          <p:nvPr/>
        </p:nvCxnSpPr>
        <p:spPr>
          <a:xfrm>
            <a:off x="6591299" y="3147645"/>
            <a:ext cx="28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se šipkou 31"/>
          <p:cNvCxnSpPr/>
          <p:nvPr/>
        </p:nvCxnSpPr>
        <p:spPr>
          <a:xfrm flipH="1">
            <a:off x="2681654" y="3147645"/>
            <a:ext cx="28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>
          <a:xfrm>
            <a:off x="4732101" y="609043"/>
            <a:ext cx="269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Prodeje celosvětové</a:t>
            </a:r>
            <a:endParaRPr lang="cs-CZ" sz="2400" dirty="0"/>
          </a:p>
        </p:txBody>
      </p:sp>
      <p:sp>
        <p:nvSpPr>
          <p:cNvPr id="39" name="TextovéPole 38"/>
          <p:cNvSpPr txBox="1"/>
          <p:nvPr/>
        </p:nvSpPr>
        <p:spPr>
          <a:xfrm>
            <a:off x="212768" y="2732146"/>
            <a:ext cx="2213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 smtClean="0"/>
              <a:t>Prodeje</a:t>
            </a:r>
          </a:p>
          <a:p>
            <a:pPr algn="ctr"/>
            <a:r>
              <a:rPr lang="cs-CZ" sz="2400" dirty="0" smtClean="0"/>
              <a:t>Severní Amerika</a:t>
            </a:r>
            <a:endParaRPr lang="cs-CZ" sz="2400" dirty="0"/>
          </a:p>
        </p:txBody>
      </p:sp>
      <p:sp>
        <p:nvSpPr>
          <p:cNvPr id="40" name="TextovéPole 39"/>
          <p:cNvSpPr txBox="1"/>
          <p:nvPr/>
        </p:nvSpPr>
        <p:spPr>
          <a:xfrm>
            <a:off x="9916556" y="2732145"/>
            <a:ext cx="1911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 smtClean="0"/>
              <a:t>Prodeje </a:t>
            </a:r>
          </a:p>
          <a:p>
            <a:pPr algn="ctr"/>
            <a:r>
              <a:rPr lang="cs-CZ" sz="2400" dirty="0" smtClean="0"/>
              <a:t>Evropská unie</a:t>
            </a:r>
            <a:endParaRPr lang="cs-CZ" sz="2400" dirty="0"/>
          </a:p>
        </p:txBody>
      </p:sp>
      <p:sp>
        <p:nvSpPr>
          <p:cNvPr id="41" name="TextovéPole 40"/>
          <p:cNvSpPr txBox="1"/>
          <p:nvPr/>
        </p:nvSpPr>
        <p:spPr>
          <a:xfrm>
            <a:off x="5004581" y="5253661"/>
            <a:ext cx="2182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 smtClean="0"/>
              <a:t>Prodeje </a:t>
            </a:r>
          </a:p>
          <a:p>
            <a:pPr algn="ctr"/>
            <a:r>
              <a:rPr lang="cs-CZ" sz="2400" dirty="0" smtClean="0"/>
              <a:t>Japonsko a další</a:t>
            </a:r>
            <a:endParaRPr lang="cs-CZ" sz="2400" dirty="0"/>
          </a:p>
        </p:txBody>
      </p:sp>
      <p:cxnSp>
        <p:nvCxnSpPr>
          <p:cNvPr id="42" name="Přímá spojnice se šipkou 41"/>
          <p:cNvCxnSpPr/>
          <p:nvPr/>
        </p:nvCxnSpPr>
        <p:spPr>
          <a:xfrm flipH="1" flipV="1">
            <a:off x="4342700" y="1890346"/>
            <a:ext cx="1323762" cy="8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Přímá spojnice se šipkou 44"/>
          <p:cNvCxnSpPr/>
          <p:nvPr/>
        </p:nvCxnSpPr>
        <p:spPr>
          <a:xfrm flipV="1">
            <a:off x="6566445" y="1963795"/>
            <a:ext cx="1225063" cy="7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Přímá spojnice se šipkou 45"/>
          <p:cNvCxnSpPr/>
          <p:nvPr/>
        </p:nvCxnSpPr>
        <p:spPr>
          <a:xfrm>
            <a:off x="6566445" y="3670171"/>
            <a:ext cx="1321779" cy="77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Přímá spojnice se šipkou 47"/>
          <p:cNvCxnSpPr/>
          <p:nvPr/>
        </p:nvCxnSpPr>
        <p:spPr>
          <a:xfrm flipH="1">
            <a:off x="4342700" y="3665674"/>
            <a:ext cx="1323762" cy="74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ovéPole 51"/>
          <p:cNvSpPr txBox="1"/>
          <p:nvPr/>
        </p:nvSpPr>
        <p:spPr>
          <a:xfrm>
            <a:off x="3012040" y="1490236"/>
            <a:ext cx="1210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000" dirty="0" smtClean="0"/>
              <a:t>Platforma</a:t>
            </a:r>
            <a:endParaRPr lang="cs-CZ" sz="2000" dirty="0"/>
          </a:p>
        </p:txBody>
      </p:sp>
      <p:sp>
        <p:nvSpPr>
          <p:cNvPr id="53" name="TextovéPole 52"/>
          <p:cNvSpPr txBox="1"/>
          <p:nvPr/>
        </p:nvSpPr>
        <p:spPr>
          <a:xfrm>
            <a:off x="7888224" y="1490236"/>
            <a:ext cx="119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000" dirty="0" smtClean="0"/>
              <a:t>Vydavatel</a:t>
            </a:r>
            <a:endParaRPr lang="cs-CZ" sz="2000" dirty="0"/>
          </a:p>
        </p:txBody>
      </p:sp>
      <p:sp>
        <p:nvSpPr>
          <p:cNvPr id="56" name="TextovéPole 55"/>
          <p:cNvSpPr txBox="1"/>
          <p:nvPr/>
        </p:nvSpPr>
        <p:spPr>
          <a:xfrm>
            <a:off x="3291731" y="4340353"/>
            <a:ext cx="651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000" dirty="0" smtClean="0"/>
              <a:t>Žánr</a:t>
            </a:r>
            <a:endParaRPr lang="cs-CZ" sz="2000" dirty="0"/>
          </a:p>
        </p:txBody>
      </p:sp>
      <p:sp>
        <p:nvSpPr>
          <p:cNvPr id="57" name="TextovéPole 56"/>
          <p:cNvSpPr txBox="1"/>
          <p:nvPr/>
        </p:nvSpPr>
        <p:spPr>
          <a:xfrm>
            <a:off x="8233230" y="4340353"/>
            <a:ext cx="570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000" dirty="0" smtClean="0"/>
              <a:t>Rok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973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52" grpId="0"/>
      <p:bldP spid="53" grpId="0"/>
      <p:bldP spid="56" grpId="0"/>
      <p:bldP spid="57" grpId="0"/>
    </p:bld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109</Words>
  <Application>Microsoft Office PowerPoint</Application>
  <PresentationFormat>Širokoúhlá obrazovka</PresentationFormat>
  <Paragraphs>61</Paragraphs>
  <Slides>17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Moravec</dc:creator>
  <cp:lastModifiedBy>Tomáš Moravec</cp:lastModifiedBy>
  <cp:revision>97</cp:revision>
  <cp:lastPrinted>2017-05-15T23:12:19Z</cp:lastPrinted>
  <dcterms:created xsi:type="dcterms:W3CDTF">2017-05-13T08:10:50Z</dcterms:created>
  <dcterms:modified xsi:type="dcterms:W3CDTF">2017-05-17T01:15:32Z</dcterms:modified>
</cp:coreProperties>
</file>