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3" r:id="rId4"/>
    <p:sldId id="271" r:id="rId5"/>
    <p:sldId id="257" r:id="rId6"/>
    <p:sldId id="268" r:id="rId7"/>
    <p:sldId id="277" r:id="rId8"/>
    <p:sldId id="276" r:id="rId9"/>
    <p:sldId id="261" r:id="rId10"/>
    <p:sldId id="274" r:id="rId11"/>
    <p:sldId id="272" r:id="rId12"/>
    <p:sldId id="265" r:id="rId13"/>
    <p:sldId id="273" r:id="rId14"/>
    <p:sldId id="269" r:id="rId15"/>
    <p:sldId id="264" r:id="rId16"/>
    <p:sldId id="275" r:id="rId17"/>
    <p:sldId id="266" r:id="rId18"/>
    <p:sldId id="270" r:id="rId19"/>
    <p:sldId id="259" r:id="rId2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áš Moravec" initials="TM" lastIdx="1" clrIdx="0">
    <p:extLst>
      <p:ext uri="{19B8F6BF-5375-455C-9EA6-DF929625EA0E}">
        <p15:presenceInfo xmlns:p15="http://schemas.microsoft.com/office/powerpoint/2012/main" userId="833f6e6a5ff3c5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0DC"/>
    <a:srgbClr val="589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9880" autoAdjust="0"/>
  </p:normalViewPr>
  <p:slideViewPr>
    <p:cSldViewPr snapToGrid="0">
      <p:cViewPr varScale="1">
        <p:scale>
          <a:sx n="100" d="100"/>
          <a:sy n="10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0D134-D424-48DC-B576-06513DB14862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6E7A2-E6B5-47DC-8D32-382F19FA4CC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6979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Dobrý</a:t>
            </a:r>
            <a:r>
              <a:rPr lang="cs-CZ" baseline="0" dirty="0" smtClean="0"/>
              <a:t> den, nyní vám představím náš projekt na předmět řízení databází, který byl rozdělen do 3 fází.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7976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781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Pokud</a:t>
            </a:r>
            <a:r>
              <a:rPr lang="cs-CZ" baseline="0" dirty="0" smtClean="0"/>
              <a:t> přeskočím jednotlivé animace a přechody, tak se dostanu k vkládaní dat, která lze vkládat pomocí záložky Add. Vložení je možné jak kliknutím a vyhledáním souboru, tak pomocí Drag</a:t>
            </a:r>
            <a:r>
              <a:rPr lang="en-US" baseline="0" dirty="0" smtClean="0"/>
              <a:t>AndDrop. Po </a:t>
            </a:r>
            <a:r>
              <a:rPr lang="cs-CZ" baseline="0" dirty="0" smtClean="0"/>
              <a:t>zpracování souboru v jiném vláknu, se zobrazí počet nově přidaných a nekonzistentních řádků, nebo případně informace o tom, že soubor byl již jednou přidán a nelze ho vložit znovu.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8382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Hlavním oknem je vyhledávací okno,</a:t>
            </a:r>
            <a:r>
              <a:rPr lang="cs-CZ" baseline="0" dirty="0" smtClean="0"/>
              <a:t> kde lze zobrazovat data z databáze, lze data filtrovat a lze graficky vidět nekonzistence. Vždy je vidět počet aktuálně zobrazených řádků a aktuálně zvolený filtr, který si lze navolit sám, nebo si vybrat z 10ti nejpoužívanějších. Každý nekonzistentní řádek je zvýrazněn šedivou barvou a každá nekonzistentní hodnota je zvýrazněna červeně. Jednotlivé řádky, které jsou nekonzistentní jsou vždy pod sebou.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98366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Samotné</a:t>
            </a:r>
            <a:r>
              <a:rPr lang="cs-CZ" baseline="0" dirty="0" smtClean="0"/>
              <a:t> filtrování je možné nastavit dle zadání, buďto jako rozsah hodnot, vybranou hodnotu, nebo maximální hodnotu. Zobrazené hodnoty jsou vždy aktuální s hodnotami v databázi, tedy maxima, minima i samotné hodnoty vždy odpovídají realitě.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4845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71879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Poslední,</a:t>
            </a:r>
            <a:r>
              <a:rPr lang="cs-CZ" baseline="0" dirty="0" smtClean="0"/>
              <a:t> třetí částí, je kód samotné aplikace.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4961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2018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Na obrázku vidíte</a:t>
            </a:r>
            <a:r>
              <a:rPr lang="cs-CZ" baseline="0" dirty="0" smtClean="0"/>
              <a:t> blokové rozvržení, které odpovídá třídám aplikace. Pokud začnu zleva, data jsou z databáze načítána pomocí Konektoru, který staví na interface, díky čemuž lze napojit i jiné typy databází. Konektor poskytuje veškeré třídy nutné k importu a čtení z databáze, včetně získávání podrobnějších informací, jakou jsou hodnoty pro filtr, protože veškerá data se získávání z databáze, nikoliv z načtených hodnot v aplikaci.</a:t>
            </a:r>
          </a:p>
          <a:p>
            <a:endParaRPr lang="cs-CZ" baseline="0" dirty="0" smtClean="0"/>
          </a:p>
          <a:p>
            <a:r>
              <a:rPr lang="cs-CZ" baseline="0" dirty="0" smtClean="0"/>
              <a:t>Dále samotná aplikace implementuje veškerou komunikaci s konektorem, tedy import, zobrazení dat do tabulky, zvýraznění nekonzistencí a hlavně o filtrování dat. </a:t>
            </a:r>
          </a:p>
          <a:p>
            <a:endParaRPr lang="cs-CZ" baseline="0" dirty="0" smtClean="0"/>
          </a:p>
          <a:p>
            <a:r>
              <a:rPr lang="cs-CZ" baseline="0" dirty="0" smtClean="0"/>
              <a:t>Při importu se využívá Data Parser, který umí zpracovat 3 typy vstupních souborů. CSV, JSON a XML.</a:t>
            </a:r>
          </a:p>
          <a:p>
            <a:endParaRPr lang="cs-CZ" baseline="0" dirty="0" smtClean="0"/>
          </a:p>
          <a:p>
            <a:r>
              <a:rPr lang="cs-CZ" baseline="0" dirty="0" smtClean="0"/>
              <a:t>Samotná data jsou načítána do objektů, které jsou identické s databázovým modelem.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4485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4759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Každý v našem teamu měl</a:t>
            </a:r>
            <a:r>
              <a:rPr lang="cs-CZ" baseline="0" dirty="0" smtClean="0"/>
              <a:t> své primární zaměření, nicméně o každém problému jsme společně diskutovali a dosáhli tak nejlepších možných řešení.</a:t>
            </a:r>
          </a:p>
          <a:p>
            <a:r>
              <a:rPr lang="cs-CZ" baseline="0" dirty="0" smtClean="0"/>
              <a:t>Děkuji za pozornost.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685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SKIP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619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První fází byl návrh a implementace databáze.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156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1870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Databáze</a:t>
            </a:r>
            <a:r>
              <a:rPr lang="cs-CZ" baseline="0" dirty="0" smtClean="0"/>
              <a:t> byla navrhnuta tak, že každá část notebooku má vlastní tabulku, která obsahuje jedinečné ID a všechny parametry, například RAM obsahuje typ, frekvenci a velikost. Všechny tyto tabulky se spojují do jediné velké M:N tabulky, která vše spojuje do jednoho celku. Hlavní tabulka navíc ještě kromě jednotlivých částí obsahuje rozměry jednotlivých modelů a unikátní produktové číslo. Nakonec je v databázi tabulka, obsahující veškerou historii vyhledávání a tabulka s hashy jednotlivých přidaných souborů.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25345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023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aseline="0" dirty="0" smtClean="0"/>
              <a:t>Práce s daty je řešena v databázi. Přístup do databáze zastřešuje pohled, který pracuje se dvěma funkcemi. První je Linker, který propojuje jednotlivé tabulky do jedné. Druhou je Consistency, která zjišťuje konzistence jednotlivých notebooků a to přes zjištění počtu unikátních prvků. Pokud je počet větší než 1, není konzistentní. Vkládání dat probíhá přes instead of trigger na pohledu, kterému se předají údaje a ten podle nich buď přidá nový notebook, nebo nepřidá v případě, pokud již notebook v databázi existuje. Pro navrácení výsledku importu byla vytvořena </a:t>
            </a:r>
            <a:r>
              <a:rPr lang="cs-CZ" baseline="0" dirty="0" err="1" smtClean="0"/>
              <a:t>procedure</a:t>
            </a:r>
            <a:r>
              <a:rPr lang="cs-CZ" baseline="0" dirty="0" smtClean="0"/>
              <a:t> Return result, který vrací výsledek pomocí </a:t>
            </a:r>
            <a:r>
              <a:rPr lang="cs-CZ" baseline="0" dirty="0" err="1" smtClean="0"/>
              <a:t>print</a:t>
            </a:r>
            <a:r>
              <a:rPr lang="cs-CZ" baseline="0" dirty="0" smtClean="0"/>
              <a:t>, a ten se zachycuje </a:t>
            </a:r>
            <a:r>
              <a:rPr lang="cs-CZ" baseline="0" dirty="0" err="1" smtClean="0"/>
              <a:t>eventem</a:t>
            </a:r>
            <a:r>
              <a:rPr lang="cs-CZ" baseline="0" dirty="0" smtClean="0"/>
              <a:t> v aplikaci.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9785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1678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Druhou částí</a:t>
            </a:r>
            <a:r>
              <a:rPr lang="cs-CZ" baseline="0" dirty="0" smtClean="0"/>
              <a:t> byla tvorba prostředí, tedy design.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698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540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80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077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325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536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13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17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570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62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671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991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084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2159159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5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99" y="1185549"/>
            <a:ext cx="843080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99" y="1185549"/>
            <a:ext cx="843080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0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542" y="1185549"/>
            <a:ext cx="681491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02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86405"/>
            <a:ext cx="762001" cy="762001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5683066" y="3468911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Code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8151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94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sp>
        <p:nvSpPr>
          <p:cNvPr id="2" name="Obdélník 1"/>
          <p:cNvSpPr/>
          <p:nvPr/>
        </p:nvSpPr>
        <p:spPr>
          <a:xfrm>
            <a:off x="4876800" y="3746500"/>
            <a:ext cx="3879266" cy="25273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2032000" y="807672"/>
            <a:ext cx="2565400" cy="5466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2305944" y="1082154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IDBConnector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2305944" y="2514290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MSSQLConnector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3143018" y="3265691"/>
            <a:ext cx="343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</p:txBody>
      </p:sp>
      <p:cxnSp>
        <p:nvCxnSpPr>
          <p:cNvPr id="9" name="Přímá spojnice 8"/>
          <p:cNvCxnSpPr>
            <a:stCxn id="6" idx="2"/>
            <a:endCxn id="7" idx="0"/>
          </p:cNvCxnSpPr>
          <p:nvPr/>
        </p:nvCxnSpPr>
        <p:spPr>
          <a:xfrm>
            <a:off x="3314700" y="2239808"/>
            <a:ext cx="0" cy="274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 10"/>
          <p:cNvSpPr/>
          <p:nvPr/>
        </p:nvSpPr>
        <p:spPr>
          <a:xfrm>
            <a:off x="5827765" y="1082154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Application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5804795" y="4011246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Data parser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5072734" y="5604347"/>
            <a:ext cx="921666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CSV</a:t>
            </a:r>
          </a:p>
        </p:txBody>
      </p:sp>
      <p:sp>
        <p:nvSpPr>
          <p:cNvPr id="14" name="Obdélník 13"/>
          <p:cNvSpPr/>
          <p:nvPr/>
        </p:nvSpPr>
        <p:spPr>
          <a:xfrm>
            <a:off x="6362701" y="5604346"/>
            <a:ext cx="901700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7638465" y="5604346"/>
            <a:ext cx="900043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XML</a:t>
            </a:r>
          </a:p>
        </p:txBody>
      </p:sp>
      <p:cxnSp>
        <p:nvCxnSpPr>
          <p:cNvPr id="16" name="Přímá spojnice 15"/>
          <p:cNvCxnSpPr>
            <a:stCxn id="13" idx="0"/>
            <a:endCxn id="12" idx="2"/>
          </p:cNvCxnSpPr>
          <p:nvPr/>
        </p:nvCxnSpPr>
        <p:spPr>
          <a:xfrm flipV="1">
            <a:off x="5533567" y="5168900"/>
            <a:ext cx="1279984" cy="435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/>
          <p:cNvCxnSpPr>
            <a:stCxn id="12" idx="2"/>
            <a:endCxn id="14" idx="0"/>
          </p:cNvCxnSpPr>
          <p:nvPr/>
        </p:nvCxnSpPr>
        <p:spPr>
          <a:xfrm>
            <a:off x="6813551" y="5168900"/>
            <a:ext cx="0" cy="435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>
            <a:stCxn id="15" idx="0"/>
            <a:endCxn id="12" idx="2"/>
          </p:cNvCxnSpPr>
          <p:nvPr/>
        </p:nvCxnSpPr>
        <p:spPr>
          <a:xfrm flipH="1" flipV="1">
            <a:off x="6813551" y="5168900"/>
            <a:ext cx="1274936" cy="435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/>
          <p:cNvCxnSpPr>
            <a:stCxn id="12" idx="0"/>
            <a:endCxn id="11" idx="2"/>
          </p:cNvCxnSpPr>
          <p:nvPr/>
        </p:nvCxnSpPr>
        <p:spPr>
          <a:xfrm flipV="1">
            <a:off x="6813551" y="2239808"/>
            <a:ext cx="22970" cy="1771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délník 26"/>
          <p:cNvSpPr/>
          <p:nvPr/>
        </p:nvSpPr>
        <p:spPr>
          <a:xfrm>
            <a:off x="8952000" y="807672"/>
            <a:ext cx="2565400" cy="5466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9" name="Obdélník 28"/>
          <p:cNvSpPr/>
          <p:nvPr/>
        </p:nvSpPr>
        <p:spPr>
          <a:xfrm>
            <a:off x="1765820" y="515572"/>
            <a:ext cx="9994380" cy="5961428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0" name="Obdélník 29"/>
          <p:cNvSpPr/>
          <p:nvPr/>
        </p:nvSpPr>
        <p:spPr>
          <a:xfrm>
            <a:off x="9225944" y="1082154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Laptop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2" name="Obdélník 31"/>
          <p:cNvSpPr/>
          <p:nvPr/>
        </p:nvSpPr>
        <p:spPr>
          <a:xfrm>
            <a:off x="9225944" y="2514289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Display</a:t>
            </a:r>
          </a:p>
        </p:txBody>
      </p:sp>
      <p:cxnSp>
        <p:nvCxnSpPr>
          <p:cNvPr id="33" name="Přímá spojnice 32"/>
          <p:cNvCxnSpPr>
            <a:stCxn id="32" idx="0"/>
            <a:endCxn id="30" idx="2"/>
          </p:cNvCxnSpPr>
          <p:nvPr/>
        </p:nvCxnSpPr>
        <p:spPr>
          <a:xfrm flipV="1">
            <a:off x="10234700" y="2239808"/>
            <a:ext cx="0" cy="27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bdélník 35"/>
          <p:cNvSpPr/>
          <p:nvPr/>
        </p:nvSpPr>
        <p:spPr>
          <a:xfrm>
            <a:off x="9225944" y="3002172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38" name="Obdélník 37"/>
          <p:cNvSpPr/>
          <p:nvPr/>
        </p:nvSpPr>
        <p:spPr>
          <a:xfrm>
            <a:off x="9225944" y="3482327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HDD</a:t>
            </a:r>
          </a:p>
        </p:txBody>
      </p:sp>
      <p:sp>
        <p:nvSpPr>
          <p:cNvPr id="39" name="Obdélník 38"/>
          <p:cNvSpPr/>
          <p:nvPr/>
        </p:nvSpPr>
        <p:spPr>
          <a:xfrm>
            <a:off x="9225944" y="3962482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40" name="Obdélník 39"/>
          <p:cNvSpPr/>
          <p:nvPr/>
        </p:nvSpPr>
        <p:spPr>
          <a:xfrm>
            <a:off x="9228960" y="4442637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41" name="TextovéPole 40"/>
          <p:cNvSpPr txBox="1"/>
          <p:nvPr/>
        </p:nvSpPr>
        <p:spPr>
          <a:xfrm>
            <a:off x="10063018" y="5064626"/>
            <a:ext cx="343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</p:txBody>
      </p:sp>
      <p:cxnSp>
        <p:nvCxnSpPr>
          <p:cNvPr id="42" name="Přímá spojnice 41"/>
          <p:cNvCxnSpPr>
            <a:stCxn id="30" idx="1"/>
            <a:endCxn id="11" idx="3"/>
          </p:cNvCxnSpPr>
          <p:nvPr/>
        </p:nvCxnSpPr>
        <p:spPr>
          <a:xfrm flipH="1">
            <a:off x="7845277" y="1660981"/>
            <a:ext cx="1380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43"/>
          <p:cNvCxnSpPr>
            <a:stCxn id="11" idx="1"/>
            <a:endCxn id="6" idx="3"/>
          </p:cNvCxnSpPr>
          <p:nvPr/>
        </p:nvCxnSpPr>
        <p:spPr>
          <a:xfrm flipH="1">
            <a:off x="4323456" y="1660981"/>
            <a:ext cx="1504309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nice 48"/>
          <p:cNvCxnSpPr/>
          <p:nvPr/>
        </p:nvCxnSpPr>
        <p:spPr>
          <a:xfrm flipH="1">
            <a:off x="0" y="1660981"/>
            <a:ext cx="2305945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28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75" y="1213336"/>
            <a:ext cx="762001" cy="762001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75" y="3107667"/>
            <a:ext cx="762001" cy="762001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75" y="5002000"/>
            <a:ext cx="762001" cy="762001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2743198" y="1363503"/>
            <a:ext cx="134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Database</a:t>
            </a:r>
            <a:endParaRPr lang="cs-CZ" sz="24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2743198" y="3257834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Code</a:t>
            </a:r>
            <a:endParaRPr lang="cs-CZ" sz="24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2743198" y="5152167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Design</a:t>
            </a:r>
            <a:endParaRPr lang="cs-CZ" sz="24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8053752" y="1363502"/>
            <a:ext cx="173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Václav Langr</a:t>
            </a:r>
            <a:endParaRPr lang="cs-CZ" sz="24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8318119" y="3257833"/>
            <a:ext cx="1203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Karel Šír</a:t>
            </a:r>
            <a:endParaRPr lang="cs-CZ" sz="24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7849529" y="5152167"/>
            <a:ext cx="2140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Tomáš Moravec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2610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1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86405"/>
            <a:ext cx="762001" cy="762001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5421905" y="3468911"/>
            <a:ext cx="134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Database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59050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48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římá spojnice 17"/>
          <p:cNvCxnSpPr>
            <a:endCxn id="13" idx="1"/>
          </p:cNvCxnSpPr>
          <p:nvPr/>
        </p:nvCxnSpPr>
        <p:spPr>
          <a:xfrm>
            <a:off x="4953619" y="1540246"/>
            <a:ext cx="39014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/>
          <p:nvPr/>
        </p:nvCxnSpPr>
        <p:spPr>
          <a:xfrm>
            <a:off x="3410134" y="2828894"/>
            <a:ext cx="5444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/>
          <p:cNvCxnSpPr/>
          <p:nvPr/>
        </p:nvCxnSpPr>
        <p:spPr>
          <a:xfrm>
            <a:off x="3410134" y="4117541"/>
            <a:ext cx="5444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/>
          <p:cNvCxnSpPr/>
          <p:nvPr/>
        </p:nvCxnSpPr>
        <p:spPr>
          <a:xfrm>
            <a:off x="3410134" y="5406188"/>
            <a:ext cx="5444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aoblený obdélník 5"/>
          <p:cNvSpPr/>
          <p:nvPr/>
        </p:nvSpPr>
        <p:spPr>
          <a:xfrm>
            <a:off x="4953619" y="1090247"/>
            <a:ext cx="2325383" cy="4765941"/>
          </a:xfrm>
          <a:prstGeom prst="roundRect">
            <a:avLst/>
          </a:prstGeom>
          <a:solidFill>
            <a:srgbClr val="A2C0DC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Laptop</a:t>
            </a:r>
          </a:p>
          <a:p>
            <a:pPr algn="ctr"/>
            <a:endParaRPr lang="cs-CZ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Product_code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 (PK)</a:t>
            </a:r>
          </a:p>
          <a:p>
            <a:pPr algn="ctr"/>
            <a:endParaRPr lang="cs-CZ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Id_display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Id_cpu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Id_ram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Id_hdd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(PFK)</a:t>
            </a:r>
            <a:endParaRPr lang="cs-CZ" sz="14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8855114" y="2378894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OS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8855114" y="3667541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GPU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2010889" y="2378894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Display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2010888" y="3667541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CPU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2010887" y="4956188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RAM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8855114" y="4956188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HDD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8855114" y="1090247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Imported</a:t>
            </a:r>
            <a:endParaRPr lang="cs-CZ" dirty="0">
              <a:solidFill>
                <a:schemeClr val="bg1"/>
              </a:solidFill>
            </a:endParaRPr>
          </a:p>
          <a:p>
            <a:pPr algn="ctr"/>
            <a:r>
              <a:rPr lang="cs-CZ" dirty="0" smtClean="0">
                <a:solidFill>
                  <a:schemeClr val="bg1"/>
                </a:solidFill>
              </a:rPr>
              <a:t>File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4" name="Obdélník 13"/>
          <p:cNvSpPr/>
          <p:nvPr/>
        </p:nvSpPr>
        <p:spPr>
          <a:xfrm>
            <a:off x="2010889" y="1090247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Search</a:t>
            </a:r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28" name="Přímá spojnice 27"/>
          <p:cNvCxnSpPr/>
          <p:nvPr/>
        </p:nvCxnSpPr>
        <p:spPr>
          <a:xfrm>
            <a:off x="3559236" y="2732177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28"/>
          <p:cNvCxnSpPr/>
          <p:nvPr/>
        </p:nvCxnSpPr>
        <p:spPr>
          <a:xfrm>
            <a:off x="3559236" y="4020824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29"/>
          <p:cNvCxnSpPr/>
          <p:nvPr/>
        </p:nvCxnSpPr>
        <p:spPr>
          <a:xfrm>
            <a:off x="3569799" y="5318879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30"/>
          <p:cNvCxnSpPr/>
          <p:nvPr/>
        </p:nvCxnSpPr>
        <p:spPr>
          <a:xfrm>
            <a:off x="8702736" y="1443530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/>
          <p:cNvCxnSpPr/>
          <p:nvPr/>
        </p:nvCxnSpPr>
        <p:spPr>
          <a:xfrm>
            <a:off x="8711162" y="2732177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/>
          <p:cNvCxnSpPr/>
          <p:nvPr/>
        </p:nvCxnSpPr>
        <p:spPr>
          <a:xfrm>
            <a:off x="8711162" y="4020824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34"/>
          <p:cNvCxnSpPr/>
          <p:nvPr/>
        </p:nvCxnSpPr>
        <p:spPr>
          <a:xfrm>
            <a:off x="8711162" y="5309471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Vývojový diagram: spojnice 36"/>
          <p:cNvSpPr/>
          <p:nvPr/>
        </p:nvSpPr>
        <p:spPr>
          <a:xfrm>
            <a:off x="4591494" y="2732177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40" name="Přímá spojnice 39"/>
          <p:cNvCxnSpPr>
            <a:stCxn id="37" idx="6"/>
          </p:cNvCxnSpPr>
          <p:nvPr/>
        </p:nvCxnSpPr>
        <p:spPr>
          <a:xfrm flipV="1">
            <a:off x="4784927" y="2732177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42"/>
          <p:cNvCxnSpPr>
            <a:stCxn id="37" idx="6"/>
          </p:cNvCxnSpPr>
          <p:nvPr/>
        </p:nvCxnSpPr>
        <p:spPr>
          <a:xfrm>
            <a:off x="4784927" y="2828894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Vývojový diagram: spojnice 44"/>
          <p:cNvSpPr/>
          <p:nvPr/>
        </p:nvSpPr>
        <p:spPr>
          <a:xfrm>
            <a:off x="4587081" y="4020822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46" name="Přímá spojnice 45"/>
          <p:cNvCxnSpPr>
            <a:stCxn id="45" idx="6"/>
          </p:cNvCxnSpPr>
          <p:nvPr/>
        </p:nvCxnSpPr>
        <p:spPr>
          <a:xfrm flipV="1">
            <a:off x="4780514" y="4020822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nice 46"/>
          <p:cNvCxnSpPr>
            <a:stCxn id="45" idx="6"/>
          </p:cNvCxnSpPr>
          <p:nvPr/>
        </p:nvCxnSpPr>
        <p:spPr>
          <a:xfrm>
            <a:off x="4780514" y="4117539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Vývojový diagram: spojnice 47"/>
          <p:cNvSpPr/>
          <p:nvPr/>
        </p:nvSpPr>
        <p:spPr>
          <a:xfrm>
            <a:off x="4589287" y="5318878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49" name="Přímá spojnice 48"/>
          <p:cNvCxnSpPr>
            <a:stCxn id="48" idx="6"/>
          </p:cNvCxnSpPr>
          <p:nvPr/>
        </p:nvCxnSpPr>
        <p:spPr>
          <a:xfrm flipV="1">
            <a:off x="4782720" y="5318878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/>
          <p:cNvCxnSpPr>
            <a:stCxn id="48" idx="6"/>
          </p:cNvCxnSpPr>
          <p:nvPr/>
        </p:nvCxnSpPr>
        <p:spPr>
          <a:xfrm>
            <a:off x="4782720" y="5415595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Vývojový diagram: spojnice 50"/>
          <p:cNvSpPr/>
          <p:nvPr/>
        </p:nvSpPr>
        <p:spPr>
          <a:xfrm>
            <a:off x="7425752" y="1443529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52" name="Přímá spojnice 51"/>
          <p:cNvCxnSpPr>
            <a:endCxn id="51" idx="2"/>
          </p:cNvCxnSpPr>
          <p:nvPr/>
        </p:nvCxnSpPr>
        <p:spPr>
          <a:xfrm>
            <a:off x="7279002" y="1444908"/>
            <a:ext cx="146750" cy="9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římá spojnice 52"/>
          <p:cNvCxnSpPr>
            <a:endCxn id="51" idx="2"/>
          </p:cNvCxnSpPr>
          <p:nvPr/>
        </p:nvCxnSpPr>
        <p:spPr>
          <a:xfrm flipV="1">
            <a:off x="7279002" y="1540246"/>
            <a:ext cx="146750" cy="1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Vývojový diagram: spojnice 69"/>
          <p:cNvSpPr/>
          <p:nvPr/>
        </p:nvSpPr>
        <p:spPr>
          <a:xfrm>
            <a:off x="7425752" y="2732175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71" name="Přímá spojnice 70"/>
          <p:cNvCxnSpPr>
            <a:endCxn id="70" idx="2"/>
          </p:cNvCxnSpPr>
          <p:nvPr/>
        </p:nvCxnSpPr>
        <p:spPr>
          <a:xfrm>
            <a:off x="7279002" y="2733554"/>
            <a:ext cx="146750" cy="9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Přímá spojnice 71"/>
          <p:cNvCxnSpPr>
            <a:endCxn id="70" idx="2"/>
          </p:cNvCxnSpPr>
          <p:nvPr/>
        </p:nvCxnSpPr>
        <p:spPr>
          <a:xfrm flipV="1">
            <a:off x="7279002" y="2828892"/>
            <a:ext cx="146750" cy="1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Vývojový diagram: spojnice 72"/>
          <p:cNvSpPr/>
          <p:nvPr/>
        </p:nvSpPr>
        <p:spPr>
          <a:xfrm>
            <a:off x="7425752" y="4017090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74" name="Přímá spojnice 73"/>
          <p:cNvCxnSpPr>
            <a:endCxn id="73" idx="2"/>
          </p:cNvCxnSpPr>
          <p:nvPr/>
        </p:nvCxnSpPr>
        <p:spPr>
          <a:xfrm>
            <a:off x="7279002" y="4018469"/>
            <a:ext cx="146750" cy="9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Přímá spojnice 74"/>
          <p:cNvCxnSpPr>
            <a:endCxn id="73" idx="2"/>
          </p:cNvCxnSpPr>
          <p:nvPr/>
        </p:nvCxnSpPr>
        <p:spPr>
          <a:xfrm flipV="1">
            <a:off x="7279002" y="4113807"/>
            <a:ext cx="146750" cy="1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Vývojový diagram: spojnice 75"/>
          <p:cNvSpPr/>
          <p:nvPr/>
        </p:nvSpPr>
        <p:spPr>
          <a:xfrm>
            <a:off x="7425752" y="5302008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77" name="Přímá spojnice 76"/>
          <p:cNvCxnSpPr>
            <a:endCxn id="76" idx="2"/>
          </p:cNvCxnSpPr>
          <p:nvPr/>
        </p:nvCxnSpPr>
        <p:spPr>
          <a:xfrm>
            <a:off x="7279002" y="5303387"/>
            <a:ext cx="146750" cy="9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Přímá spojnice 77"/>
          <p:cNvCxnSpPr>
            <a:endCxn id="76" idx="2"/>
          </p:cNvCxnSpPr>
          <p:nvPr/>
        </p:nvCxnSpPr>
        <p:spPr>
          <a:xfrm flipV="1">
            <a:off x="7279002" y="5398725"/>
            <a:ext cx="146750" cy="1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4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37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Přímá spojnice 96"/>
          <p:cNvCxnSpPr/>
          <p:nvPr/>
        </p:nvCxnSpPr>
        <p:spPr>
          <a:xfrm flipH="1">
            <a:off x="4323456" y="2827119"/>
            <a:ext cx="1504309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sp>
        <p:nvSpPr>
          <p:cNvPr id="44" name="Obdélník 43"/>
          <p:cNvSpPr/>
          <p:nvPr/>
        </p:nvSpPr>
        <p:spPr>
          <a:xfrm>
            <a:off x="8587308" y="807671"/>
            <a:ext cx="2868833" cy="5466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4" name="Obdélník 53"/>
          <p:cNvSpPr/>
          <p:nvPr/>
        </p:nvSpPr>
        <p:spPr>
          <a:xfrm>
            <a:off x="2032000" y="807672"/>
            <a:ext cx="2615156" cy="5466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99" name="Přímá spojnice 98"/>
          <p:cNvCxnSpPr/>
          <p:nvPr/>
        </p:nvCxnSpPr>
        <p:spPr>
          <a:xfrm flipH="1">
            <a:off x="7673424" y="2827119"/>
            <a:ext cx="1504309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Přímá spojnice 99"/>
          <p:cNvCxnSpPr/>
          <p:nvPr/>
        </p:nvCxnSpPr>
        <p:spPr>
          <a:xfrm flipH="1">
            <a:off x="7673424" y="4668924"/>
            <a:ext cx="1504309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bdélník 54"/>
          <p:cNvSpPr/>
          <p:nvPr/>
        </p:nvSpPr>
        <p:spPr>
          <a:xfrm>
            <a:off x="2305944" y="1082154"/>
            <a:ext cx="2017512" cy="303990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Databázový</a:t>
            </a:r>
          </a:p>
          <a:p>
            <a:pPr algn="ctr"/>
            <a:r>
              <a:rPr lang="cs-CZ" dirty="0" smtClean="0">
                <a:solidFill>
                  <a:schemeClr val="bg1"/>
                </a:solidFill>
              </a:rPr>
              <a:t>Pohled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69" name="Obdélník 68"/>
          <p:cNvSpPr/>
          <p:nvPr/>
        </p:nvSpPr>
        <p:spPr>
          <a:xfrm>
            <a:off x="1765820" y="515572"/>
            <a:ext cx="9994380" cy="5961428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90" name="Přímá spojnice 89"/>
          <p:cNvCxnSpPr/>
          <p:nvPr/>
        </p:nvCxnSpPr>
        <p:spPr>
          <a:xfrm flipH="1">
            <a:off x="-1" y="2827119"/>
            <a:ext cx="2305945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aoblený obdélník 90"/>
          <p:cNvSpPr/>
          <p:nvPr/>
        </p:nvSpPr>
        <p:spPr>
          <a:xfrm>
            <a:off x="8864578" y="1082153"/>
            <a:ext cx="2325383" cy="4991257"/>
          </a:xfrm>
          <a:prstGeom prst="roundRect">
            <a:avLst/>
          </a:prstGeom>
          <a:solidFill>
            <a:srgbClr val="A2C0DC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Laptop</a:t>
            </a:r>
          </a:p>
          <a:p>
            <a:pPr algn="ctr"/>
            <a:endParaRPr lang="cs-CZ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Product_code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 (PK)</a:t>
            </a:r>
          </a:p>
          <a:p>
            <a:pPr algn="ctr"/>
            <a:endParaRPr lang="cs-CZ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Id_display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Id_cpu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Id_ram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Id_hdd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(PFK)</a:t>
            </a:r>
            <a:endParaRPr lang="cs-CZ" sz="14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Obdélník 91"/>
          <p:cNvSpPr/>
          <p:nvPr/>
        </p:nvSpPr>
        <p:spPr>
          <a:xfrm>
            <a:off x="2305944" y="4368121"/>
            <a:ext cx="2017512" cy="9347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Instead of trigger</a:t>
            </a:r>
          </a:p>
        </p:txBody>
      </p:sp>
      <p:cxnSp>
        <p:nvCxnSpPr>
          <p:cNvPr id="19" name="Přímá spojnice 18"/>
          <p:cNvCxnSpPr>
            <a:stCxn id="55" idx="2"/>
            <a:endCxn id="92" idx="0"/>
          </p:cNvCxnSpPr>
          <p:nvPr/>
        </p:nvCxnSpPr>
        <p:spPr>
          <a:xfrm>
            <a:off x="3314700" y="4122058"/>
            <a:ext cx="0" cy="24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bdélník 93"/>
          <p:cNvSpPr/>
          <p:nvPr/>
        </p:nvSpPr>
        <p:spPr>
          <a:xfrm>
            <a:off x="5655912" y="2052919"/>
            <a:ext cx="2017512" cy="1485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Linker</a:t>
            </a:r>
          </a:p>
        </p:txBody>
      </p:sp>
      <p:sp>
        <p:nvSpPr>
          <p:cNvPr id="95" name="Obdélník 94"/>
          <p:cNvSpPr/>
          <p:nvPr/>
        </p:nvSpPr>
        <p:spPr>
          <a:xfrm>
            <a:off x="5655912" y="3926083"/>
            <a:ext cx="2017512" cy="1485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Consistency</a:t>
            </a:r>
          </a:p>
        </p:txBody>
      </p:sp>
      <p:cxnSp>
        <p:nvCxnSpPr>
          <p:cNvPr id="98" name="Přímá spojnice 97"/>
          <p:cNvCxnSpPr>
            <a:stCxn id="95" idx="1"/>
          </p:cNvCxnSpPr>
          <p:nvPr/>
        </p:nvCxnSpPr>
        <p:spPr>
          <a:xfrm flipH="1" flipV="1">
            <a:off x="4323457" y="3221266"/>
            <a:ext cx="1332455" cy="1447659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bdélník 102"/>
          <p:cNvSpPr/>
          <p:nvPr/>
        </p:nvSpPr>
        <p:spPr>
          <a:xfrm>
            <a:off x="2305944" y="5548925"/>
            <a:ext cx="2017512" cy="4914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Return result</a:t>
            </a:r>
          </a:p>
        </p:txBody>
      </p:sp>
      <p:cxnSp>
        <p:nvCxnSpPr>
          <p:cNvPr id="105" name="Přímá spojnice 104"/>
          <p:cNvCxnSpPr>
            <a:stCxn id="92" idx="2"/>
            <a:endCxn id="103" idx="0"/>
          </p:cNvCxnSpPr>
          <p:nvPr/>
        </p:nvCxnSpPr>
        <p:spPr>
          <a:xfrm>
            <a:off x="3314700" y="5302863"/>
            <a:ext cx="0" cy="246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Přímá spojnice se šipkou 107"/>
          <p:cNvCxnSpPr>
            <a:stCxn id="103" idx="1"/>
          </p:cNvCxnSpPr>
          <p:nvPr/>
        </p:nvCxnSpPr>
        <p:spPr>
          <a:xfrm flipH="1">
            <a:off x="0" y="5794629"/>
            <a:ext cx="230594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86405"/>
            <a:ext cx="762001" cy="762001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5583680" y="3468911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Design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4035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774</Words>
  <Application>Microsoft Office PowerPoint</Application>
  <PresentationFormat>Širokoúhlá obrazovka</PresentationFormat>
  <Paragraphs>120</Paragraphs>
  <Slides>19</Slides>
  <Notes>19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Tomáš Moravec</dc:creator>
  <cp:lastModifiedBy>Tomáš Moravec</cp:lastModifiedBy>
  <cp:revision>69</cp:revision>
  <dcterms:created xsi:type="dcterms:W3CDTF">2017-05-13T08:10:50Z</dcterms:created>
  <dcterms:modified xsi:type="dcterms:W3CDTF">2017-05-13T12:29:39Z</dcterms:modified>
</cp:coreProperties>
</file>