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2"/>
  </p:notesMasterIdLst>
  <p:handoutMasterIdLst>
    <p:handoutMasterId r:id="rId33"/>
  </p:handoutMasterIdLst>
  <p:sldIdLst>
    <p:sldId id="257" r:id="rId3"/>
    <p:sldId id="291" r:id="rId4"/>
    <p:sldId id="264" r:id="rId5"/>
    <p:sldId id="292" r:id="rId6"/>
    <p:sldId id="301" r:id="rId7"/>
    <p:sldId id="302" r:id="rId8"/>
    <p:sldId id="303" r:id="rId9"/>
    <p:sldId id="304" r:id="rId10"/>
    <p:sldId id="305" r:id="rId11"/>
    <p:sldId id="293" r:id="rId12"/>
    <p:sldId id="306" r:id="rId13"/>
    <p:sldId id="294" r:id="rId14"/>
    <p:sldId id="307" r:id="rId15"/>
    <p:sldId id="295" r:id="rId16"/>
    <p:sldId id="296" r:id="rId17"/>
    <p:sldId id="310" r:id="rId18"/>
    <p:sldId id="311" r:id="rId19"/>
    <p:sldId id="279" r:id="rId20"/>
    <p:sldId id="280" r:id="rId21"/>
    <p:sldId id="282" r:id="rId22"/>
    <p:sldId id="286" r:id="rId23"/>
    <p:sldId id="319" r:id="rId24"/>
    <p:sldId id="320" r:id="rId25"/>
    <p:sldId id="313" r:id="rId26"/>
    <p:sldId id="314" r:id="rId27"/>
    <p:sldId id="315" r:id="rId28"/>
    <p:sldId id="316" r:id="rId29"/>
    <p:sldId id="317" r:id="rId30"/>
    <p:sldId id="318" r:id="rId31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CCFFCC"/>
    <a:srgbClr val="FFFF99"/>
    <a:srgbClr val="0099FF"/>
    <a:srgbClr val="66CCFF"/>
    <a:srgbClr val="FF9900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01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62C2FFB-D474-4B09-A7FC-CD09018DAC37}" type="datetimeFigureOut">
              <a:rPr lang="cs-CZ"/>
              <a:pPr>
                <a:defRPr/>
              </a:pPr>
              <a:t>9.11.2015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03E593-CA0B-4178-85D5-AC08DA8BFBE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397228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3252AA-4000-4924-B669-DA8E39A0313D}" type="datetimeFigureOut">
              <a:rPr lang="cs-CZ"/>
              <a:pPr/>
              <a:t>9.11.2015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780712-057A-48AB-B4B8-CF6A87D8D9FC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865211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 userDrawn="1"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 userDrawn="1"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 userDrawn="1"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 userDrawn="1"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>
                <a:cs typeface="Arial" charset="0"/>
              </a:rPr>
              <a:t>ŘPS – úloha MODBUS </a:t>
            </a:r>
            <a:r>
              <a:rPr lang="cs-CZ" sz="3600" b="1" dirty="0" smtClean="0">
                <a:cs typeface="Arial" charset="0"/>
              </a:rPr>
              <a:t>MA3M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MA3M</a:t>
            </a:r>
            <a:endParaRPr lang="cs-CZ" sz="1200" b="1" dirty="0"/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PC (klient)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čtení 16bitové hodnoty vnitřního registru  – funkční kód 3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funkce 3 (FCE_RREG)</a:t>
            </a:r>
          </a:p>
          <a:p>
            <a:r>
              <a:rPr lang="cs-CZ" sz="1600" dirty="0"/>
              <a:t>   - požadavek na čtení bitové hodnoty – funkční kód 1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 smtClean="0">
                <a:solidFill>
                  <a:srgbClr val="0000FF"/>
                </a:solidFill>
              </a:rPr>
              <a:t>metoda</a:t>
            </a:r>
            <a:r>
              <a:rPr lang="cs-CZ" sz="1600" dirty="0" smtClean="0">
                <a:solidFill>
                  <a:srgbClr val="0000FF"/>
                </a:solidFill>
              </a:rPr>
              <a:t> </a:t>
            </a:r>
            <a:r>
              <a:rPr lang="cs-CZ" sz="1600" dirty="0" err="1" smtClean="0">
                <a:solidFill>
                  <a:srgbClr val="0000FF"/>
                </a:solidFill>
              </a:rPr>
              <a:t>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1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intervalu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cs-CZ" sz="1600" dirty="0" err="1">
                <a:solidFill>
                  <a:schemeClr val="tx2"/>
                </a:solidFill>
              </a:rPr>
              <a:t>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Slave,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po vypršení </a:t>
            </a:r>
            <a:r>
              <a:rPr lang="cs-CZ" sz="1600" dirty="0" err="1">
                <a:solidFill>
                  <a:schemeClr val="tx2"/>
                </a:solidFill>
              </a:rPr>
              <a:t>TimeOutu</a:t>
            </a:r>
            <a:r>
              <a:rPr lang="cs-CZ" sz="1600" dirty="0">
                <a:solidFill>
                  <a:schemeClr val="tx2"/>
                </a:solidFill>
              </a:rPr>
              <a:t> vyčkat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a </a:t>
            </a:r>
            <a:r>
              <a:rPr lang="cs-CZ" sz="1600" dirty="0" err="1">
                <a:solidFill>
                  <a:schemeClr val="tx2"/>
                </a:solidFill>
              </a:rPr>
              <a:t>vátit</a:t>
            </a:r>
            <a:r>
              <a:rPr lang="cs-CZ" sz="1600" dirty="0">
                <a:solidFill>
                  <a:schemeClr val="tx2"/>
                </a:solidFill>
              </a:rPr>
              <a:t> se do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b="1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odpovědi: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LRC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</a:t>
            </a:r>
            <a:r>
              <a:rPr lang="cs-CZ" sz="1600" dirty="0" smtClean="0">
                <a:solidFill>
                  <a:schemeClr val="tx2"/>
                </a:solidFill>
              </a:rPr>
              <a:t>odpovědi </a:t>
            </a:r>
            <a:r>
              <a:rPr lang="cs-CZ" sz="1600" dirty="0">
                <a:solidFill>
                  <a:schemeClr val="tx2"/>
                </a:solidFill>
              </a:rPr>
              <a:t>na požadavky čtení registru (FCE_RREG)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a čtení bitu (FCE_RBIT)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informovat o chybové odpovědi od Slave</a:t>
            </a:r>
          </a:p>
        </p:txBody>
      </p:sp>
    </p:spTree>
    <p:extLst>
      <p:ext uri="{BB962C8B-B14F-4D97-AF65-F5344CB8AC3E}">
        <p14:creationId xmlns:p14="http://schemas.microsoft.com/office/powerpoint/2010/main" xmlns="" val="28363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3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228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3419475" y="20415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2885" name="Oval 5"/>
          <p:cNvSpPr>
            <a:spLocks noChangeArrowheads="1"/>
          </p:cNvSpPr>
          <p:nvPr/>
        </p:nvSpPr>
        <p:spPr bwMode="auto">
          <a:xfrm>
            <a:off x="2987675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3132138" y="1844675"/>
            <a:ext cx="287337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3490913" y="1628775"/>
            <a:ext cx="1225550" cy="288925"/>
          </a:xfrm>
          <a:prstGeom prst="wedgeRoundRectCallout">
            <a:avLst>
              <a:gd name="adj1" fmla="val -62824"/>
              <a:gd name="adj2" fmla="val 7527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 COM</a:t>
            </a:r>
          </a:p>
        </p:txBody>
      </p:sp>
      <p:sp>
        <p:nvSpPr>
          <p:cNvPr id="122888" name="AutoShape 8"/>
          <p:cNvSpPr>
            <a:spLocks noChangeArrowheads="1"/>
          </p:cNvSpPr>
          <p:nvPr/>
        </p:nvSpPr>
        <p:spPr bwMode="auto">
          <a:xfrm>
            <a:off x="3422650" y="31416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22889" name="AutoShape 9"/>
          <p:cNvSpPr>
            <a:spLocks noChangeArrowheads="1"/>
          </p:cNvSpPr>
          <p:nvPr/>
        </p:nvSpPr>
        <p:spPr bwMode="auto">
          <a:xfrm>
            <a:off x="3422650" y="47974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2890" name="AutoShape 10"/>
          <p:cNvSpPr>
            <a:spLocks noChangeArrowheads="1"/>
          </p:cNvSpPr>
          <p:nvPr/>
        </p:nvSpPr>
        <p:spPr bwMode="auto">
          <a:xfrm>
            <a:off x="4716463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22891" name="AutoShape 11"/>
          <p:cNvSpPr>
            <a:spLocks noChangeArrowheads="1"/>
          </p:cNvSpPr>
          <p:nvPr/>
        </p:nvSpPr>
        <p:spPr bwMode="auto">
          <a:xfrm>
            <a:off x="162083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22892" name="AutoShape 12"/>
          <p:cNvCxnSpPr>
            <a:cxnSpLocks noChangeShapeType="1"/>
            <a:stCxn id="122884" idx="2"/>
            <a:endCxn id="122888" idx="0"/>
          </p:cNvCxnSpPr>
          <p:nvPr/>
        </p:nvCxnSpPr>
        <p:spPr bwMode="auto">
          <a:xfrm>
            <a:off x="3887788" y="2687638"/>
            <a:ext cx="3175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3" name="AutoShape 13"/>
          <p:cNvCxnSpPr>
            <a:cxnSpLocks noChangeShapeType="1"/>
            <a:stCxn id="122888" idx="2"/>
            <a:endCxn id="122889" idx="0"/>
          </p:cNvCxnSpPr>
          <p:nvPr/>
        </p:nvCxnSpPr>
        <p:spPr bwMode="auto">
          <a:xfrm>
            <a:off x="3890963" y="3787775"/>
            <a:ext cx="0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4" name="AutoShape 14"/>
          <p:cNvCxnSpPr>
            <a:cxnSpLocks noChangeShapeType="1"/>
            <a:stCxn id="122889" idx="3"/>
            <a:endCxn id="122890" idx="1"/>
          </p:cNvCxnSpPr>
          <p:nvPr/>
        </p:nvCxnSpPr>
        <p:spPr bwMode="auto">
          <a:xfrm>
            <a:off x="4357688" y="512127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5" name="AutoShape 15"/>
          <p:cNvCxnSpPr>
            <a:cxnSpLocks noChangeShapeType="1"/>
            <a:stCxn id="122889" idx="1"/>
            <a:endCxn id="122891" idx="3"/>
          </p:cNvCxnSpPr>
          <p:nvPr/>
        </p:nvCxnSpPr>
        <p:spPr bwMode="auto">
          <a:xfrm flipH="1">
            <a:off x="2555875" y="512127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2896" name="AutoShape 16"/>
          <p:cNvCxnSpPr>
            <a:cxnSpLocks noChangeShapeType="1"/>
            <a:stCxn id="122909" idx="0"/>
            <a:endCxn id="122884" idx="3"/>
          </p:cNvCxnSpPr>
          <p:nvPr/>
        </p:nvCxnSpPr>
        <p:spPr bwMode="auto">
          <a:xfrm rot="5400000" flipH="1">
            <a:off x="4237832" y="2482056"/>
            <a:ext cx="2432050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22897" name="AutoShape 17"/>
          <p:cNvCxnSpPr>
            <a:cxnSpLocks noChangeShapeType="1"/>
            <a:stCxn id="122891" idx="0"/>
            <a:endCxn id="122884" idx="1"/>
          </p:cNvCxnSpPr>
          <p:nvPr/>
        </p:nvCxnSpPr>
        <p:spPr bwMode="auto">
          <a:xfrm rot="16200000">
            <a:off x="1538288" y="2916237"/>
            <a:ext cx="2432050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22898" name="AutoShape 18"/>
          <p:cNvSpPr>
            <a:spLocks noChangeArrowheads="1"/>
          </p:cNvSpPr>
          <p:nvPr/>
        </p:nvSpPr>
        <p:spPr bwMode="auto">
          <a:xfrm>
            <a:off x="4716463" y="2492375"/>
            <a:ext cx="1584325" cy="360363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TimeInterval</a:t>
            </a:r>
          </a:p>
        </p:txBody>
      </p:sp>
      <p:sp>
        <p:nvSpPr>
          <p:cNvPr id="122900" name="AutoShape 20"/>
          <p:cNvSpPr>
            <a:spLocks noChangeArrowheads="1"/>
          </p:cNvSpPr>
          <p:nvPr/>
        </p:nvSpPr>
        <p:spPr bwMode="auto">
          <a:xfrm>
            <a:off x="4643438" y="3068638"/>
            <a:ext cx="1657350" cy="576262"/>
          </a:xfrm>
          <a:prstGeom prst="wedgeRectCallout">
            <a:avLst>
              <a:gd name="adj1" fmla="val -67144"/>
              <a:gd name="adj2" fmla="val 14185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start TmeOut</a:t>
            </a:r>
          </a:p>
        </p:txBody>
      </p:sp>
      <p:sp>
        <p:nvSpPr>
          <p:cNvPr id="122901" name="AutoShape 21"/>
          <p:cNvSpPr>
            <a:spLocks noChangeArrowheads="1"/>
          </p:cNvSpPr>
          <p:nvPr/>
        </p:nvSpPr>
        <p:spPr bwMode="auto">
          <a:xfrm>
            <a:off x="2195513" y="4221163"/>
            <a:ext cx="1296987" cy="503237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2902" name="AutoShape 22"/>
          <p:cNvSpPr>
            <a:spLocks noChangeArrowheads="1"/>
          </p:cNvSpPr>
          <p:nvPr/>
        </p:nvSpPr>
        <p:spPr bwMode="auto">
          <a:xfrm>
            <a:off x="323850" y="3355975"/>
            <a:ext cx="1584325" cy="503238"/>
          </a:xfrm>
          <a:prstGeom prst="wedgeRoundRectCallout">
            <a:avLst>
              <a:gd name="adj1" fmla="val 58315"/>
              <a:gd name="adj2" fmla="val 10457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2. TimeOut uběhl</a:t>
            </a:r>
          </a:p>
        </p:txBody>
      </p:sp>
      <p:sp>
        <p:nvSpPr>
          <p:cNvPr id="122903" name="AutoShape 23"/>
          <p:cNvSpPr>
            <a:spLocks noChangeArrowheads="1"/>
          </p:cNvSpPr>
          <p:nvPr/>
        </p:nvSpPr>
        <p:spPr bwMode="auto">
          <a:xfrm>
            <a:off x="7021513" y="4005263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22905" name="AutoShape 25"/>
          <p:cNvSpPr>
            <a:spLocks noChangeArrowheads="1"/>
          </p:cNvSpPr>
          <p:nvPr/>
        </p:nvSpPr>
        <p:spPr bwMode="auto">
          <a:xfrm>
            <a:off x="4067175" y="4437063"/>
            <a:ext cx="1296988" cy="288925"/>
          </a:xfrm>
          <a:prstGeom prst="wedgeRoundRectCallout">
            <a:avLst>
              <a:gd name="adj1" fmla="val -8630"/>
              <a:gd name="adj2" fmla="val 1945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cxnSp>
        <p:nvCxnSpPr>
          <p:cNvPr id="122906" name="AutoShape 26"/>
          <p:cNvCxnSpPr>
            <a:cxnSpLocks noChangeShapeType="1"/>
            <a:stCxn id="122890" idx="2"/>
            <a:endCxn id="122891" idx="2"/>
          </p:cNvCxnSpPr>
          <p:nvPr/>
        </p:nvCxnSpPr>
        <p:spPr bwMode="auto">
          <a:xfrm rot="5400000">
            <a:off x="3636169" y="3896519"/>
            <a:ext cx="1587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2907" name="AutoShape 27"/>
          <p:cNvSpPr>
            <a:spLocks noChangeArrowheads="1"/>
          </p:cNvSpPr>
          <p:nvPr/>
        </p:nvSpPr>
        <p:spPr bwMode="auto">
          <a:xfrm>
            <a:off x="539750" y="5589588"/>
            <a:ext cx="1296988" cy="503237"/>
          </a:xfrm>
          <a:prstGeom prst="wedgeRoundRectCallout">
            <a:avLst>
              <a:gd name="adj1" fmla="val 84884"/>
              <a:gd name="adj2" fmla="val -493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2908" name="AutoShape 28"/>
          <p:cNvSpPr>
            <a:spLocks noChangeArrowheads="1"/>
          </p:cNvSpPr>
          <p:nvPr/>
        </p:nvSpPr>
        <p:spPr bwMode="auto">
          <a:xfrm>
            <a:off x="7307263" y="4652963"/>
            <a:ext cx="1657350" cy="1152525"/>
          </a:xfrm>
          <a:prstGeom prst="wedgeRectCallout">
            <a:avLst>
              <a:gd name="adj1" fmla="val -68009"/>
              <a:gd name="adj2" fmla="val -1666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stavu bitu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jeho indikace,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informace o chybě SLAVu</a:t>
            </a:r>
          </a:p>
        </p:txBody>
      </p:sp>
      <p:sp>
        <p:nvSpPr>
          <p:cNvPr id="122909" name="AutoShape 29"/>
          <p:cNvSpPr>
            <a:spLocks noChangeArrowheads="1"/>
          </p:cNvSpPr>
          <p:nvPr/>
        </p:nvSpPr>
        <p:spPr bwMode="auto">
          <a:xfrm>
            <a:off x="608488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cxnSp>
        <p:nvCxnSpPr>
          <p:cNvPr id="122910" name="AutoShape 30"/>
          <p:cNvCxnSpPr>
            <a:cxnSpLocks noChangeShapeType="1"/>
            <a:stCxn id="122890" idx="3"/>
            <a:endCxn id="122909" idx="1"/>
          </p:cNvCxnSpPr>
          <p:nvPr/>
        </p:nvCxnSpPr>
        <p:spPr bwMode="auto">
          <a:xfrm>
            <a:off x="5651500" y="512127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22911" name="AutoShape 31"/>
          <p:cNvSpPr>
            <a:spLocks noChangeArrowheads="1"/>
          </p:cNvSpPr>
          <p:nvPr/>
        </p:nvSpPr>
        <p:spPr bwMode="auto">
          <a:xfrm>
            <a:off x="5219700" y="5589588"/>
            <a:ext cx="1439863" cy="360362"/>
          </a:xfrm>
          <a:prstGeom prst="wedgeRoundRectCallout">
            <a:avLst>
              <a:gd name="adj1" fmla="val -4463"/>
              <a:gd name="adj2" fmla="val -1768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22912" name="Rectangle 32"/>
          <p:cNvSpPr>
            <a:spLocks noChangeArrowheads="1"/>
          </p:cNvSpPr>
          <p:nvPr/>
        </p:nvSpPr>
        <p:spPr bwMode="auto">
          <a:xfrm>
            <a:off x="2699793" y="6092825"/>
            <a:ext cx="4896396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/>
              <a:t>enum</a:t>
            </a:r>
            <a:r>
              <a:rPr lang="cs-CZ" sz="1400" b="1" dirty="0" smtClean="0"/>
              <a:t> </a:t>
            </a:r>
            <a:r>
              <a:rPr lang="cs-CZ" sz="1400" dirty="0" err="1" smtClean="0"/>
              <a:t>Tstav</a:t>
            </a:r>
            <a:r>
              <a:rPr lang="en-US" sz="1400" dirty="0" smtClean="0"/>
              <a:t>{</a:t>
            </a:r>
            <a:r>
              <a:rPr lang="cs-CZ" sz="1400" dirty="0" err="1" smtClean="0"/>
              <a:t>stKlid</a:t>
            </a:r>
            <a:r>
              <a:rPr lang="cs-CZ" sz="1400" dirty="0" smtClean="0"/>
              <a:t>,</a:t>
            </a:r>
            <a:r>
              <a:rPr lang="cs-CZ" sz="1400" dirty="0" err="1" smtClean="0"/>
              <a:t>stVysilani</a:t>
            </a:r>
            <a:r>
              <a:rPr lang="cs-CZ" sz="1400" dirty="0" smtClean="0"/>
              <a:t>,</a:t>
            </a:r>
            <a:r>
              <a:rPr lang="cs-CZ" sz="1400" dirty="0" err="1" smtClean="0"/>
              <a:t>stCekani</a:t>
            </a:r>
            <a:r>
              <a:rPr lang="cs-CZ" sz="1400" dirty="0" smtClean="0"/>
              <a:t>,</a:t>
            </a:r>
            <a:r>
              <a:rPr lang="cs-CZ" sz="1400" dirty="0" err="1" smtClean="0"/>
              <a:t>stPrijem</a:t>
            </a:r>
            <a:r>
              <a:rPr lang="cs-CZ" sz="1400" dirty="0" smtClean="0"/>
              <a:t>,</a:t>
            </a:r>
            <a:r>
              <a:rPr lang="cs-CZ" sz="1400" dirty="0" err="1" smtClean="0"/>
              <a:t>stTimeOut</a:t>
            </a:r>
            <a:r>
              <a:rPr lang="en-US" sz="1400" dirty="0" smtClean="0"/>
              <a:t>}</a:t>
            </a:r>
            <a:r>
              <a:rPr lang="cs-CZ" sz="1400" dirty="0" smtClean="0"/>
              <a:t>;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MA3M</a:t>
            </a:r>
            <a:endParaRPr lang="cs-CZ" sz="1200" b="1" dirty="0"/>
          </a:p>
        </p:txBody>
      </p:sp>
      <p:sp>
        <p:nvSpPr>
          <p:cNvPr id="7987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434975" y="1714500"/>
            <a:ext cx="7570788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střídavě každých cca 200 ms vysílá rámec s funcí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>
                <a:cs typeface="Arial" charset="0"/>
              </a:rPr>
              <a:t> (čtení bitu) a </a:t>
            </a:r>
            <a:r>
              <a:rPr lang="cs-CZ" sz="1600" b="1">
                <a:solidFill>
                  <a:srgbClr val="F80404"/>
                </a:solidFill>
                <a:cs typeface="Arial" charset="0"/>
              </a:rPr>
              <a:t>3</a:t>
            </a:r>
            <a:r>
              <a:rPr lang="cs-CZ" sz="1600">
                <a:cs typeface="Arial" charset="0"/>
              </a:rPr>
              <a:t> (čtení registru)</a:t>
            </a:r>
          </a:p>
        </p:txBody>
      </p:sp>
      <p:graphicFrame>
        <p:nvGraphicFramePr>
          <p:cNvPr id="79878" name="Group 6"/>
          <p:cNvGraphicFramePr>
            <a:graphicFrameLocks noGrp="1"/>
          </p:cNvGraphicFramePr>
          <p:nvPr/>
        </p:nvGraphicFramePr>
        <p:xfrm>
          <a:off x="395288" y="2276475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80404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55"/>
          <p:cNvSpPr>
            <a:spLocks noChangeArrowheads="1"/>
          </p:cNvSpPr>
          <p:nvPr/>
        </p:nvSpPr>
        <p:spPr bwMode="auto">
          <a:xfrm>
            <a:off x="6372225" y="2276475"/>
            <a:ext cx="2447925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ModbusASCII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Ma;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cs-CZ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  <a:cs typeface="Courier New" pitchFamily="49" charset="0"/>
              </a:rPr>
              <a:t>Tstav</a:t>
            </a:r>
            <a:r>
              <a:rPr lang="cs-CZ" sz="1400" dirty="0" smtClean="0">
                <a:latin typeface="Lucida Console" pitchFamily="49" charset="0"/>
                <a:cs typeface="Courier New" pitchFamily="49" charset="0"/>
              </a:rPr>
              <a:t> stav;</a:t>
            </a:r>
            <a:endParaRPr lang="en-US" sz="1400" dirty="0" smtClean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1727200" y="3225800"/>
            <a:ext cx="7021513" cy="28931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comPort.IsOpen</a:t>
            </a:r>
            <a:r>
              <a:rPr lang="cs-CZ" sz="1400" dirty="0" smtClean="0">
                <a:latin typeface="Lucida Console" pitchFamily="49" charset="0"/>
              </a:rPr>
              <a:t> &amp;&amp; stav == </a:t>
            </a:r>
            <a:r>
              <a:rPr lang="cs-CZ" sz="1400" dirty="0" err="1" smtClean="0">
                <a:latin typeface="Lucida Console" pitchFamily="49" charset="0"/>
              </a:rPr>
              <a:t>Tstav.stKlid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Tstav.stVysilani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= </a:t>
            </a:r>
            <a:r>
              <a:rPr lang="en-US" sz="1400" dirty="0" smtClean="0">
                <a:latin typeface="Lucida Console" pitchFamily="49" charset="0"/>
              </a:rPr>
              <a:t>!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err="1" smtClean="0">
                <a:latin typeface="Lucida Console" pitchFamily="49" charset="0"/>
              </a:rPr>
              <a:t>a.Rd</a:t>
            </a:r>
            <a:r>
              <a:rPr lang="cs-CZ" sz="1400" dirty="0" smtClean="0">
                <a:latin typeface="Lucida Console" pitchFamily="49" charset="0"/>
              </a:rPr>
              <a:t>(ADR_S,FCE_</a:t>
            </a:r>
            <a:r>
              <a:rPr lang="en-US" sz="1400" dirty="0" smtClean="0">
                <a:latin typeface="Lucida Console" pitchFamily="49" charset="0"/>
              </a:rPr>
              <a:t>R</a:t>
            </a:r>
            <a:r>
              <a:rPr lang="cs-CZ" sz="1400" dirty="0" smtClean="0">
                <a:latin typeface="Lucida Console" pitchFamily="49" charset="0"/>
              </a:rPr>
              <a:t>REG,REG_R</a:t>
            </a:r>
            <a:r>
              <a:rPr lang="en-US" sz="1400" dirty="0" smtClean="0">
                <a:latin typeface="Lucida Console" pitchFamily="49" charset="0"/>
              </a:rPr>
              <a:t>D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en-US" sz="1400" dirty="0">
                <a:latin typeface="Lucida Console" pitchFamily="49" charset="0"/>
              </a:rPr>
              <a:t>1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</a:t>
            </a:r>
            <a:r>
              <a:rPr lang="cs-CZ" sz="1400" dirty="0" smtClean="0">
                <a:latin typeface="Lucida Console" pitchFamily="49" charset="0"/>
              </a:rPr>
              <a:t>(ADR_S,FCE_RBIT,BIT_RD,1,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,0,n);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TimerOut.Interval</a:t>
            </a:r>
            <a:r>
              <a:rPr lang="cs-CZ" sz="1400" dirty="0" smtClean="0">
                <a:latin typeface="Lucida Console" pitchFamily="49" charset="0"/>
              </a:rPr>
              <a:t>=500;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err="1" smtClean="0">
                <a:latin typeface="Lucida Console" pitchFamily="49" charset="0"/>
              </a:rPr>
              <a:t>TimerOut.Enabled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true</a:t>
            </a:r>
            <a:r>
              <a:rPr lang="cs-CZ" sz="1400" dirty="0" smtClean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0" name="AutoShape 18"/>
          <p:cNvSpPr>
            <a:spLocks noChangeArrowheads="1"/>
          </p:cNvSpPr>
          <p:nvPr/>
        </p:nvSpPr>
        <p:spPr bwMode="auto">
          <a:xfrm>
            <a:off x="6179757" y="1088231"/>
            <a:ext cx="1584325" cy="360363"/>
          </a:xfrm>
          <a:prstGeom prst="wedgeRoundRectCallout">
            <a:avLst>
              <a:gd name="adj1" fmla="val -197895"/>
              <a:gd name="adj2" fmla="val 13017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Časovač </a:t>
            </a:r>
            <a:r>
              <a:rPr lang="cs-CZ" sz="1400" b="1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Sample</a:t>
            </a:r>
            <a:endParaRPr lang="cs-CZ" sz="1400" b="1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323404" y="3222749"/>
            <a:ext cx="864220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Tick</a:t>
            </a:r>
            <a:endParaRPr lang="cs-CZ" sz="1400" dirty="0" smtClean="0"/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Sample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15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3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1403350" y="1989138"/>
            <a:ext cx="5113338" cy="397031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comPort.BytesToRead</a:t>
            </a:r>
            <a:r>
              <a:rPr lang="cs-CZ" sz="1400" dirty="0" smtClean="0">
                <a:latin typeface="Lucida Console" pitchFamily="49" charset="0"/>
              </a:rPr>
              <a:t> &gt; 0)</a:t>
            </a:r>
            <a:r>
              <a:rPr lang="en-US" sz="1400" dirty="0" smtClean="0">
                <a:latin typeface="Lucida Console" pitchFamily="49" charset="0"/>
              </a:rPr>
              <a:t> {</a:t>
            </a:r>
          </a:p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b = 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 err="1" smtClean="0">
                <a:latin typeface="Lucida Console" pitchFamily="49" charset="0"/>
              </a:rPr>
              <a:t>comPort.ReadByte</a:t>
            </a:r>
            <a:r>
              <a:rPr lang="en-US" sz="1400" dirty="0" smtClean="0">
                <a:latin typeface="Lucida Console" pitchFamily="49" charset="0"/>
              </a:rPr>
              <a:t>();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 (stav)</a:t>
            </a:r>
            <a:r>
              <a:rPr lang="en-US" sz="1400" dirty="0" smtClean="0">
                <a:latin typeface="Lucida Console" pitchFamily="49" charset="0"/>
              </a:rPr>
              <a:t>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(b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':‘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          stav=</a:t>
            </a:r>
            <a:r>
              <a:rPr lang="en-US" sz="1400" dirty="0" err="1" smtClean="0">
                <a:latin typeface="Lucida Console" pitchFamily="49" charset="0"/>
              </a:rPr>
              <a:t>Ttav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ix=</a:t>
            </a:r>
            <a:r>
              <a:rPr lang="cs-CZ" sz="1400" dirty="0" smtClean="0">
                <a:latin typeface="Lucida Console" pitchFamily="49" charset="0"/>
              </a:rPr>
              <a:t>0]=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  } </a:t>
            </a:r>
            <a:r>
              <a:rPr lang="en-US" sz="1400" b="1" dirty="0" smtClean="0">
                <a:latin typeface="Lucida Console" pitchFamily="49" charset="0"/>
              </a:rPr>
              <a:t>break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 </a:t>
            </a:r>
            <a:r>
              <a:rPr lang="en-US" sz="1400" dirty="0" smtClean="0">
                <a:latin typeface="Lucida Console" pitchFamily="49" charset="0"/>
              </a:rPr>
              <a:t> 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(b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':‘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ix++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[</a:t>
            </a:r>
            <a:r>
              <a:rPr lang="cs-CZ" sz="1400" dirty="0" err="1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en-US" sz="1400" dirty="0" smtClean="0">
                <a:latin typeface="Lucida Console" pitchFamily="49" charset="0"/>
              </a:rPr>
              <a:t>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)’\n’</a:t>
            </a:r>
            <a:r>
              <a:rPr lang="cs-CZ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   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          .</a:t>
            </a:r>
          </a:p>
          <a:p>
            <a:r>
              <a:rPr lang="cs-CZ" sz="1400" b="1" dirty="0">
                <a:latin typeface="Lucida Console" pitchFamily="49" charset="0"/>
              </a:rPr>
              <a:t>                .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říjímání odpovědi</a:t>
            </a:r>
          </a:p>
        </p:txBody>
      </p:sp>
      <p:sp>
        <p:nvSpPr>
          <p:cNvPr id="71690" name="AutoShape 10"/>
          <p:cNvSpPr>
            <a:spLocks noChangeArrowheads="1"/>
          </p:cNvSpPr>
          <p:nvPr/>
        </p:nvSpPr>
        <p:spPr bwMode="auto">
          <a:xfrm>
            <a:off x="6877050" y="22780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71691" name="AutoShape 11"/>
          <p:cNvSpPr>
            <a:spLocks noChangeArrowheads="1"/>
          </p:cNvSpPr>
          <p:nvPr/>
        </p:nvSpPr>
        <p:spPr bwMode="auto">
          <a:xfrm>
            <a:off x="6877050" y="3860800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71692" name="AutoShape 12"/>
          <p:cNvCxnSpPr>
            <a:cxnSpLocks noChangeShapeType="1"/>
            <a:stCxn id="71690" idx="2"/>
            <a:endCxn id="71691" idx="0"/>
          </p:cNvCxnSpPr>
          <p:nvPr/>
        </p:nvCxnSpPr>
        <p:spPr bwMode="auto">
          <a:xfrm>
            <a:off x="7345363" y="2924175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1693" name="AutoShape 13"/>
          <p:cNvCxnSpPr>
            <a:cxnSpLocks noChangeShapeType="1"/>
            <a:stCxn id="71691" idx="2"/>
            <a:endCxn id="71691" idx="3"/>
          </p:cNvCxnSpPr>
          <p:nvPr/>
        </p:nvCxnSpPr>
        <p:spPr bwMode="auto">
          <a:xfrm rot="5400000" flipH="1" flipV="1">
            <a:off x="7417594" y="4112419"/>
            <a:ext cx="322263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71694" name="AutoShape 14"/>
          <p:cNvSpPr>
            <a:spLocks noChangeArrowheads="1"/>
          </p:cNvSpPr>
          <p:nvPr/>
        </p:nvSpPr>
        <p:spPr bwMode="auto">
          <a:xfrm>
            <a:off x="7415213" y="3141663"/>
            <a:ext cx="1296987" cy="288925"/>
          </a:xfrm>
          <a:prstGeom prst="wedgeRoundRectCallout">
            <a:avLst>
              <a:gd name="adj1" fmla="val -55875"/>
              <a:gd name="adj2" fmla="val 114287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sp>
        <p:nvSpPr>
          <p:cNvPr id="71695" name="AutoShape 15"/>
          <p:cNvSpPr>
            <a:spLocks noChangeArrowheads="1"/>
          </p:cNvSpPr>
          <p:nvPr/>
        </p:nvSpPr>
        <p:spPr bwMode="auto">
          <a:xfrm>
            <a:off x="7885113" y="3716338"/>
            <a:ext cx="1079500" cy="288925"/>
          </a:xfrm>
          <a:prstGeom prst="wedgeRoundRectCallout">
            <a:avLst>
              <a:gd name="adj1" fmla="val -44852"/>
              <a:gd name="adj2" fmla="val 134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latin typeface="Times New Roman" charset="0"/>
                <a:cs typeface="Times New Roman" charset="0"/>
              </a:rPr>
              <a:t>Dal</a:t>
            </a:r>
            <a:r>
              <a:rPr lang="cs-CZ" sz="1400">
                <a:latin typeface="Times New Roman" charset="0"/>
                <a:cs typeface="Times New Roman" charset="0"/>
              </a:rPr>
              <a:t>ší znak </a:t>
            </a:r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7308850" y="450850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1697" name="AutoShape 17"/>
          <p:cNvSpPr>
            <a:spLocks noChangeArrowheads="1"/>
          </p:cNvSpPr>
          <p:nvPr/>
        </p:nvSpPr>
        <p:spPr bwMode="auto">
          <a:xfrm>
            <a:off x="7524750" y="4940300"/>
            <a:ext cx="1439863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5" name="Rectangle 43"/>
          <p:cNvSpPr>
            <a:spLocks noChangeArrowheads="1"/>
          </p:cNvSpPr>
          <p:nvPr/>
        </p:nvSpPr>
        <p:spPr bwMode="auto">
          <a:xfrm>
            <a:off x="35496" y="2133600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1619672" y="3141663"/>
            <a:ext cx="4752627" cy="332398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FCE_RBIT: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.</a:t>
            </a:r>
          </a:p>
          <a:p>
            <a:r>
              <a:rPr lang="cs-CZ" sz="1400" b="1" dirty="0">
                <a:latin typeface="Lucida Console" pitchFamily="49" charset="0"/>
              </a:rPr>
              <a:t>     .</a:t>
            </a:r>
          </a:p>
          <a:p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 case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FCE_RREG:</a:t>
            </a:r>
          </a:p>
          <a:p>
            <a:r>
              <a:rPr lang="cs-CZ" sz="1400" b="1" dirty="0">
                <a:latin typeface="Lucida Console" pitchFamily="49" charset="0"/>
              </a:rPr>
              <a:t>     .</a:t>
            </a:r>
          </a:p>
          <a:p>
            <a:r>
              <a:rPr lang="cs-CZ" sz="1400" b="1" dirty="0">
                <a:latin typeface="Lucida Console" pitchFamily="49" charset="0"/>
              </a:rPr>
              <a:t>     .</a:t>
            </a: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&gt;=</a:t>
            </a:r>
            <a:r>
              <a:rPr lang="en-US" sz="1400" dirty="0" smtClean="0">
                <a:latin typeface="Lucida Console" pitchFamily="49" charset="0"/>
              </a:rPr>
              <a:t>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 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    </a:t>
            </a:r>
            <a:r>
              <a:rPr lang="cs-CZ" sz="1400" i="1" dirty="0">
                <a:latin typeface="Lucida Console" pitchFamily="49" charset="0"/>
              </a:rPr>
              <a:t>informace o chybě </a:t>
            </a:r>
            <a:r>
              <a:rPr lang="cs-CZ" sz="1400" i="1" dirty="0" err="1">
                <a:latin typeface="Lucida Console" pitchFamily="49" charset="0"/>
              </a:rPr>
              <a:t>slavu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en-US" sz="1400" dirty="0" err="1" smtClean="0">
                <a:latin typeface="Lucida Console" pitchFamily="49" charset="0"/>
              </a:rPr>
              <a:t>Tstav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47266"/>
            <a:ext cx="2766968" cy="140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MA3M</a:t>
            </a:r>
            <a:endParaRPr lang="cs-CZ" sz="1200" b="1" dirty="0"/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95288" y="14128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23850" y="2492375"/>
            <a:ext cx="119936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  <a:p>
            <a:r>
              <a:rPr lang="cs-CZ" sz="1400" dirty="0"/>
              <a:t>a kód funkce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23850" y="3755371"/>
            <a:ext cx="1130438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reakce</a:t>
            </a:r>
          </a:p>
          <a:p>
            <a:r>
              <a:rPr lang="cs-CZ" sz="1400" dirty="0"/>
              <a:t>na odpověď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3850" y="5157192"/>
            <a:ext cx="1458913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informace</a:t>
            </a:r>
          </a:p>
          <a:p>
            <a:r>
              <a:rPr lang="cs-CZ" sz="1600"/>
              <a:t>o chybě Slavu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19673" y="1412875"/>
            <a:ext cx="4792662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619672" y="2479675"/>
            <a:ext cx="316865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,1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>
            <a:off x="3276599" y="3789363"/>
            <a:ext cx="4371975" cy="489228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 flipV="1">
            <a:off x="3276601" y="4278590"/>
            <a:ext cx="3135734" cy="229908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5668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MA3M</a:t>
            </a:r>
            <a:endParaRPr lang="cs-CZ" sz="1200" b="1" dirty="0"/>
          </a:p>
        </p:txBody>
      </p:sp>
      <p:sp>
        <p:nvSpPr>
          <p:cNvPr id="8397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1116013" y="1989138"/>
            <a:ext cx="5183187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dirty="0" smtClean="0">
                <a:latin typeface="Lucida Console" pitchFamily="49" charset="0"/>
              </a:rPr>
              <a:t>val=M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,7);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</a:t>
            </a:r>
            <a:r>
              <a:rPr lang="cs-CZ" sz="1400" dirty="0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&amp;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i="1" dirty="0" smtClean="0">
                <a:latin typeface="Lucida Console" pitchFamily="49" charset="0"/>
              </a:rPr>
              <a:t>žlutá</a:t>
            </a:r>
            <a:r>
              <a:rPr lang="en-US" sz="1400" i="1" dirty="0" smtClean="0">
                <a:latin typeface="Lucida Console" pitchFamily="49" charset="0"/>
              </a:rPr>
              <a:t> ;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i="1" dirty="0" smtClean="0">
                <a:latin typeface="Lucida Console" pitchFamily="49" charset="0"/>
              </a:rPr>
              <a:t>bílá</a:t>
            </a:r>
            <a:r>
              <a:rPr lang="en-US" sz="1400" i="1" dirty="0" smtClean="0">
                <a:latin typeface="Lucida Console" pitchFamily="49" charset="0"/>
              </a:rPr>
              <a:t> ;</a:t>
            </a:r>
            <a:endParaRPr lang="cs-CZ" sz="1400" i="1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</a:t>
            </a:r>
            <a:r>
              <a:rPr lang="en-US" sz="1400" b="1" dirty="0" smtClean="0">
                <a:latin typeface="Lucida Console" pitchFamily="49" charset="0"/>
              </a:rPr>
              <a:t>reak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>
            <a:off x="468313" y="1557338"/>
            <a:ext cx="1141412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83985" name="Rectangle 17"/>
          <p:cNvSpPr>
            <a:spLocks noChangeArrowheads="1"/>
          </p:cNvSpPr>
          <p:nvPr/>
        </p:nvSpPr>
        <p:spPr bwMode="auto">
          <a:xfrm>
            <a:off x="382588" y="3716338"/>
            <a:ext cx="1141412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/>
            <a:r>
              <a:rPr lang="cs-CZ" sz="1400">
                <a:latin typeface="Lucida Console" pitchFamily="49" charset="0"/>
              </a:rPr>
              <a:t>FCE_RREG:</a:t>
            </a:r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1042988" y="4149725"/>
            <a:ext cx="5183187" cy="95410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cs-CZ" sz="1400" dirty="0" err="1" smtClean="0">
                <a:latin typeface="Lucida Console" pitchFamily="49" charset="0"/>
              </a:rPr>
              <a:t>pocet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,5);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</a:t>
            </a:r>
            <a:r>
              <a:rPr lang="cs-CZ" sz="1400" dirty="0" smtClean="0">
                <a:latin typeface="Lucida Console" pitchFamily="49" charset="0"/>
              </a:rPr>
              <a:t>val=M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RdWord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,7);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  ..</a:t>
            </a:r>
          </a:p>
          <a:p>
            <a:r>
              <a:rPr lang="en-US" sz="1400" b="1" dirty="0">
                <a:latin typeface="Lucida Console" pitchFamily="49" charset="0"/>
              </a:rPr>
              <a:t>b</a:t>
            </a:r>
            <a:r>
              <a:rPr lang="en-US" sz="1400" b="1" dirty="0" smtClean="0">
                <a:latin typeface="Lucida Console" pitchFamily="49" charset="0"/>
              </a:rPr>
              <a:t>reak;</a:t>
            </a:r>
            <a:endParaRPr lang="cs-CZ" sz="1400" b="1" dirty="0">
              <a:latin typeface="Lucida Console" pitchFamily="49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247266"/>
            <a:ext cx="2766968" cy="140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84" name="Line 16"/>
          <p:cNvSpPr>
            <a:spLocks noChangeShapeType="1"/>
          </p:cNvSpPr>
          <p:nvPr/>
        </p:nvSpPr>
        <p:spPr bwMode="auto">
          <a:xfrm>
            <a:off x="3491880" y="2708920"/>
            <a:ext cx="4104456" cy="1584175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 flipV="1">
            <a:off x="2555875" y="4293095"/>
            <a:ext cx="3888333" cy="504055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3192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36" y="2852936"/>
            <a:ext cx="29718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MA3M</a:t>
            </a:r>
            <a:endParaRPr lang="cs-CZ" sz="1200" b="1" dirty="0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5010" y="3074988"/>
            <a:ext cx="1512887" cy="1276350"/>
          </a:xfrm>
          <a:prstGeom prst="rect">
            <a:avLst/>
          </a:prstGeom>
          <a:noFill/>
        </p:spPr>
      </p:pic>
      <p:sp>
        <p:nvSpPr>
          <p:cNvPr id="59405" name="Line 13"/>
          <p:cNvSpPr>
            <a:spLocks noChangeShapeType="1"/>
          </p:cNvSpPr>
          <p:nvPr/>
        </p:nvSpPr>
        <p:spPr bwMode="auto">
          <a:xfrm flipH="1" flipV="1">
            <a:off x="2098848" y="3956695"/>
            <a:ext cx="535235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 flipH="1" flipV="1">
            <a:off x="2971974" y="4077071"/>
            <a:ext cx="4454994" cy="179809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10" name="AutoShape 18"/>
          <p:cNvSpPr>
            <a:spLocks noChangeArrowheads="1"/>
          </p:cNvSpPr>
          <p:nvPr/>
        </p:nvSpPr>
        <p:spPr bwMode="auto">
          <a:xfrm>
            <a:off x="2915816" y="4653136"/>
            <a:ext cx="1085850" cy="738188"/>
          </a:xfrm>
          <a:prstGeom prst="wedgeRoundRectCallout">
            <a:avLst>
              <a:gd name="adj1" fmla="val -46928"/>
              <a:gd name="adj2" fmla="val -12204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611560" y="4580607"/>
            <a:ext cx="1403350" cy="936625"/>
          </a:xfrm>
          <a:prstGeom prst="wedgeRoundRectCallout">
            <a:avLst>
              <a:gd name="adj1" fmla="val 54638"/>
              <a:gd name="adj2" fmla="val -9796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5940697" y="2767013"/>
            <a:ext cx="1871663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14" name="AutoShape 22"/>
          <p:cNvSpPr>
            <a:spLocks noChangeArrowheads="1"/>
          </p:cNvSpPr>
          <p:nvPr/>
        </p:nvSpPr>
        <p:spPr bwMode="auto">
          <a:xfrm>
            <a:off x="5355838" y="4533901"/>
            <a:ext cx="1296988" cy="709613"/>
          </a:xfrm>
          <a:prstGeom prst="wedgeRoundRectCallout">
            <a:avLst>
              <a:gd name="adj1" fmla="val -64077"/>
              <a:gd name="adj2" fmla="val -9496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stav tlačítka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59415" name="AutoShape 23"/>
          <p:cNvSpPr>
            <a:spLocks noChangeArrowheads="1"/>
          </p:cNvSpPr>
          <p:nvPr/>
        </p:nvSpPr>
        <p:spPr bwMode="auto">
          <a:xfrm>
            <a:off x="4493032" y="2545556"/>
            <a:ext cx="1511300" cy="792163"/>
          </a:xfrm>
          <a:prstGeom prst="wedgeRoundRectCallout">
            <a:avLst>
              <a:gd name="adj1" fmla="val 41808"/>
              <a:gd name="adj2" fmla="val 12755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389511" y="1052513"/>
            <a:ext cx="427072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2.část :   </a:t>
            </a:r>
            <a:r>
              <a:rPr lang="cs-CZ" sz="2400" b="1" dirty="0" smtClean="0"/>
              <a:t>PC – mikropočítač </a:t>
            </a:r>
            <a:endParaRPr lang="cs-CZ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3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cs-CZ" sz="1400" b="1" dirty="0" smtClean="0"/>
          </a:p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7" name="TextovéPole 26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40989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MA3M</a:t>
            </a:r>
            <a:endParaRPr lang="cs-CZ" sz="1200" b="1" dirty="0"/>
          </a:p>
        </p:txBody>
      </p:sp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322263" y="1746250"/>
            <a:ext cx="6842125" cy="4346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AHex(byte c);</a:t>
            </a:r>
          </a:p>
          <a:p>
            <a:r>
              <a:rPr lang="cs-CZ" sz="1400">
                <a:cs typeface="Arial" charset="0"/>
              </a:rPr>
              <a:t>byte HexAsc(byte b);</a:t>
            </a:r>
          </a:p>
          <a:p>
            <a:endParaRPr lang="cs-CZ" sz="1400">
              <a:cs typeface="Arial" charset="0"/>
            </a:endParaRPr>
          </a:p>
          <a:p>
            <a:r>
              <a:rPr lang="en-US" sz="1400">
                <a:cs typeface="Arial" charset="0"/>
              </a:rPr>
              <a:t>byte WrWord(word val,byte *bf);</a:t>
            </a:r>
          </a:p>
          <a:p>
            <a:r>
              <a:rPr lang="en-US" sz="1400">
                <a:cs typeface="Arial" charset="0"/>
              </a:rPr>
              <a:t>word RdWord(byte *bf);</a:t>
            </a:r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MbRdByte(byte *bf);</a:t>
            </a:r>
          </a:p>
          <a:p>
            <a:r>
              <a:rPr lang="cs-CZ" sz="1400">
                <a:cs typeface="Arial" charset="0"/>
              </a:rPr>
              <a:t>word MbRdWord(byte *bf);</a:t>
            </a:r>
          </a:p>
          <a:p>
            <a:r>
              <a:rPr lang="cs-CZ" sz="1400">
                <a:cs typeface="Arial" charset="0"/>
              </a:rPr>
              <a:t>byte MbWrByte(byte b,byte *bf);</a:t>
            </a:r>
          </a:p>
          <a:p>
            <a:r>
              <a:rPr lang="cs-CZ" sz="1400">
                <a:cs typeface="Arial" charset="0"/>
              </a:rPr>
              <a:t>byte MbWrWord(word w,byte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MbRd(byte adr,byte fce,word reg,word val,byte *bf);</a:t>
            </a:r>
          </a:p>
          <a:p>
            <a:r>
              <a:rPr lang="cs-CZ" sz="1400">
                <a:cs typeface="Arial" charset="0"/>
              </a:rPr>
              <a:t>byte MbWrOne(byte adr,byte fce,word reg,word val,byte *bf);</a:t>
            </a:r>
          </a:p>
          <a:p>
            <a:r>
              <a:rPr lang="cs-CZ" sz="1400">
                <a:cs typeface="Arial" charset="0"/>
              </a:rPr>
              <a:t>byte MbWr(byte adr,byte fce,word reg,word nbr,byte *vals,byte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MbAnsWr(byte adr,byte fce,word reg,word val,byte *bf);</a:t>
            </a:r>
          </a:p>
          <a:p>
            <a:r>
              <a:rPr lang="cs-CZ" sz="1400">
                <a:cs typeface="Arial" charset="0"/>
              </a:rPr>
              <a:t>byte MbAnsRd(byte adr, byte fce, byte bytes, byte *vals,byte *bf);</a:t>
            </a:r>
          </a:p>
          <a:p>
            <a:r>
              <a:rPr lang="cs-CZ" sz="1400">
                <a:cs typeface="Arial" charset="0"/>
              </a:rPr>
              <a:t>byte MbAnsErr(byte adr,byte fce,byte er,byte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MbLrc(byte *bf,byte len);</a:t>
            </a:r>
          </a:p>
          <a:p>
            <a:r>
              <a:rPr lang="cs-CZ" sz="1400">
                <a:cs typeface="Arial" charset="0"/>
              </a:rPr>
              <a:t>byte MbWrEoT(byte *bf);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MA3M</a:t>
            </a:r>
            <a:endParaRPr lang="cs-CZ" sz="1200" b="1" dirty="0"/>
          </a:p>
        </p:txBody>
      </p:sp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00449" name="Group 97"/>
          <p:cNvGraphicFramePr>
            <a:graphicFrameLocks noGrp="1"/>
          </p:cNvGraphicFramePr>
          <p:nvPr/>
        </p:nvGraphicFramePr>
        <p:xfrm>
          <a:off x="971550" y="1125538"/>
          <a:ext cx="5688013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8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Modbus.C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MbLrc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MbWrEoT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 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#include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0450" name="Group 98"/>
          <p:cNvGraphicFramePr>
            <a:graphicFrameLocks noGrp="1"/>
          </p:cNvGraphicFramePr>
          <p:nvPr/>
        </p:nvGraphicFramePr>
        <p:xfrm>
          <a:off x="973138" y="3676650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MA3M</a:t>
            </a:r>
            <a:endParaRPr lang="cs-CZ" sz="1200" b="1" dirty="0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41350" y="1700213"/>
            <a:ext cx="5809604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MA3M</a:t>
            </a:r>
            <a:endParaRPr lang="cs-CZ" sz="2400" b="1" dirty="0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339975" y="1052513"/>
            <a:ext cx="478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827088" y="2420888"/>
            <a:ext cx="740818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ASCII na PC a mikropočítačích řady ´51</a:t>
            </a:r>
          </a:p>
          <a:p>
            <a:pPr marL="342900" indent="-342900"/>
            <a:r>
              <a:rPr lang="cs-CZ" sz="1600" b="1" dirty="0"/>
              <a:t>pro uzly Master (Klient) na PC, Slave (Server) na mikropočítači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čtení 16bitového vnitřního registru (Holding) z uzlu </a:t>
            </a:r>
            <a:r>
              <a:rPr lang="cs-CZ" sz="1600" b="1" dirty="0" err="1"/>
              <a:t>Slave</a:t>
            </a:r>
            <a:r>
              <a:rPr lang="cs-CZ" sz="1600" b="1" dirty="0"/>
              <a:t>,</a:t>
            </a:r>
          </a:p>
          <a:p>
            <a:pPr marL="342900" indent="-342900"/>
            <a:r>
              <a:rPr lang="cs-CZ" sz="1600" b="1" dirty="0"/>
              <a:t>- čtení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z uzlu </a:t>
            </a:r>
            <a:r>
              <a:rPr lang="cs-CZ" sz="1600" b="1" dirty="0" err="1"/>
              <a:t>Slave</a:t>
            </a:r>
            <a:r>
              <a:rPr lang="cs-CZ" sz="1600" b="1" dirty="0"/>
              <a:t>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 </a:t>
            </a:r>
            <a:r>
              <a:rPr lang="cs-CZ" sz="1600" b="1" dirty="0" smtClean="0"/>
              <a:t>	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RS232, standardní rámec 7,N,2</a:t>
            </a:r>
          </a:p>
          <a:p>
            <a:pPr marL="342900" indent="-342900"/>
            <a:r>
              <a:rPr lang="cs-CZ" sz="1600" b="1" dirty="0"/>
              <a:t>1. část: propojení PC – PC </a:t>
            </a:r>
            <a:r>
              <a:rPr lang="en-US" sz="1600" b="1" dirty="0"/>
              <a:t>(C# MSVS) </a:t>
            </a:r>
            <a:endParaRPr lang="cs-CZ" sz="1600" b="1" dirty="0"/>
          </a:p>
          <a:p>
            <a:pPr marL="342900" indent="-342900"/>
            <a:r>
              <a:rPr lang="cs-CZ" sz="1600" b="1" dirty="0"/>
              <a:t>2. část: propojení PC – mikropočítač </a:t>
            </a:r>
            <a:endParaRPr lang="cs-CZ" sz="1600" b="1" dirty="0" smtClean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 smtClean="0"/>
              <a:t>	</a:t>
            </a:r>
            <a:r>
              <a:rPr lang="cs-CZ" sz="1600" b="1" dirty="0" smtClean="0">
                <a:solidFill>
                  <a:srgbClr val="0000FF"/>
                </a:solidFill>
              </a:rPr>
              <a:t>Rozhraní</a:t>
            </a:r>
            <a:r>
              <a:rPr lang="cs-CZ" sz="1600" b="1" dirty="0">
                <a:solidFill>
                  <a:srgbClr val="0000FF"/>
                </a:solidFill>
              </a:rPr>
              <a:t>: RS485, standardní rámec 7,N,2</a:t>
            </a:r>
          </a:p>
          <a:p>
            <a:pPr marL="342900" indent="-342900"/>
            <a:r>
              <a:rPr lang="cs-CZ" sz="1600" b="1" dirty="0"/>
              <a:t>3. část: propojení  mikropočítač – mikropočítač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/>
          </a:p>
          <a:p>
            <a:pPr marL="342900" indent="-342900"/>
            <a:r>
              <a:rPr lang="en-US" sz="1600" b="1" dirty="0"/>
              <a:t>   v </a:t>
            </a:r>
            <a:r>
              <a:rPr lang="en-US" sz="1600" b="1" dirty="0" err="1"/>
              <a:t>souboru</a:t>
            </a:r>
            <a:r>
              <a:rPr lang="en-US" sz="1600" b="1" dirty="0"/>
              <a:t> Modbus.dll a </a:t>
            </a:r>
            <a:r>
              <a:rPr lang="en-US" sz="1600" b="1" dirty="0" err="1"/>
              <a:t>Modbus.cs</a:t>
            </a:r>
            <a:r>
              <a:rPr lang="en-US" sz="1600" b="1" dirty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/>
              <a:t>   v 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MA3M</a:t>
            </a:r>
            <a:endParaRPr lang="cs-CZ" sz="1200" b="1" dirty="0"/>
          </a:p>
        </p:txBody>
      </p:sp>
      <p:sp>
        <p:nvSpPr>
          <p:cNvPr id="1044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104453" name="AutoShape 5"/>
          <p:cNvSpPr>
            <a:spLocks noChangeArrowheads="1"/>
          </p:cNvSpPr>
          <p:nvPr/>
        </p:nvSpPr>
        <p:spPr bwMode="auto">
          <a:xfrm>
            <a:off x="3729038" y="1557338"/>
            <a:ext cx="485775" cy="504825"/>
          </a:xfrm>
          <a:prstGeom prst="downArrow">
            <a:avLst>
              <a:gd name="adj1" fmla="val 50000"/>
              <a:gd name="adj2" fmla="val 2598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488950" y="217963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7164388" y="2976563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7935913" y="27813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468313" y="292576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7164388" y="22574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7935913" y="20621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539750" y="3644900"/>
            <a:ext cx="3484563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04461" name="Rectangle 13"/>
          <p:cNvSpPr>
            <a:spLocks noChangeArrowheads="1"/>
          </p:cNvSpPr>
          <p:nvPr/>
        </p:nvSpPr>
        <p:spPr bwMode="auto">
          <a:xfrm>
            <a:off x="611188" y="4221163"/>
            <a:ext cx="3059112" cy="13144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0C0C0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  <a:r>
              <a:rPr lang="en-US" sz="1600" b="1"/>
              <a:t> </a:t>
            </a:r>
            <a:r>
              <a:rPr lang="en-US" sz="1600"/>
              <a:t>     </a:t>
            </a:r>
            <a:endParaRPr lang="cs-CZ" sz="1600"/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4787900" y="4591050"/>
            <a:ext cx="3600450" cy="20066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void</a:t>
            </a:r>
            <a:r>
              <a:rPr lang="cs-CZ" sz="1400">
                <a:latin typeface="Lucida Console" pitchFamily="49" charset="0"/>
              </a:rPr>
              <a:t> SendBuf(byte *bf,byte len)</a:t>
            </a:r>
          </a:p>
          <a:p>
            <a:r>
              <a:rPr lang="cs-CZ" sz="1400">
                <a:latin typeface="Lucida Console" pitchFamily="49" charset="0"/>
              </a:rPr>
              <a:t>{</a:t>
            </a:r>
          </a:p>
          <a:p>
            <a:r>
              <a:rPr lang="cs-CZ" sz="1400">
                <a:latin typeface="Lucida Console" pitchFamily="49" charset="0"/>
              </a:rPr>
              <a:t>  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(len--)</a:t>
            </a:r>
          </a:p>
          <a:p>
            <a:r>
              <a:rPr lang="cs-CZ" sz="1400">
                <a:latin typeface="Lucida Console" pitchFamily="49" charset="0"/>
              </a:rPr>
              <a:t>  {</a:t>
            </a:r>
          </a:p>
          <a:p>
            <a:r>
              <a:rPr lang="cs-CZ" sz="1400">
                <a:latin typeface="Lucida Console" pitchFamily="49" charset="0"/>
              </a:rPr>
              <a:t>	SBUF=*bf++ | 0x80;</a:t>
            </a:r>
          </a:p>
          <a:p>
            <a:r>
              <a:rPr lang="cs-CZ" sz="1400">
                <a:latin typeface="Lucida Console" pitchFamily="49" charset="0"/>
              </a:rPr>
              <a:t>	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(!TI);</a:t>
            </a:r>
          </a:p>
          <a:p>
            <a:r>
              <a:rPr lang="cs-CZ" sz="1400">
                <a:latin typeface="Lucida Console" pitchFamily="49" charset="0"/>
              </a:rPr>
              <a:t>	TI=0;</a:t>
            </a:r>
          </a:p>
          <a:p>
            <a:r>
              <a:rPr lang="cs-CZ" sz="1400">
                <a:latin typeface="Lucida Console" pitchFamily="49" charset="0"/>
              </a:rPr>
              <a:t>  }</a:t>
            </a:r>
          </a:p>
          <a:p>
            <a:r>
              <a:rPr lang="cs-CZ" sz="1400">
                <a:latin typeface="Lucida Console" pitchFamily="49" charset="0"/>
              </a:rPr>
              <a:t>}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4773613" y="3644900"/>
            <a:ext cx="2592387" cy="8255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>
                <a:cs typeface="Arial" charset="0"/>
              </a:rPr>
              <a:t> bf:  pointer na pole znaků</a:t>
            </a:r>
          </a:p>
          <a:p>
            <a:pPr>
              <a:buFontTx/>
              <a:buChar char="-"/>
            </a:pPr>
            <a:r>
              <a:rPr lang="cs-CZ" sz="1600">
                <a:cs typeface="Arial" charset="0"/>
              </a:rPr>
              <a:t> len: počet bytů k vyslání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MA3M</a:t>
            </a:r>
            <a:endParaRPr lang="cs-CZ" sz="1200" b="1" dirty="0"/>
          </a:p>
        </p:txBody>
      </p:sp>
      <p:sp>
        <p:nvSpPr>
          <p:cNvPr id="11264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95288" y="1125538"/>
            <a:ext cx="5113337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mikropočítači (server)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/>
              <a:t>Konfigurace:</a:t>
            </a:r>
          </a:p>
          <a:p>
            <a:r>
              <a:rPr lang="cs-CZ" sz="1600"/>
              <a:t>   Přijímá požadavky od klienta a vrací odpovědi</a:t>
            </a:r>
          </a:p>
          <a:p>
            <a:r>
              <a:rPr lang="cs-CZ" sz="1600"/>
              <a:t>   - požadavek na čtení 16bitové hodnoty – funkční kód 3 a vrací požadovanou hodnotu,</a:t>
            </a:r>
          </a:p>
          <a:p>
            <a:r>
              <a:rPr lang="cs-CZ" sz="1600">
                <a:solidFill>
                  <a:srgbClr val="0000FF"/>
                </a:solidFill>
              </a:rPr>
              <a:t>            aplikační funkce MbAnsRd  s kódem přijaté funkce</a:t>
            </a:r>
          </a:p>
          <a:p>
            <a:r>
              <a:rPr lang="cs-CZ" sz="1600"/>
              <a:t>   - požadavek na čtení bitové hodnoty – funkční kód 1 a vrací stav tlačítka</a:t>
            </a:r>
          </a:p>
          <a:p>
            <a:r>
              <a:rPr lang="cs-CZ" sz="1600"/>
              <a:t>        </a:t>
            </a:r>
            <a:r>
              <a:rPr lang="en-US" sz="1600"/>
              <a:t>    </a:t>
            </a:r>
            <a:r>
              <a:rPr lang="cs-CZ" sz="1600">
                <a:solidFill>
                  <a:srgbClr val="0000FF"/>
                </a:solidFill>
              </a:rPr>
              <a:t>aplikační funkce MbAnsRd s kódem přijaté funkce</a:t>
            </a:r>
          </a:p>
          <a:p>
            <a:r>
              <a:rPr lang="cs-CZ" sz="1600">
                <a:solidFill>
                  <a:schemeClr val="tx2"/>
                </a:solidFill>
              </a:rPr>
              <a:t>  Kontrolovat přijatý požadavek a vracet chybovou odpověď v případě neimplementované </a:t>
            </a:r>
          </a:p>
          <a:p>
            <a:r>
              <a:rPr lang="cs-CZ" sz="160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>
                <a:solidFill>
                  <a:schemeClr val="tx2"/>
                </a:solidFill>
              </a:rPr>
              <a:t>           </a:t>
            </a:r>
            <a:r>
              <a:rPr lang="cs-CZ" sz="1600">
                <a:solidFill>
                  <a:srgbClr val="0000FF"/>
                </a:solidFill>
              </a:rPr>
              <a:t>aplikační funkce MbAnsErr s upraveným kódem funkce a typem chyby</a:t>
            </a:r>
          </a:p>
          <a:p>
            <a:r>
              <a:rPr lang="cs-CZ" sz="1600">
                <a:solidFill>
                  <a:schemeClr val="tx2"/>
                </a:solidFill>
              </a:rPr>
              <a:t>  Skupinové vysílání ignorovat .</a:t>
            </a:r>
          </a:p>
          <a:p>
            <a:r>
              <a:rPr lang="cs-CZ" sz="1600">
                <a:solidFill>
                  <a:schemeClr val="tx2"/>
                </a:solidFill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MA3M</a:t>
            </a:r>
            <a:endParaRPr lang="cs-CZ" sz="1200" b="1" dirty="0"/>
          </a:p>
        </p:txBody>
      </p:sp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1765300" y="2257425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Klid,</a:t>
            </a:r>
          </a:p>
          <a:p>
            <a:pPr algn="ctr"/>
            <a:r>
              <a:rPr lang="cs-CZ" sz="1400" dirty="0">
                <a:cs typeface="Arial" charset="0"/>
              </a:rPr>
              <a:t>čekání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fsmg:0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1189038" y="177165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1333500" y="18970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1763713" y="1700213"/>
            <a:ext cx="865187" cy="431800"/>
          </a:xfrm>
          <a:prstGeom prst="wedgeRoundRectCallout">
            <a:avLst>
              <a:gd name="adj1" fmla="val -59907"/>
              <a:gd name="adj2" fmla="val 6360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</a:t>
            </a:r>
          </a:p>
          <a:p>
            <a:r>
              <a:rPr lang="cs-CZ" sz="1200">
                <a:latin typeface="Times New Roman" charset="0"/>
                <a:cs typeface="Times New Roman" charset="0"/>
              </a:rPr>
              <a:t>COM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1763713" y="3648075"/>
            <a:ext cx="1076325" cy="7889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cs typeface="Arial" charset="0"/>
              </a:rPr>
              <a:t>P</a:t>
            </a:r>
            <a:r>
              <a:rPr lang="cs-CZ" sz="1400" dirty="0">
                <a:cs typeface="Arial" charset="0"/>
              </a:rPr>
              <a:t>ří</a:t>
            </a:r>
            <a:r>
              <a:rPr lang="en-US" sz="1400" dirty="0" err="1">
                <a:cs typeface="Arial" charset="0"/>
              </a:rPr>
              <a:t>jem</a:t>
            </a:r>
            <a:endParaRPr lang="cs-CZ" sz="1400" dirty="0">
              <a:cs typeface="Arial" charset="0"/>
            </a:endParaRPr>
          </a:p>
          <a:p>
            <a:pPr algn="ctr"/>
            <a:r>
              <a:rPr lang="cs-CZ" sz="1400" dirty="0">
                <a:cs typeface="Arial" charset="0"/>
              </a:rPr>
              <a:t>požadavku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fmsg:1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>
            <a:off x="1768475" y="5230837"/>
            <a:ext cx="1076325" cy="10064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dirty="0">
                <a:cs typeface="Arial" charset="0"/>
              </a:rPr>
              <a:t>Zpracování</a:t>
            </a:r>
          </a:p>
          <a:p>
            <a:pPr algn="ctr"/>
            <a:r>
              <a:rPr lang="cs-CZ" sz="1400" dirty="0">
                <a:cs typeface="Arial" charset="0"/>
              </a:rPr>
              <a:t>a vyslání</a:t>
            </a:r>
          </a:p>
          <a:p>
            <a:pPr algn="ctr"/>
            <a:r>
              <a:rPr lang="cs-CZ" sz="1400" dirty="0">
                <a:cs typeface="Arial" charset="0"/>
              </a:rPr>
              <a:t>odpovědi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fmsg:0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</p:txBody>
      </p:sp>
      <p:cxnSp>
        <p:nvCxnSpPr>
          <p:cNvPr id="90124" name="AutoShape 12"/>
          <p:cNvCxnSpPr>
            <a:cxnSpLocks noChangeShapeType="1"/>
            <a:stCxn id="90116" idx="2"/>
            <a:endCxn id="90120" idx="0"/>
          </p:cNvCxnSpPr>
          <p:nvPr/>
        </p:nvCxnSpPr>
        <p:spPr bwMode="auto">
          <a:xfrm flipH="1">
            <a:off x="2301875" y="2997200"/>
            <a:ext cx="3175" cy="650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5" name="AutoShape 13"/>
          <p:cNvCxnSpPr>
            <a:cxnSpLocks noChangeShapeType="1"/>
            <a:stCxn id="90120" idx="2"/>
            <a:endCxn id="90121" idx="0"/>
          </p:cNvCxnSpPr>
          <p:nvPr/>
        </p:nvCxnSpPr>
        <p:spPr bwMode="auto">
          <a:xfrm>
            <a:off x="2301876" y="4437063"/>
            <a:ext cx="4762" cy="7937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8" name="AutoShape 16"/>
          <p:cNvCxnSpPr>
            <a:cxnSpLocks noChangeShapeType="1"/>
            <a:stCxn id="90121" idx="1"/>
            <a:endCxn id="90116" idx="1"/>
          </p:cNvCxnSpPr>
          <p:nvPr/>
        </p:nvCxnSpPr>
        <p:spPr bwMode="auto">
          <a:xfrm rot="10800000">
            <a:off x="1765301" y="2627313"/>
            <a:ext cx="3175" cy="3106762"/>
          </a:xfrm>
          <a:prstGeom prst="bentConnector3">
            <a:avLst>
              <a:gd name="adj1" fmla="val 73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90130" name="AutoShape 18"/>
          <p:cNvSpPr>
            <a:spLocks noChangeArrowheads="1"/>
          </p:cNvSpPr>
          <p:nvPr/>
        </p:nvSpPr>
        <p:spPr bwMode="auto">
          <a:xfrm>
            <a:off x="2627313" y="3068638"/>
            <a:ext cx="1296987" cy="504825"/>
          </a:xfrm>
          <a:prstGeom prst="wedgeRoundRectCallout">
            <a:avLst>
              <a:gd name="adj1" fmla="val -76315"/>
              <a:gd name="adj2" fmla="val 2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znak </a:t>
            </a:r>
            <a:r>
              <a:rPr lang="en-US" sz="1400" dirty="0">
                <a:latin typeface="Times New Roman" charset="0"/>
                <a:cs typeface="Times New Roman" charset="0"/>
              </a:rPr>
              <a:t>‘:’</a:t>
            </a:r>
            <a:endParaRPr lang="cs-CZ" sz="1400" dirty="0">
              <a:latin typeface="Times New Roman" charset="0"/>
              <a:cs typeface="Times New Roman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1→</a:t>
            </a:r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fmsg</a:t>
            </a: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90138" name="AutoShape 26"/>
          <p:cNvCxnSpPr>
            <a:cxnSpLocks noChangeShapeType="1"/>
            <a:stCxn id="90120" idx="2"/>
            <a:endCxn id="90120" idx="3"/>
          </p:cNvCxnSpPr>
          <p:nvPr/>
        </p:nvCxnSpPr>
        <p:spPr bwMode="auto">
          <a:xfrm rot="5400000" flipH="1" flipV="1">
            <a:off x="2374107" y="3971131"/>
            <a:ext cx="393700" cy="538163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0140" name="AutoShape 28"/>
          <p:cNvSpPr>
            <a:spLocks noChangeArrowheads="1"/>
          </p:cNvSpPr>
          <p:nvPr/>
        </p:nvSpPr>
        <p:spPr bwMode="auto">
          <a:xfrm>
            <a:off x="3275013" y="5373688"/>
            <a:ext cx="1657350" cy="1152525"/>
          </a:xfrm>
          <a:prstGeom prst="wedgeRectCallout">
            <a:avLst>
              <a:gd name="adj1" fmla="val -76819"/>
              <a:gd name="adj2" fmla="val -4200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90143" name="AutoShape 31"/>
          <p:cNvSpPr>
            <a:spLocks noChangeArrowheads="1"/>
          </p:cNvSpPr>
          <p:nvPr/>
        </p:nvSpPr>
        <p:spPr bwMode="auto">
          <a:xfrm>
            <a:off x="2484438" y="4724400"/>
            <a:ext cx="1439862" cy="506437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latin typeface="Times New Roman" charset="0"/>
                <a:cs typeface="Times New Roman" charset="0"/>
              </a:rPr>
              <a:t>Přišel znak </a:t>
            </a:r>
            <a:r>
              <a:rPr lang="cs-CZ" sz="1400" dirty="0" smtClean="0">
                <a:latin typeface="Times New Roman" charset="0"/>
                <a:cs typeface="Times New Roman" charset="0"/>
              </a:rPr>
              <a:t>LF</a:t>
            </a:r>
          </a:p>
          <a:p>
            <a:r>
              <a:rPr lang="cs-CZ" sz="1400" dirty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 </a:t>
            </a:r>
            <a:r>
              <a:rPr lang="cs-CZ" sz="1400" dirty="0" smtClean="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 0→fmsg</a:t>
            </a:r>
            <a:endParaRPr lang="cs-CZ" sz="1400" dirty="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90151" name="AutoShape 39"/>
          <p:cNvSpPr>
            <a:spLocks noChangeArrowheads="1"/>
          </p:cNvSpPr>
          <p:nvPr/>
        </p:nvSpPr>
        <p:spPr bwMode="auto">
          <a:xfrm>
            <a:off x="250825" y="5805489"/>
            <a:ext cx="1225550" cy="359816"/>
          </a:xfrm>
          <a:prstGeom prst="wedgeRoundRectCallout">
            <a:avLst>
              <a:gd name="adj1" fmla="val 52442"/>
              <a:gd name="adj2" fmla="val -13201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 smtClean="0">
                <a:latin typeface="Times New Roman" charset="0"/>
                <a:cs typeface="Times New Roman" charset="0"/>
              </a:rPr>
              <a:t>ukončeno</a:t>
            </a:r>
            <a:endParaRPr lang="cs-CZ" sz="1400" dirty="0">
              <a:latin typeface="Times New Roman" charset="0"/>
              <a:cs typeface="Times New Roman" charset="0"/>
            </a:endParaRPr>
          </a:p>
        </p:txBody>
      </p:sp>
      <p:sp>
        <p:nvSpPr>
          <p:cNvPr id="90152" name="AutoShape 40"/>
          <p:cNvSpPr>
            <a:spLocks noChangeArrowheads="1"/>
          </p:cNvSpPr>
          <p:nvPr/>
        </p:nvSpPr>
        <p:spPr bwMode="auto">
          <a:xfrm>
            <a:off x="3203575" y="3860800"/>
            <a:ext cx="1296988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315619" y="1997012"/>
            <a:ext cx="4013200" cy="9429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b="1">
                <a:latin typeface="Lucida Console" pitchFamily="49" charset="0"/>
                <a:cs typeface="Courier New" pitchFamily="49" charset="0"/>
              </a:rPr>
              <a:t>bit </a:t>
            </a:r>
            <a:r>
              <a:rPr lang="en-US" sz="1400">
                <a:latin typeface="Lucida Console" pitchFamily="49" charset="0"/>
                <a:cs typeface="Courier New" pitchFamily="49" charset="0"/>
              </a:rPr>
              <a:t>fmsg</a:t>
            </a:r>
            <a:r>
              <a:rPr lang="cs-CZ" sz="1400">
                <a:latin typeface="Lucida Console" pitchFamily="49" charset="0"/>
                <a:cs typeface="Courier New" pitchFamily="49" charset="0"/>
              </a:rPr>
              <a:t>;</a:t>
            </a:r>
            <a:r>
              <a:rPr lang="en-US" sz="1400">
                <a:latin typeface="Lucida Console" pitchFamily="49" charset="0"/>
                <a:cs typeface="Courier New" pitchFamily="49" charset="0"/>
              </a:rPr>
              <a:t> </a:t>
            </a:r>
          </a:p>
          <a:p>
            <a:r>
              <a:rPr lang="en-US" sz="140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/*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0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–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č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ekan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í na požadavek</a:t>
            </a:r>
            <a:endParaRPr lang="en-US" sz="1400" i="1">
              <a:latin typeface="Lucida Console" pitchFamily="49" charset="0"/>
              <a:cs typeface="Courier New" pitchFamily="49" charset="0"/>
            </a:endParaRPr>
          </a:p>
          <a:p>
            <a:r>
              <a:rPr lang="en-US" sz="1400" i="1">
                <a:latin typeface="Lucida Console" pitchFamily="49" charset="0"/>
                <a:cs typeface="Courier New" pitchFamily="49" charset="0"/>
              </a:rPr>
              <a:t>  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1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– p</a:t>
            </a:r>
            <a:r>
              <a:rPr lang="cs-CZ" sz="1400" i="1">
                <a:latin typeface="Lucida Console" pitchFamily="49" charset="0"/>
                <a:cs typeface="Courier New" pitchFamily="49" charset="0"/>
              </a:rPr>
              <a:t>říjem,zpracování požadavku</a:t>
            </a:r>
          </a:p>
          <a:p>
            <a:r>
              <a:rPr lang="cs-CZ" sz="1400" i="1">
                <a:latin typeface="Lucida Console" pitchFamily="49" charset="0"/>
                <a:cs typeface="Courier New" pitchFamily="49" charset="0"/>
              </a:rPr>
              <a:t>           a vyslaní odpovědi</a:t>
            </a:r>
            <a:r>
              <a:rPr lang="en-US" sz="1400" i="1">
                <a:latin typeface="Lucida Console" pitchFamily="49" charset="0"/>
                <a:cs typeface="Courier New" pitchFamily="49" charset="0"/>
              </a:rPr>
              <a:t> */</a:t>
            </a:r>
            <a:endParaRPr lang="cs-CZ" sz="1400" i="1">
              <a:latin typeface="Lucida Console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92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9388" y="1077913"/>
            <a:ext cx="3959225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258888" y="2708275"/>
            <a:ext cx="3529012" cy="332398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(RI)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=SBUF&amp;0x7F)==':')</a:t>
            </a:r>
          </a:p>
          <a:p>
            <a:r>
              <a:rPr lang="cs-CZ" sz="1400" dirty="0">
                <a:latin typeface="Lucida Console" pitchFamily="49" charset="0"/>
              </a:rPr>
              <a:t>   {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cs-CZ" sz="1400" dirty="0">
                <a:latin typeface="Lucida Console" pitchFamily="49" charset="0"/>
              </a:rPr>
              <a:t>=1;</a:t>
            </a:r>
          </a:p>
          <a:p>
            <a:r>
              <a:rPr lang="cs-CZ" sz="1400" dirty="0">
                <a:latin typeface="Lucida Console" pitchFamily="49" charset="0"/>
              </a:rPr>
              <a:t>   }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cs-CZ" sz="1400" dirty="0">
                <a:latin typeface="Lucida Console" pitchFamily="49" charset="0"/>
              </a:rPr>
              <a:t>)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++;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RI=0;</a:t>
            </a:r>
          </a:p>
          <a:p>
            <a:r>
              <a:rPr lang="cs-CZ" sz="1400" dirty="0">
                <a:latin typeface="Lucida Console" pitchFamily="49" charset="0"/>
              </a:rPr>
              <a:t>´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cs-CZ" sz="1400" dirty="0">
                <a:latin typeface="Lucida Console" pitchFamily="49" charset="0"/>
              </a:rPr>
              <a:t> &amp;&amp;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=='\n')</a:t>
            </a:r>
          </a:p>
          <a:p>
            <a:r>
              <a:rPr lang="cs-CZ" sz="1400" dirty="0">
                <a:latin typeface="Lucida Console" pitchFamily="49" charset="0"/>
              </a:rPr>
              <a:t>   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en-US" sz="1400" dirty="0" err="1">
                <a:latin typeface="Lucida Console" pitchFamily="49" charset="0"/>
              </a:rPr>
              <a:t>fmsg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>
                <a:latin typeface="Lucida Console" pitchFamily="49" charset="0"/>
              </a:rPr>
              <a:t>        .</a:t>
            </a:r>
          </a:p>
          <a:p>
            <a:r>
              <a:rPr lang="en-US" sz="1400" dirty="0">
                <a:latin typeface="Lucida Console" pitchFamily="49" charset="0"/>
              </a:rPr>
              <a:t>        .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6015038" y="3049588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fsmg:0</a:t>
            </a:r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7235825" y="3644900"/>
            <a:ext cx="1296988" cy="504825"/>
          </a:xfrm>
          <a:prstGeom prst="wedgeRoundRectCallout">
            <a:avLst>
              <a:gd name="adj1" fmla="val -98227"/>
              <a:gd name="adj2" fmla="val 1635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1→fmsg</a:t>
            </a:r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>
            <a:off x="6588125" y="37877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6086475" y="4364038"/>
            <a:ext cx="1076325" cy="7889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fmsg:1</a:t>
            </a:r>
          </a:p>
        </p:txBody>
      </p:sp>
      <p:cxnSp>
        <p:nvCxnSpPr>
          <p:cNvPr id="116750" name="AutoShape 14"/>
          <p:cNvCxnSpPr>
            <a:cxnSpLocks noChangeShapeType="1"/>
            <a:stCxn id="116749" idx="2"/>
            <a:endCxn id="116749" idx="3"/>
          </p:cNvCxnSpPr>
          <p:nvPr/>
        </p:nvCxnSpPr>
        <p:spPr bwMode="auto">
          <a:xfrm rot="5400000" flipH="1" flipV="1">
            <a:off x="6696869" y="4687094"/>
            <a:ext cx="393700" cy="538162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7523163" y="4651375"/>
            <a:ext cx="1296987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6588125" y="51562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53" name="AutoShape 17"/>
          <p:cNvSpPr>
            <a:spLocks noChangeArrowheads="1"/>
          </p:cNvSpPr>
          <p:nvPr/>
        </p:nvSpPr>
        <p:spPr bwMode="auto">
          <a:xfrm>
            <a:off x="6804025" y="5445125"/>
            <a:ext cx="1439863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MA3M</a:t>
            </a:r>
            <a:endParaRPr lang="cs-CZ" sz="1200" b="1" dirty="0"/>
          </a:p>
        </p:txBody>
      </p:sp>
      <p:sp>
        <p:nvSpPr>
          <p:cNvPr id="1167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79388" y="1484313"/>
            <a:ext cx="97472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cs-CZ" sz="1600"/>
              <a:t>LRC</a:t>
            </a:r>
            <a:endParaRPr lang="en-US" sz="1600"/>
          </a:p>
          <a:p>
            <a:pPr marL="342900" indent="-342900"/>
            <a:r>
              <a:rPr lang="en-US" sz="1600"/>
              <a:t>a adresa</a:t>
            </a:r>
            <a:endParaRPr lang="cs-CZ" sz="1600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203200" y="2636838"/>
            <a:ext cx="839788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  <a:r>
              <a:rPr lang="cs-CZ" sz="1600"/>
              <a:t>. kód</a:t>
            </a:r>
          </a:p>
          <a:p>
            <a:r>
              <a:rPr lang="cs-CZ" sz="1600"/>
              <a:t> funkce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1189038" y="2708275"/>
            <a:ext cx="3084499" cy="267765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+3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>
                <a:latin typeface="Lucida Console" pitchFamily="49" charset="0"/>
              </a:rPr>
              <a:t>switch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kod</a:t>
            </a:r>
            <a:r>
              <a:rPr lang="cs-CZ" sz="1400" dirty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 </a:t>
            </a:r>
            <a:r>
              <a:rPr lang="cs-CZ" sz="1400" dirty="0">
                <a:latin typeface="Lucida Console" pitchFamily="49" charset="0"/>
              </a:rPr>
              <a:t>FCE_RREG: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>
                <a:latin typeface="Lucida Console" pitchFamily="49" charset="0"/>
              </a:rPr>
              <a:t>case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FCE_RBIT: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=1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dirty="0">
                <a:latin typeface="Lucida Console" pitchFamily="49" charset="0"/>
              </a:rPr>
              <a:t>}</a:t>
            </a:r>
            <a:r>
              <a:rPr lang="cs-CZ" sz="1400" dirty="0">
                <a:latin typeface="Lucida Console" pitchFamily="49" charset="0"/>
              </a:rPr>
              <a:t>  </a:t>
            </a: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233488" y="1484313"/>
            <a:ext cx="5570760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</a:p>
          <a:p>
            <a:r>
              <a:rPr lang="cs-CZ" sz="1400" dirty="0">
                <a:latin typeface="Lucida Console" pitchFamily="49" charset="0"/>
              </a:rPr>
              <a:t>                     </a:t>
            </a:r>
            <a:r>
              <a:rPr lang="cs-CZ" sz="1400" dirty="0" smtClean="0">
                <a:latin typeface="Lucida Console" pitchFamily="49" charset="0"/>
              </a:rPr>
              <a:t>&amp;&amp; 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+1)==ADR_S))</a:t>
            </a:r>
          </a:p>
          <a:p>
            <a:r>
              <a:rPr lang="en-US" sz="1400" dirty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pic>
        <p:nvPicPr>
          <p:cNvPr id="116745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3716338"/>
            <a:ext cx="1512887" cy="1276350"/>
          </a:xfrm>
          <a:prstGeom prst="rect">
            <a:avLst/>
          </a:prstGeom>
          <a:noFill/>
        </p:spPr>
      </p:pic>
      <p:sp>
        <p:nvSpPr>
          <p:cNvPr id="116746" name="Line 10"/>
          <p:cNvSpPr>
            <a:spLocks noChangeShapeType="1"/>
          </p:cNvSpPr>
          <p:nvPr/>
        </p:nvSpPr>
        <p:spPr bwMode="auto">
          <a:xfrm flipH="1" flipV="1">
            <a:off x="2411413" y="4005263"/>
            <a:ext cx="3600450" cy="647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6747" name="Line 11"/>
          <p:cNvSpPr>
            <a:spLocks noChangeShapeType="1"/>
          </p:cNvSpPr>
          <p:nvPr/>
        </p:nvSpPr>
        <p:spPr bwMode="auto">
          <a:xfrm flipH="1" flipV="1">
            <a:off x="2339975" y="4724400"/>
            <a:ext cx="3600450" cy="1444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MA3M</a:t>
            </a:r>
            <a:endParaRPr lang="cs-CZ" sz="1200" b="1" dirty="0"/>
          </a:p>
        </p:txBody>
      </p:sp>
      <p:sp>
        <p:nvSpPr>
          <p:cNvPr id="1187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07950" y="3356992"/>
            <a:ext cx="1141413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FCE_RBIT: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1187450" y="5212432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en-US" sz="1400" dirty="0">
                <a:latin typeface="Lucida Console" pitchFamily="49" charset="0"/>
              </a:rPr>
              <a:t>) 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>
                <a:latin typeface="Lucida Console" pitchFamily="49" charset="0"/>
              </a:rPr>
              <a:t>|0x</a:t>
            </a:r>
            <a:r>
              <a:rPr lang="cs-CZ" sz="1400" dirty="0">
                <a:latin typeface="Lucida Console" pitchFamily="49" charset="0"/>
              </a:rPr>
              <a:t>80,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</a:t>
            </a:r>
            <a:r>
              <a:rPr lang="en-US" sz="1400" dirty="0">
                <a:latin typeface="Lucida Console" pitchFamily="49" charset="0"/>
              </a:rPr>
              <a:t>t</a:t>
            </a:r>
            <a:r>
              <a:rPr lang="cs-CZ" sz="1400" dirty="0">
                <a:latin typeface="Lucida Console" pitchFamily="49" charset="0"/>
              </a:rPr>
              <a:t>);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90488" y="5229200"/>
            <a:ext cx="952500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4. chyba</a:t>
            </a:r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107950" y="1341438"/>
            <a:ext cx="1247775" cy="304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>
                <a:latin typeface="Lucida Console" pitchFamily="49" charset="0"/>
              </a:rPr>
              <a:t>FCE_RREG: </a:t>
            </a:r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107950" y="5661248"/>
            <a:ext cx="1006475" cy="5810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/>
              <a:t>odesl</a:t>
            </a:r>
            <a:r>
              <a:rPr lang="cs-CZ" sz="1600"/>
              <a:t>ání</a:t>
            </a:r>
          </a:p>
          <a:p>
            <a:r>
              <a:rPr lang="cs-CZ" sz="1600"/>
              <a:t>odpovědi</a:t>
            </a:r>
          </a:p>
        </p:txBody>
      </p:sp>
      <p:sp>
        <p:nvSpPr>
          <p:cNvPr id="118796" name="Rectangle 12"/>
          <p:cNvSpPr>
            <a:spLocks noChangeArrowheads="1"/>
          </p:cNvSpPr>
          <p:nvPr/>
        </p:nvSpPr>
        <p:spPr bwMode="auto">
          <a:xfrm>
            <a:off x="322734" y="3717032"/>
            <a:ext cx="7057578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+5))==BIT_RD&amp;&amp;(</a:t>
            </a:r>
            <a:r>
              <a:rPr lang="en-US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en-US" sz="1400" dirty="0">
                <a:latin typeface="Lucida Console" pitchFamily="49" charset="0"/>
              </a:rPr>
              <a:t>9</a:t>
            </a:r>
            <a:r>
              <a:rPr lang="cs-CZ" sz="1400" dirty="0">
                <a:latin typeface="Lucida Console" pitchFamily="49" charset="0"/>
              </a:rPr>
              <a:t>))==1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vals</a:t>
            </a:r>
            <a:r>
              <a:rPr lang="en-US" sz="1400" dirty="0">
                <a:latin typeface="Lucida Console" pitchFamily="49" charset="0"/>
              </a:rPr>
              <a:t>[0</a:t>
            </a:r>
            <a:r>
              <a:rPr lang="en-US" sz="1400" dirty="0" smtClean="0">
                <a:latin typeface="Lucida Console" pitchFamily="49" charset="0"/>
              </a:rPr>
              <a:t>]= ... 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MbAnsRd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_r,1,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8797" name="Rectangle 13"/>
          <p:cNvSpPr>
            <a:spLocks noChangeArrowheads="1"/>
          </p:cNvSpPr>
          <p:nvPr/>
        </p:nvSpPr>
        <p:spPr bwMode="auto">
          <a:xfrm>
            <a:off x="7380288" y="1412776"/>
            <a:ext cx="156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byte </a:t>
            </a:r>
            <a:r>
              <a:rPr lang="cs-CZ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[2];</a:t>
            </a:r>
          </a:p>
        </p:txBody>
      </p:sp>
      <p:pic>
        <p:nvPicPr>
          <p:cNvPr id="118798" name="Picture 14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1725" y="2277616"/>
            <a:ext cx="1512888" cy="1295400"/>
          </a:xfrm>
          <a:prstGeom prst="rect">
            <a:avLst/>
          </a:prstGeom>
          <a:noFill/>
        </p:spPr>
      </p:pic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323528" y="1700213"/>
            <a:ext cx="7057032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((</a:t>
            </a:r>
            <a:r>
              <a:rPr lang="cs-CZ" sz="1400" dirty="0" err="1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+5))==</a:t>
            </a:r>
            <a:r>
              <a:rPr lang="en-US" sz="1400" dirty="0">
                <a:latin typeface="Lucida Console" pitchFamily="49" charset="0"/>
              </a:rPr>
              <a:t>REG</a:t>
            </a:r>
            <a:r>
              <a:rPr lang="cs-CZ" sz="1400" dirty="0">
                <a:latin typeface="Lucida Console" pitchFamily="49" charset="0"/>
              </a:rPr>
              <a:t>_RD&amp;&amp;(</a:t>
            </a:r>
            <a:r>
              <a:rPr lang="en-US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MbRdWord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bfin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en-US" sz="1400" dirty="0">
                <a:latin typeface="Lucida Console" pitchFamily="49" charset="0"/>
              </a:rPr>
              <a:t>9</a:t>
            </a:r>
            <a:r>
              <a:rPr lang="cs-CZ" sz="1400" dirty="0">
                <a:latin typeface="Lucida Console" pitchFamily="49" charset="0"/>
              </a:rPr>
              <a:t>))==1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=... 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[0]=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&gt;&gt;8; </a:t>
            </a:r>
            <a:r>
              <a:rPr lang="en-US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[1</a:t>
            </a:r>
            <a:r>
              <a:rPr lang="en-US" sz="1400" dirty="0">
                <a:latin typeface="Lucida Console" pitchFamily="49" charset="0"/>
              </a:rPr>
              <a:t>]=</a:t>
            </a:r>
            <a:r>
              <a:rPr lang="en-US" sz="1400" dirty="0" err="1">
                <a:latin typeface="Lucida Console" pitchFamily="49" charset="0"/>
              </a:rPr>
              <a:t>val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 smtClean="0">
                <a:latin typeface="Lucida Console" pitchFamily="49" charset="0"/>
              </a:rPr>
              <a:t>i</a:t>
            </a:r>
            <a:r>
              <a:rPr lang="en-US" sz="1400" dirty="0" smtClean="0">
                <a:latin typeface="Lucida Console" pitchFamily="49" charset="0"/>
              </a:rPr>
              <a:t>t</a:t>
            </a:r>
            <a:r>
              <a:rPr lang="cs-CZ" sz="1400" dirty="0" smtClean="0">
                <a:latin typeface="Lucida Console" pitchFamily="49" charset="0"/>
              </a:rPr>
              <a:t>x=</a:t>
            </a:r>
            <a:r>
              <a:rPr lang="cs-CZ" sz="1400" dirty="0" err="1" smtClean="0">
                <a:latin typeface="Lucida Console" pitchFamily="49" charset="0"/>
              </a:rPr>
              <a:t>MbAnsRd</a:t>
            </a:r>
            <a:r>
              <a:rPr lang="cs-CZ" sz="1400" dirty="0" smtClean="0">
                <a:latin typeface="Lucida Console" pitchFamily="49" charset="0"/>
              </a:rPr>
              <a:t>(ADR_S,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>
                <a:latin typeface="Lucida Console" pitchFamily="49" charset="0"/>
              </a:rPr>
              <a:t>2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>
                <a:latin typeface="Lucida Console" pitchFamily="49" charset="0"/>
              </a:rPr>
              <a:t>vals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er</a:t>
            </a:r>
            <a:r>
              <a:rPr lang="cs-CZ" sz="1400" dirty="0">
                <a:latin typeface="Lucida Console" pitchFamily="49" charset="0"/>
              </a:rPr>
              <a:t>=2;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b="1" dirty="0">
                <a:latin typeface="Lucida Console" pitchFamily="49" charset="0"/>
              </a:rPr>
              <a:t>break</a:t>
            </a:r>
            <a:r>
              <a:rPr lang="en-US" sz="1400" dirty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 flipH="1">
            <a:off x="1907704" y="3501008"/>
            <a:ext cx="6768752" cy="57606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18803" name="Line 19"/>
          <p:cNvSpPr>
            <a:spLocks noChangeShapeType="1"/>
          </p:cNvSpPr>
          <p:nvPr/>
        </p:nvSpPr>
        <p:spPr bwMode="auto">
          <a:xfrm flipH="1" flipV="1">
            <a:off x="2051720" y="2060848"/>
            <a:ext cx="6696744" cy="115212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187450" y="5643825"/>
            <a:ext cx="51847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 smtClean="0">
                <a:latin typeface="Lucida Console" pitchFamily="49" charset="0"/>
              </a:rPr>
              <a:t>DIR485=1;  /*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</a:rPr>
              <a:t>vys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l</a:t>
            </a:r>
            <a:r>
              <a:rPr lang="cs-CZ" sz="1400" dirty="0" smtClean="0">
                <a:latin typeface="Lucida Console" pitchFamily="49" charset="0"/>
              </a:rPr>
              <a:t>á</a:t>
            </a:r>
            <a:r>
              <a:rPr lang="en-US" sz="1400" dirty="0" smtClean="0">
                <a:latin typeface="Lucida Console" pitchFamily="49" charset="0"/>
              </a:rPr>
              <a:t>n</a:t>
            </a:r>
            <a:r>
              <a:rPr lang="cs-CZ" sz="1400" dirty="0" smtClean="0">
                <a:latin typeface="Lucida Console" pitchFamily="49" charset="0"/>
              </a:rPr>
              <a:t>í</a:t>
            </a:r>
            <a:r>
              <a:rPr lang="en-US" sz="1400" dirty="0" smtClean="0">
                <a:latin typeface="Lucida Console" pitchFamily="49" charset="0"/>
              </a:rPr>
              <a:t> */</a:t>
            </a: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1,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+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 err="1">
                <a:latin typeface="Lucida Console" pitchFamily="49" charset="0"/>
              </a:rPr>
              <a:t>SendBuf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,</a:t>
            </a:r>
            <a:r>
              <a:rPr lang="en-US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DIR485=0;  /* </a:t>
            </a:r>
            <a:r>
              <a:rPr lang="en-US" sz="1400" dirty="0" err="1" smtClean="0">
                <a:latin typeface="Lucida Console" pitchFamily="49" charset="0"/>
              </a:rPr>
              <a:t>zp</a:t>
            </a:r>
            <a:r>
              <a:rPr lang="cs-CZ" sz="1400" dirty="0" smtClean="0">
                <a:latin typeface="Lucida Console" pitchFamily="49" charset="0"/>
              </a:rPr>
              <a:t>ě</a:t>
            </a:r>
            <a:r>
              <a:rPr lang="en-US" sz="1400" dirty="0" smtClean="0">
                <a:latin typeface="Lucida Console" pitchFamily="49" charset="0"/>
              </a:rPr>
              <a:t>t </a:t>
            </a:r>
            <a:r>
              <a:rPr lang="en-US" sz="1400" dirty="0" err="1" smtClean="0">
                <a:latin typeface="Lucida Console" pitchFamily="49" charset="0"/>
              </a:rPr>
              <a:t>na</a:t>
            </a:r>
            <a:r>
              <a:rPr lang="en-US" sz="1400" dirty="0" smtClean="0">
                <a:latin typeface="Lucida Console" pitchFamily="49" charset="0"/>
              </a:rPr>
              <a:t> p</a:t>
            </a:r>
            <a:r>
              <a:rPr lang="cs-CZ" sz="1400" dirty="0" err="1" smtClean="0">
                <a:latin typeface="Lucida Console" pitchFamily="49" charset="0"/>
              </a:rPr>
              <a:t>ří</a:t>
            </a:r>
            <a:r>
              <a:rPr lang="en-US" sz="1400" dirty="0" err="1" smtClean="0">
                <a:latin typeface="Lucida Console" pitchFamily="49" charset="0"/>
              </a:rPr>
              <a:t>jem</a:t>
            </a:r>
            <a:r>
              <a:rPr lang="en-US" sz="1400" dirty="0" smtClean="0">
                <a:latin typeface="Lucida Console" pitchFamily="49" charset="0"/>
              </a:rPr>
              <a:t> */</a:t>
            </a:r>
            <a:endParaRPr lang="cs-CZ" sz="1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</a:t>
            </a:r>
            <a:endParaRPr lang="cs-CZ" sz="1200" b="1" dirty="0"/>
          </a:p>
        </p:txBody>
      </p:sp>
      <p:pic>
        <p:nvPicPr>
          <p:cNvPr id="16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1144" y="3438773"/>
            <a:ext cx="1512887" cy="1276350"/>
          </a:xfrm>
          <a:prstGeom prst="rect">
            <a:avLst/>
          </a:prstGeom>
          <a:noFill/>
        </p:spPr>
      </p:pic>
      <p:pic>
        <p:nvPicPr>
          <p:cNvPr id="17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6984" y="3521373"/>
            <a:ext cx="1512887" cy="1276350"/>
          </a:xfrm>
          <a:prstGeom prst="rect">
            <a:avLst/>
          </a:prstGeom>
          <a:noFill/>
        </p:spPr>
      </p:pic>
      <p:sp>
        <p:nvSpPr>
          <p:cNvPr id="18" name="Line 10"/>
          <p:cNvSpPr>
            <a:spLocks noChangeShapeType="1"/>
          </p:cNvSpPr>
          <p:nvPr/>
        </p:nvSpPr>
        <p:spPr bwMode="auto">
          <a:xfrm flipH="1" flipV="1">
            <a:off x="3275731" y="3789040"/>
            <a:ext cx="3888432" cy="864096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 flipV="1">
            <a:off x="2987822" y="3645024"/>
            <a:ext cx="4320355" cy="64807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796681" y="3151435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1764109" y="3213398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/>
              <a:t>ASCII 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3591172" y="2978844"/>
            <a:ext cx="1085850" cy="738188"/>
          </a:xfrm>
          <a:prstGeom prst="wedgeRoundRectCallout">
            <a:avLst>
              <a:gd name="adj1" fmla="val -71770"/>
              <a:gd name="adj2" fmla="val 3505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čtení bitu</a:t>
            </a:r>
          </a:p>
          <a:p>
            <a:r>
              <a:rPr lang="cs-CZ" sz="1400">
                <a:cs typeface="Arial" charset="0"/>
              </a:rPr>
              <a:t>(funkce 1)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   MbRd</a:t>
            </a:r>
          </a:p>
        </p:txBody>
      </p:sp>
      <p:sp>
        <p:nvSpPr>
          <p:cNvPr id="24" name="AutoShape 20"/>
          <p:cNvSpPr>
            <a:spLocks noChangeArrowheads="1"/>
          </p:cNvSpPr>
          <p:nvPr/>
        </p:nvSpPr>
        <p:spPr bwMode="auto">
          <a:xfrm>
            <a:off x="5435524" y="4807619"/>
            <a:ext cx="1296988" cy="709613"/>
          </a:xfrm>
          <a:prstGeom prst="wedgeRoundRectCallout">
            <a:avLst>
              <a:gd name="adj1" fmla="val -56656"/>
              <a:gd name="adj2" fmla="val -12777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stav tlačítka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688577" y="2348359"/>
            <a:ext cx="1439863" cy="936625"/>
          </a:xfrm>
          <a:prstGeom prst="wedgeRoundRectCallout">
            <a:avLst>
              <a:gd name="adj1" fmla="val 73407"/>
              <a:gd name="adj2" fmla="val 9228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5363963" y="2353047"/>
            <a:ext cx="1511300" cy="792163"/>
          </a:xfrm>
          <a:prstGeom prst="wedgeRoundRectCallout">
            <a:avLst>
              <a:gd name="adj1" fmla="val -20027"/>
              <a:gd name="adj2" fmla="val 16752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hodnota potenciometru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1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MA3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MA3M</a:t>
            </a:r>
            <a:endParaRPr lang="cs-CZ" sz="1200" b="1" dirty="0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bitové</a:t>
            </a:r>
          </a:p>
          <a:p>
            <a:r>
              <a:rPr lang="cs-CZ" sz="1600"/>
              <a:t> informace z uzlu SLAVE</a:t>
            </a:r>
          </a:p>
          <a:p>
            <a:r>
              <a:rPr lang="cs-CZ" sz="1600"/>
              <a:t> a zobrazuje ji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stav bitu</a:t>
            </a:r>
          </a:p>
          <a:p>
            <a:r>
              <a:rPr lang="cs-CZ" sz="1600"/>
              <a:t> odešle</a:t>
            </a:r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3968750" y="2403475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03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4330700" y="3124200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3981450" y="43481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01</a:t>
            </a:r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250825" y="2443163"/>
            <a:ext cx="3457575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</a:t>
            </a:r>
          </a:p>
          <a:p>
            <a:r>
              <a:rPr lang="cs-CZ" sz="1600"/>
              <a:t>16bitové hodnoty</a:t>
            </a:r>
          </a:p>
          <a:p>
            <a:r>
              <a:rPr lang="cs-CZ" sz="1600"/>
              <a:t>z uzlu SLAVE a zobrazuje ji</a:t>
            </a: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5653088" y="2492375"/>
            <a:ext cx="2951162" cy="1130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 </a:t>
            </a:r>
          </a:p>
          <a:p>
            <a:r>
              <a:rPr lang="cs-CZ" sz="1600"/>
              <a:t>odešle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64904"/>
            <a:ext cx="29241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0080" y="2649736"/>
            <a:ext cx="29718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MA3M</a:t>
            </a:r>
            <a:endParaRPr lang="cs-CZ" sz="1200" b="1" dirty="0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4" name="Line 52"/>
          <p:cNvSpPr>
            <a:spLocks noChangeShapeType="1"/>
          </p:cNvSpPr>
          <p:nvPr/>
        </p:nvSpPr>
        <p:spPr bwMode="auto">
          <a:xfrm flipH="1" flipV="1">
            <a:off x="2483767" y="3862387"/>
            <a:ext cx="4248471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5" name="Line 53"/>
          <p:cNvSpPr>
            <a:spLocks noChangeShapeType="1"/>
          </p:cNvSpPr>
          <p:nvPr/>
        </p:nvSpPr>
        <p:spPr bwMode="auto">
          <a:xfrm flipH="1">
            <a:off x="1619374" y="3717925"/>
            <a:ext cx="3816721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7" name="AutoShape 55"/>
          <p:cNvSpPr>
            <a:spLocks noChangeArrowheads="1"/>
          </p:cNvSpPr>
          <p:nvPr/>
        </p:nvSpPr>
        <p:spPr bwMode="auto">
          <a:xfrm>
            <a:off x="2838078" y="4275138"/>
            <a:ext cx="1085850" cy="738187"/>
          </a:xfrm>
          <a:prstGeom prst="wedgeRoundRectCallout">
            <a:avLst>
              <a:gd name="adj1" fmla="val -87137"/>
              <a:gd name="adj2" fmla="val -10311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49208" name="AutoShape 56"/>
          <p:cNvSpPr>
            <a:spLocks noChangeArrowheads="1"/>
          </p:cNvSpPr>
          <p:nvPr/>
        </p:nvSpPr>
        <p:spPr bwMode="auto">
          <a:xfrm>
            <a:off x="179512" y="4209454"/>
            <a:ext cx="1439863" cy="936625"/>
          </a:xfrm>
          <a:prstGeom prst="wedgeRoundRectCallout">
            <a:avLst>
              <a:gd name="adj1" fmla="val 49671"/>
              <a:gd name="adj2" fmla="val -8864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jednoho registru</a:t>
            </a:r>
          </a:p>
          <a:p>
            <a:r>
              <a:rPr lang="cs-CZ" sz="1400" dirty="0">
                <a:cs typeface="Arial" charset="0"/>
              </a:rPr>
              <a:t>(funkce 3)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152140" y="1671191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MA3M</a:t>
            </a:r>
            <a:endParaRPr lang="cs-CZ" sz="1200" b="1" dirty="0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292562" y="4622933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cs-CZ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52536" y="5478616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cs-CZ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281197" y="5991085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cs-CZ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597465" y="4755916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>
            <a:defPPr>
              <a:defRPr lang="cs-CZ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71664" y="5991084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>
            <a:defPPr>
              <a:defRPr lang="cs-CZ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628800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Obdélník 25"/>
          <p:cNvSpPr/>
          <p:nvPr/>
        </p:nvSpPr>
        <p:spPr>
          <a:xfrm>
            <a:off x="930971" y="2040895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Master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7" name="Obdélník 26"/>
          <p:cNvSpPr/>
          <p:nvPr/>
        </p:nvSpPr>
        <p:spPr>
          <a:xfrm>
            <a:off x="5606555" y="2066439"/>
            <a:ext cx="94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(Slave)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659163" y="2204864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9" name="TextovéPole 28"/>
          <p:cNvSpPr txBox="1"/>
          <p:nvPr/>
        </p:nvSpPr>
        <p:spPr>
          <a:xfrm>
            <a:off x="3491880" y="183996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88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MA3M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xmlns="" val="3515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79512" y="1556792"/>
            <a:ext cx="8629650" cy="483209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smtClean="0">
                <a:cs typeface="Arial" charset="0"/>
              </a:rPr>
              <a:t>  </a:t>
            </a:r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ASCII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AHex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HexAsc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,byte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WrEoT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):;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fce,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reg,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bytes,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Lrc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le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n):</a:t>
            </a:r>
            <a:r>
              <a:rPr lang="cs-CZ" sz="1400" dirty="0">
                <a:latin typeface="Lucida Console" pitchFamily="49" charset="0"/>
                <a:cs typeface="Arial" charset="0"/>
              </a:rPr>
              <a:t>byte;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67828" name="Group 244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ModbusASCII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WrEoT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Group 33"/>
          <p:cNvGraphicFramePr>
            <a:graphicFrameLocks noGrp="1"/>
          </p:cNvGraphicFramePr>
          <p:nvPr/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registru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MA3M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en-US" sz="1200" b="1" dirty="0" smtClean="0"/>
              <a:t>3</a:t>
            </a:r>
            <a:r>
              <a:rPr lang="cs-CZ" sz="1200" b="1" dirty="0" smtClean="0"/>
              <a:t>M</a:t>
            </a:r>
            <a:endParaRPr lang="cs-CZ" sz="1200" b="1" dirty="0"/>
          </a:p>
        </p:txBody>
      </p:sp>
      <p:sp>
        <p:nvSpPr>
          <p:cNvPr id="79875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76" name="Text Box 1028"/>
          <p:cNvSpPr txBox="1">
            <a:spLocks noChangeArrowheads="1"/>
          </p:cNvSpPr>
          <p:nvPr/>
        </p:nvSpPr>
        <p:spPr bwMode="auto">
          <a:xfrm>
            <a:off x="468313" y="14128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79877" name="AutoShape 1029"/>
          <p:cNvSpPr>
            <a:spLocks noChangeArrowheads="1"/>
          </p:cNvSpPr>
          <p:nvPr/>
        </p:nvSpPr>
        <p:spPr bwMode="auto">
          <a:xfrm>
            <a:off x="3729038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79878" name="Text Box 1030"/>
          <p:cNvSpPr txBox="1">
            <a:spLocks noChangeArrowheads="1"/>
          </p:cNvSpPr>
          <p:nvPr/>
        </p:nvSpPr>
        <p:spPr bwMode="auto">
          <a:xfrm>
            <a:off x="488950" y="263048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79879" name="Line 1031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0" name="Text Box 1032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1" name="Text Box 1033"/>
          <p:cNvSpPr txBox="1">
            <a:spLocks noChangeArrowheads="1"/>
          </p:cNvSpPr>
          <p:nvPr/>
        </p:nvSpPr>
        <p:spPr bwMode="auto">
          <a:xfrm>
            <a:off x="468313" y="356711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79882" name="Line 1034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3" name="Text Box 1035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4" name="Rectangle 1036"/>
          <p:cNvSpPr>
            <a:spLocks noChangeArrowheads="1"/>
          </p:cNvSpPr>
          <p:nvPr/>
        </p:nvSpPr>
        <p:spPr bwMode="auto">
          <a:xfrm>
            <a:off x="539750" y="4525963"/>
            <a:ext cx="4257897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79885" name="Rectangle 1037"/>
          <p:cNvSpPr>
            <a:spLocks noChangeArrowheads="1"/>
          </p:cNvSpPr>
          <p:nvPr/>
        </p:nvSpPr>
        <p:spPr bwMode="auto">
          <a:xfrm>
            <a:off x="755650" y="5368925"/>
            <a:ext cx="305911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2229</Words>
  <Application>Microsoft Office PowerPoint</Application>
  <PresentationFormat>Předvádění na obrazovce (4:3)</PresentationFormat>
  <Paragraphs>592</Paragraphs>
  <Slides>29</Slides>
  <Notes>29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29</vt:i4>
      </vt:variant>
    </vt:vector>
  </HeadingPairs>
  <TitlesOfParts>
    <vt:vector size="31" baseType="lpstr">
      <vt:lpstr>Motiv sady Office</vt:lpstr>
      <vt:lpstr>Vlastní návrh</vt:lpstr>
      <vt:lpstr>Snímek 1</vt:lpstr>
      <vt:lpstr>Snímek 2</vt:lpstr>
      <vt:lpstr>Snímek 3</vt:lpstr>
      <vt:lpstr>Snímek 4</vt:lpstr>
      <vt:lpstr>Snímek 5</vt:lpstr>
      <vt:lpstr>Snímek 6</vt:lpstr>
      <vt:lpstr>Snímek 7</vt:lpstr>
      <vt:lpstr>Snímek 8</vt:lpstr>
      <vt:lpstr>Snímek 9</vt:lpstr>
      <vt:lpstr>Snímek 10</vt:lpstr>
      <vt:lpstr>Snímek 11</vt:lpstr>
      <vt:lpstr>Snímek 12</vt:lpstr>
      <vt:lpstr>Snímek 13</vt:lpstr>
      <vt:lpstr>Snímek 14</vt:lpstr>
      <vt:lpstr>Snímek 15</vt:lpstr>
      <vt:lpstr>Snímek 16</vt:lpstr>
      <vt:lpstr>Snímek 17</vt:lpstr>
      <vt:lpstr>Snímek 18</vt:lpstr>
      <vt:lpstr>Snímek 19</vt:lpstr>
      <vt:lpstr>Snímek 20</vt:lpstr>
      <vt:lpstr>Snímek 21</vt:lpstr>
      <vt:lpstr>Snímek 22</vt:lpstr>
      <vt:lpstr>Snímek 23</vt:lpstr>
      <vt:lpstr>Snímek 24</vt:lpstr>
      <vt:lpstr>Snímek 25</vt:lpstr>
      <vt:lpstr>Snímek 26</vt:lpstr>
      <vt:lpstr>Snímek 27</vt:lpstr>
      <vt:lpstr>Snímek 28</vt:lpstr>
      <vt:lpstr>Snímek 29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josef.grosman</cp:lastModifiedBy>
  <cp:revision>60</cp:revision>
  <dcterms:created xsi:type="dcterms:W3CDTF">2010-03-02T11:37:00Z</dcterms:created>
  <dcterms:modified xsi:type="dcterms:W3CDTF">2015-11-09T14:39:24Z</dcterms:modified>
</cp:coreProperties>
</file>