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31"/>
  </p:notesMasterIdLst>
  <p:handoutMasterIdLst>
    <p:handoutMasterId r:id="rId32"/>
  </p:handoutMasterIdLst>
  <p:sldIdLst>
    <p:sldId id="257" r:id="rId3"/>
    <p:sldId id="294" r:id="rId4"/>
    <p:sldId id="269" r:id="rId5"/>
    <p:sldId id="295" r:id="rId6"/>
    <p:sldId id="296" r:id="rId7"/>
    <p:sldId id="297" r:id="rId8"/>
    <p:sldId id="298" r:id="rId9"/>
    <p:sldId id="299" r:id="rId10"/>
    <p:sldId id="301" r:id="rId11"/>
    <p:sldId id="319" r:id="rId12"/>
    <p:sldId id="307" r:id="rId13"/>
    <p:sldId id="308" r:id="rId14"/>
    <p:sldId id="324" r:id="rId15"/>
    <p:sldId id="325" r:id="rId16"/>
    <p:sldId id="326" r:id="rId17"/>
    <p:sldId id="327" r:id="rId18"/>
    <p:sldId id="280" r:id="rId19"/>
    <p:sldId id="281" r:id="rId20"/>
    <p:sldId id="283" r:id="rId21"/>
    <p:sldId id="282" r:id="rId22"/>
    <p:sldId id="292" r:id="rId23"/>
    <p:sldId id="312" r:id="rId24"/>
    <p:sldId id="293" r:id="rId25"/>
    <p:sldId id="313" r:id="rId26"/>
    <p:sldId id="315" r:id="rId27"/>
    <p:sldId id="316" r:id="rId28"/>
    <p:sldId id="317" r:id="rId29"/>
    <p:sldId id="318" r:id="rId30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FF"/>
    <a:srgbClr val="C0C0C0"/>
    <a:srgbClr val="CCFFCC"/>
    <a:srgbClr val="0099FF"/>
    <a:srgbClr val="66CCFF"/>
    <a:srgbClr val="99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01" autoAdjust="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99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37937C0-8AC4-4A18-BC3B-AC2399E15546}" type="datetimeFigureOut">
              <a:rPr lang="cs-CZ"/>
              <a:pPr>
                <a:defRPr/>
              </a:pPr>
              <a:t>26.10.2015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A1AA87E-D83E-4C2D-947F-72CA2D9FEEB6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2917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E476ACE-B05D-4406-A956-C3430FCC03C8}" type="datetimeFigureOut">
              <a:rPr lang="cs-CZ"/>
              <a:pPr/>
              <a:t>26.10.2015</a:t>
            </a:fld>
            <a:endParaRPr lang="cs-CZ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C34FBE-36A1-48F5-863A-5386E4DFD713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4827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27125" y="223838"/>
            <a:ext cx="6923088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Nadpis 4"/>
          <p:cNvSpPr>
            <a:spLocks/>
          </p:cNvSpPr>
          <p:nvPr userDrawn="1"/>
        </p:nvSpPr>
        <p:spPr bwMode="auto">
          <a:xfrm>
            <a:off x="428625" y="1857375"/>
            <a:ext cx="8286750" cy="1857375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cs-CZ" sz="4400"/>
          </a:p>
        </p:txBody>
      </p:sp>
      <p:sp>
        <p:nvSpPr>
          <p:cNvPr id="13316" name="Obdélník 7"/>
          <p:cNvSpPr>
            <a:spLocks noChangeArrowheads="1"/>
          </p:cNvSpPr>
          <p:nvPr userDrawn="1"/>
        </p:nvSpPr>
        <p:spPr bwMode="auto">
          <a:xfrm>
            <a:off x="142875" y="4749800"/>
            <a:ext cx="88582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500"/>
              </a:spcBef>
            </a:pPr>
            <a:r>
              <a:rPr lang="cs-CZ">
                <a:cs typeface="Arial" charset="0"/>
              </a:rPr>
              <a:t>TECHNICKÁ UNIVERZITA V LIBERCI</a:t>
            </a:r>
          </a:p>
          <a:p>
            <a:pPr algn="ctr">
              <a:spcBef>
                <a:spcPts val="500"/>
              </a:spcBef>
            </a:pPr>
            <a:r>
              <a:rPr lang="cs-CZ">
                <a:cs typeface="Arial" charset="0"/>
              </a:rPr>
              <a:t>Fakulta mechatroniky, informatiky a mezioborových studií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 userDrawn="1"/>
        </p:nvSpPr>
        <p:spPr bwMode="auto">
          <a:xfrm>
            <a:off x="71438" y="6059488"/>
            <a:ext cx="9001125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1400">
                <a:cs typeface="Arial" charset="0"/>
              </a:rPr>
              <a:t>Tento materiál vznikl v rámci projektu  ESF CZ.1.07/2.2.00/07.0247</a:t>
            </a:r>
          </a:p>
          <a:p>
            <a:pPr algn="ctr"/>
            <a:r>
              <a:rPr lang="cs-CZ" sz="1400" b="1">
                <a:cs typeface="Arial" charset="0"/>
              </a:rPr>
              <a:t>Reflexe požadavků průmyslu na výuku v oblasti automatického řízení a měření</a:t>
            </a:r>
            <a:r>
              <a:rPr lang="cs-CZ" sz="1400">
                <a:cs typeface="Arial" charset="0"/>
              </a:rPr>
              <a:t>,</a:t>
            </a:r>
          </a:p>
          <a:p>
            <a:pPr algn="ctr"/>
            <a:r>
              <a:rPr lang="cs-CZ" sz="1400">
                <a:cs typeface="Arial" charset="0"/>
              </a:rPr>
              <a:t> který je spolufinancován Evropským sociálním fondem a státním rozpočtem ČR</a:t>
            </a:r>
          </a:p>
        </p:txBody>
      </p:sp>
      <p:pic>
        <p:nvPicPr>
          <p:cNvPr id="13322" name="Obrázek 2" descr="untitled1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838825"/>
            <a:ext cx="91440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9" name="Obrázek 14" descr="logo_linka2_cerna_p_10000_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00500" y="207963"/>
            <a:ext cx="50371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0" name="Text Box 36"/>
          <p:cNvSpPr txBox="1">
            <a:spLocks noChangeArrowheads="1"/>
          </p:cNvSpPr>
          <p:nvPr userDrawn="1"/>
        </p:nvSpPr>
        <p:spPr bwMode="auto">
          <a:xfrm>
            <a:off x="3929063" y="501650"/>
            <a:ext cx="47767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1000">
                <a:solidFill>
                  <a:srgbClr val="404040"/>
                </a:solidFill>
                <a:cs typeface="Arial" charset="0"/>
              </a:rPr>
              <a:t>Reflexe požadavků průmyslu na výuku v oblasti automatického řízení a měření</a:t>
            </a:r>
          </a:p>
        </p:txBody>
      </p:sp>
      <p:pic>
        <p:nvPicPr>
          <p:cNvPr id="25611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 r="15582" b="26382"/>
          <a:stretch>
            <a:fillRect/>
          </a:stretch>
        </p:blipFill>
        <p:spPr bwMode="auto">
          <a:xfrm>
            <a:off x="323850" y="149225"/>
            <a:ext cx="34417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Zástupný symbol pro text 3"/>
          <p:cNvSpPr txBox="1">
            <a:spLocks/>
          </p:cNvSpPr>
          <p:nvPr/>
        </p:nvSpPr>
        <p:spPr bwMode="auto">
          <a:xfrm>
            <a:off x="142875" y="4084638"/>
            <a:ext cx="88582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sz="1600" b="1" i="1">
                <a:cs typeface="Arial" charset="0"/>
              </a:rPr>
              <a:t>Ing. Josef Grosman</a:t>
            </a:r>
            <a:endParaRPr lang="cs-CZ" sz="1600" b="1" i="1">
              <a:cs typeface="Arial" charset="0"/>
            </a:endParaRPr>
          </a:p>
        </p:txBody>
      </p:sp>
      <p:sp>
        <p:nvSpPr>
          <p:cNvPr id="4104" name="Zástupný symbol pro text 3"/>
          <p:cNvSpPr txBox="1">
            <a:spLocks/>
          </p:cNvSpPr>
          <p:nvPr/>
        </p:nvSpPr>
        <p:spPr bwMode="auto">
          <a:xfrm>
            <a:off x="539750" y="1916113"/>
            <a:ext cx="8135938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cs-CZ" sz="3600" b="1" dirty="0">
                <a:cs typeface="Arial" charset="0"/>
              </a:rPr>
              <a:t>ŘPS – úloha MODBUS </a:t>
            </a:r>
            <a:r>
              <a:rPr lang="cs-CZ" sz="3600" b="1" dirty="0" smtClean="0">
                <a:cs typeface="Arial" charset="0"/>
              </a:rPr>
              <a:t>MA</a:t>
            </a:r>
            <a:r>
              <a:rPr lang="en-US" sz="3600" b="1" dirty="0" smtClean="0">
                <a:cs typeface="Arial" charset="0"/>
              </a:rPr>
              <a:t>4</a:t>
            </a:r>
            <a:r>
              <a:rPr lang="cs-CZ" sz="3600" b="1" dirty="0" smtClean="0">
                <a:cs typeface="Arial" charset="0"/>
              </a:rPr>
              <a:t>S</a:t>
            </a:r>
            <a:endParaRPr lang="cs-CZ" sz="3600" b="1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323850" y="1133475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implementace na PC (server)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374062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Přijímá požadavky od klienta a vrací odpovědi</a:t>
            </a:r>
          </a:p>
          <a:p>
            <a:r>
              <a:rPr lang="cs-CZ" sz="1600" dirty="0"/>
              <a:t>   - požadavek na zápis jediného vnitřního registru (hodnota 0 až 1023) – funkční kód 6,</a:t>
            </a:r>
          </a:p>
          <a:p>
            <a:r>
              <a:rPr lang="cs-CZ" sz="1600" dirty="0"/>
              <a:t>     hodnotu zobrazí a vrací potvrzení o přijetí požadavku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 smtClean="0">
                <a:solidFill>
                  <a:srgbClr val="0000FF"/>
                </a:solidFill>
              </a:rPr>
              <a:t>metoda </a:t>
            </a:r>
            <a:r>
              <a:rPr lang="cs-CZ" sz="1600" dirty="0" err="1" smtClean="0">
                <a:solidFill>
                  <a:srgbClr val="0000FF"/>
                </a:solidFill>
              </a:rPr>
              <a:t>AnsWr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s kódem přijaté funkce</a:t>
            </a:r>
          </a:p>
          <a:p>
            <a:r>
              <a:rPr lang="cs-CZ" sz="1600" dirty="0" smtClean="0"/>
              <a:t> - požadavek na zápis jediného bitového stavu  – funkční kód 5,</a:t>
            </a:r>
          </a:p>
          <a:p>
            <a:r>
              <a:rPr lang="cs-CZ" sz="1600" dirty="0" smtClean="0"/>
              <a:t>     stav indikuje a vrací potvrzení o přijetí požadavku</a:t>
            </a:r>
          </a:p>
          <a:p>
            <a:r>
              <a:rPr lang="cs-CZ" sz="1600" dirty="0" smtClean="0"/>
              <a:t>        </a:t>
            </a:r>
            <a:r>
              <a:rPr lang="en-US" sz="1600" dirty="0" smtClean="0"/>
              <a:t>    </a:t>
            </a:r>
            <a:r>
              <a:rPr lang="cs-CZ" sz="1600" dirty="0" smtClean="0">
                <a:solidFill>
                  <a:srgbClr val="0000FF"/>
                </a:solidFill>
              </a:rPr>
              <a:t>metoda </a:t>
            </a:r>
            <a:r>
              <a:rPr lang="cs-CZ" sz="1600" dirty="0" err="1" smtClean="0">
                <a:solidFill>
                  <a:srgbClr val="0000FF"/>
                </a:solidFill>
              </a:rPr>
              <a:t>AnsWr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>
                <a:solidFill>
                  <a:srgbClr val="0000FF"/>
                </a:solidFill>
              </a:rPr>
              <a:t>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</a:t>
            </a:r>
            <a:r>
              <a:rPr lang="cs-CZ" sz="1600" dirty="0" smtClean="0">
                <a:solidFill>
                  <a:srgbClr val="0000FF"/>
                </a:solidFill>
              </a:rPr>
              <a:t>s kódem přijaté funkce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Kontrolovat přijatý požadavek a vracet chybovou odpověď v případě neimplementované 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funkce, neexistující adresy registru nebo bitu a hodnoty mimo rozsah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     </a:t>
            </a:r>
            <a:r>
              <a:rPr lang="cs-CZ" sz="1600" dirty="0" smtClean="0">
                <a:solidFill>
                  <a:srgbClr val="0000FF"/>
                </a:solidFill>
              </a:rPr>
              <a:t>metoda </a:t>
            </a:r>
            <a:r>
              <a:rPr lang="cs-CZ" sz="1600" dirty="0" err="1" smtClean="0">
                <a:solidFill>
                  <a:srgbClr val="0000FF"/>
                </a:solidFill>
              </a:rPr>
              <a:t>AnsErr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s upraveným kódem funkce a typem chyby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Skupinové vysílání ignorovat .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</a:t>
            </a:r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101783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MA4S</a:t>
            </a:r>
            <a:endParaRPr lang="cs-CZ" sz="1200" b="1" dirty="0"/>
          </a:p>
        </p:txBody>
      </p:sp>
      <p:sp>
        <p:nvSpPr>
          <p:cNvPr id="9011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0116" name="AutoShape 4"/>
          <p:cNvSpPr>
            <a:spLocks noChangeArrowheads="1"/>
          </p:cNvSpPr>
          <p:nvPr/>
        </p:nvSpPr>
        <p:spPr bwMode="auto">
          <a:xfrm>
            <a:off x="1765300" y="2257425"/>
            <a:ext cx="1079500" cy="7397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Klid,</a:t>
            </a:r>
          </a:p>
          <a:p>
            <a:pPr algn="ctr"/>
            <a:r>
              <a:rPr lang="cs-CZ" sz="1400">
                <a:cs typeface="Arial" charset="0"/>
              </a:rPr>
              <a:t>čekání</a:t>
            </a:r>
          </a:p>
          <a:p>
            <a:pPr algn="ctr"/>
            <a:r>
              <a:rPr lang="cs-CZ" sz="1400">
                <a:solidFill>
                  <a:srgbClr val="0000FF"/>
                </a:solidFill>
                <a:cs typeface="Arial" charset="0"/>
              </a:rPr>
              <a:t>fsmg:false</a:t>
            </a:r>
          </a:p>
        </p:txBody>
      </p:sp>
      <p:sp>
        <p:nvSpPr>
          <p:cNvPr id="90117" name="Oval 5"/>
          <p:cNvSpPr>
            <a:spLocks noChangeArrowheads="1"/>
          </p:cNvSpPr>
          <p:nvPr/>
        </p:nvSpPr>
        <p:spPr bwMode="auto">
          <a:xfrm>
            <a:off x="1189038" y="1771650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90118" name="Line 6"/>
          <p:cNvSpPr>
            <a:spLocks noChangeShapeType="1"/>
          </p:cNvSpPr>
          <p:nvPr/>
        </p:nvSpPr>
        <p:spPr bwMode="auto">
          <a:xfrm>
            <a:off x="1333500" y="1897063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0119" name="AutoShape 7"/>
          <p:cNvSpPr>
            <a:spLocks noChangeArrowheads="1"/>
          </p:cNvSpPr>
          <p:nvPr/>
        </p:nvSpPr>
        <p:spPr bwMode="auto">
          <a:xfrm>
            <a:off x="1763713" y="1700213"/>
            <a:ext cx="865187" cy="431800"/>
          </a:xfrm>
          <a:prstGeom prst="wedgeRoundRectCallout">
            <a:avLst>
              <a:gd name="adj1" fmla="val -59907"/>
              <a:gd name="adj2" fmla="val 6360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Otevření</a:t>
            </a:r>
          </a:p>
          <a:p>
            <a:r>
              <a:rPr lang="cs-CZ" sz="1200">
                <a:latin typeface="Times New Roman" charset="0"/>
                <a:cs typeface="Times New Roman" charset="0"/>
              </a:rPr>
              <a:t>COM</a:t>
            </a:r>
          </a:p>
        </p:txBody>
      </p:sp>
      <p:sp>
        <p:nvSpPr>
          <p:cNvPr id="90120" name="AutoShape 8"/>
          <p:cNvSpPr>
            <a:spLocks noChangeArrowheads="1"/>
          </p:cNvSpPr>
          <p:nvPr/>
        </p:nvSpPr>
        <p:spPr bwMode="auto">
          <a:xfrm>
            <a:off x="1763713" y="3648075"/>
            <a:ext cx="1076325" cy="78898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cs typeface="Arial" charset="0"/>
              </a:rPr>
              <a:t>P</a:t>
            </a:r>
            <a:r>
              <a:rPr lang="cs-CZ" sz="1400">
                <a:cs typeface="Arial" charset="0"/>
              </a:rPr>
              <a:t>ří</a:t>
            </a:r>
            <a:r>
              <a:rPr lang="en-US" sz="1400">
                <a:cs typeface="Arial" charset="0"/>
              </a:rPr>
              <a:t>jem</a:t>
            </a:r>
            <a:endParaRPr lang="cs-CZ" sz="1400">
              <a:cs typeface="Arial" charset="0"/>
            </a:endParaRPr>
          </a:p>
          <a:p>
            <a:pPr algn="ctr"/>
            <a:r>
              <a:rPr lang="cs-CZ" sz="1400">
                <a:cs typeface="Arial" charset="0"/>
              </a:rPr>
              <a:t>požadavku</a:t>
            </a:r>
          </a:p>
          <a:p>
            <a:pPr algn="ctr"/>
            <a:r>
              <a:rPr lang="cs-CZ" sz="1400">
                <a:solidFill>
                  <a:srgbClr val="0000FF"/>
                </a:solidFill>
                <a:cs typeface="Arial" charset="0"/>
              </a:rPr>
              <a:t>fmsg:true</a:t>
            </a:r>
          </a:p>
        </p:txBody>
      </p:sp>
      <p:sp>
        <p:nvSpPr>
          <p:cNvPr id="90121" name="AutoShape 9"/>
          <p:cNvSpPr>
            <a:spLocks noChangeArrowheads="1"/>
          </p:cNvSpPr>
          <p:nvPr/>
        </p:nvSpPr>
        <p:spPr bwMode="auto">
          <a:xfrm>
            <a:off x="1768475" y="5086350"/>
            <a:ext cx="1076325" cy="10064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Zpracování</a:t>
            </a:r>
          </a:p>
          <a:p>
            <a:pPr algn="ctr"/>
            <a:r>
              <a:rPr lang="cs-CZ" sz="1400">
                <a:cs typeface="Arial" charset="0"/>
              </a:rPr>
              <a:t>a vyslání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  <a:p>
            <a:pPr algn="ctr"/>
            <a:r>
              <a:rPr lang="cs-CZ" sz="1400">
                <a:solidFill>
                  <a:srgbClr val="0000FF"/>
                </a:solidFill>
                <a:cs typeface="Arial" charset="0"/>
              </a:rPr>
              <a:t>fmsg:true</a:t>
            </a:r>
          </a:p>
        </p:txBody>
      </p:sp>
      <p:cxnSp>
        <p:nvCxnSpPr>
          <p:cNvPr id="90124" name="AutoShape 12"/>
          <p:cNvCxnSpPr>
            <a:cxnSpLocks noChangeShapeType="1"/>
            <a:stCxn id="90116" idx="2"/>
            <a:endCxn id="90120" idx="0"/>
          </p:cNvCxnSpPr>
          <p:nvPr/>
        </p:nvCxnSpPr>
        <p:spPr bwMode="auto">
          <a:xfrm flipH="1">
            <a:off x="2301875" y="2997200"/>
            <a:ext cx="3175" cy="650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90125" name="AutoShape 13"/>
          <p:cNvCxnSpPr>
            <a:cxnSpLocks noChangeShapeType="1"/>
            <a:stCxn id="90120" idx="2"/>
            <a:endCxn id="90121" idx="0"/>
          </p:cNvCxnSpPr>
          <p:nvPr/>
        </p:nvCxnSpPr>
        <p:spPr bwMode="auto">
          <a:xfrm>
            <a:off x="2301875" y="4437063"/>
            <a:ext cx="4763" cy="649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90128" name="AutoShape 16"/>
          <p:cNvCxnSpPr>
            <a:cxnSpLocks noChangeShapeType="1"/>
            <a:stCxn id="90121" idx="1"/>
            <a:endCxn id="90116" idx="1"/>
          </p:cNvCxnSpPr>
          <p:nvPr/>
        </p:nvCxnSpPr>
        <p:spPr bwMode="auto">
          <a:xfrm rot="10800000">
            <a:off x="1765300" y="2627313"/>
            <a:ext cx="3175" cy="2962275"/>
          </a:xfrm>
          <a:prstGeom prst="bentConnector3">
            <a:avLst>
              <a:gd name="adj1" fmla="val 98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sp>
        <p:nvSpPr>
          <p:cNvPr id="90130" name="AutoShape 18"/>
          <p:cNvSpPr>
            <a:spLocks noChangeArrowheads="1"/>
          </p:cNvSpPr>
          <p:nvPr/>
        </p:nvSpPr>
        <p:spPr bwMode="auto">
          <a:xfrm>
            <a:off x="2627313" y="3068638"/>
            <a:ext cx="1296987" cy="504825"/>
          </a:xfrm>
          <a:prstGeom prst="wedgeRoundRectCallout">
            <a:avLst>
              <a:gd name="adj1" fmla="val -76315"/>
              <a:gd name="adj2" fmla="val 2830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  <a:r>
              <a:rPr lang="en-US" sz="1400">
                <a:latin typeface="Times New Roman" charset="0"/>
                <a:cs typeface="Times New Roman" charset="0"/>
              </a:rPr>
              <a:t>‘:’</a:t>
            </a:r>
            <a:endParaRPr lang="cs-CZ" sz="1400">
              <a:latin typeface="Times New Roman" charset="0"/>
              <a:cs typeface="Times New Roman" charset="0"/>
            </a:endParaRP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true→fmsg</a:t>
            </a:r>
          </a:p>
        </p:txBody>
      </p:sp>
      <p:sp>
        <p:nvSpPr>
          <p:cNvPr id="90136" name="Rectangle 24"/>
          <p:cNvSpPr>
            <a:spLocks noChangeArrowheads="1"/>
          </p:cNvSpPr>
          <p:nvPr/>
        </p:nvSpPr>
        <p:spPr bwMode="auto">
          <a:xfrm>
            <a:off x="466725" y="1052513"/>
            <a:ext cx="4752975" cy="4175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cxnSp>
        <p:nvCxnSpPr>
          <p:cNvPr id="90138" name="AutoShape 26"/>
          <p:cNvCxnSpPr>
            <a:cxnSpLocks noChangeShapeType="1"/>
            <a:stCxn id="90120" idx="2"/>
            <a:endCxn id="90120" idx="3"/>
          </p:cNvCxnSpPr>
          <p:nvPr/>
        </p:nvCxnSpPr>
        <p:spPr bwMode="auto">
          <a:xfrm rot="5400000" flipH="1" flipV="1">
            <a:off x="2374107" y="3971131"/>
            <a:ext cx="393700" cy="538163"/>
          </a:xfrm>
          <a:prstGeom prst="curvedConnector4">
            <a:avLst>
              <a:gd name="adj1" fmla="val -58065"/>
              <a:gd name="adj2" fmla="val 142477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90140" name="AutoShape 28"/>
          <p:cNvSpPr>
            <a:spLocks noChangeArrowheads="1"/>
          </p:cNvSpPr>
          <p:nvPr/>
        </p:nvSpPr>
        <p:spPr bwMode="auto">
          <a:xfrm>
            <a:off x="3275013" y="5373688"/>
            <a:ext cx="1657350" cy="1152525"/>
          </a:xfrm>
          <a:prstGeom prst="wedgeRectCallout">
            <a:avLst>
              <a:gd name="adj1" fmla="val -76819"/>
              <a:gd name="adj2" fmla="val -42009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>
                <a:latin typeface="Times New Roman" charset="0"/>
                <a:cs typeface="Times New Roman" charset="0"/>
              </a:rPr>
              <a:t>Kontrola LRC,</a:t>
            </a:r>
            <a:endParaRPr lang="cs-CZ" sz="140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adresy,funkcí,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registru 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získání hodnoty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 její zobrazení</a:t>
            </a:r>
          </a:p>
        </p:txBody>
      </p:sp>
      <p:sp>
        <p:nvSpPr>
          <p:cNvPr id="90143" name="AutoShape 31"/>
          <p:cNvSpPr>
            <a:spLocks noChangeArrowheads="1"/>
          </p:cNvSpPr>
          <p:nvPr/>
        </p:nvSpPr>
        <p:spPr bwMode="auto">
          <a:xfrm>
            <a:off x="2484438" y="4724400"/>
            <a:ext cx="1439862" cy="360363"/>
          </a:xfrm>
          <a:prstGeom prst="wedgeRoundRectCallout">
            <a:avLst>
              <a:gd name="adj1" fmla="val -61356"/>
              <a:gd name="adj2" fmla="val -1123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  <p:sp>
        <p:nvSpPr>
          <p:cNvPr id="90150" name="Rectangle 38"/>
          <p:cNvSpPr>
            <a:spLocks noChangeArrowheads="1"/>
          </p:cNvSpPr>
          <p:nvPr/>
        </p:nvSpPr>
        <p:spPr bwMode="auto">
          <a:xfrm>
            <a:off x="4140200" y="1628775"/>
            <a:ext cx="4265911" cy="95410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latin typeface="Lucida Console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Courier New" pitchFamily="49" charset="0"/>
              </a:rPr>
              <a:t>fmsg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en-US" sz="1400" dirty="0">
              <a:latin typeface="Lucida Console" pitchFamily="49" charset="0"/>
              <a:cs typeface="Courier New" pitchFamily="49" charset="0"/>
            </a:endParaRPr>
          </a:p>
          <a:p>
            <a:r>
              <a:rPr lang="en-US" sz="1400" dirty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sz="1400" i="1" dirty="0">
                <a:latin typeface="Lucida Console" pitchFamily="49" charset="0"/>
                <a:cs typeface="Courier New" pitchFamily="49" charset="0"/>
              </a:rPr>
              <a:t>{ false – </a:t>
            </a:r>
            <a:r>
              <a:rPr lang="cs-CZ" sz="1400" i="1" dirty="0">
                <a:latin typeface="Lucida Console" pitchFamily="49" charset="0"/>
                <a:cs typeface="Courier New" pitchFamily="49" charset="0"/>
              </a:rPr>
              <a:t>č</a:t>
            </a:r>
            <a:r>
              <a:rPr lang="en-US" sz="1400" i="1" dirty="0" err="1">
                <a:latin typeface="Lucida Console" pitchFamily="49" charset="0"/>
                <a:cs typeface="Courier New" pitchFamily="49" charset="0"/>
              </a:rPr>
              <a:t>ekan</a:t>
            </a:r>
            <a:r>
              <a:rPr lang="cs-CZ" sz="1400" i="1" dirty="0">
                <a:latin typeface="Lucida Console" pitchFamily="49" charset="0"/>
                <a:cs typeface="Courier New" pitchFamily="49" charset="0"/>
              </a:rPr>
              <a:t>í na požadavek</a:t>
            </a:r>
            <a:endParaRPr lang="en-US" sz="1400" i="1" dirty="0">
              <a:latin typeface="Lucida Console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Lucida Console" pitchFamily="49" charset="0"/>
                <a:cs typeface="Courier New" pitchFamily="49" charset="0"/>
              </a:rPr>
              <a:t>    true – p</a:t>
            </a:r>
            <a:r>
              <a:rPr lang="cs-CZ" sz="1400" i="1" dirty="0" err="1">
                <a:latin typeface="Lucida Console" pitchFamily="49" charset="0"/>
                <a:cs typeface="Courier New" pitchFamily="49" charset="0"/>
              </a:rPr>
              <a:t>říjem</a:t>
            </a:r>
            <a:r>
              <a:rPr lang="cs-CZ" sz="1400" i="1" dirty="0">
                <a:latin typeface="Lucida Console" pitchFamily="49" charset="0"/>
                <a:cs typeface="Courier New" pitchFamily="49" charset="0"/>
              </a:rPr>
              <a:t>,zpracování požadavku</a:t>
            </a:r>
          </a:p>
          <a:p>
            <a:r>
              <a:rPr lang="cs-CZ" sz="1400" i="1" dirty="0">
                <a:latin typeface="Lucida Console" pitchFamily="49" charset="0"/>
                <a:cs typeface="Courier New" pitchFamily="49" charset="0"/>
              </a:rPr>
              <a:t>           a vyslaní odpovědi</a:t>
            </a:r>
            <a:r>
              <a:rPr lang="en-US" sz="1400" i="1" dirty="0">
                <a:latin typeface="Lucida Console" pitchFamily="49" charset="0"/>
                <a:cs typeface="Courier New" pitchFamily="49" charset="0"/>
              </a:rPr>
              <a:t> }</a:t>
            </a:r>
            <a:endParaRPr lang="cs-CZ" sz="1400" i="1" dirty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90151" name="AutoShape 39"/>
          <p:cNvSpPr>
            <a:spLocks noChangeArrowheads="1"/>
          </p:cNvSpPr>
          <p:nvPr/>
        </p:nvSpPr>
        <p:spPr bwMode="auto">
          <a:xfrm>
            <a:off x="250825" y="5805488"/>
            <a:ext cx="1225550" cy="503237"/>
          </a:xfrm>
          <a:prstGeom prst="wedgeRoundRectCallout">
            <a:avLst>
              <a:gd name="adj1" fmla="val 45727"/>
              <a:gd name="adj2" fmla="val -13201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ukončeno</a:t>
            </a: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false→fmsg</a:t>
            </a:r>
          </a:p>
        </p:txBody>
      </p:sp>
      <p:sp>
        <p:nvSpPr>
          <p:cNvPr id="90152" name="AutoShape 40"/>
          <p:cNvSpPr>
            <a:spLocks noChangeArrowheads="1"/>
          </p:cNvSpPr>
          <p:nvPr/>
        </p:nvSpPr>
        <p:spPr bwMode="auto">
          <a:xfrm>
            <a:off x="3203575" y="3860800"/>
            <a:ext cx="1296988" cy="360363"/>
          </a:xfrm>
          <a:prstGeom prst="wedgeRoundRectCallout">
            <a:avLst>
              <a:gd name="adj1" fmla="val -59671"/>
              <a:gd name="adj2" fmla="val 5969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Další znak </a:t>
            </a:r>
          </a:p>
        </p:txBody>
      </p:sp>
    </p:spTree>
    <p:extLst>
      <p:ext uri="{BB962C8B-B14F-4D97-AF65-F5344CB8AC3E}">
        <p14:creationId xmlns:p14="http://schemas.microsoft.com/office/powerpoint/2010/main" val="12179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MA4S</a:t>
            </a:r>
            <a:endParaRPr lang="cs-CZ" sz="1200" b="1" dirty="0"/>
          </a:p>
        </p:txBody>
      </p:sp>
      <p:sp>
        <p:nvSpPr>
          <p:cNvPr id="8397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3983" name="Rectangle 15"/>
          <p:cNvSpPr>
            <a:spLocks noChangeArrowheads="1"/>
          </p:cNvSpPr>
          <p:nvPr/>
        </p:nvSpPr>
        <p:spPr bwMode="auto">
          <a:xfrm>
            <a:off x="179388" y="1077913"/>
            <a:ext cx="3959225" cy="3349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p</a:t>
            </a:r>
            <a:r>
              <a:rPr lang="cs-CZ" b="1">
                <a:cs typeface="Arial" charset="0"/>
              </a:rPr>
              <a:t>říjem požadavku</a:t>
            </a:r>
          </a:p>
        </p:txBody>
      </p:sp>
      <p:sp>
        <p:nvSpPr>
          <p:cNvPr id="83986" name="Rectangle 18"/>
          <p:cNvSpPr>
            <a:spLocks noChangeArrowheads="1"/>
          </p:cNvSpPr>
          <p:nvPr/>
        </p:nvSpPr>
        <p:spPr bwMode="auto">
          <a:xfrm>
            <a:off x="1692274" y="2133600"/>
            <a:ext cx="3887838" cy="224676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while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comPort.BytesToRead</a:t>
            </a:r>
            <a:r>
              <a:rPr lang="cs-CZ" sz="1400" dirty="0" smtClean="0">
                <a:latin typeface="Lucida Console" pitchFamily="49" charset="0"/>
              </a:rPr>
              <a:t> &gt; 0) 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 b=(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en-US" sz="1400" dirty="0" err="1" smtClean="0">
                <a:latin typeface="Lucida Console" pitchFamily="49" charset="0"/>
              </a:rPr>
              <a:t>comPort.ReadByte</a:t>
            </a:r>
            <a:r>
              <a:rPr lang="en-US" sz="1400" dirty="0" smtClean="0">
                <a:latin typeface="Lucida Console" pitchFamily="49" charset="0"/>
              </a:rPr>
              <a:t>();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(b==(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)':‘)</a:t>
            </a:r>
          </a:p>
          <a:p>
            <a:r>
              <a:rPr lang="en-US" sz="1400" dirty="0" smtClean="0">
                <a:latin typeface="Lucida Console" pitchFamily="49" charset="0"/>
              </a:rPr>
              <a:t>  {</a:t>
            </a:r>
            <a:endParaRPr lang="en-US" sz="1400" b="1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</a:t>
            </a:r>
            <a:r>
              <a:rPr lang="en-US" sz="1400" dirty="0" smtClean="0">
                <a:latin typeface="Lucida Console" pitchFamily="49" charset="0"/>
              </a:rPr>
              <a:t>ix=0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   </a:t>
            </a:r>
            <a:r>
              <a:rPr lang="en-US" sz="1400" dirty="0" err="1" smtClean="0">
                <a:latin typeface="Lucida Console" pitchFamily="49" charset="0"/>
              </a:rPr>
              <a:t>fmsg</a:t>
            </a:r>
            <a:r>
              <a:rPr lang="en-US" sz="1400" dirty="0" smtClean="0">
                <a:latin typeface="Lucida Console" pitchFamily="49" charset="0"/>
              </a:rPr>
              <a:t>=true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 smtClean="0">
                <a:latin typeface="Lucida Console" pitchFamily="49" charset="0"/>
              </a:rPr>
              <a:t>  }</a:t>
            </a:r>
            <a:endParaRPr lang="en-US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>
                <a:latin typeface="Lucida Console" pitchFamily="49" charset="0"/>
              </a:rPr>
              <a:t>else </a:t>
            </a:r>
            <a:r>
              <a:rPr lang="en-US" sz="1400" b="1" dirty="0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fmsg</a:t>
            </a:r>
            <a:r>
              <a:rPr lang="en-US" sz="1400" dirty="0" smtClean="0">
                <a:latin typeface="Lucida Console" pitchFamily="49" charset="0"/>
              </a:rPr>
              <a:t>) ix++;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bfin</a:t>
            </a:r>
            <a:r>
              <a:rPr lang="en-US" sz="1400" dirty="0">
                <a:latin typeface="Lucida Console" pitchFamily="49" charset="0"/>
              </a:rPr>
              <a:t>[ix</a:t>
            </a:r>
            <a:r>
              <a:rPr lang="en-US" sz="1400" dirty="0" smtClean="0">
                <a:latin typeface="Lucida Console" pitchFamily="49" charset="0"/>
              </a:rPr>
              <a:t>]=b;</a:t>
            </a:r>
            <a:endParaRPr lang="en-US" sz="1400" dirty="0">
              <a:latin typeface="Lucida Console" pitchFamily="49" charset="0"/>
            </a:endParaRPr>
          </a:p>
        </p:txBody>
      </p:sp>
      <p:sp>
        <p:nvSpPr>
          <p:cNvPr id="83987" name="Rectangle 19"/>
          <p:cNvSpPr>
            <a:spLocks noChangeArrowheads="1"/>
          </p:cNvSpPr>
          <p:nvPr/>
        </p:nvSpPr>
        <p:spPr bwMode="auto">
          <a:xfrm>
            <a:off x="1692274" y="4492277"/>
            <a:ext cx="3887837" cy="138499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b==(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)’\n’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&amp;&amp;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fmsg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      .</a:t>
            </a:r>
          </a:p>
          <a:p>
            <a:r>
              <a:rPr lang="cs-CZ" sz="1400" b="1" dirty="0">
                <a:latin typeface="Lucida Console" pitchFamily="49" charset="0"/>
              </a:rPr>
              <a:t>           .</a:t>
            </a:r>
          </a:p>
          <a:p>
            <a:r>
              <a:rPr lang="cs-CZ" sz="1400" b="1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fmsg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false</a:t>
            </a:r>
            <a:r>
              <a:rPr lang="cs-CZ" sz="1400" dirty="0">
                <a:latin typeface="Lucida Console" pitchFamily="49" charset="0"/>
              </a:rPr>
              <a:t>;</a:t>
            </a:r>
            <a:r>
              <a:rPr lang="en-US" sz="1400" b="1" dirty="0">
                <a:latin typeface="Lucida Console" pitchFamily="49" charset="0"/>
              </a:rPr>
              <a:t>     </a:t>
            </a:r>
            <a:r>
              <a:rPr lang="cs-CZ" sz="1400" b="1" dirty="0">
                <a:latin typeface="Lucida Console" pitchFamily="49" charset="0"/>
              </a:rPr>
              <a:t>   </a:t>
            </a:r>
            <a:r>
              <a:rPr lang="en-US" sz="1400" b="1" dirty="0">
                <a:latin typeface="Lucida Console" pitchFamily="49" charset="0"/>
              </a:rPr>
              <a:t>     </a:t>
            </a:r>
            <a:r>
              <a:rPr lang="cs-CZ" sz="1400" b="1" dirty="0">
                <a:latin typeface="Lucida Console" pitchFamily="49" charset="0"/>
              </a:rPr>
              <a:t> </a:t>
            </a: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en-US" sz="1400" dirty="0">
              <a:latin typeface="Lucida Console" pitchFamily="49" charset="0"/>
            </a:endParaRPr>
          </a:p>
        </p:txBody>
      </p:sp>
      <p:sp>
        <p:nvSpPr>
          <p:cNvPr id="84012" name="AutoShape 44"/>
          <p:cNvSpPr>
            <a:spLocks noChangeArrowheads="1"/>
          </p:cNvSpPr>
          <p:nvPr/>
        </p:nvSpPr>
        <p:spPr bwMode="auto">
          <a:xfrm>
            <a:off x="6015038" y="2185988"/>
            <a:ext cx="1079500" cy="7397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Klid,</a:t>
            </a:r>
          </a:p>
          <a:p>
            <a:pPr algn="ctr"/>
            <a:r>
              <a:rPr lang="cs-CZ" sz="1400">
                <a:cs typeface="Arial" charset="0"/>
              </a:rPr>
              <a:t>čekání</a:t>
            </a:r>
          </a:p>
          <a:p>
            <a:pPr algn="ctr"/>
            <a:r>
              <a:rPr lang="cs-CZ" sz="1400">
                <a:solidFill>
                  <a:srgbClr val="0000FF"/>
                </a:solidFill>
                <a:cs typeface="Arial" charset="0"/>
              </a:rPr>
              <a:t>fsmg:false</a:t>
            </a:r>
          </a:p>
        </p:txBody>
      </p:sp>
      <p:sp>
        <p:nvSpPr>
          <p:cNvPr id="84014" name="AutoShape 46"/>
          <p:cNvSpPr>
            <a:spLocks noChangeArrowheads="1"/>
          </p:cNvSpPr>
          <p:nvPr/>
        </p:nvSpPr>
        <p:spPr bwMode="auto">
          <a:xfrm>
            <a:off x="7235825" y="2781300"/>
            <a:ext cx="1296988" cy="504825"/>
          </a:xfrm>
          <a:prstGeom prst="wedgeRoundRectCallout">
            <a:avLst>
              <a:gd name="adj1" fmla="val -98227"/>
              <a:gd name="adj2" fmla="val 1635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  <a:r>
              <a:rPr lang="en-US" sz="1400">
                <a:latin typeface="Times New Roman" charset="0"/>
                <a:cs typeface="Times New Roman" charset="0"/>
              </a:rPr>
              <a:t>‘:’</a:t>
            </a:r>
            <a:endParaRPr lang="cs-CZ" sz="1400">
              <a:latin typeface="Times New Roman" charset="0"/>
              <a:cs typeface="Times New Roman" charset="0"/>
            </a:endParaRP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true→fmsg</a:t>
            </a:r>
          </a:p>
        </p:txBody>
      </p:sp>
      <p:sp>
        <p:nvSpPr>
          <p:cNvPr id="84015" name="Line 47"/>
          <p:cNvSpPr>
            <a:spLocks noChangeShapeType="1"/>
          </p:cNvSpPr>
          <p:nvPr/>
        </p:nvSpPr>
        <p:spPr bwMode="auto">
          <a:xfrm>
            <a:off x="6588125" y="29241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4016" name="AutoShape 48"/>
          <p:cNvSpPr>
            <a:spLocks noChangeArrowheads="1"/>
          </p:cNvSpPr>
          <p:nvPr/>
        </p:nvSpPr>
        <p:spPr bwMode="auto">
          <a:xfrm>
            <a:off x="6086475" y="3500438"/>
            <a:ext cx="1076325" cy="78898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cs typeface="Arial" charset="0"/>
              </a:rPr>
              <a:t>P</a:t>
            </a:r>
            <a:r>
              <a:rPr lang="cs-CZ" sz="1400">
                <a:cs typeface="Arial" charset="0"/>
              </a:rPr>
              <a:t>ří</a:t>
            </a:r>
            <a:r>
              <a:rPr lang="en-US" sz="1400">
                <a:cs typeface="Arial" charset="0"/>
              </a:rPr>
              <a:t>jem</a:t>
            </a:r>
            <a:endParaRPr lang="cs-CZ" sz="1400">
              <a:cs typeface="Arial" charset="0"/>
            </a:endParaRPr>
          </a:p>
          <a:p>
            <a:pPr algn="ctr"/>
            <a:r>
              <a:rPr lang="cs-CZ" sz="1400">
                <a:cs typeface="Arial" charset="0"/>
              </a:rPr>
              <a:t>požadavku</a:t>
            </a:r>
          </a:p>
          <a:p>
            <a:pPr algn="ctr"/>
            <a:r>
              <a:rPr lang="cs-CZ" sz="1400">
                <a:solidFill>
                  <a:srgbClr val="0000FF"/>
                </a:solidFill>
                <a:cs typeface="Arial" charset="0"/>
              </a:rPr>
              <a:t>fmsg:true</a:t>
            </a:r>
          </a:p>
        </p:txBody>
      </p:sp>
      <p:cxnSp>
        <p:nvCxnSpPr>
          <p:cNvPr id="84017" name="AutoShape 49"/>
          <p:cNvCxnSpPr>
            <a:cxnSpLocks noChangeShapeType="1"/>
            <a:stCxn id="84016" idx="2"/>
            <a:endCxn id="84016" idx="3"/>
          </p:cNvCxnSpPr>
          <p:nvPr/>
        </p:nvCxnSpPr>
        <p:spPr bwMode="auto">
          <a:xfrm rot="5400000" flipH="1" flipV="1">
            <a:off x="6696869" y="3823494"/>
            <a:ext cx="393700" cy="538162"/>
          </a:xfrm>
          <a:prstGeom prst="curvedConnector4">
            <a:avLst>
              <a:gd name="adj1" fmla="val -58065"/>
              <a:gd name="adj2" fmla="val 142477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84018" name="AutoShape 50"/>
          <p:cNvSpPr>
            <a:spLocks noChangeArrowheads="1"/>
          </p:cNvSpPr>
          <p:nvPr/>
        </p:nvSpPr>
        <p:spPr bwMode="auto">
          <a:xfrm>
            <a:off x="7523163" y="3787775"/>
            <a:ext cx="1296987" cy="360363"/>
          </a:xfrm>
          <a:prstGeom prst="wedgeRoundRectCallout">
            <a:avLst>
              <a:gd name="adj1" fmla="val -59671"/>
              <a:gd name="adj2" fmla="val 5969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Další znak </a:t>
            </a:r>
          </a:p>
        </p:txBody>
      </p:sp>
      <p:sp>
        <p:nvSpPr>
          <p:cNvPr id="84019" name="Line 51"/>
          <p:cNvSpPr>
            <a:spLocks noChangeShapeType="1"/>
          </p:cNvSpPr>
          <p:nvPr/>
        </p:nvSpPr>
        <p:spPr bwMode="auto">
          <a:xfrm>
            <a:off x="6588125" y="42926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4020" name="AutoShape 52"/>
          <p:cNvSpPr>
            <a:spLocks noChangeArrowheads="1"/>
          </p:cNvSpPr>
          <p:nvPr/>
        </p:nvSpPr>
        <p:spPr bwMode="auto">
          <a:xfrm>
            <a:off x="6804025" y="4581525"/>
            <a:ext cx="1439863" cy="360363"/>
          </a:xfrm>
          <a:prstGeom prst="wedgeRoundRectCallout">
            <a:avLst>
              <a:gd name="adj1" fmla="val -61356"/>
              <a:gd name="adj2" fmla="val -1123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  <p:sp>
        <p:nvSpPr>
          <p:cNvPr id="16" name="Rectangle 43"/>
          <p:cNvSpPr>
            <a:spLocks noChangeArrowheads="1"/>
          </p:cNvSpPr>
          <p:nvPr/>
        </p:nvSpPr>
        <p:spPr bwMode="auto">
          <a:xfrm>
            <a:off x="179388" y="2133600"/>
            <a:ext cx="1296268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DataReceived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80087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872864"/>
            <a:ext cx="2577161" cy="1284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5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179388" y="981075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28625" y="1628775"/>
            <a:ext cx="742511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1. LRC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357188" y="2852738"/>
            <a:ext cx="930063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2. adresa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357188" y="3829050"/>
            <a:ext cx="761747" cy="52322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3. kód</a:t>
            </a:r>
          </a:p>
          <a:p>
            <a:r>
              <a:rPr lang="cs-CZ" sz="1400" dirty="0"/>
              <a:t> funkce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581150" y="1628775"/>
            <a:ext cx="5545138" cy="116955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-4)</a:t>
            </a:r>
            <a:r>
              <a:rPr lang="en-US" sz="1400" dirty="0" smtClean="0">
                <a:latin typeface="Lucida Console" pitchFamily="49" charset="0"/>
              </a:rPr>
              <a:t>!=</a:t>
            </a:r>
            <a:r>
              <a:rPr lang="cs-CZ" sz="1400" dirty="0" smtClean="0">
                <a:latin typeface="Lucida Console" pitchFamily="49" charset="0"/>
              </a:rPr>
              <a:t>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cs-CZ" sz="1400" i="1" dirty="0">
                <a:latin typeface="Lucida Console" pitchFamily="49" charset="0"/>
              </a:rPr>
              <a:t>možná informace o chybné LRC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1581150" y="2900363"/>
            <a:ext cx="3084499" cy="73866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adr_r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1);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en-US" sz="1400" dirty="0">
                <a:latin typeface="Lucida Console" pitchFamily="49" charset="0"/>
              </a:rPr>
              <a:t>_r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= ADR_S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1582738" y="3805238"/>
            <a:ext cx="3084499" cy="24622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3);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=0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) 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case </a:t>
            </a:r>
            <a:r>
              <a:rPr lang="cs-CZ" sz="1400" dirty="0" smtClean="0">
                <a:latin typeface="Lucida Console" pitchFamily="49" charset="0"/>
              </a:rPr>
              <a:t>FCE_WREG</a:t>
            </a:r>
            <a:r>
              <a:rPr lang="cs-CZ" sz="1400" dirty="0">
                <a:latin typeface="Lucida Console" pitchFamily="49" charset="0"/>
              </a:rPr>
              <a:t>: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FCE_WBIT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r>
              <a:rPr lang="cs-CZ" sz="1400" i="1" dirty="0">
                <a:latin typeface="Lucida Console" pitchFamily="49" charset="0"/>
              </a:rPr>
              <a:t>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default</a:t>
            </a:r>
            <a:r>
              <a:rPr lang="en-US" sz="1400" dirty="0" smtClean="0">
                <a:latin typeface="Lucida Console" pitchFamily="49" charset="0"/>
              </a:rPr>
              <a:t>: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=1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6270" name="Line 14"/>
          <p:cNvSpPr>
            <a:spLocks noChangeShapeType="1"/>
          </p:cNvSpPr>
          <p:nvPr/>
        </p:nvSpPr>
        <p:spPr bwMode="auto">
          <a:xfrm flipV="1">
            <a:off x="3059832" y="5036344"/>
            <a:ext cx="3816424" cy="552896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6269" name="Line 13"/>
          <p:cNvSpPr>
            <a:spLocks noChangeShapeType="1"/>
          </p:cNvSpPr>
          <p:nvPr/>
        </p:nvSpPr>
        <p:spPr bwMode="auto">
          <a:xfrm flipV="1">
            <a:off x="3094038" y="4941888"/>
            <a:ext cx="2447925" cy="158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2" name="Rectangle 55"/>
          <p:cNvSpPr>
            <a:spLocks noChangeArrowheads="1"/>
          </p:cNvSpPr>
          <p:nvPr/>
        </p:nvSpPr>
        <p:spPr bwMode="auto">
          <a:xfrm>
            <a:off x="6915150" y="1631752"/>
            <a:ext cx="1800225" cy="30777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  <a:cs typeface="Courier New" pitchFamily="49" charset="0"/>
              </a:rPr>
              <a:t>ModbusASCII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 Ma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cs-CZ" sz="1400" dirty="0" smtClean="0">
              <a:latin typeface="Lucida Console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84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539750" y="1773238"/>
            <a:ext cx="5832475" cy="138499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5);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val=M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9);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REG_WR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=2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else</a:t>
            </a:r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val&gt;1023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=3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else</a:t>
            </a:r>
            <a:r>
              <a:rPr lang="cs-CZ" sz="1400" dirty="0">
                <a:latin typeface="Lucida Console" pitchFamily="49" charset="0"/>
                <a:cs typeface="Arial" charset="0"/>
              </a:rPr>
              <a:t> .. </a:t>
            </a:r>
            <a:r>
              <a:rPr lang="cs-CZ" sz="1400" i="1" dirty="0">
                <a:latin typeface="Lucida Console" pitchFamily="49" charset="0"/>
                <a:cs typeface="Arial" charset="0"/>
              </a:rPr>
              <a:t>zobrazení hodnoty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0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n=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Ma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(ADR_S,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kod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_r,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,val,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bfout</a:t>
            </a:r>
            <a:r>
              <a:rPr lang="cs-CZ" sz="1400" dirty="0">
                <a:latin typeface="Lucida Console" pitchFamily="49" charset="0"/>
                <a:cs typeface="Arial" charset="0"/>
              </a:rPr>
              <a:t>);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784632"/>
            <a:ext cx="2577161" cy="1284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179388" y="908050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250825" y="3213100"/>
            <a:ext cx="1151277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FCE_WBIT</a:t>
            </a:r>
            <a:r>
              <a:rPr lang="cs-CZ" sz="1400" dirty="0">
                <a:latin typeface="Lucida Console" pitchFamily="49" charset="0"/>
              </a:rPr>
              <a:t>:</a:t>
            </a:r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50825" y="1412875"/>
            <a:ext cx="1247775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FCE_WREG: </a:t>
            </a:r>
          </a:p>
        </p:txBody>
      </p:sp>
      <p:sp>
        <p:nvSpPr>
          <p:cNvPr id="1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539750" y="3557915"/>
            <a:ext cx="5832475" cy="20313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5);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val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9);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BIT_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=2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else</a:t>
            </a:r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switch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val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){</a:t>
            </a:r>
          </a:p>
          <a:p>
            <a:r>
              <a:rPr lang="en-US" sz="1400" dirty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case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0xFF00: ..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i="1" dirty="0" smtClean="0">
                <a:latin typeface="Lucida Console" pitchFamily="49" charset="0"/>
                <a:cs typeface="Arial" charset="0"/>
              </a:rPr>
              <a:t>Žlutá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;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break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  <a:endParaRPr lang="en-US" sz="1400" i="1" dirty="0" smtClean="0">
              <a:latin typeface="Lucida Console" pitchFamily="49" charset="0"/>
              <a:cs typeface="Arial" charset="0"/>
            </a:endParaRPr>
          </a:p>
          <a:p>
            <a:r>
              <a:rPr lang="en-US" sz="1400" dirty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case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0x0000: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.. </a:t>
            </a:r>
            <a:r>
              <a:rPr lang="cs-CZ" sz="1400" i="1" dirty="0" smtClean="0">
                <a:latin typeface="Lucida Console" pitchFamily="49" charset="0"/>
                <a:cs typeface="Arial" charset="0"/>
              </a:rPr>
              <a:t>bílá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brea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k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default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: err=3;</a:t>
            </a:r>
          </a:p>
          <a:p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}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(err==0)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n= 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ADR_S,kod_r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val,bfout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98318" name="Line 14"/>
          <p:cNvSpPr>
            <a:spLocks noChangeShapeType="1"/>
          </p:cNvSpPr>
          <p:nvPr/>
        </p:nvSpPr>
        <p:spPr bwMode="auto">
          <a:xfrm flipV="1">
            <a:off x="2627784" y="2924944"/>
            <a:ext cx="5328592" cy="1728192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35496" y="5641503"/>
            <a:ext cx="861133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4. chyba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35496" y="6036042"/>
            <a:ext cx="1059906" cy="52322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/>
              <a:t>5.</a:t>
            </a:r>
            <a:r>
              <a:rPr lang="en-US" sz="1400" dirty="0" err="1" smtClean="0"/>
              <a:t>odesl</a:t>
            </a:r>
            <a:r>
              <a:rPr lang="cs-CZ" sz="1400" dirty="0" err="1"/>
              <a:t>ání</a:t>
            </a:r>
            <a:endParaRPr lang="cs-CZ" sz="1400" dirty="0"/>
          </a:p>
          <a:p>
            <a:r>
              <a:rPr lang="cs-CZ" sz="1400" dirty="0" smtClean="0"/>
              <a:t>   odpovědi</a:t>
            </a:r>
            <a:endParaRPr lang="cs-CZ" sz="1400" dirty="0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1158081" y="5644480"/>
            <a:ext cx="6480175" cy="3048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&gt;0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AnsErr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|0x</a:t>
            </a:r>
            <a:r>
              <a:rPr lang="cs-CZ" sz="1400" dirty="0" smtClean="0">
                <a:latin typeface="Lucida Console" pitchFamily="49" charset="0"/>
              </a:rPr>
              <a:t>80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1187450" y="6002704"/>
            <a:ext cx="4895850" cy="73866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Ma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,n-1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WrEoT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f</a:t>
            </a:r>
            <a:r>
              <a:rPr lang="en-US" sz="1400" dirty="0" smtClean="0">
                <a:latin typeface="Lucida Console" pitchFamily="49" charset="0"/>
              </a:rPr>
              <a:t>o</a:t>
            </a:r>
            <a:r>
              <a:rPr lang="cs-CZ" sz="1400" dirty="0" err="1" smtClean="0">
                <a:latin typeface="Lucida Console" pitchFamily="49" charset="0"/>
              </a:rPr>
              <a:t>ut</a:t>
            </a:r>
            <a:r>
              <a:rPr lang="cs-CZ" sz="1400" dirty="0" smtClean="0">
                <a:latin typeface="Lucida Console" pitchFamily="49" charset="0"/>
              </a:rPr>
              <a:t>, 0, n);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8317" name="Line 13"/>
          <p:cNvSpPr>
            <a:spLocks noChangeShapeType="1"/>
          </p:cNvSpPr>
          <p:nvPr/>
        </p:nvSpPr>
        <p:spPr bwMode="auto">
          <a:xfrm>
            <a:off x="3563938" y="2781299"/>
            <a:ext cx="3024286" cy="71822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553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277" y="3070845"/>
            <a:ext cx="28860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9399" name="Picture 7" descr="rt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0459" y="3323406"/>
            <a:ext cx="1512887" cy="1276350"/>
          </a:xfrm>
          <a:prstGeom prst="rect">
            <a:avLst/>
          </a:prstGeom>
          <a:noFill/>
        </p:spPr>
      </p:pic>
      <p:sp>
        <p:nvSpPr>
          <p:cNvPr id="59402" name="Line 10"/>
          <p:cNvSpPr>
            <a:spLocks noChangeShapeType="1"/>
          </p:cNvSpPr>
          <p:nvPr/>
        </p:nvSpPr>
        <p:spPr bwMode="auto">
          <a:xfrm flipV="1">
            <a:off x="2245495" y="4293096"/>
            <a:ext cx="4486745" cy="214486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V="1">
            <a:off x="2339752" y="4219550"/>
            <a:ext cx="2847056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827584" y="3015431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/>
              <a:t>ASCII 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59408" name="AutoShape 16"/>
          <p:cNvSpPr>
            <a:spLocks noChangeArrowheads="1"/>
          </p:cNvSpPr>
          <p:nvPr/>
        </p:nvSpPr>
        <p:spPr bwMode="auto">
          <a:xfrm>
            <a:off x="2245495" y="2077219"/>
            <a:ext cx="1584325" cy="1008062"/>
          </a:xfrm>
          <a:prstGeom prst="wedgeRoundRectCallout">
            <a:avLst>
              <a:gd name="adj1" fmla="val -5563"/>
              <a:gd name="adj2" fmla="val 16062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zápis hodnoty</a:t>
            </a:r>
          </a:p>
          <a:p>
            <a:r>
              <a:rPr lang="cs-CZ" sz="1400">
                <a:cs typeface="Arial" charset="0"/>
              </a:rPr>
              <a:t>potenciometru</a:t>
            </a:r>
          </a:p>
          <a:p>
            <a:r>
              <a:rPr lang="cs-CZ" sz="1400">
                <a:cs typeface="Arial" charset="0"/>
              </a:rPr>
              <a:t>(funkce 6)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MbWrOne</a:t>
            </a:r>
          </a:p>
        </p:txBody>
      </p:sp>
      <p:sp>
        <p:nvSpPr>
          <p:cNvPr id="59413" name="AutoShape 21"/>
          <p:cNvSpPr>
            <a:spLocks noChangeArrowheads="1"/>
          </p:cNvSpPr>
          <p:nvPr/>
        </p:nvSpPr>
        <p:spPr bwMode="auto">
          <a:xfrm>
            <a:off x="4288209" y="4702819"/>
            <a:ext cx="1214437" cy="865188"/>
          </a:xfrm>
          <a:prstGeom prst="wedgeRoundRectCallout">
            <a:avLst>
              <a:gd name="adj1" fmla="val 45684"/>
              <a:gd name="adj2" fmla="val -8633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3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  <p:sp>
        <p:nvSpPr>
          <p:cNvPr id="26" name="AutoShape 19"/>
          <p:cNvSpPr>
            <a:spLocks noChangeArrowheads="1"/>
          </p:cNvSpPr>
          <p:nvPr/>
        </p:nvSpPr>
        <p:spPr bwMode="auto">
          <a:xfrm>
            <a:off x="7092280" y="4702819"/>
            <a:ext cx="1214437" cy="752475"/>
          </a:xfrm>
          <a:prstGeom prst="wedgeRoundRectCallout">
            <a:avLst>
              <a:gd name="adj1" fmla="val -76275"/>
              <a:gd name="adj2" fmla="val -8881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7" name="AutoShape 23"/>
          <p:cNvSpPr>
            <a:spLocks noChangeArrowheads="1"/>
          </p:cNvSpPr>
          <p:nvPr/>
        </p:nvSpPr>
        <p:spPr bwMode="auto">
          <a:xfrm>
            <a:off x="1866082" y="4867622"/>
            <a:ext cx="1171575" cy="1009650"/>
          </a:xfrm>
          <a:prstGeom prst="wedgeRoundRectCallout">
            <a:avLst>
              <a:gd name="adj1" fmla="val 41191"/>
              <a:gd name="adj2" fmla="val -85535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stavu</a:t>
            </a:r>
          </a:p>
          <a:p>
            <a:r>
              <a:rPr lang="cs-CZ" sz="1400" dirty="0">
                <a:cs typeface="Arial" charset="0"/>
              </a:rPr>
              <a:t>tlačítka</a:t>
            </a:r>
          </a:p>
          <a:p>
            <a:r>
              <a:rPr lang="cs-CZ" sz="1400" dirty="0">
                <a:cs typeface="Arial" charset="0"/>
              </a:rPr>
              <a:t>(funkce 5)</a:t>
            </a:r>
          </a:p>
          <a:p>
            <a:r>
              <a:rPr lang="cs-CZ" sz="1400" dirty="0" err="1">
                <a:solidFill>
                  <a:schemeClr val="accent2"/>
                </a:solidFill>
                <a:cs typeface="Arial" charset="0"/>
              </a:rPr>
              <a:t>MbWrOne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2173487" y="1052513"/>
            <a:ext cx="427072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2.část :   </a:t>
            </a:r>
            <a:r>
              <a:rPr lang="cs-CZ" sz="2400" b="1" dirty="0" smtClean="0"/>
              <a:t>PC – mikropočítač </a:t>
            </a:r>
            <a:endParaRPr lang="cs-CZ" sz="2400" b="1" dirty="0"/>
          </a:p>
        </p:txBody>
      </p:sp>
    </p:spTree>
    <p:extLst>
      <p:ext uri="{BB962C8B-B14F-4D97-AF65-F5344CB8AC3E}">
        <p14:creationId xmlns:p14="http://schemas.microsoft.com/office/powerpoint/2010/main" val="152470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2699792" y="1124744"/>
            <a:ext cx="39292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p</a:t>
            </a:r>
            <a:r>
              <a:rPr lang="cs-CZ" sz="2400" b="1" dirty="0" smtClean="0"/>
              <a:t>ro mikropočítač (2. část)</a:t>
            </a:r>
            <a:endParaRPr lang="cs-CZ" sz="2400" b="1" dirty="0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899790" y="4077072"/>
            <a:ext cx="6624538" cy="36933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</a:t>
            </a:r>
            <a:r>
              <a:rPr lang="cs-CZ" dirty="0" smtClean="0">
                <a:cs typeface="Arial" charset="0"/>
              </a:rPr>
              <a:t>mikropočítač     </a:t>
            </a:r>
            <a:r>
              <a:rPr lang="en-US" b="1" dirty="0" smtClean="0">
                <a:cs typeface="Arial" charset="0"/>
              </a:rPr>
              <a:t>Modbus.</a:t>
            </a:r>
            <a:r>
              <a:rPr lang="cs-CZ" b="1" dirty="0" smtClean="0">
                <a:cs typeface="Arial" charset="0"/>
              </a:rPr>
              <a:t>c, </a:t>
            </a:r>
            <a:r>
              <a:rPr lang="cs-CZ" b="1" dirty="0" err="1" smtClean="0">
                <a:cs typeface="Arial" charset="0"/>
              </a:rPr>
              <a:t>Modbus.h</a:t>
            </a:r>
            <a:r>
              <a:rPr lang="en-US" b="1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   </a:t>
            </a:r>
            <a:endParaRPr lang="cs-CZ" b="1" dirty="0">
              <a:cs typeface="Arial" charset="0"/>
            </a:endParaRPr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MA4S</a:t>
            </a:r>
            <a:endParaRPr lang="cs-CZ" sz="1200" b="1" dirty="0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937458" y="4581128"/>
            <a:ext cx="3352200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C:\RPS_podklady\modbus\C\</a:t>
            </a: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</a:t>
            </a:r>
            <a:r>
              <a:rPr lang="cs-CZ" dirty="0" smtClean="0">
                <a:cs typeface="Arial" charset="0"/>
              </a:rPr>
              <a:t>C</a:t>
            </a:r>
            <a:r>
              <a:rPr lang="en-US" dirty="0" smtClean="0">
                <a:cs typeface="Arial" charset="0"/>
              </a:rPr>
              <a:t>\</a:t>
            </a:r>
            <a:endParaRPr lang="cs-CZ" dirty="0">
              <a:cs typeface="Arial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427984" y="4581128"/>
            <a:ext cx="1433149" cy="20313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ODBUS.C</a:t>
            </a:r>
            <a:endParaRPr lang="en-US" dirty="0" smtClean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ODBUS.H</a:t>
            </a:r>
          </a:p>
          <a:p>
            <a:r>
              <a:rPr lang="cs-CZ" dirty="0" smtClean="0">
                <a:cs typeface="Arial" charset="0"/>
              </a:rPr>
              <a:t>MAIN.C</a:t>
            </a:r>
          </a:p>
          <a:p>
            <a:r>
              <a:rPr lang="cs-CZ" dirty="0" smtClean="0">
                <a:cs typeface="Arial" charset="0"/>
              </a:rPr>
              <a:t>ADC.C</a:t>
            </a:r>
          </a:p>
          <a:p>
            <a:r>
              <a:rPr lang="cs-CZ" dirty="0" smtClean="0">
                <a:cs typeface="Arial" charset="0"/>
              </a:rPr>
              <a:t>LCD.C</a:t>
            </a:r>
          </a:p>
          <a:p>
            <a:r>
              <a:rPr lang="cs-CZ" dirty="0" smtClean="0">
                <a:cs typeface="Arial" charset="0"/>
              </a:rPr>
              <a:t>LEDBAR.C</a:t>
            </a:r>
          </a:p>
          <a:p>
            <a:r>
              <a:rPr lang="cs-CZ" dirty="0" smtClean="0">
                <a:cs typeface="Arial" charset="0"/>
              </a:rPr>
              <a:t>TYPY.H</a:t>
            </a:r>
            <a:endParaRPr lang="cs-CZ" dirty="0">
              <a:cs typeface="Arial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547664" y="1981200"/>
            <a:ext cx="1160462" cy="1519808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pic>
        <p:nvPicPr>
          <p:cNvPr id="19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8476" y="2492896"/>
            <a:ext cx="915918" cy="772716"/>
          </a:xfrm>
          <a:prstGeom prst="rect">
            <a:avLst/>
          </a:prstGeom>
          <a:noFill/>
        </p:spPr>
      </p:pic>
      <p:pic>
        <p:nvPicPr>
          <p:cNvPr id="23" name="Obrázek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62" y="2358566"/>
            <a:ext cx="1304478" cy="926629"/>
          </a:xfrm>
          <a:prstGeom prst="rect">
            <a:avLst/>
          </a:prstGeom>
        </p:spPr>
      </p:pic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5499770" y="1988840"/>
            <a:ext cx="1160462" cy="1512168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Slave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27" name="TextovéPole 26"/>
          <p:cNvSpPr txBox="1"/>
          <p:nvPr/>
        </p:nvSpPr>
        <p:spPr>
          <a:xfrm>
            <a:off x="3491880" y="2401143"/>
            <a:ext cx="1340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 (USB)</a:t>
            </a:r>
            <a:endParaRPr lang="cs-CZ" sz="1400" b="1" dirty="0">
              <a:solidFill>
                <a:srgbClr val="C00000"/>
              </a:solidFill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2659163" y="2852935"/>
            <a:ext cx="2880320" cy="1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320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179388" y="1046163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>
                <a:cs typeface="Arial" charset="0"/>
              </a:rPr>
              <a:t>Podpora pro mikropočítač      prototypy fukcí  </a:t>
            </a:r>
            <a:r>
              <a:rPr lang="cs-CZ" b="1">
                <a:cs typeface="Arial" charset="0"/>
              </a:rPr>
              <a:t>Modbus.H</a:t>
            </a:r>
            <a:r>
              <a:rPr lang="cs-CZ">
                <a:cs typeface="Arial" charset="0"/>
              </a:rPr>
              <a:t> – zdrojový kód </a:t>
            </a:r>
            <a:r>
              <a:rPr lang="cs-CZ" b="1">
                <a:cs typeface="Arial" charset="0"/>
              </a:rPr>
              <a:t>Modbus.C</a:t>
            </a:r>
          </a:p>
        </p:txBody>
      </p:sp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322263" y="1746250"/>
            <a:ext cx="6842125" cy="43465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>
                <a:cs typeface="Arial" charset="0"/>
              </a:rPr>
              <a:t>byte AHex(byte c);</a:t>
            </a:r>
          </a:p>
          <a:p>
            <a:r>
              <a:rPr lang="cs-CZ" sz="1400">
                <a:cs typeface="Arial" charset="0"/>
              </a:rPr>
              <a:t>byte HexAsc(byte b);</a:t>
            </a:r>
          </a:p>
          <a:p>
            <a:endParaRPr lang="cs-CZ" sz="1400">
              <a:cs typeface="Arial" charset="0"/>
            </a:endParaRPr>
          </a:p>
          <a:p>
            <a:r>
              <a:rPr lang="en-US" sz="1400">
                <a:cs typeface="Arial" charset="0"/>
              </a:rPr>
              <a:t>byte WrWord(word val,byte *bf);</a:t>
            </a:r>
          </a:p>
          <a:p>
            <a:r>
              <a:rPr lang="en-US" sz="1400">
                <a:cs typeface="Arial" charset="0"/>
              </a:rPr>
              <a:t>word RdWord(byte *bf);</a:t>
            </a:r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MbRdByte(byte *bf);</a:t>
            </a:r>
          </a:p>
          <a:p>
            <a:r>
              <a:rPr lang="cs-CZ" sz="1400">
                <a:cs typeface="Arial" charset="0"/>
              </a:rPr>
              <a:t>word MbRdWord(byte *bf);</a:t>
            </a:r>
          </a:p>
          <a:p>
            <a:r>
              <a:rPr lang="cs-CZ" sz="1400">
                <a:cs typeface="Arial" charset="0"/>
              </a:rPr>
              <a:t>byte MbWrByte(byte b,byte *bf);</a:t>
            </a:r>
          </a:p>
          <a:p>
            <a:r>
              <a:rPr lang="cs-CZ" sz="1400">
                <a:cs typeface="Arial" charset="0"/>
              </a:rPr>
              <a:t>byte MbWrWord(word w,byte *bf);</a:t>
            </a: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MbRd(byte adr,byte fce,word reg,word val,byte *bf);</a:t>
            </a:r>
          </a:p>
          <a:p>
            <a:r>
              <a:rPr lang="cs-CZ" sz="1400">
                <a:cs typeface="Arial" charset="0"/>
              </a:rPr>
              <a:t>byte MbWrOne(byte adr,byte fce,word reg,word val,byte *bf);</a:t>
            </a:r>
          </a:p>
          <a:p>
            <a:r>
              <a:rPr lang="cs-CZ" sz="1400">
                <a:cs typeface="Arial" charset="0"/>
              </a:rPr>
              <a:t>byte MbWr(byte adr,byte fce,word reg,word nbr,byte *vals,byte *bf);</a:t>
            </a: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MbAnsWr(byte adr,byte fce,word reg,word val,byte *bf);</a:t>
            </a:r>
          </a:p>
          <a:p>
            <a:r>
              <a:rPr lang="cs-CZ" sz="1400">
                <a:cs typeface="Arial" charset="0"/>
              </a:rPr>
              <a:t>byte MbAnsRd(byte adr, byte fce, byte bytes, byte *vals,byte *bf);</a:t>
            </a:r>
          </a:p>
          <a:p>
            <a:r>
              <a:rPr lang="cs-CZ" sz="1400">
                <a:cs typeface="Arial" charset="0"/>
              </a:rPr>
              <a:t>byte MbAnsErr(byte adr,byte fce,byte er,byte *bf);</a:t>
            </a: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MbLrc(byte *bf,byte len);</a:t>
            </a:r>
          </a:p>
          <a:p>
            <a:r>
              <a:rPr lang="cs-CZ" sz="1400">
                <a:cs typeface="Arial" charset="0"/>
              </a:rPr>
              <a:t>byte MbWrEoT(byte *bf);</a:t>
            </a:r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10240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359688"/>
              </p:ext>
            </p:extLst>
          </p:nvPr>
        </p:nvGraphicFramePr>
        <p:xfrm>
          <a:off x="900113" y="1125538"/>
          <a:ext cx="5688012" cy="2238720"/>
        </p:xfrm>
        <a:graphic>
          <a:graphicData uri="http://schemas.openxmlformats.org/drawingml/2006/table">
            <a:tbl>
              <a:tblPr/>
              <a:tblGrid>
                <a:gridCol w="2968625"/>
                <a:gridCol w="2719387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funkce v aplikaci ze souboru 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Modbus.C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MbWrOne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MbRdByte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MbAnsWr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MbWrByte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MbAnsErr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MbLrc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MbWrEoT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#include</a:t>
                      </a: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</a:t>
                      </a: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.H”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2433" name="Group 33"/>
          <p:cNvGraphicFramePr>
            <a:graphicFrameLocks noGrp="1"/>
          </p:cNvGraphicFramePr>
          <p:nvPr/>
        </p:nvGraphicFramePr>
        <p:xfrm>
          <a:off x="900113" y="3573463"/>
          <a:ext cx="5759450" cy="2346960"/>
        </p:xfrm>
        <a:graphic>
          <a:graphicData uri="http://schemas.openxmlformats.org/drawingml/2006/table">
            <a:tbl>
              <a:tblPr/>
              <a:tblGrid>
                <a:gridCol w="3225800"/>
                <a:gridCol w="1612900"/>
                <a:gridCol w="920750"/>
              </a:tblGrid>
              <a:tr h="1714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Definované a doporučené hodnoty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význam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uzlu Slave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ADR_S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zápis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FCE_WREG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zápis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FCE_WBIT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zapisovaného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zapisovaného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BIT_WR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468313" y="1196975"/>
            <a:ext cx="6573837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:</a:t>
            </a:r>
            <a:r>
              <a:rPr lang="en-US" sz="1600"/>
              <a:t>,  </a:t>
            </a:r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LRC</a:t>
            </a:r>
            <a:r>
              <a:rPr lang="cs-CZ" sz="1600"/>
              <a:t>, </a:t>
            </a:r>
            <a:r>
              <a:rPr lang="cs-CZ" sz="1600" b="1"/>
              <a:t>CRLF</a:t>
            </a:r>
          </a:p>
        </p:txBody>
      </p:sp>
      <p:sp>
        <p:nvSpPr>
          <p:cNvPr id="106501" name="AutoShape 5"/>
          <p:cNvSpPr>
            <a:spLocks noChangeArrowheads="1"/>
          </p:cNvSpPr>
          <p:nvPr/>
        </p:nvSpPr>
        <p:spPr bwMode="auto">
          <a:xfrm>
            <a:off x="3729038" y="1557338"/>
            <a:ext cx="485775" cy="504825"/>
          </a:xfrm>
          <a:prstGeom prst="downArrow">
            <a:avLst>
              <a:gd name="adj1" fmla="val 50000"/>
              <a:gd name="adj2" fmla="val 25980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488950" y="2179638"/>
            <a:ext cx="6408738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>
            <a:off x="7164388" y="2976563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7935913" y="2781300"/>
            <a:ext cx="88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468313" y="2925763"/>
            <a:ext cx="6408737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106506" name="Line 10"/>
          <p:cNvSpPr>
            <a:spLocks noChangeShapeType="1"/>
          </p:cNvSpPr>
          <p:nvPr/>
        </p:nvSpPr>
        <p:spPr bwMode="auto">
          <a:xfrm>
            <a:off x="7164388" y="225742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7935913" y="206216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06508" name="Rectangle 12"/>
          <p:cNvSpPr>
            <a:spLocks noChangeArrowheads="1"/>
          </p:cNvSpPr>
          <p:nvPr/>
        </p:nvSpPr>
        <p:spPr bwMode="auto">
          <a:xfrm>
            <a:off x="539750" y="3644900"/>
            <a:ext cx="3484563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>
                <a:latin typeface="Lucida Console" pitchFamily="49" charset="0"/>
                <a:cs typeface="Courier New" pitchFamily="49" charset="0"/>
              </a:rPr>
              <a:t>xbyte bfin[256],bfout[256];</a:t>
            </a:r>
            <a:endParaRPr lang="cs-CZ" sz="160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06509" name="Rectangle 13"/>
          <p:cNvSpPr>
            <a:spLocks noChangeArrowheads="1"/>
          </p:cNvSpPr>
          <p:nvPr/>
        </p:nvSpPr>
        <p:spPr bwMode="auto">
          <a:xfrm>
            <a:off x="611188" y="4221163"/>
            <a:ext cx="3059112" cy="13144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0C0C0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bfout</a:t>
            </a:r>
            <a:r>
              <a:rPr lang="en-US" sz="1600"/>
              <a:t>[0]                 </a:t>
            </a:r>
            <a:r>
              <a:rPr lang="en-US" sz="1600" b="1"/>
              <a:t>:</a:t>
            </a:r>
          </a:p>
          <a:p>
            <a:r>
              <a:rPr lang="en-US" sz="1600"/>
              <a:t>bfout[1],bfout[2]    </a:t>
            </a:r>
            <a:r>
              <a:rPr lang="en-US" sz="1600" b="1"/>
              <a:t>adresa slavu</a:t>
            </a:r>
          </a:p>
          <a:p>
            <a:r>
              <a:rPr lang="en-US" sz="1600"/>
              <a:t>bfout[3],bfout[4]    </a:t>
            </a:r>
            <a:r>
              <a:rPr lang="en-US" sz="1600" b="1"/>
              <a:t>k</a:t>
            </a:r>
            <a:r>
              <a:rPr lang="cs-CZ" sz="1600" b="1"/>
              <a:t>ód funkce</a:t>
            </a:r>
          </a:p>
          <a:p>
            <a:r>
              <a:rPr lang="cs-CZ" sz="1600"/>
              <a:t>    </a:t>
            </a:r>
            <a:r>
              <a:rPr lang="cs-CZ" sz="1600" b="1"/>
              <a:t>.</a:t>
            </a:r>
          </a:p>
          <a:p>
            <a:r>
              <a:rPr lang="cs-CZ" sz="1600"/>
              <a:t>    </a:t>
            </a:r>
            <a:r>
              <a:rPr lang="cs-CZ" sz="1600" b="1"/>
              <a:t>.</a:t>
            </a:r>
            <a:r>
              <a:rPr lang="en-US" sz="1600" b="1"/>
              <a:t> </a:t>
            </a:r>
            <a:r>
              <a:rPr lang="en-US" sz="1600"/>
              <a:t>     </a:t>
            </a:r>
            <a:endParaRPr lang="cs-CZ" sz="1600"/>
          </a:p>
        </p:txBody>
      </p:sp>
      <p:sp>
        <p:nvSpPr>
          <p:cNvPr id="106510" name="Rectangle 14"/>
          <p:cNvSpPr>
            <a:spLocks noChangeArrowheads="1"/>
          </p:cNvSpPr>
          <p:nvPr/>
        </p:nvSpPr>
        <p:spPr bwMode="auto">
          <a:xfrm>
            <a:off x="4787900" y="4591050"/>
            <a:ext cx="3600450" cy="200660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r>
              <a:rPr lang="cs-CZ" sz="1400" b="1">
                <a:latin typeface="Lucida Console" pitchFamily="49" charset="0"/>
              </a:rPr>
              <a:t>void</a:t>
            </a:r>
            <a:r>
              <a:rPr lang="cs-CZ" sz="1400">
                <a:latin typeface="Lucida Console" pitchFamily="49" charset="0"/>
              </a:rPr>
              <a:t> SendBuf(byte *bf,byte len)</a:t>
            </a:r>
          </a:p>
          <a:p>
            <a:r>
              <a:rPr lang="cs-CZ" sz="1400">
                <a:latin typeface="Lucida Console" pitchFamily="49" charset="0"/>
              </a:rPr>
              <a:t>{</a:t>
            </a:r>
          </a:p>
          <a:p>
            <a:r>
              <a:rPr lang="cs-CZ" sz="1400">
                <a:latin typeface="Lucida Console" pitchFamily="49" charset="0"/>
              </a:rPr>
              <a:t>  </a:t>
            </a:r>
            <a:r>
              <a:rPr lang="cs-CZ" sz="1400" b="1">
                <a:latin typeface="Lucida Console" pitchFamily="49" charset="0"/>
              </a:rPr>
              <a:t>while</a:t>
            </a:r>
            <a:r>
              <a:rPr lang="cs-CZ" sz="1400">
                <a:latin typeface="Lucida Console" pitchFamily="49" charset="0"/>
              </a:rPr>
              <a:t>(len--)</a:t>
            </a:r>
          </a:p>
          <a:p>
            <a:r>
              <a:rPr lang="cs-CZ" sz="1400">
                <a:latin typeface="Lucida Console" pitchFamily="49" charset="0"/>
              </a:rPr>
              <a:t>  {</a:t>
            </a:r>
          </a:p>
          <a:p>
            <a:r>
              <a:rPr lang="cs-CZ" sz="1400">
                <a:latin typeface="Lucida Console" pitchFamily="49" charset="0"/>
              </a:rPr>
              <a:t>	SBUF=*bf++ | 0x80;</a:t>
            </a:r>
          </a:p>
          <a:p>
            <a:r>
              <a:rPr lang="cs-CZ" sz="1400">
                <a:latin typeface="Lucida Console" pitchFamily="49" charset="0"/>
              </a:rPr>
              <a:t>	</a:t>
            </a:r>
            <a:r>
              <a:rPr lang="cs-CZ" sz="1400" b="1">
                <a:latin typeface="Lucida Console" pitchFamily="49" charset="0"/>
              </a:rPr>
              <a:t>while</a:t>
            </a:r>
            <a:r>
              <a:rPr lang="cs-CZ" sz="1400">
                <a:latin typeface="Lucida Console" pitchFamily="49" charset="0"/>
              </a:rPr>
              <a:t>(!TI);</a:t>
            </a:r>
          </a:p>
          <a:p>
            <a:r>
              <a:rPr lang="cs-CZ" sz="1400">
                <a:latin typeface="Lucida Console" pitchFamily="49" charset="0"/>
              </a:rPr>
              <a:t>	TI=0;</a:t>
            </a:r>
          </a:p>
          <a:p>
            <a:r>
              <a:rPr lang="cs-CZ" sz="1400">
                <a:latin typeface="Lucida Console" pitchFamily="49" charset="0"/>
              </a:rPr>
              <a:t>  }</a:t>
            </a:r>
          </a:p>
          <a:p>
            <a:r>
              <a:rPr lang="cs-CZ" sz="1400">
                <a:latin typeface="Lucida Console" pitchFamily="49" charset="0"/>
              </a:rPr>
              <a:t>}</a:t>
            </a:r>
          </a:p>
        </p:txBody>
      </p:sp>
      <p:sp>
        <p:nvSpPr>
          <p:cNvPr id="106511" name="Rectangle 15"/>
          <p:cNvSpPr>
            <a:spLocks noChangeArrowheads="1"/>
          </p:cNvSpPr>
          <p:nvPr/>
        </p:nvSpPr>
        <p:spPr bwMode="auto">
          <a:xfrm>
            <a:off x="4773613" y="3644900"/>
            <a:ext cx="2616422" cy="83099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funkce pro vyslání zprávy:</a:t>
            </a:r>
          </a:p>
          <a:p>
            <a:pPr>
              <a:buFontTx/>
              <a:buChar char="-"/>
            </a:pPr>
            <a:r>
              <a:rPr lang="cs-CZ" sz="1600" dirty="0" smtClean="0">
                <a:cs typeface="Arial" charset="0"/>
              </a:rPr>
              <a:t> </a:t>
            </a:r>
            <a:r>
              <a:rPr lang="cs-CZ" sz="1600" dirty="0" err="1" smtClean="0">
                <a:cs typeface="Arial" charset="0"/>
              </a:rPr>
              <a:t>bf</a:t>
            </a:r>
            <a:r>
              <a:rPr lang="cs-CZ" sz="1600" dirty="0">
                <a:cs typeface="Arial" charset="0"/>
              </a:rPr>
              <a:t>:  pointer na pole </a:t>
            </a:r>
            <a:r>
              <a:rPr lang="cs-CZ" sz="1600" dirty="0" smtClean="0">
                <a:cs typeface="Arial" charset="0"/>
              </a:rPr>
              <a:t>znaků</a:t>
            </a:r>
            <a:endParaRPr lang="cs-CZ" sz="1600" dirty="0">
              <a:cs typeface="Arial" charset="0"/>
            </a:endParaRPr>
          </a:p>
          <a:p>
            <a:pPr>
              <a:buFontTx/>
              <a:buChar char="-"/>
            </a:pPr>
            <a:r>
              <a:rPr lang="cs-CZ" sz="1600" dirty="0">
                <a:cs typeface="Arial" charset="0"/>
              </a:rPr>
              <a:t> len: počet bytů k vyslání</a:t>
            </a:r>
          </a:p>
        </p:txBody>
      </p:sp>
      <p:sp>
        <p:nvSpPr>
          <p:cNvPr id="1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  <p:sp>
        <p:nvSpPr>
          <p:cNvPr id="49195" name="Line 4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01" name="Text Box 49"/>
          <p:cNvSpPr txBox="1">
            <a:spLocks noChangeArrowheads="1"/>
          </p:cNvSpPr>
          <p:nvPr/>
        </p:nvSpPr>
        <p:spPr bwMode="auto">
          <a:xfrm>
            <a:off x="539552" y="1772816"/>
            <a:ext cx="5758308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Úloha pro samostatná cvičení  - </a:t>
            </a:r>
            <a:r>
              <a:rPr lang="cs-CZ" sz="2400" b="1" dirty="0" smtClean="0"/>
              <a:t>MA</a:t>
            </a:r>
            <a:r>
              <a:rPr lang="en-US" sz="2400" b="1" dirty="0" smtClean="0"/>
              <a:t>4</a:t>
            </a:r>
            <a:r>
              <a:rPr lang="cs-CZ" sz="2400" b="1" dirty="0" smtClean="0"/>
              <a:t>S</a:t>
            </a:r>
            <a:endParaRPr lang="cs-CZ" sz="2400" b="1" dirty="0"/>
          </a:p>
        </p:txBody>
      </p:sp>
      <p:sp>
        <p:nvSpPr>
          <p:cNvPr id="49202" name="Text Box 50"/>
          <p:cNvSpPr txBox="1">
            <a:spLocks noChangeArrowheads="1"/>
          </p:cNvSpPr>
          <p:nvPr/>
        </p:nvSpPr>
        <p:spPr bwMode="auto">
          <a:xfrm>
            <a:off x="2339975" y="1052736"/>
            <a:ext cx="4783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800" b="1" dirty="0">
                <a:latin typeface="Tahoma" pitchFamily="34" charset="0"/>
              </a:rPr>
              <a:t>Řídicí počítačové systémy</a:t>
            </a:r>
          </a:p>
        </p:txBody>
      </p:sp>
      <p:sp>
        <p:nvSpPr>
          <p:cNvPr id="49203" name="Text Box 51"/>
          <p:cNvSpPr txBox="1">
            <a:spLocks noChangeArrowheads="1"/>
          </p:cNvSpPr>
          <p:nvPr/>
        </p:nvSpPr>
        <p:spPr bwMode="auto">
          <a:xfrm>
            <a:off x="827088" y="2492896"/>
            <a:ext cx="7408182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cs-CZ" sz="1600" b="1" dirty="0"/>
              <a:t>Implementace protokolu MODBUS ASCII na PC a mikropočítačích řady ´51</a:t>
            </a:r>
          </a:p>
          <a:p>
            <a:pPr marL="342900" indent="-342900"/>
            <a:r>
              <a:rPr lang="cs-CZ" sz="1600" b="1" dirty="0"/>
              <a:t>pro uzly Slave (Server) na PC, Master (Klient) na mikropočítači.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Požadované implementované funkce:</a:t>
            </a:r>
          </a:p>
          <a:p>
            <a:pPr marL="342900" indent="-342900"/>
            <a:r>
              <a:rPr lang="cs-CZ" sz="1600" b="1" dirty="0"/>
              <a:t>- zápis jediného vnitřního registru (Holding) do uzlu </a:t>
            </a:r>
            <a:r>
              <a:rPr lang="cs-CZ" sz="1600" b="1" dirty="0" err="1"/>
              <a:t>Slave</a:t>
            </a:r>
            <a:r>
              <a:rPr lang="cs-CZ" sz="1600" b="1" dirty="0"/>
              <a:t>,</a:t>
            </a:r>
          </a:p>
          <a:p>
            <a:pPr marL="342900" indent="-342900"/>
            <a:r>
              <a:rPr lang="cs-CZ" sz="1600" b="1" dirty="0"/>
              <a:t>- </a:t>
            </a:r>
            <a:r>
              <a:rPr lang="cs-CZ" sz="1600" b="1" dirty="0" smtClean="0"/>
              <a:t>zápis jediného bitového stavu (</a:t>
            </a:r>
            <a:r>
              <a:rPr lang="cs-CZ" sz="1600" b="1" dirty="0" err="1" smtClean="0"/>
              <a:t>Coil</a:t>
            </a:r>
            <a:r>
              <a:rPr lang="cs-CZ" sz="1600" b="1" dirty="0" smtClean="0"/>
              <a:t>) do uzlu </a:t>
            </a:r>
            <a:r>
              <a:rPr lang="cs-CZ" sz="1600" b="1" dirty="0" err="1" smtClean="0"/>
              <a:t>Slave</a:t>
            </a:r>
            <a:r>
              <a:rPr lang="cs-CZ" sz="1600" b="1" dirty="0" smtClean="0"/>
              <a:t>,</a:t>
            </a:r>
            <a:endParaRPr lang="cs-CZ" sz="1600" b="1" dirty="0"/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	</a:t>
            </a:r>
            <a:r>
              <a:rPr lang="cs-CZ" sz="1600" b="1" dirty="0" smtClean="0">
                <a:solidFill>
                  <a:srgbClr val="0000FF"/>
                </a:solidFill>
              </a:rPr>
              <a:t>Rozhraní</a:t>
            </a:r>
            <a:r>
              <a:rPr lang="cs-CZ" sz="1600" b="1" dirty="0">
                <a:solidFill>
                  <a:srgbClr val="0000FF"/>
                </a:solidFill>
              </a:rPr>
              <a:t>: RS232, standardní rámec 7,N,2</a:t>
            </a:r>
          </a:p>
          <a:p>
            <a:pPr marL="342900" indent="-342900"/>
            <a:r>
              <a:rPr lang="cs-CZ" sz="1600" b="1" dirty="0"/>
              <a:t>1. část: propojení PC – PC </a:t>
            </a:r>
            <a:r>
              <a:rPr lang="en-US" sz="1600" b="1" dirty="0"/>
              <a:t>(C# MSVS) </a:t>
            </a:r>
            <a:endParaRPr lang="cs-CZ" sz="1600" b="1" dirty="0"/>
          </a:p>
          <a:p>
            <a:pPr marL="342900" indent="-342900"/>
            <a:r>
              <a:rPr lang="cs-CZ" sz="1600" b="1" dirty="0"/>
              <a:t>2. část: propojení PC – </a:t>
            </a:r>
            <a:r>
              <a:rPr lang="cs-CZ" sz="1600" b="1" dirty="0" smtClean="0"/>
              <a:t>mikropočítač</a:t>
            </a:r>
          </a:p>
          <a:p>
            <a:pPr marL="342900" indent="-342900"/>
            <a:r>
              <a:rPr lang="cs-CZ" sz="1600" b="1" dirty="0" smtClean="0"/>
              <a:t>  </a:t>
            </a:r>
          </a:p>
          <a:p>
            <a:pPr marL="342900" indent="-342900"/>
            <a:r>
              <a:rPr lang="cs-CZ" sz="1600" b="1" dirty="0"/>
              <a:t>	</a:t>
            </a:r>
            <a:r>
              <a:rPr lang="cs-CZ" sz="1600" b="1" dirty="0" smtClean="0">
                <a:solidFill>
                  <a:srgbClr val="0000FF"/>
                </a:solidFill>
              </a:rPr>
              <a:t>Rozhraní</a:t>
            </a:r>
            <a:r>
              <a:rPr lang="cs-CZ" sz="1600" b="1" dirty="0">
                <a:solidFill>
                  <a:srgbClr val="0000FF"/>
                </a:solidFill>
              </a:rPr>
              <a:t>: RS485, standardní rámec 7,N,2</a:t>
            </a:r>
          </a:p>
          <a:p>
            <a:pPr marL="342900" indent="-342900"/>
            <a:r>
              <a:rPr lang="cs-CZ" sz="1600" b="1" dirty="0"/>
              <a:t>3. část: propojení  mikropočítač – mikropočítač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Funkce pro podporu aplikace protokolu MODBUS: </a:t>
            </a:r>
            <a:endParaRPr lang="en-US" sz="1600" b="1" dirty="0"/>
          </a:p>
          <a:p>
            <a:pPr marL="342900" indent="-342900"/>
            <a:r>
              <a:rPr lang="en-US" sz="1600" b="1" dirty="0"/>
              <a:t>   v </a:t>
            </a:r>
            <a:r>
              <a:rPr lang="en-US" sz="1600" b="1" dirty="0" err="1"/>
              <a:t>souboru</a:t>
            </a:r>
            <a:r>
              <a:rPr lang="en-US" sz="1600" b="1" dirty="0"/>
              <a:t> Modbus.dll a </a:t>
            </a:r>
            <a:r>
              <a:rPr lang="en-US" sz="1600" b="1" dirty="0" err="1"/>
              <a:t>Modbus.cs</a:t>
            </a:r>
            <a:r>
              <a:rPr lang="en-US" sz="1600" b="1" dirty="0"/>
              <a:t> pro PC (C#),</a:t>
            </a:r>
            <a:endParaRPr lang="cs-CZ" sz="1600" b="1" dirty="0"/>
          </a:p>
          <a:p>
            <a:pPr marL="342900" indent="-342900"/>
            <a:r>
              <a:rPr lang="cs-CZ" sz="1600" b="1" dirty="0"/>
              <a:t>   v souboru </a:t>
            </a:r>
            <a:r>
              <a:rPr lang="cs-CZ" sz="1600" b="1" dirty="0" err="1"/>
              <a:t>Modbus.H</a:t>
            </a:r>
            <a:r>
              <a:rPr lang="cs-CZ" sz="1600" b="1" dirty="0"/>
              <a:t> a </a:t>
            </a:r>
            <a:r>
              <a:rPr lang="cs-CZ" sz="1600" b="1" dirty="0" err="1"/>
              <a:t>Modbus.C</a:t>
            </a:r>
            <a:r>
              <a:rPr lang="cs-CZ" sz="1600" b="1" dirty="0"/>
              <a:t> pro mikropočítač </a:t>
            </a:r>
          </a:p>
        </p:txBody>
      </p:sp>
    </p:spTree>
    <p:extLst>
      <p:ext uri="{BB962C8B-B14F-4D97-AF65-F5344CB8AC3E}">
        <p14:creationId xmlns:p14="http://schemas.microsoft.com/office/powerpoint/2010/main" val="39202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323850" y="1125538"/>
            <a:ext cx="5040313" cy="4254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implementace na </a:t>
            </a:r>
            <a:r>
              <a:rPr lang="en-US">
                <a:cs typeface="Arial" charset="0"/>
              </a:rPr>
              <a:t>mikropo</a:t>
            </a:r>
            <a:r>
              <a:rPr lang="cs-CZ">
                <a:cs typeface="Arial" charset="0"/>
              </a:rPr>
              <a:t>čítači (klient)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15657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Realizuje funkce (požadavky na server)</a:t>
            </a:r>
          </a:p>
          <a:p>
            <a:r>
              <a:rPr lang="cs-CZ" sz="1600" dirty="0"/>
              <a:t>   - požadavek na zápis jediného vnitřního registru (hodnota 0 až 1023) – funkční kód 6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MbWrOne</a:t>
            </a:r>
            <a:r>
              <a:rPr lang="cs-CZ" sz="1600" dirty="0">
                <a:solidFill>
                  <a:srgbClr val="0000FF"/>
                </a:solidFill>
              </a:rPr>
              <a:t>  s kódem funkce 6 (FCE_WREG)</a:t>
            </a:r>
          </a:p>
          <a:p>
            <a:r>
              <a:rPr lang="cs-CZ" sz="1600" dirty="0" smtClean="0"/>
              <a:t> - požadavek na zápis jediného bitového stavu – funkční kód 5</a:t>
            </a:r>
          </a:p>
          <a:p>
            <a:r>
              <a:rPr lang="cs-CZ" sz="1600" dirty="0" smtClean="0"/>
              <a:t>        </a:t>
            </a:r>
            <a:r>
              <a:rPr lang="en-US" sz="1600" dirty="0" smtClean="0"/>
              <a:t>    </a:t>
            </a:r>
            <a:r>
              <a:rPr lang="cs-CZ" sz="1600" dirty="0" smtClean="0">
                <a:solidFill>
                  <a:srgbClr val="0000FF"/>
                </a:solidFill>
              </a:rPr>
              <a:t>aplikační funkce </a:t>
            </a:r>
            <a:r>
              <a:rPr lang="cs-CZ" sz="1600" dirty="0" err="1" smtClean="0">
                <a:solidFill>
                  <a:srgbClr val="0000FF"/>
                </a:solidFill>
              </a:rPr>
              <a:t>MbWrOne</a:t>
            </a:r>
            <a:r>
              <a:rPr lang="cs-CZ" sz="1600" dirty="0" smtClean="0">
                <a:solidFill>
                  <a:srgbClr val="0000FF"/>
                </a:solidFill>
              </a:rPr>
              <a:t>  s kódem funkce 5 (FCE_WBIT)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 </a:t>
            </a:r>
            <a:r>
              <a:rPr lang="cs-CZ" sz="1600" dirty="0">
                <a:solidFill>
                  <a:schemeClr val="tx2"/>
                </a:solidFill>
              </a:rPr>
              <a:t>Požadavky odesílat střídavě v pravidelných časových intervalech cca 200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jen když je sériový kanál otevřen a Master je ve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realizace časovačem T0 se základními tiky 30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(</a:t>
            </a:r>
            <a:r>
              <a:rPr lang="en-US" sz="1600" dirty="0">
                <a:solidFill>
                  <a:schemeClr val="tx2"/>
                </a:solidFill>
              </a:rPr>
              <a:t>30</a:t>
            </a:r>
            <a:r>
              <a:rPr lang="cs-CZ" sz="1600" dirty="0">
                <a:solidFill>
                  <a:schemeClr val="tx2"/>
                </a:solidFill>
              </a:rPr>
              <a:t> </a:t>
            </a:r>
            <a:r>
              <a:rPr lang="en-US" sz="1600" dirty="0">
                <a:solidFill>
                  <a:schemeClr val="tx2"/>
                </a:solidFill>
              </a:rPr>
              <a:t>* 7 = 210)</a:t>
            </a:r>
            <a:endParaRPr lang="cs-CZ" sz="1600" dirty="0">
              <a:solidFill>
                <a:schemeClr val="tx2"/>
              </a:solidFill>
            </a:endParaRPr>
          </a:p>
          <a:p>
            <a:r>
              <a:rPr lang="cs-CZ" sz="1600" dirty="0">
                <a:solidFill>
                  <a:schemeClr val="tx2"/>
                </a:solidFill>
              </a:rPr>
              <a:t>  </a:t>
            </a:r>
            <a:r>
              <a:rPr lang="cs-CZ" sz="1600" dirty="0" err="1">
                <a:solidFill>
                  <a:schemeClr val="tx2"/>
                </a:solidFill>
              </a:rPr>
              <a:t>Imlementovat</a:t>
            </a:r>
            <a:r>
              <a:rPr lang="cs-CZ" sz="1600" dirty="0">
                <a:solidFill>
                  <a:schemeClr val="tx2"/>
                </a:solidFill>
              </a:rPr>
              <a:t> generování čekacího </a:t>
            </a:r>
            <a:r>
              <a:rPr lang="cs-CZ" sz="1600" dirty="0" err="1">
                <a:solidFill>
                  <a:schemeClr val="tx2"/>
                </a:solidFill>
              </a:rPr>
              <a:t>TimeOut</a:t>
            </a:r>
            <a:r>
              <a:rPr lang="cs-CZ" sz="1600" dirty="0">
                <a:solidFill>
                  <a:schemeClr val="tx2"/>
                </a:solidFill>
              </a:rPr>
              <a:t> intervalu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na </a:t>
            </a:r>
            <a:r>
              <a:rPr lang="cs-CZ" sz="1600" dirty="0" err="1">
                <a:solidFill>
                  <a:schemeClr val="tx2"/>
                </a:solidFill>
              </a:rPr>
              <a:t>odpvěď</a:t>
            </a:r>
            <a:r>
              <a:rPr lang="cs-CZ" sz="1600" dirty="0">
                <a:solidFill>
                  <a:schemeClr val="tx2"/>
                </a:solidFill>
              </a:rPr>
              <a:t> od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r>
              <a:rPr lang="cs-CZ" sz="1600" dirty="0">
                <a:solidFill>
                  <a:schemeClr val="tx2"/>
                </a:solidFill>
              </a:rPr>
              <a:t> 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     </a:t>
            </a:r>
            <a:r>
              <a:rPr lang="cs-CZ" sz="1600" dirty="0">
                <a:solidFill>
                  <a:schemeClr val="tx2"/>
                </a:solidFill>
              </a:rPr>
              <a:t>(30</a:t>
            </a:r>
            <a:r>
              <a:rPr lang="en-US" sz="1600" dirty="0">
                <a:solidFill>
                  <a:schemeClr val="tx2"/>
                </a:solidFill>
              </a:rPr>
              <a:t>*17=510)</a:t>
            </a:r>
            <a:endParaRPr lang="cs-CZ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Zjednodušený příjem odpovědi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příchozí adresu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r>
              <a:rPr lang="cs-CZ" sz="1600" dirty="0">
                <a:solidFill>
                  <a:schemeClr val="tx2"/>
                </a:solidFill>
              </a:rPr>
              <a:t> není nutno testovat, pouze správnost LRC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  zpracovat </a:t>
            </a:r>
            <a:r>
              <a:rPr lang="cs-CZ" sz="1600" dirty="0" err="1" smtClean="0">
                <a:solidFill>
                  <a:schemeClr val="tx2"/>
                </a:solidFill>
              </a:rPr>
              <a:t>inform</a:t>
            </a:r>
            <a:r>
              <a:rPr lang="en-US" sz="1600" dirty="0" smtClean="0">
                <a:solidFill>
                  <a:schemeClr val="tx2"/>
                </a:solidFill>
              </a:rPr>
              <a:t>ac</a:t>
            </a:r>
            <a:r>
              <a:rPr lang="cs-CZ" sz="1600" dirty="0" smtClean="0">
                <a:solidFill>
                  <a:schemeClr val="tx2"/>
                </a:solidFill>
              </a:rPr>
              <a:t>i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>
                <a:solidFill>
                  <a:schemeClr val="tx2"/>
                </a:solidFill>
              </a:rPr>
              <a:t>o </a:t>
            </a:r>
            <a:r>
              <a:rPr lang="en-US" sz="1600" dirty="0" err="1">
                <a:solidFill>
                  <a:schemeClr val="tx2"/>
                </a:solidFill>
              </a:rPr>
              <a:t>ch</a:t>
            </a:r>
            <a:r>
              <a:rPr lang="cs-CZ" sz="1600" dirty="0" err="1">
                <a:solidFill>
                  <a:schemeClr val="tx2"/>
                </a:solidFill>
              </a:rPr>
              <a:t>ybě</a:t>
            </a:r>
            <a:r>
              <a:rPr lang="cs-CZ" sz="1600" dirty="0">
                <a:solidFill>
                  <a:schemeClr val="tx2"/>
                </a:solidFill>
              </a:rPr>
              <a:t>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r>
              <a:rPr lang="cs-CZ" sz="1600" dirty="0">
                <a:solidFill>
                  <a:schemeClr val="tx2"/>
                </a:solidFill>
              </a:rPr>
              <a:t>: </a:t>
            </a:r>
            <a:r>
              <a:rPr lang="cs-CZ" sz="1600" dirty="0" smtClean="0">
                <a:solidFill>
                  <a:schemeClr val="tx2"/>
                </a:solidFill>
              </a:rPr>
              <a:t>informovat jen omezeně</a:t>
            </a:r>
            <a:r>
              <a:rPr lang="en-US" sz="1600" dirty="0" smtClean="0">
                <a:solidFill>
                  <a:schemeClr val="tx2"/>
                </a:solidFill>
              </a:rPr>
              <a:t> (nap</a:t>
            </a:r>
            <a:r>
              <a:rPr lang="cs-CZ" sz="1600" dirty="0" smtClean="0">
                <a:solidFill>
                  <a:schemeClr val="tx2"/>
                </a:solidFill>
              </a:rPr>
              <a:t>ř žlutá LED,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   </a:t>
            </a:r>
            <a:r>
              <a:rPr lang="cs-CZ" sz="1600" dirty="0">
                <a:solidFill>
                  <a:schemeClr val="tx2"/>
                </a:solidFill>
              </a:rPr>
              <a:t>nebo vůbec</a:t>
            </a:r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4932" name="AutoShape 4"/>
          <p:cNvSpPr>
            <a:spLocks noChangeArrowheads="1"/>
          </p:cNvSpPr>
          <p:nvPr/>
        </p:nvSpPr>
        <p:spPr bwMode="auto">
          <a:xfrm>
            <a:off x="3419475" y="2041525"/>
            <a:ext cx="935038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124933" name="Oval 5"/>
          <p:cNvSpPr>
            <a:spLocks noChangeArrowheads="1"/>
          </p:cNvSpPr>
          <p:nvPr/>
        </p:nvSpPr>
        <p:spPr bwMode="auto">
          <a:xfrm>
            <a:off x="2987675" y="1700213"/>
            <a:ext cx="215900" cy="2174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3132138" y="1844675"/>
            <a:ext cx="287337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4935" name="AutoShape 7"/>
          <p:cNvSpPr>
            <a:spLocks noChangeArrowheads="1"/>
          </p:cNvSpPr>
          <p:nvPr/>
        </p:nvSpPr>
        <p:spPr bwMode="auto">
          <a:xfrm>
            <a:off x="3490913" y="1628775"/>
            <a:ext cx="1225550" cy="288925"/>
          </a:xfrm>
          <a:prstGeom prst="wedgeRoundRectCallout">
            <a:avLst>
              <a:gd name="adj1" fmla="val -62824"/>
              <a:gd name="adj2" fmla="val 75273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Power On</a:t>
            </a:r>
          </a:p>
        </p:txBody>
      </p:sp>
      <p:sp>
        <p:nvSpPr>
          <p:cNvPr id="124936" name="AutoShape 8"/>
          <p:cNvSpPr>
            <a:spLocks noChangeArrowheads="1"/>
          </p:cNvSpPr>
          <p:nvPr/>
        </p:nvSpPr>
        <p:spPr bwMode="auto">
          <a:xfrm>
            <a:off x="3422650" y="3141663"/>
            <a:ext cx="935038" cy="6461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Vysílání</a:t>
            </a:r>
          </a:p>
        </p:txBody>
      </p:sp>
      <p:sp>
        <p:nvSpPr>
          <p:cNvPr id="124937" name="AutoShape 9"/>
          <p:cNvSpPr>
            <a:spLocks noChangeArrowheads="1"/>
          </p:cNvSpPr>
          <p:nvPr/>
        </p:nvSpPr>
        <p:spPr bwMode="auto">
          <a:xfrm>
            <a:off x="3422650" y="4797425"/>
            <a:ext cx="935038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124938" name="AutoShape 10"/>
          <p:cNvSpPr>
            <a:spLocks noChangeArrowheads="1"/>
          </p:cNvSpPr>
          <p:nvPr/>
        </p:nvSpPr>
        <p:spPr bwMode="auto">
          <a:xfrm>
            <a:off x="4716463" y="4797425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sp>
        <p:nvSpPr>
          <p:cNvPr id="124939" name="AutoShape 11"/>
          <p:cNvSpPr>
            <a:spLocks noChangeArrowheads="1"/>
          </p:cNvSpPr>
          <p:nvPr/>
        </p:nvSpPr>
        <p:spPr bwMode="auto">
          <a:xfrm>
            <a:off x="1620838" y="4797425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TimeOut</a:t>
            </a:r>
          </a:p>
        </p:txBody>
      </p:sp>
      <p:cxnSp>
        <p:nvCxnSpPr>
          <p:cNvPr id="124940" name="AutoShape 12"/>
          <p:cNvCxnSpPr>
            <a:cxnSpLocks noChangeShapeType="1"/>
            <a:stCxn id="124932" idx="2"/>
            <a:endCxn id="124936" idx="0"/>
          </p:cNvCxnSpPr>
          <p:nvPr/>
        </p:nvCxnSpPr>
        <p:spPr bwMode="auto">
          <a:xfrm>
            <a:off x="3887788" y="2687638"/>
            <a:ext cx="3175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4941" name="AutoShape 13"/>
          <p:cNvCxnSpPr>
            <a:cxnSpLocks noChangeShapeType="1"/>
            <a:stCxn id="124936" idx="2"/>
            <a:endCxn id="124937" idx="0"/>
          </p:cNvCxnSpPr>
          <p:nvPr/>
        </p:nvCxnSpPr>
        <p:spPr bwMode="auto">
          <a:xfrm>
            <a:off x="3890963" y="3787775"/>
            <a:ext cx="0" cy="1009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4942" name="AutoShape 14"/>
          <p:cNvCxnSpPr>
            <a:cxnSpLocks noChangeShapeType="1"/>
            <a:stCxn id="124937" idx="3"/>
            <a:endCxn id="124938" idx="1"/>
          </p:cNvCxnSpPr>
          <p:nvPr/>
        </p:nvCxnSpPr>
        <p:spPr bwMode="auto">
          <a:xfrm>
            <a:off x="4357688" y="5121275"/>
            <a:ext cx="358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4943" name="AutoShape 15"/>
          <p:cNvCxnSpPr>
            <a:cxnSpLocks noChangeShapeType="1"/>
            <a:stCxn id="124937" idx="1"/>
            <a:endCxn id="124939" idx="3"/>
          </p:cNvCxnSpPr>
          <p:nvPr/>
        </p:nvCxnSpPr>
        <p:spPr bwMode="auto">
          <a:xfrm flipH="1">
            <a:off x="2555875" y="5121275"/>
            <a:ext cx="866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4944" name="AutoShape 16"/>
          <p:cNvCxnSpPr>
            <a:cxnSpLocks noChangeShapeType="1"/>
            <a:stCxn id="124956" idx="0"/>
            <a:endCxn id="124932" idx="3"/>
          </p:cNvCxnSpPr>
          <p:nvPr/>
        </p:nvCxnSpPr>
        <p:spPr bwMode="auto">
          <a:xfrm rot="5400000" flipH="1">
            <a:off x="4237832" y="2482056"/>
            <a:ext cx="2432050" cy="21986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cxnSp>
        <p:nvCxnSpPr>
          <p:cNvPr id="124945" name="AutoShape 17"/>
          <p:cNvCxnSpPr>
            <a:cxnSpLocks noChangeShapeType="1"/>
            <a:stCxn id="124939" idx="0"/>
            <a:endCxn id="124932" idx="1"/>
          </p:cNvCxnSpPr>
          <p:nvPr/>
        </p:nvCxnSpPr>
        <p:spPr bwMode="auto">
          <a:xfrm rot="16200000">
            <a:off x="1538288" y="2916237"/>
            <a:ext cx="2432050" cy="13303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sp>
        <p:nvSpPr>
          <p:cNvPr id="124946" name="AutoShape 18"/>
          <p:cNvSpPr>
            <a:spLocks noChangeArrowheads="1"/>
          </p:cNvSpPr>
          <p:nvPr/>
        </p:nvSpPr>
        <p:spPr bwMode="auto">
          <a:xfrm>
            <a:off x="4716463" y="2492375"/>
            <a:ext cx="1584325" cy="360363"/>
          </a:xfrm>
          <a:prstGeom prst="wedgeRoundRectCallout">
            <a:avLst>
              <a:gd name="adj1" fmla="val -100500"/>
              <a:gd name="adj2" fmla="val 6145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Časový interval</a:t>
            </a:r>
          </a:p>
        </p:txBody>
      </p:sp>
      <p:sp>
        <p:nvSpPr>
          <p:cNvPr id="124947" name="AutoShape 19"/>
          <p:cNvSpPr>
            <a:spLocks noChangeArrowheads="1"/>
          </p:cNvSpPr>
          <p:nvPr/>
        </p:nvSpPr>
        <p:spPr bwMode="auto">
          <a:xfrm>
            <a:off x="4572000" y="3717925"/>
            <a:ext cx="1800225" cy="358775"/>
          </a:xfrm>
          <a:prstGeom prst="wedgeRoundRectCallout">
            <a:avLst>
              <a:gd name="adj1" fmla="val -87829"/>
              <a:gd name="adj2" fmla="val 3982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Vysílání ukončeno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 </a:t>
            </a:r>
            <a:endParaRPr lang="cs-CZ" sz="14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24948" name="AutoShape 20"/>
          <p:cNvSpPr>
            <a:spLocks noChangeArrowheads="1"/>
          </p:cNvSpPr>
          <p:nvPr/>
        </p:nvSpPr>
        <p:spPr bwMode="auto">
          <a:xfrm>
            <a:off x="4643438" y="3068638"/>
            <a:ext cx="1657350" cy="360362"/>
          </a:xfrm>
          <a:prstGeom prst="wedgeRectCallout">
            <a:avLst>
              <a:gd name="adj1" fmla="val -67144"/>
              <a:gd name="adj2" fmla="val 52644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Vyslání požadavku</a:t>
            </a:r>
          </a:p>
        </p:txBody>
      </p:sp>
      <p:sp>
        <p:nvSpPr>
          <p:cNvPr id="124949" name="AutoShape 21"/>
          <p:cNvSpPr>
            <a:spLocks noChangeArrowheads="1"/>
          </p:cNvSpPr>
          <p:nvPr/>
        </p:nvSpPr>
        <p:spPr bwMode="auto">
          <a:xfrm>
            <a:off x="2195513" y="4221163"/>
            <a:ext cx="1296987" cy="503237"/>
          </a:xfrm>
          <a:prstGeom prst="wedgeRoundRectCallout">
            <a:avLst>
              <a:gd name="adj1" fmla="val 19889"/>
              <a:gd name="adj2" fmla="val 12444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124950" name="AutoShape 22"/>
          <p:cNvSpPr>
            <a:spLocks noChangeArrowheads="1"/>
          </p:cNvSpPr>
          <p:nvPr/>
        </p:nvSpPr>
        <p:spPr bwMode="auto">
          <a:xfrm>
            <a:off x="7021513" y="4005263"/>
            <a:ext cx="1871662" cy="431800"/>
          </a:xfrm>
          <a:prstGeom prst="wedgeRoundRectCallout">
            <a:avLst>
              <a:gd name="adj1" fmla="val -76125"/>
              <a:gd name="adj2" fmla="val 2500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Zpracování ukončeno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  </a:t>
            </a:r>
            <a:endParaRPr lang="cs-CZ" sz="14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24951" name="Rectangle 23"/>
          <p:cNvSpPr>
            <a:spLocks noChangeArrowheads="1"/>
          </p:cNvSpPr>
          <p:nvPr/>
        </p:nvSpPr>
        <p:spPr bwMode="auto">
          <a:xfrm>
            <a:off x="466725" y="908050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sp>
        <p:nvSpPr>
          <p:cNvPr id="124952" name="AutoShape 24"/>
          <p:cNvSpPr>
            <a:spLocks noChangeArrowheads="1"/>
          </p:cNvSpPr>
          <p:nvPr/>
        </p:nvSpPr>
        <p:spPr bwMode="auto">
          <a:xfrm>
            <a:off x="4067175" y="4437063"/>
            <a:ext cx="1296988" cy="288925"/>
          </a:xfrm>
          <a:prstGeom prst="wedgeRoundRectCallout">
            <a:avLst>
              <a:gd name="adj1" fmla="val -8630"/>
              <a:gd name="adj2" fmla="val 19450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  <a:r>
              <a:rPr lang="en-US" sz="1400">
                <a:latin typeface="Times New Roman" charset="0"/>
                <a:cs typeface="Times New Roman" charset="0"/>
              </a:rPr>
              <a:t>‘:’</a:t>
            </a:r>
            <a:endParaRPr lang="cs-CZ" sz="1400">
              <a:latin typeface="Times New Roman" charset="0"/>
              <a:cs typeface="Times New Roman" charset="0"/>
            </a:endParaRPr>
          </a:p>
        </p:txBody>
      </p:sp>
      <p:cxnSp>
        <p:nvCxnSpPr>
          <p:cNvPr id="124953" name="AutoShape 25"/>
          <p:cNvCxnSpPr>
            <a:cxnSpLocks noChangeShapeType="1"/>
            <a:stCxn id="124938" idx="2"/>
            <a:endCxn id="124939" idx="2"/>
          </p:cNvCxnSpPr>
          <p:nvPr/>
        </p:nvCxnSpPr>
        <p:spPr bwMode="auto">
          <a:xfrm rot="5400000">
            <a:off x="3636169" y="3896519"/>
            <a:ext cx="1587" cy="309562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24954" name="AutoShape 26"/>
          <p:cNvSpPr>
            <a:spLocks noChangeArrowheads="1"/>
          </p:cNvSpPr>
          <p:nvPr/>
        </p:nvSpPr>
        <p:spPr bwMode="auto">
          <a:xfrm>
            <a:off x="539750" y="5589588"/>
            <a:ext cx="1296988" cy="503237"/>
          </a:xfrm>
          <a:prstGeom prst="wedgeRoundRectCallout">
            <a:avLst>
              <a:gd name="adj1" fmla="val 84884"/>
              <a:gd name="adj2" fmla="val -4937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124955" name="AutoShape 27"/>
          <p:cNvSpPr>
            <a:spLocks noChangeArrowheads="1"/>
          </p:cNvSpPr>
          <p:nvPr/>
        </p:nvSpPr>
        <p:spPr bwMode="auto">
          <a:xfrm>
            <a:off x="7307263" y="4796979"/>
            <a:ext cx="1657350" cy="720253"/>
          </a:xfrm>
          <a:prstGeom prst="wedgeRectCallout">
            <a:avLst>
              <a:gd name="adj1" fmla="val -68009"/>
              <a:gd name="adj2" fmla="val -16667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dirty="0" err="1">
                <a:latin typeface="Times New Roman" charset="0"/>
                <a:cs typeface="Times New Roman" charset="0"/>
              </a:rPr>
              <a:t>Kontrola</a:t>
            </a:r>
            <a:r>
              <a:rPr lang="en-US" sz="1400" dirty="0">
                <a:latin typeface="Times New Roman" charset="0"/>
                <a:cs typeface="Times New Roman" charset="0"/>
              </a:rPr>
              <a:t> LRC</a:t>
            </a:r>
            <a:r>
              <a:rPr lang="en-US" sz="1400" dirty="0" smtClean="0">
                <a:latin typeface="Times New Roman" charset="0"/>
                <a:cs typeface="Times New Roman" charset="0"/>
              </a:rPr>
              <a:t>,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 dirty="0">
                <a:latin typeface="Times New Roman" charset="0"/>
                <a:cs typeface="Times New Roman" charset="0"/>
              </a:rPr>
              <a:t>informace o chybě </a:t>
            </a:r>
            <a:r>
              <a:rPr lang="cs-CZ" sz="1400" dirty="0" err="1">
                <a:latin typeface="Times New Roman" charset="0"/>
                <a:cs typeface="Times New Roman" charset="0"/>
              </a:rPr>
              <a:t>SLAVu</a:t>
            </a:r>
            <a:endParaRPr lang="cs-CZ" sz="1400" dirty="0">
              <a:latin typeface="Times New Roman" charset="0"/>
              <a:cs typeface="Times New Roman" charset="0"/>
            </a:endParaRPr>
          </a:p>
        </p:txBody>
      </p:sp>
      <p:sp>
        <p:nvSpPr>
          <p:cNvPr id="124956" name="AutoShape 28"/>
          <p:cNvSpPr>
            <a:spLocks noChangeArrowheads="1"/>
          </p:cNvSpPr>
          <p:nvPr/>
        </p:nvSpPr>
        <p:spPr bwMode="auto">
          <a:xfrm>
            <a:off x="6084888" y="4797425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zpracování</a:t>
            </a:r>
          </a:p>
        </p:txBody>
      </p:sp>
      <p:cxnSp>
        <p:nvCxnSpPr>
          <p:cNvPr id="124957" name="AutoShape 29"/>
          <p:cNvCxnSpPr>
            <a:cxnSpLocks noChangeShapeType="1"/>
            <a:stCxn id="124938" idx="3"/>
            <a:endCxn id="124956" idx="1"/>
          </p:cNvCxnSpPr>
          <p:nvPr/>
        </p:nvCxnSpPr>
        <p:spPr bwMode="auto">
          <a:xfrm>
            <a:off x="5651500" y="5121275"/>
            <a:ext cx="4333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124958" name="AutoShape 30"/>
          <p:cNvSpPr>
            <a:spLocks noChangeArrowheads="1"/>
          </p:cNvSpPr>
          <p:nvPr/>
        </p:nvSpPr>
        <p:spPr bwMode="auto">
          <a:xfrm>
            <a:off x="5219700" y="5589588"/>
            <a:ext cx="1439863" cy="360362"/>
          </a:xfrm>
          <a:prstGeom prst="wedgeRoundRectCallout">
            <a:avLst>
              <a:gd name="adj1" fmla="val -4463"/>
              <a:gd name="adj2" fmla="val -17687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  <p:sp>
        <p:nvSpPr>
          <p:cNvPr id="124959" name="Rectangle 31"/>
          <p:cNvSpPr>
            <a:spLocks noChangeArrowheads="1"/>
          </p:cNvSpPr>
          <p:nvPr/>
        </p:nvSpPr>
        <p:spPr bwMode="auto">
          <a:xfrm>
            <a:off x="3563938" y="6165850"/>
            <a:ext cx="4083050" cy="3667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b="1">
                <a:latin typeface="Lucida Console" pitchFamily="49" charset="0"/>
              </a:rPr>
              <a:t>enum</a:t>
            </a:r>
            <a:r>
              <a:rPr lang="cs-CZ" sz="1400">
                <a:latin typeface="Lucida Console" pitchFamily="49" charset="0"/>
              </a:rPr>
              <a:t> {stKlid,stCekani,stPrijem} stav</a:t>
            </a:r>
            <a:r>
              <a:rPr lang="cs-CZ"/>
              <a:t>;</a:t>
            </a:r>
          </a:p>
        </p:txBody>
      </p:sp>
      <p:sp>
        <p:nvSpPr>
          <p:cNvPr id="3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250825" y="908720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434975" y="1268760"/>
            <a:ext cx="7697941" cy="33855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střídavě každých cca 2</a:t>
            </a:r>
            <a:r>
              <a:rPr lang="en-US" sz="1600" dirty="0">
                <a:cs typeface="Arial" charset="0"/>
              </a:rPr>
              <a:t>1</a:t>
            </a:r>
            <a:r>
              <a:rPr lang="cs-CZ" sz="1600" dirty="0">
                <a:cs typeface="Arial" charset="0"/>
              </a:rPr>
              <a:t>0 </a:t>
            </a:r>
            <a:r>
              <a:rPr lang="cs-CZ" sz="1600" dirty="0" err="1">
                <a:cs typeface="Arial" charset="0"/>
              </a:rPr>
              <a:t>ms</a:t>
            </a:r>
            <a:r>
              <a:rPr lang="cs-CZ" sz="1600" dirty="0">
                <a:cs typeface="Arial" charset="0"/>
              </a:rPr>
              <a:t> vysílá rámec s </a:t>
            </a:r>
            <a:r>
              <a:rPr lang="cs-CZ" sz="1600" dirty="0" err="1">
                <a:cs typeface="Arial" charset="0"/>
              </a:rPr>
              <a:t>funcí</a:t>
            </a:r>
            <a:r>
              <a:rPr lang="cs-CZ" sz="1600" dirty="0">
                <a:cs typeface="Arial" charset="0"/>
              </a:rPr>
              <a:t> </a:t>
            </a:r>
            <a:r>
              <a:rPr lang="cs-CZ" sz="1600" b="1" dirty="0">
                <a:solidFill>
                  <a:srgbClr val="F80404"/>
                </a:solidFill>
                <a:cs typeface="Arial" charset="0"/>
              </a:rPr>
              <a:t>5</a:t>
            </a:r>
            <a:r>
              <a:rPr lang="cs-CZ" sz="1600" dirty="0" smtClean="0">
                <a:cs typeface="Arial" charset="0"/>
              </a:rPr>
              <a:t> (zápis </a:t>
            </a:r>
            <a:r>
              <a:rPr lang="cs-CZ" sz="1600" dirty="0">
                <a:cs typeface="Arial" charset="0"/>
              </a:rPr>
              <a:t>bitu) a </a:t>
            </a:r>
            <a:r>
              <a:rPr lang="cs-CZ" sz="1600" b="1" dirty="0">
                <a:solidFill>
                  <a:srgbClr val="F80404"/>
                </a:solidFill>
                <a:cs typeface="Arial" charset="0"/>
              </a:rPr>
              <a:t>6</a:t>
            </a:r>
            <a:r>
              <a:rPr lang="cs-CZ" sz="1600" dirty="0">
                <a:cs typeface="Arial" charset="0"/>
              </a:rPr>
              <a:t> (zápis registru)</a:t>
            </a:r>
          </a:p>
        </p:txBody>
      </p:sp>
      <p:graphicFrame>
        <p:nvGraphicFramePr>
          <p:cNvPr id="108550" name="Group 6"/>
          <p:cNvGraphicFramePr>
            <a:graphicFrameLocks noGrp="1"/>
          </p:cNvGraphicFramePr>
          <p:nvPr/>
        </p:nvGraphicFramePr>
        <p:xfrm>
          <a:off x="395288" y="1700808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8581" name="Rectangle 37"/>
          <p:cNvSpPr>
            <a:spLocks noChangeArrowheads="1"/>
          </p:cNvSpPr>
          <p:nvPr/>
        </p:nvSpPr>
        <p:spPr bwMode="auto">
          <a:xfrm>
            <a:off x="1259632" y="2276872"/>
            <a:ext cx="6048672" cy="310854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++</a:t>
            </a:r>
            <a:r>
              <a:rPr lang="cs-CZ" sz="1400" dirty="0" err="1" smtClean="0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en-US" sz="1400" dirty="0" smtClean="0">
                <a:latin typeface="Lucida Console" pitchFamily="49" charset="0"/>
              </a:rPr>
              <a:t>&gt;</a:t>
            </a:r>
            <a:r>
              <a:rPr lang="cs-CZ" sz="1400" dirty="0" smtClean="0">
                <a:latin typeface="Lucida Console" pitchFamily="49" charset="0"/>
              </a:rPr>
              <a:t>=N_TICKS </a:t>
            </a:r>
            <a:r>
              <a:rPr lang="cs-CZ" sz="1400" dirty="0">
                <a:latin typeface="Lucida Console" pitchFamily="49" charset="0"/>
              </a:rPr>
              <a:t>&amp;&amp; stav==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 smtClean="0">
                <a:latin typeface="Lucida Console" pitchFamily="49" charset="0"/>
              </a:rPr>
              <a:t>){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cs-CZ" sz="1400" dirty="0" smtClean="0">
                <a:latin typeface="Lucida Console" pitchFamily="49" charset="0"/>
              </a:rPr>
              <a:t>=0;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DIR485=1; </a:t>
            </a:r>
            <a:r>
              <a:rPr lang="cs-CZ" sz="1400" dirty="0" smtClean="0">
                <a:latin typeface="Lucida Console" pitchFamily="49" charset="0"/>
              </a:rPr>
              <a:t>    </a:t>
            </a:r>
            <a:r>
              <a:rPr lang="en-US" sz="1400" dirty="0" smtClean="0">
                <a:latin typeface="Lucida Console" pitchFamily="49" charset="0"/>
              </a:rPr>
              <a:t>/*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vys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l</a:t>
            </a:r>
            <a:r>
              <a:rPr lang="cs-CZ" sz="1400" dirty="0" smtClean="0">
                <a:latin typeface="Lucida Console" pitchFamily="49" charset="0"/>
              </a:rPr>
              <a:t>á</a:t>
            </a:r>
            <a:r>
              <a:rPr lang="en-US" sz="1400" dirty="0" smtClean="0">
                <a:latin typeface="Lucida Console" pitchFamily="49" charset="0"/>
              </a:rPr>
              <a:t>n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– pro RS485</a:t>
            </a:r>
            <a:r>
              <a:rPr lang="en-US" sz="1400" dirty="0" smtClean="0">
                <a:latin typeface="Lucida Console" pitchFamily="49" charset="0"/>
              </a:rPr>
              <a:t>*/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=!</a:t>
            </a:r>
            <a:r>
              <a:rPr lang="cs-CZ" sz="1400" dirty="0" err="1">
                <a:latin typeface="Lucida Console" pitchFamily="49" charset="0"/>
              </a:rPr>
              <a:t>prep</a:t>
            </a:r>
            <a:r>
              <a:rPr lang="cs-CZ" sz="1400" dirty="0" smtClean="0">
                <a:latin typeface="Lucida Console" pitchFamily="49" charset="0"/>
              </a:rPr>
              <a:t>;</a:t>
            </a:r>
          </a:p>
          <a:p>
            <a:r>
              <a:rPr lang="en-US" sz="1400" b="1" dirty="0" smtClean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 { </a:t>
            </a:r>
            <a:r>
              <a:rPr lang="en-US" sz="1400" dirty="0" err="1" smtClean="0">
                <a:latin typeface="Lucida Console" pitchFamily="49" charset="0"/>
              </a:rPr>
              <a:t>val</a:t>
            </a:r>
            <a:r>
              <a:rPr lang="en-US" sz="1400" dirty="0" smtClean="0">
                <a:latin typeface="Lucida Console" pitchFamily="49" charset="0"/>
              </a:rPr>
              <a:t> = ...;  </a:t>
            </a:r>
          </a:p>
          <a:p>
            <a:r>
              <a:rPr lang="en-US" sz="1400" dirty="0" smtClean="0">
                <a:latin typeface="Lucida Console" pitchFamily="49" charset="0"/>
              </a:rPr>
              <a:t>    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MbWrOne</a:t>
            </a:r>
            <a:r>
              <a:rPr lang="cs-CZ" sz="1400" dirty="0" smtClean="0">
                <a:latin typeface="Lucida Console" pitchFamily="49" charset="0"/>
              </a:rPr>
              <a:t>(ADR_S,FCE_WREG,REG_WR,val,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else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 </a:t>
            </a:r>
            <a:r>
              <a:rPr lang="en-US" sz="1400" dirty="0" err="1" smtClean="0">
                <a:latin typeface="Lucida Console" pitchFamily="49" charset="0"/>
              </a:rPr>
              <a:t>val</a:t>
            </a:r>
            <a:r>
              <a:rPr lang="en-US" sz="1400" dirty="0" smtClean="0">
                <a:latin typeface="Lucida Console" pitchFamily="49" charset="0"/>
              </a:rPr>
              <a:t> = ... ;</a:t>
            </a:r>
          </a:p>
          <a:p>
            <a:r>
              <a:rPr lang="en-US" sz="1400" dirty="0" smtClean="0">
                <a:latin typeface="Lucida Console" pitchFamily="49" charset="0"/>
              </a:rPr>
              <a:t>    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MbWrOne</a:t>
            </a:r>
            <a:r>
              <a:rPr lang="cs-CZ" sz="1400" dirty="0" smtClean="0">
                <a:latin typeface="Lucida Console" pitchFamily="49" charset="0"/>
              </a:rPr>
              <a:t>(ADR_S,FCE_WBIT,BIT_WR,val,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+=</a:t>
            </a:r>
            <a:r>
              <a:rPr lang="cs-CZ" sz="1400" dirty="0" err="1">
                <a:latin typeface="Lucida Console" pitchFamily="49" charset="0"/>
              </a:rPr>
              <a:t>MbWrByte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MbLrc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+1,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-1),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+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+=</a:t>
            </a:r>
            <a:r>
              <a:rPr lang="cs-CZ" sz="1400" dirty="0" err="1">
                <a:latin typeface="Lucida Console" pitchFamily="49" charset="0"/>
              </a:rPr>
              <a:t>MbWrEoT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+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SendBuf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en-US" sz="1400" dirty="0" smtClean="0">
                <a:latin typeface="Lucida Console" pitchFamily="49" charset="0"/>
              </a:rPr>
              <a:t>;</a:t>
            </a:r>
          </a:p>
          <a:p>
            <a:r>
              <a:rPr lang="en-US" sz="1400" dirty="0" smtClean="0">
                <a:latin typeface="Lucida Console" pitchFamily="49" charset="0"/>
              </a:rPr>
              <a:t>  DIR485=</a:t>
            </a:r>
            <a:r>
              <a:rPr lang="cs-CZ" sz="1400" dirty="0" smtClean="0">
                <a:latin typeface="Lucida Console" pitchFamily="49" charset="0"/>
              </a:rPr>
              <a:t>0</a:t>
            </a:r>
            <a:r>
              <a:rPr lang="en-US" sz="1400" dirty="0" smtClean="0">
                <a:latin typeface="Lucida Console" pitchFamily="49" charset="0"/>
              </a:rPr>
              <a:t>; </a:t>
            </a:r>
            <a:r>
              <a:rPr lang="cs-CZ" sz="1400" dirty="0" smtClean="0">
                <a:latin typeface="Lucida Console" pitchFamily="49" charset="0"/>
              </a:rPr>
              <a:t>    </a:t>
            </a:r>
            <a:r>
              <a:rPr lang="en-US" sz="1400" dirty="0" smtClean="0">
                <a:latin typeface="Lucida Console" pitchFamily="49" charset="0"/>
              </a:rPr>
              <a:t>/* </a:t>
            </a:r>
            <a:r>
              <a:rPr lang="cs-CZ" sz="1400" dirty="0" smtClean="0">
                <a:latin typeface="Lucida Console" pitchFamily="49" charset="0"/>
              </a:rPr>
              <a:t>zpět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příjem – pro RS485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}</a:t>
            </a:r>
          </a:p>
        </p:txBody>
      </p:sp>
      <p:pic>
        <p:nvPicPr>
          <p:cNvPr id="108589" name="Picture 45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288" y="2636912"/>
            <a:ext cx="1512887" cy="1276350"/>
          </a:xfrm>
          <a:prstGeom prst="rect">
            <a:avLst/>
          </a:prstGeom>
          <a:noFill/>
        </p:spPr>
      </p:pic>
      <p:sp>
        <p:nvSpPr>
          <p:cNvPr id="108590" name="Line 46"/>
          <p:cNvSpPr>
            <a:spLocks noChangeShapeType="1"/>
          </p:cNvSpPr>
          <p:nvPr/>
        </p:nvSpPr>
        <p:spPr bwMode="auto">
          <a:xfrm flipH="1" flipV="1">
            <a:off x="3851919" y="3356992"/>
            <a:ext cx="4824534" cy="144016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8591" name="Rectangle 47"/>
          <p:cNvSpPr>
            <a:spLocks noChangeArrowheads="1"/>
          </p:cNvSpPr>
          <p:nvPr/>
        </p:nvSpPr>
        <p:spPr bwMode="auto">
          <a:xfrm>
            <a:off x="6659563" y="1772816"/>
            <a:ext cx="2160587" cy="7302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>
                <a:latin typeface="Lucida Console" pitchFamily="49" charset="0"/>
              </a:rPr>
              <a:t>#define N_TICKS 7</a:t>
            </a:r>
          </a:p>
          <a:p>
            <a:r>
              <a:rPr lang="en-US" sz="1400">
                <a:latin typeface="Lucida Console" pitchFamily="49" charset="0"/>
              </a:rPr>
              <a:t>#define TIMEOUT 17</a:t>
            </a:r>
          </a:p>
          <a:p>
            <a:r>
              <a:rPr lang="en-US" sz="1400" b="1">
                <a:latin typeface="Lucida Console" pitchFamily="49" charset="0"/>
              </a:rPr>
              <a:t>bit </a:t>
            </a:r>
            <a:r>
              <a:rPr lang="en-US" sz="1400">
                <a:latin typeface="Lucida Console" pitchFamily="49" charset="0"/>
              </a:rPr>
              <a:t>prep;</a:t>
            </a:r>
            <a:endParaRPr lang="en-US" sz="1400" b="1">
              <a:latin typeface="Lucida Console" pitchFamily="49" charset="0"/>
            </a:endParaRPr>
          </a:p>
        </p:txBody>
      </p:sp>
      <p:sp>
        <p:nvSpPr>
          <p:cNvPr id="108592" name="Rectangle 48"/>
          <p:cNvSpPr>
            <a:spLocks noChangeArrowheads="1"/>
          </p:cNvSpPr>
          <p:nvPr/>
        </p:nvSpPr>
        <p:spPr bwMode="auto">
          <a:xfrm>
            <a:off x="107950" y="5517232"/>
            <a:ext cx="100806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600"/>
              <a:t>TimeOut</a:t>
            </a:r>
            <a:endParaRPr lang="cs-CZ" sz="1600"/>
          </a:p>
        </p:txBody>
      </p:sp>
      <p:sp>
        <p:nvSpPr>
          <p:cNvPr id="13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 flipH="1" flipV="1">
            <a:off x="3491880" y="3789040"/>
            <a:ext cx="5112568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35496" y="2204864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T0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17" name="Rectangle 44"/>
          <p:cNvSpPr>
            <a:spLocks noChangeArrowheads="1"/>
          </p:cNvSpPr>
          <p:nvPr/>
        </p:nvSpPr>
        <p:spPr bwMode="auto">
          <a:xfrm>
            <a:off x="1258888" y="5445224"/>
            <a:ext cx="6049416" cy="138499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en-US" sz="1400" dirty="0">
                <a:latin typeface="Lucida Console" pitchFamily="49" charset="0"/>
              </a:rPr>
              <a:t>&gt;</a:t>
            </a:r>
            <a:r>
              <a:rPr lang="en-US" sz="1400" dirty="0" smtClean="0">
                <a:latin typeface="Lucida Console" pitchFamily="49" charset="0"/>
              </a:rPr>
              <a:t>=TIMEOUT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   </a:t>
            </a:r>
            <a:r>
              <a:rPr lang="en-US" sz="1400" dirty="0" err="1">
                <a:latin typeface="Lucida Console" pitchFamily="49" charset="0"/>
              </a:rPr>
              <a:t>cnt</a:t>
            </a:r>
            <a:r>
              <a:rPr lang="cs-CZ" sz="1400" dirty="0">
                <a:latin typeface="Lucida Console" pitchFamily="49" charset="0"/>
              </a:rPr>
              <a:t>_</a:t>
            </a:r>
            <a:r>
              <a:rPr lang="cs-CZ" sz="1400" dirty="0" err="1">
                <a:latin typeface="Lucida Console" pitchFamily="49" charset="0"/>
              </a:rPr>
              <a:t>ticks</a:t>
            </a:r>
            <a:r>
              <a:rPr lang="en-US" sz="1400" dirty="0">
                <a:latin typeface="Lucida Console" pitchFamily="49" charset="0"/>
              </a:rPr>
              <a:t>=0;</a:t>
            </a:r>
          </a:p>
          <a:p>
            <a:r>
              <a:rPr lang="en-US" sz="1400" dirty="0">
                <a:latin typeface="Lucida Console" pitchFamily="49" charset="0"/>
              </a:rPr>
              <a:t>    LED_R=!LED_R;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// </a:t>
            </a:r>
            <a:r>
              <a:rPr lang="en-US" sz="1400" i="1" dirty="0" err="1">
                <a:latin typeface="Lucida Console" pitchFamily="49" charset="0"/>
              </a:rPr>
              <a:t>signalizace</a:t>
            </a:r>
            <a:r>
              <a:rPr lang="en-US" sz="1400" i="1" dirty="0">
                <a:latin typeface="Lucida Console" pitchFamily="49" charset="0"/>
              </a:rPr>
              <a:t> </a:t>
            </a:r>
            <a:r>
              <a:rPr lang="en-US" sz="1400" i="1" dirty="0" err="1">
                <a:latin typeface="Lucida Console" pitchFamily="49" charset="0"/>
              </a:rPr>
              <a:t>TimeOutu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en-US" sz="1400" dirty="0" err="1">
                <a:latin typeface="Lucida Console" pitchFamily="49" charset="0"/>
              </a:rPr>
              <a:t>stav</a:t>
            </a:r>
            <a:r>
              <a:rPr lang="en-US" sz="1400" dirty="0">
                <a:latin typeface="Lucida Console" pitchFamily="49" charset="0"/>
              </a:rPr>
              <a:t>=</a:t>
            </a:r>
            <a:r>
              <a:rPr lang="en-US" sz="1400" dirty="0" err="1">
                <a:latin typeface="Lucida Console" pitchFamily="49" charset="0"/>
              </a:rPr>
              <a:t>stKlid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001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179388" y="1077913"/>
            <a:ext cx="3960812" cy="3349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p</a:t>
            </a:r>
            <a:r>
              <a:rPr lang="cs-CZ" b="1">
                <a:cs typeface="Arial" charset="0"/>
              </a:rPr>
              <a:t>říj</a:t>
            </a:r>
            <a:r>
              <a:rPr lang="en-US" b="1">
                <a:cs typeface="Arial" charset="0"/>
              </a:rPr>
              <a:t>em</a:t>
            </a:r>
            <a:r>
              <a:rPr lang="cs-CZ" b="1">
                <a:cs typeface="Arial" charset="0"/>
              </a:rPr>
              <a:t> odpovědi</a:t>
            </a:r>
          </a:p>
        </p:txBody>
      </p:sp>
      <p:sp>
        <p:nvSpPr>
          <p:cNvPr id="126982" name="AutoShape 6"/>
          <p:cNvSpPr>
            <a:spLocks noChangeArrowheads="1"/>
          </p:cNvSpPr>
          <p:nvPr/>
        </p:nvSpPr>
        <p:spPr bwMode="auto">
          <a:xfrm>
            <a:off x="6732588" y="2565400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126983" name="AutoShape 7"/>
          <p:cNvSpPr>
            <a:spLocks noChangeArrowheads="1"/>
          </p:cNvSpPr>
          <p:nvPr/>
        </p:nvSpPr>
        <p:spPr bwMode="auto">
          <a:xfrm>
            <a:off x="6732588" y="4148138"/>
            <a:ext cx="935037" cy="6461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cxnSp>
        <p:nvCxnSpPr>
          <p:cNvPr id="126984" name="AutoShape 8"/>
          <p:cNvCxnSpPr>
            <a:cxnSpLocks noChangeShapeType="1"/>
            <a:stCxn id="126982" idx="2"/>
            <a:endCxn id="126983" idx="0"/>
          </p:cNvCxnSpPr>
          <p:nvPr/>
        </p:nvCxnSpPr>
        <p:spPr bwMode="auto">
          <a:xfrm>
            <a:off x="7200900" y="3211513"/>
            <a:ext cx="0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6985" name="AutoShape 9"/>
          <p:cNvCxnSpPr>
            <a:cxnSpLocks noChangeShapeType="1"/>
            <a:stCxn id="126983" idx="2"/>
            <a:endCxn id="126983" idx="3"/>
          </p:cNvCxnSpPr>
          <p:nvPr/>
        </p:nvCxnSpPr>
        <p:spPr bwMode="auto">
          <a:xfrm rot="5400000" flipH="1" flipV="1">
            <a:off x="7273132" y="4399756"/>
            <a:ext cx="322262" cy="466725"/>
          </a:xfrm>
          <a:prstGeom prst="curvedConnector4">
            <a:avLst>
              <a:gd name="adj1" fmla="val -70935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26986" name="AutoShape 10"/>
          <p:cNvSpPr>
            <a:spLocks noChangeArrowheads="1"/>
          </p:cNvSpPr>
          <p:nvPr/>
        </p:nvSpPr>
        <p:spPr bwMode="auto">
          <a:xfrm>
            <a:off x="7270750" y="3429000"/>
            <a:ext cx="1296988" cy="288925"/>
          </a:xfrm>
          <a:prstGeom prst="wedgeRoundRectCallout">
            <a:avLst>
              <a:gd name="adj1" fmla="val -55875"/>
              <a:gd name="adj2" fmla="val 114287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  <a:r>
              <a:rPr lang="en-US" sz="1400">
                <a:latin typeface="Times New Roman" charset="0"/>
                <a:cs typeface="Times New Roman" charset="0"/>
              </a:rPr>
              <a:t>‘:’</a:t>
            </a:r>
            <a:endParaRPr lang="cs-CZ" sz="1400">
              <a:latin typeface="Times New Roman" charset="0"/>
              <a:cs typeface="Times New Roman" charset="0"/>
            </a:endParaRPr>
          </a:p>
        </p:txBody>
      </p:sp>
      <p:sp>
        <p:nvSpPr>
          <p:cNvPr id="126987" name="AutoShape 11"/>
          <p:cNvSpPr>
            <a:spLocks noChangeArrowheads="1"/>
          </p:cNvSpPr>
          <p:nvPr/>
        </p:nvSpPr>
        <p:spPr bwMode="auto">
          <a:xfrm>
            <a:off x="7740650" y="4003675"/>
            <a:ext cx="1079500" cy="288925"/>
          </a:xfrm>
          <a:prstGeom prst="wedgeRoundRectCallout">
            <a:avLst>
              <a:gd name="adj1" fmla="val -44852"/>
              <a:gd name="adj2" fmla="val 13461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400">
                <a:latin typeface="Times New Roman" charset="0"/>
                <a:cs typeface="Times New Roman" charset="0"/>
              </a:rPr>
              <a:t>Dal</a:t>
            </a:r>
            <a:r>
              <a:rPr lang="cs-CZ" sz="1400">
                <a:latin typeface="Times New Roman" charset="0"/>
                <a:cs typeface="Times New Roman" charset="0"/>
              </a:rPr>
              <a:t>ší znak </a:t>
            </a:r>
          </a:p>
        </p:txBody>
      </p:sp>
      <p:sp>
        <p:nvSpPr>
          <p:cNvPr id="126988" name="Line 12"/>
          <p:cNvSpPr>
            <a:spLocks noChangeShapeType="1"/>
          </p:cNvSpPr>
          <p:nvPr/>
        </p:nvSpPr>
        <p:spPr bwMode="auto">
          <a:xfrm>
            <a:off x="7164388" y="4795838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6989" name="AutoShape 13"/>
          <p:cNvSpPr>
            <a:spLocks noChangeArrowheads="1"/>
          </p:cNvSpPr>
          <p:nvPr/>
        </p:nvSpPr>
        <p:spPr bwMode="auto">
          <a:xfrm>
            <a:off x="7380288" y="5227638"/>
            <a:ext cx="1439862" cy="288925"/>
          </a:xfrm>
          <a:prstGeom prst="wedgeRoundRectCallout">
            <a:avLst>
              <a:gd name="adj1" fmla="val -63560"/>
              <a:gd name="adj2" fmla="val -11044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835150" y="1989138"/>
            <a:ext cx="4392613" cy="440120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(RI)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=SBUF&amp;0x7F;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dirty="0">
                <a:latin typeface="Lucida Console" pitchFamily="49" charset="0"/>
              </a:rPr>
              <a:t>RI=0;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(stav==</a:t>
            </a:r>
            <a:r>
              <a:rPr lang="cs-CZ" sz="1400" dirty="0" err="1">
                <a:latin typeface="Lucida Console" pitchFamily="49" charset="0"/>
              </a:rPr>
              <a:t>stCekani</a:t>
            </a:r>
            <a:r>
              <a:rPr lang="cs-CZ" sz="1400" dirty="0">
                <a:latin typeface="Lucida Console" pitchFamily="49" charset="0"/>
              </a:rPr>
              <a:t> &amp;&amp; 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==':')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 smtClean="0">
                <a:latin typeface="Lucida Console" pitchFamily="49" charset="0"/>
              </a:rPr>
              <a:t>ix=</a:t>
            </a:r>
            <a:r>
              <a:rPr lang="cs-CZ" sz="1400" dirty="0" smtClean="0">
                <a:latin typeface="Lucida Console" pitchFamily="49" charset="0"/>
              </a:rPr>
              <a:t>0</a:t>
            </a:r>
            <a:r>
              <a:rPr lang="cs-CZ" sz="1400" dirty="0">
                <a:latin typeface="Lucida Console" pitchFamily="49" charset="0"/>
              </a:rPr>
              <a:t>]=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dirty="0">
                <a:latin typeface="Lucida Console" pitchFamily="49" charset="0"/>
              </a:rPr>
              <a:t>}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(stav==</a:t>
            </a:r>
            <a:r>
              <a:rPr lang="cs-CZ" sz="1400" dirty="0" err="1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==':')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=0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>
                <a:latin typeface="Lucida Console" pitchFamily="49" charset="0"/>
              </a:rPr>
              <a:t>++;</a:t>
            </a: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>
                <a:latin typeface="Lucida Console" pitchFamily="49" charset="0"/>
              </a:rPr>
              <a:t>]=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=='\n')</a:t>
            </a: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cs-CZ" sz="1400" dirty="0">
                <a:latin typeface="Lucida Console" pitchFamily="49" charset="0"/>
              </a:rPr>
              <a:t>	 .</a:t>
            </a:r>
            <a:r>
              <a:rPr lang="en-US" sz="1400" dirty="0">
                <a:latin typeface="Lucida Console" pitchFamily="49" charset="0"/>
              </a:rPr>
              <a:t> // </a:t>
            </a:r>
            <a:r>
              <a:rPr lang="cs-CZ" sz="1400" i="1" dirty="0">
                <a:latin typeface="Lucida Console" pitchFamily="49" charset="0"/>
              </a:rPr>
              <a:t>zpracování odpovědi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 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.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stav=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dirty="0">
                <a:latin typeface="Lucida Console" pitchFamily="49" charset="0"/>
              </a:rPr>
              <a:t>}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395288" y="1831975"/>
            <a:ext cx="815975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1. LRC</a:t>
            </a:r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323850" y="3357563"/>
            <a:ext cx="1406154" cy="1077218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 marL="342900" indent="-342900"/>
            <a:r>
              <a:rPr lang="cs-CZ" sz="1600" dirty="0"/>
              <a:t>2. kód funkce</a:t>
            </a:r>
            <a:endParaRPr lang="en-US" sz="1600" dirty="0"/>
          </a:p>
          <a:p>
            <a:pPr marL="342900" indent="-342900"/>
            <a:r>
              <a:rPr lang="en-US" sz="1600" dirty="0"/>
              <a:t>    a </a:t>
            </a:r>
            <a:r>
              <a:rPr lang="en-US" sz="1600" dirty="0" err="1"/>
              <a:t>reakce</a:t>
            </a:r>
            <a:endParaRPr lang="en-US" sz="1600" dirty="0"/>
          </a:p>
          <a:p>
            <a:pPr marL="342900" indent="-342900"/>
            <a:r>
              <a:rPr lang="en-US" sz="1600" dirty="0"/>
              <a:t> 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 smtClean="0"/>
              <a:t>chybu</a:t>
            </a:r>
            <a:endParaRPr lang="en-US" sz="1600" dirty="0" smtClean="0"/>
          </a:p>
          <a:p>
            <a:pPr marL="342900" indent="-342900"/>
            <a:r>
              <a:rPr lang="en-US" sz="1600" dirty="0" smtClean="0"/>
              <a:t>    SLAVE</a:t>
            </a:r>
            <a:endParaRPr lang="cs-CZ" sz="1600" dirty="0"/>
          </a:p>
        </p:txBody>
      </p:sp>
      <p:sp>
        <p:nvSpPr>
          <p:cNvPr id="112654" name="Rectangle 14"/>
          <p:cNvSpPr>
            <a:spLocks noChangeArrowheads="1"/>
          </p:cNvSpPr>
          <p:nvPr/>
        </p:nvSpPr>
        <p:spPr bwMode="auto">
          <a:xfrm>
            <a:off x="1908175" y="1831975"/>
            <a:ext cx="5400129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MbLrc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+1,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-4</a:t>
            </a:r>
            <a:r>
              <a:rPr lang="cs-CZ" sz="1400" dirty="0">
                <a:latin typeface="Lucida Console" pitchFamily="49" charset="0"/>
              </a:rPr>
              <a:t>)==(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</a:t>
            </a:r>
            <a:r>
              <a:rPr lang="cs-CZ" sz="1400" dirty="0">
                <a:latin typeface="Lucida Console" pitchFamily="49" charset="0"/>
              </a:rPr>
              <a:t>)))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</p:txBody>
      </p:sp>
      <p:sp>
        <p:nvSpPr>
          <p:cNvPr id="112655" name="Rectangle 15"/>
          <p:cNvSpPr>
            <a:spLocks noChangeArrowheads="1"/>
          </p:cNvSpPr>
          <p:nvPr/>
        </p:nvSpPr>
        <p:spPr bwMode="auto">
          <a:xfrm>
            <a:off x="1908174" y="3357563"/>
            <a:ext cx="4752057" cy="73866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smtClean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 (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_r=</a:t>
            </a:r>
            <a:r>
              <a:rPr lang="cs-CZ" sz="1400" dirty="0" err="1">
                <a:latin typeface="Lucida Console" pitchFamily="49" charset="0"/>
              </a:rPr>
              <a:t>MbRdByte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+3</a:t>
            </a:r>
            <a:r>
              <a:rPr lang="cs-CZ" sz="1400" dirty="0" smtClean="0">
                <a:latin typeface="Lucida Console" pitchFamily="49" charset="0"/>
              </a:rPr>
              <a:t>))</a:t>
            </a:r>
            <a:r>
              <a:rPr lang="en-US" sz="1400" dirty="0" smtClean="0">
                <a:latin typeface="Lucida Console" pitchFamily="49" charset="0"/>
              </a:rPr>
              <a:t>&gt;=0x80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      </a:t>
            </a:r>
            <a:r>
              <a:rPr lang="cs-CZ" sz="1400" dirty="0" smtClean="0">
                <a:latin typeface="Lucida Console" pitchFamily="49" charset="0"/>
              </a:rPr>
              <a:t>LED_</a:t>
            </a:r>
            <a:r>
              <a:rPr lang="en-US" sz="1400" dirty="0" smtClean="0">
                <a:latin typeface="Lucida Console" pitchFamily="49" charset="0"/>
              </a:rPr>
              <a:t>Y</a:t>
            </a:r>
            <a:r>
              <a:rPr lang="cs-CZ" sz="1400" dirty="0" smtClean="0">
                <a:latin typeface="Lucida Console" pitchFamily="49" charset="0"/>
              </a:rPr>
              <a:t>=0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LED_</a:t>
            </a:r>
            <a:r>
              <a:rPr lang="en-US" sz="1400" dirty="0" smtClean="0">
                <a:latin typeface="Lucida Console" pitchFamily="49" charset="0"/>
              </a:rPr>
              <a:t>Y</a:t>
            </a:r>
            <a:r>
              <a:rPr lang="cs-CZ" sz="1400" dirty="0" smtClean="0">
                <a:latin typeface="Lucida Console" pitchFamily="49" charset="0"/>
              </a:rPr>
              <a:t>=1;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12657" name="Picture 1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1000" y="3573463"/>
            <a:ext cx="1512888" cy="1276350"/>
          </a:xfrm>
          <a:prstGeom prst="rect">
            <a:avLst/>
          </a:prstGeom>
          <a:noFill/>
        </p:spPr>
      </p:pic>
      <p:sp>
        <p:nvSpPr>
          <p:cNvPr id="112658" name="Line 18"/>
          <p:cNvSpPr>
            <a:spLocks noChangeShapeType="1"/>
          </p:cNvSpPr>
          <p:nvPr/>
        </p:nvSpPr>
        <p:spPr bwMode="auto">
          <a:xfrm flipV="1">
            <a:off x="3851920" y="3717032"/>
            <a:ext cx="4176464" cy="72008"/>
          </a:xfrm>
          <a:prstGeom prst="line">
            <a:avLst/>
          </a:prstGeom>
          <a:noFill/>
          <a:ln w="9525">
            <a:solidFill>
              <a:srgbClr val="FFFF00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247712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MA4</a:t>
            </a:r>
          </a:p>
          <a:p>
            <a:pPr marL="342900" indent="-342900" algn="ctr">
              <a:spcBef>
                <a:spcPct val="20000"/>
              </a:spcBef>
            </a:pPr>
            <a:endParaRPr lang="cs-CZ" sz="1200" b="1" dirty="0"/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9398" name="Picture 6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9221" y="3006725"/>
            <a:ext cx="1512887" cy="1276350"/>
          </a:xfrm>
          <a:prstGeom prst="rect">
            <a:avLst/>
          </a:prstGeom>
          <a:noFill/>
        </p:spPr>
      </p:pic>
      <p:pic>
        <p:nvPicPr>
          <p:cNvPr id="59399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270" y="3026792"/>
            <a:ext cx="1512887" cy="1276350"/>
          </a:xfrm>
          <a:prstGeom prst="rect">
            <a:avLst/>
          </a:prstGeom>
          <a:noFill/>
        </p:spPr>
      </p:pic>
      <p:sp>
        <p:nvSpPr>
          <p:cNvPr id="59402" name="Line 10"/>
          <p:cNvSpPr>
            <a:spLocks noChangeShapeType="1"/>
          </p:cNvSpPr>
          <p:nvPr/>
        </p:nvSpPr>
        <p:spPr bwMode="auto">
          <a:xfrm flipV="1">
            <a:off x="2195736" y="3284984"/>
            <a:ext cx="4680520" cy="936104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V="1">
            <a:off x="2340422" y="3223443"/>
            <a:ext cx="3743746" cy="73945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5364758" y="2719387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Slave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829395" y="2718817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Master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59408" name="AutoShape 16"/>
          <p:cNvSpPr>
            <a:spLocks noChangeArrowheads="1"/>
          </p:cNvSpPr>
          <p:nvPr/>
        </p:nvSpPr>
        <p:spPr bwMode="auto">
          <a:xfrm>
            <a:off x="2699792" y="2492896"/>
            <a:ext cx="1584325" cy="1008062"/>
          </a:xfrm>
          <a:prstGeom prst="wedgeRoundRectCallout">
            <a:avLst>
              <a:gd name="adj1" fmla="val -74346"/>
              <a:gd name="adj2" fmla="val 88362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hodnoty</a:t>
            </a:r>
          </a:p>
          <a:p>
            <a:r>
              <a:rPr lang="cs-CZ" sz="1400" dirty="0">
                <a:cs typeface="Arial" charset="0"/>
              </a:rPr>
              <a:t>potenciometru</a:t>
            </a:r>
          </a:p>
          <a:p>
            <a:r>
              <a:rPr lang="cs-CZ" sz="1400" dirty="0">
                <a:cs typeface="Arial" charset="0"/>
              </a:rPr>
              <a:t>(funkce 6)</a:t>
            </a:r>
          </a:p>
          <a:p>
            <a:r>
              <a:rPr lang="cs-CZ" sz="1400" dirty="0" err="1">
                <a:solidFill>
                  <a:schemeClr val="accent2"/>
                </a:solidFill>
                <a:cs typeface="Arial" charset="0"/>
              </a:rPr>
              <a:t>MbWrOne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9411" name="AutoShape 19"/>
          <p:cNvSpPr>
            <a:spLocks noChangeArrowheads="1"/>
          </p:cNvSpPr>
          <p:nvPr/>
        </p:nvSpPr>
        <p:spPr bwMode="auto">
          <a:xfrm>
            <a:off x="7452320" y="2204864"/>
            <a:ext cx="1214438" cy="865188"/>
          </a:xfrm>
          <a:prstGeom prst="wedgeRoundRectCallout">
            <a:avLst>
              <a:gd name="adj1" fmla="val -152751"/>
              <a:gd name="adj2" fmla="val 5170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potvrzení</a:t>
            </a:r>
          </a:p>
          <a:p>
            <a:r>
              <a:rPr lang="cs-CZ" sz="1400">
                <a:cs typeface="Arial" charset="0"/>
              </a:rPr>
              <a:t>požadavku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MbAnsWr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482609" y="1239143"/>
            <a:ext cx="596971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3</a:t>
            </a:r>
            <a:r>
              <a:rPr lang="cs-CZ" sz="2400" b="1" dirty="0" smtClean="0"/>
              <a:t>.část </a:t>
            </a:r>
            <a:r>
              <a:rPr lang="cs-CZ" sz="2400" b="1" dirty="0"/>
              <a:t>:   </a:t>
            </a:r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cs-CZ" sz="2400" b="1" dirty="0"/>
          </a:p>
        </p:txBody>
      </p:sp>
      <p:sp>
        <p:nvSpPr>
          <p:cNvPr id="18" name="AutoShape 23"/>
          <p:cNvSpPr>
            <a:spLocks noChangeArrowheads="1"/>
          </p:cNvSpPr>
          <p:nvPr/>
        </p:nvSpPr>
        <p:spPr bwMode="auto">
          <a:xfrm>
            <a:off x="3203848" y="4077072"/>
            <a:ext cx="1171575" cy="1009650"/>
          </a:xfrm>
          <a:prstGeom prst="wedgeRoundRectCallout">
            <a:avLst>
              <a:gd name="adj1" fmla="val -133010"/>
              <a:gd name="adj2" fmla="val -34632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zápis stavu</a:t>
            </a:r>
          </a:p>
          <a:p>
            <a:r>
              <a:rPr lang="cs-CZ" sz="1400">
                <a:cs typeface="Arial" charset="0"/>
              </a:rPr>
              <a:t>tlačítka</a:t>
            </a:r>
          </a:p>
          <a:p>
            <a:r>
              <a:rPr lang="cs-CZ" sz="1400">
                <a:cs typeface="Arial" charset="0"/>
              </a:rPr>
              <a:t>(funkce 5)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MbWrOne</a:t>
            </a:r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7524328" y="3284984"/>
            <a:ext cx="1214438" cy="865188"/>
          </a:xfrm>
          <a:prstGeom prst="wedgeRoundRectCallout">
            <a:avLst>
              <a:gd name="adj1" fmla="val -96546"/>
              <a:gd name="adj2" fmla="val -5100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potvrzení</a:t>
            </a:r>
          </a:p>
          <a:p>
            <a:r>
              <a:rPr lang="cs-CZ" sz="1400">
                <a:cs typeface="Arial" charset="0"/>
              </a:rPr>
              <a:t>požadavku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MbAnsWr</a:t>
            </a:r>
          </a:p>
        </p:txBody>
      </p:sp>
    </p:spTree>
    <p:extLst>
      <p:ext uri="{BB962C8B-B14F-4D97-AF65-F5344CB8AC3E}">
        <p14:creationId xmlns:p14="http://schemas.microsoft.com/office/powerpoint/2010/main" val="280652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1350296" y="1239143"/>
            <a:ext cx="6894112" cy="41549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Pro </a:t>
            </a:r>
            <a:r>
              <a:rPr lang="cs-CZ" sz="2400" b="1" dirty="0" smtClean="0"/>
              <a:t>3.část :</a:t>
            </a:r>
          </a:p>
          <a:p>
            <a:pPr algn="ctr"/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je  </a:t>
            </a:r>
            <a:r>
              <a:rPr lang="en-US" sz="2400" b="1" dirty="0" err="1" smtClean="0"/>
              <a:t>nezbytn</a:t>
            </a:r>
            <a:r>
              <a:rPr lang="cs-CZ" sz="2400" b="1" dirty="0" smtClean="0"/>
              <a:t>é </a:t>
            </a:r>
          </a:p>
          <a:p>
            <a:pPr algn="ctr"/>
            <a:r>
              <a:rPr lang="cs-CZ" sz="2400" b="1" dirty="0" smtClean="0"/>
              <a:t>1. správně nastavit propojky pro modul UART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 buď přenos konektorem USB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 nebo přenos konektory RS232/485</a:t>
            </a:r>
          </a:p>
          <a:p>
            <a:endParaRPr lang="cs-CZ" sz="2400" b="1" dirty="0" smtClean="0">
              <a:solidFill>
                <a:schemeClr val="tx1"/>
              </a:solidFill>
            </a:endParaRPr>
          </a:p>
          <a:p>
            <a:r>
              <a:rPr lang="cs-CZ" sz="2400" b="1" dirty="0" smtClean="0">
                <a:solidFill>
                  <a:schemeClr val="tx1"/>
                </a:solidFill>
              </a:rPr>
              <a:t>2. správně přepínat budič RS485</a:t>
            </a:r>
          </a:p>
          <a:p>
            <a:r>
              <a:rPr lang="cs-CZ" sz="2400" b="1" dirty="0" smtClean="0">
                <a:solidFill>
                  <a:schemeClr val="tx1"/>
                </a:solidFill>
              </a:rPr>
              <a:t>    </a:t>
            </a:r>
            <a:r>
              <a:rPr lang="cs-CZ" sz="2400" b="1" dirty="0" smtClean="0">
                <a:solidFill>
                  <a:srgbClr val="C00000"/>
                </a:solidFill>
              </a:rPr>
              <a:t>pro příjem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nebo pro vysílání</a:t>
            </a:r>
            <a:endParaRPr lang="cs-CZ" sz="2400" b="1" dirty="0">
              <a:solidFill>
                <a:srgbClr val="C00000"/>
              </a:solidFill>
            </a:endParaRPr>
          </a:p>
        </p:txBody>
      </p:sp>
      <p:sp>
        <p:nvSpPr>
          <p:cNvPr id="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339252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0" name="Line 68"/>
          <p:cNvSpPr>
            <a:spLocks noChangeShapeType="1"/>
          </p:cNvSpPr>
          <p:nvPr/>
        </p:nvSpPr>
        <p:spPr bwMode="auto">
          <a:xfrm flipH="1" flipV="1">
            <a:off x="2639307" y="3527425"/>
            <a:ext cx="152400" cy="2286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365170" y="534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400">
              <a:latin typeface="Times New Roman" pitchFamily="18" charset="0"/>
              <a:cs typeface="Arial" charset="0"/>
            </a:endParaRPr>
          </a:p>
        </p:txBody>
      </p:sp>
      <p:pic>
        <p:nvPicPr>
          <p:cNvPr id="49222" name="Picture 70" descr="priprave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1895" y="1196752"/>
            <a:ext cx="3782353" cy="5362798"/>
          </a:xfrm>
          <a:prstGeom prst="rect">
            <a:avLst/>
          </a:prstGeom>
          <a:noFill/>
        </p:spPr>
      </p:pic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785107" y="6219825"/>
            <a:ext cx="1863725" cy="377825"/>
          </a:xfrm>
          <a:prstGeom prst="wedgeRoundRectCallout">
            <a:avLst>
              <a:gd name="adj1" fmla="val 94208"/>
              <a:gd name="adj2" fmla="val -39074"/>
              <a:gd name="adj3" fmla="val 16667"/>
            </a:avLst>
          </a:prstGeom>
          <a:solidFill>
            <a:srgbClr val="CCFFCC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600" b="1">
                <a:latin typeface="Times New Roman" pitchFamily="18" charset="0"/>
                <a:cs typeface="Arial" charset="0"/>
              </a:rPr>
              <a:t>RS485 konektory </a:t>
            </a:r>
          </a:p>
        </p:txBody>
      </p:sp>
      <p:sp>
        <p:nvSpPr>
          <p:cNvPr id="49235" name="AutoShape 83"/>
          <p:cNvSpPr>
            <a:spLocks noChangeArrowheads="1"/>
          </p:cNvSpPr>
          <p:nvPr/>
        </p:nvSpPr>
        <p:spPr bwMode="auto">
          <a:xfrm>
            <a:off x="820851" y="1196752"/>
            <a:ext cx="1944216" cy="1872208"/>
          </a:xfrm>
          <a:prstGeom prst="wedgeRoundRectCallout">
            <a:avLst>
              <a:gd name="adj1" fmla="val 162302"/>
              <a:gd name="adj2" fmla="val -22804"/>
              <a:gd name="adj3" fmla="val 16667"/>
            </a:avLst>
          </a:prstGeom>
          <a:solidFill>
            <a:srgbClr val="CC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Propojky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volby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 pro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modul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UART</a:t>
            </a:r>
            <a:endParaRPr lang="cs-CZ" sz="1600" b="1" dirty="0">
              <a:latin typeface="Times New Roman" pitchFamily="18" charset="0"/>
              <a:cs typeface="Arial" charset="0"/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USB  x  RS</a:t>
            </a:r>
            <a:endParaRPr lang="cs-CZ" sz="1600" b="1" dirty="0" smtClean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Pro nahrávání programu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USB</a:t>
            </a: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Aplikace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RS</a:t>
            </a:r>
            <a:endParaRPr lang="cs-CZ" sz="16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23" name="AutoShape 83"/>
          <p:cNvSpPr>
            <a:spLocks noChangeArrowheads="1"/>
          </p:cNvSpPr>
          <p:nvPr/>
        </p:nvSpPr>
        <p:spPr bwMode="auto">
          <a:xfrm>
            <a:off x="748843" y="4581128"/>
            <a:ext cx="2016224" cy="864096"/>
          </a:xfrm>
          <a:prstGeom prst="wedgeRoundRectCallout">
            <a:avLst>
              <a:gd name="adj1" fmla="val 82244"/>
              <a:gd name="adj2" fmla="val 5262"/>
              <a:gd name="adj3" fmla="val 16667"/>
            </a:avLst>
          </a:prstGeom>
          <a:solidFill>
            <a:srgbClr val="CC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Propojky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volby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 RS</a:t>
            </a:r>
            <a:endParaRPr lang="cs-CZ" sz="1600" b="1" dirty="0">
              <a:latin typeface="Times New Roman" pitchFamily="18" charset="0"/>
              <a:cs typeface="Arial" charset="0"/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RS232  x  RS485</a:t>
            </a:r>
            <a:endParaRPr lang="cs-CZ" sz="1600" b="1" dirty="0" smtClean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Aplikace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RS85</a:t>
            </a:r>
          </a:p>
          <a:p>
            <a:pPr algn="ctr"/>
            <a:endParaRPr lang="cs-CZ" sz="1600" b="1" dirty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216246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9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348880"/>
            <a:ext cx="63055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365170" y="534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400">
              <a:latin typeface="Times New Roman" pitchFamily="18" charset="0"/>
              <a:cs typeface="Arial" charset="0"/>
            </a:endParaRPr>
          </a:p>
        </p:txBody>
      </p:sp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1331640" y="1412776"/>
            <a:ext cx="2304256" cy="377825"/>
          </a:xfrm>
          <a:prstGeom prst="wedgeRoundRectCallout">
            <a:avLst>
              <a:gd name="adj1" fmla="val 16452"/>
              <a:gd name="adj2" fmla="val 404057"/>
              <a:gd name="adj3" fmla="val 16667"/>
            </a:avLst>
          </a:prstGeom>
          <a:solidFill>
            <a:srgbClr val="CCFFFF"/>
          </a:solidFill>
          <a:ln w="9525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b="1" dirty="0" smtClean="0">
                <a:latin typeface="Lucida Console" pitchFamily="49" charset="0"/>
                <a:cs typeface="Arial" charset="0"/>
              </a:rPr>
              <a:t>#define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DIR485 P3_7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endParaRPr lang="cs-CZ" sz="1400" b="1" dirty="0">
              <a:latin typeface="Lucida Console" pitchFamily="49" charset="0"/>
              <a:cs typeface="Arial" charset="0"/>
            </a:endParaRPr>
          </a:p>
        </p:txBody>
      </p:sp>
      <p:graphicFrame>
        <p:nvGraphicFramePr>
          <p:cNvPr id="12" name="Group 142"/>
          <p:cNvGraphicFramePr>
            <a:graphicFrameLocks noGrp="1"/>
          </p:cNvGraphicFramePr>
          <p:nvPr/>
        </p:nvGraphicFramePr>
        <p:xfrm>
          <a:off x="1619672" y="4653136"/>
          <a:ext cx="1944216" cy="914400"/>
        </p:xfrm>
        <a:graphic>
          <a:graphicData uri="http://schemas.openxmlformats.org/drawingml/2006/table">
            <a:tbl>
              <a:tblPr/>
              <a:tblGrid>
                <a:gridCol w="792088"/>
                <a:gridCol w="1152128"/>
              </a:tblGrid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485</a:t>
                      </a: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směr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Rx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(p</a:t>
                      </a: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říjem</a:t>
                      </a: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Tx</a:t>
                      </a: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(vysílání)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AutoShape 79"/>
          <p:cNvSpPr>
            <a:spLocks noChangeArrowheads="1"/>
          </p:cNvSpPr>
          <p:nvPr/>
        </p:nvSpPr>
        <p:spPr bwMode="auto">
          <a:xfrm>
            <a:off x="4788024" y="4653136"/>
            <a:ext cx="3600400" cy="1296144"/>
          </a:xfrm>
          <a:prstGeom prst="wedgeRoundRectCallout">
            <a:avLst>
              <a:gd name="adj1" fmla="val -83505"/>
              <a:gd name="adj2" fmla="val -10478"/>
              <a:gd name="adj3" fmla="val 16667"/>
            </a:avLst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AutoNum type="arabicPeriod"/>
            </a:pPr>
            <a:r>
              <a:rPr lang="cs-CZ" sz="1400" dirty="0" smtClean="0">
                <a:latin typeface="Lucida Console" pitchFamily="49" charset="0"/>
                <a:cs typeface="Arial" charset="0"/>
              </a:rPr>
              <a:t>Nastavit na příjem (0)</a:t>
            </a:r>
          </a:p>
          <a:p>
            <a:pPr marL="342900" indent="-342900">
              <a:buAutoNum type="arabicPeriod"/>
            </a:pPr>
            <a:r>
              <a:rPr lang="cs-CZ" sz="1400" dirty="0" smtClean="0">
                <a:latin typeface="Lucida Console" pitchFamily="49" charset="0"/>
                <a:cs typeface="Arial" charset="0"/>
              </a:rPr>
              <a:t>Před vysláním zprávy nastavit na vysílání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(1)</a:t>
            </a:r>
          </a:p>
          <a:p>
            <a:pPr marL="342900" indent="-342900"/>
            <a:r>
              <a:rPr lang="cs-CZ" sz="1400" dirty="0" smtClean="0">
                <a:latin typeface="Lucida Console" pitchFamily="49" charset="0"/>
                <a:cs typeface="Arial" charset="0"/>
              </a:rPr>
              <a:t>   a po vyslání zprávy zpět na příjem (0)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9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304639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179388" y="1557338"/>
            <a:ext cx="3600450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MASTER</a:t>
            </a:r>
          </a:p>
          <a:p>
            <a:pPr algn="ctr"/>
            <a:r>
              <a:rPr lang="cs-CZ" b="1"/>
              <a:t>(klient)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250825" y="2276475"/>
            <a:ext cx="3457575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 generuje 16 bitovou hodnotu</a:t>
            </a:r>
          </a:p>
          <a:p>
            <a:r>
              <a:rPr lang="cs-CZ" sz="1600"/>
              <a:t> a předává požadavek na zápis</a:t>
            </a:r>
          </a:p>
          <a:p>
            <a:r>
              <a:rPr lang="cs-CZ" sz="1600"/>
              <a:t> do uzlu SLAVE</a:t>
            </a:r>
          </a:p>
        </p:txBody>
      </p:sp>
      <p:sp>
        <p:nvSpPr>
          <p:cNvPr id="77834" name="Rectangle 10"/>
          <p:cNvSpPr>
            <a:spLocks noChangeArrowheads="1"/>
          </p:cNvSpPr>
          <p:nvPr/>
        </p:nvSpPr>
        <p:spPr bwMode="auto">
          <a:xfrm>
            <a:off x="5581650" y="1557338"/>
            <a:ext cx="3094038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SLAVE</a:t>
            </a:r>
          </a:p>
          <a:p>
            <a:pPr algn="ctr"/>
            <a:r>
              <a:rPr lang="cs-CZ" b="1"/>
              <a:t>(server)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5653088" y="2276475"/>
            <a:ext cx="2951162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 hodnotu zobrazí </a:t>
            </a:r>
          </a:p>
          <a:p>
            <a:r>
              <a:rPr lang="cs-CZ" sz="1600"/>
              <a:t>a odešle potvrzovací odpověď</a:t>
            </a:r>
            <a:r>
              <a:rPr lang="cs-CZ" sz="1400"/>
              <a:t> </a:t>
            </a:r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>
            <a:off x="3779838" y="270827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>
            <a:off x="3779838" y="3429000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9" name="Text Box 15"/>
          <p:cNvSpPr txBox="1">
            <a:spLocks noChangeArrowheads="1"/>
          </p:cNvSpPr>
          <p:nvPr/>
        </p:nvSpPr>
        <p:spPr bwMode="auto">
          <a:xfrm>
            <a:off x="3968750" y="2190750"/>
            <a:ext cx="12382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06</a:t>
            </a:r>
          </a:p>
          <a:p>
            <a:pPr algn="ctr"/>
            <a:r>
              <a:rPr lang="cs-CZ" sz="1400"/>
              <a:t>+ data</a:t>
            </a:r>
          </a:p>
        </p:txBody>
      </p:sp>
      <p:sp>
        <p:nvSpPr>
          <p:cNvPr id="77840" name="Text Box 16"/>
          <p:cNvSpPr txBox="1">
            <a:spLocks noChangeArrowheads="1"/>
          </p:cNvSpPr>
          <p:nvPr/>
        </p:nvSpPr>
        <p:spPr bwMode="auto">
          <a:xfrm>
            <a:off x="4140200" y="3124200"/>
            <a:ext cx="912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potvrzení</a:t>
            </a:r>
          </a:p>
        </p:txBody>
      </p:sp>
      <p:sp>
        <p:nvSpPr>
          <p:cNvPr id="1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  <p:sp>
        <p:nvSpPr>
          <p:cNvPr id="19" name="Rectangle 1032"/>
          <p:cNvSpPr>
            <a:spLocks noChangeArrowheads="1"/>
          </p:cNvSpPr>
          <p:nvPr/>
        </p:nvSpPr>
        <p:spPr bwMode="auto">
          <a:xfrm>
            <a:off x="250825" y="4509120"/>
            <a:ext cx="3457575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 generuje 1bitovou informaci a</a:t>
            </a:r>
          </a:p>
          <a:p>
            <a:r>
              <a:rPr lang="cs-CZ" sz="1600"/>
              <a:t> předává požadavek na zápis</a:t>
            </a:r>
          </a:p>
          <a:p>
            <a:r>
              <a:rPr lang="cs-CZ" sz="1600"/>
              <a:t> do uzlu SLAVE</a:t>
            </a:r>
          </a:p>
        </p:txBody>
      </p:sp>
      <p:sp>
        <p:nvSpPr>
          <p:cNvPr id="20" name="Rectangle 1035"/>
          <p:cNvSpPr>
            <a:spLocks noChangeArrowheads="1"/>
          </p:cNvSpPr>
          <p:nvPr/>
        </p:nvSpPr>
        <p:spPr bwMode="auto">
          <a:xfrm>
            <a:off x="5653088" y="4458940"/>
            <a:ext cx="2951162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 informaci zobrazí </a:t>
            </a:r>
          </a:p>
          <a:p>
            <a:r>
              <a:rPr lang="cs-CZ" sz="1600"/>
              <a:t>a odešle potvrzovací odpověď</a:t>
            </a:r>
            <a:r>
              <a:rPr lang="cs-CZ" sz="1400"/>
              <a:t> </a:t>
            </a:r>
          </a:p>
        </p:txBody>
      </p:sp>
      <p:sp>
        <p:nvSpPr>
          <p:cNvPr id="21" name="Line 1037"/>
          <p:cNvSpPr>
            <a:spLocks noChangeShapeType="1"/>
          </p:cNvSpPr>
          <p:nvPr/>
        </p:nvSpPr>
        <p:spPr bwMode="auto">
          <a:xfrm>
            <a:off x="3779838" y="4724326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2" name="Line 1038"/>
          <p:cNvSpPr>
            <a:spLocks noChangeShapeType="1"/>
          </p:cNvSpPr>
          <p:nvPr/>
        </p:nvSpPr>
        <p:spPr bwMode="auto">
          <a:xfrm>
            <a:off x="3779838" y="5372026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3" name="Text Box 1039"/>
          <p:cNvSpPr txBox="1">
            <a:spLocks noChangeArrowheads="1"/>
          </p:cNvSpPr>
          <p:nvPr/>
        </p:nvSpPr>
        <p:spPr bwMode="auto">
          <a:xfrm>
            <a:off x="3968750" y="4221088"/>
            <a:ext cx="12382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05</a:t>
            </a:r>
          </a:p>
          <a:p>
            <a:pPr algn="ctr"/>
            <a:r>
              <a:rPr lang="cs-CZ" sz="1400"/>
              <a:t>+ data</a:t>
            </a:r>
          </a:p>
        </p:txBody>
      </p:sp>
      <p:sp>
        <p:nvSpPr>
          <p:cNvPr id="24" name="Text Box 1040"/>
          <p:cNvSpPr txBox="1">
            <a:spLocks noChangeArrowheads="1"/>
          </p:cNvSpPr>
          <p:nvPr/>
        </p:nvSpPr>
        <p:spPr bwMode="auto">
          <a:xfrm>
            <a:off x="4140200" y="5084688"/>
            <a:ext cx="912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potvrzení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277" y="2564904"/>
            <a:ext cx="28860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36912"/>
            <a:ext cx="29813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>
            <a:off x="2339752" y="3861048"/>
            <a:ext cx="4392488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>
            <a:off x="971600" y="3626540"/>
            <a:ext cx="4104456" cy="9048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9" name="AutoShape 11"/>
          <p:cNvSpPr>
            <a:spLocks noChangeArrowheads="1"/>
          </p:cNvSpPr>
          <p:nvPr/>
        </p:nvSpPr>
        <p:spPr bwMode="auto">
          <a:xfrm>
            <a:off x="7822058" y="2783579"/>
            <a:ext cx="1214438" cy="752475"/>
          </a:xfrm>
          <a:prstGeom prst="wedgeRoundRectCallout">
            <a:avLst>
              <a:gd name="adj1" fmla="val -231191"/>
              <a:gd name="adj2" fmla="val 8352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3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  <p:sp>
        <p:nvSpPr>
          <p:cNvPr id="15" name="AutoShape 55"/>
          <p:cNvSpPr>
            <a:spLocks noChangeArrowheads="1"/>
          </p:cNvSpPr>
          <p:nvPr/>
        </p:nvSpPr>
        <p:spPr bwMode="auto">
          <a:xfrm>
            <a:off x="7740352" y="4221088"/>
            <a:ext cx="1214438" cy="752475"/>
          </a:xfrm>
          <a:prstGeom prst="wedgeRoundRectCallout">
            <a:avLst>
              <a:gd name="adj1" fmla="val -145276"/>
              <a:gd name="adj2" fmla="val -9103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2152140" y="1671191"/>
            <a:ext cx="458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1.část :   </a:t>
            </a:r>
            <a:r>
              <a:rPr lang="cs-CZ" sz="2400" b="1" dirty="0" smtClean="0"/>
              <a:t>PC-PC</a:t>
            </a:r>
            <a:r>
              <a:rPr lang="en-US" sz="2400" b="1" dirty="0" smtClean="0"/>
              <a:t>  (</a:t>
            </a:r>
            <a:r>
              <a:rPr lang="en-US" sz="2400" b="1" dirty="0" err="1" smtClean="0"/>
              <a:t>varianta</a:t>
            </a:r>
            <a:r>
              <a:rPr lang="en-US" sz="2400" b="1" dirty="0" smtClean="0"/>
              <a:t>  C#)</a:t>
            </a:r>
            <a:endParaRPr lang="cs-CZ" sz="2400" b="1" dirty="0"/>
          </a:p>
        </p:txBody>
      </p:sp>
    </p:spTree>
    <p:extLst>
      <p:ext uri="{BB962C8B-B14F-4D97-AF65-F5344CB8AC3E}">
        <p14:creationId xmlns:p14="http://schemas.microsoft.com/office/powerpoint/2010/main" val="301201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899790" y="4077072"/>
            <a:ext cx="66245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PC  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  (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) </a:t>
            </a:r>
            <a:endParaRPr lang="cs-CZ" b="1" dirty="0">
              <a:cs typeface="Arial" charset="0"/>
            </a:endParaRPr>
          </a:p>
        </p:txBody>
      </p:sp>
      <p:sp>
        <p:nvSpPr>
          <p:cNvPr id="1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MA4S</a:t>
            </a:r>
            <a:endParaRPr lang="cs-CZ" sz="1200" b="1" dirty="0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270997" y="4582869"/>
            <a:ext cx="4187220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 smtClean="0">
                <a:cs typeface="Arial" charset="0"/>
              </a:rPr>
              <a:t>C: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PRS_podklady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modbus</a:t>
            </a:r>
            <a:r>
              <a:rPr lang="en-US" dirty="0" smtClean="0">
                <a:cs typeface="Arial" charset="0"/>
              </a:rPr>
              <a:t>\sharp\</a:t>
            </a:r>
            <a:endParaRPr lang="cs-CZ" dirty="0" smtClean="0">
              <a:cs typeface="Arial" charset="0"/>
            </a:endParaRP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\sharp\</a:t>
            </a:r>
            <a:endParaRPr lang="cs-CZ" dirty="0">
              <a:cs typeface="Arial" charset="0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930971" y="5438552"/>
            <a:ext cx="66245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</a:t>
            </a:r>
            <a:r>
              <a:rPr lang="en-US" dirty="0" err="1" smtClean="0">
                <a:cs typeface="Arial" charset="0"/>
              </a:rPr>
              <a:t>testov</a:t>
            </a:r>
            <a:r>
              <a:rPr lang="cs-CZ" dirty="0" err="1" smtClean="0">
                <a:cs typeface="Arial" charset="0"/>
              </a:rPr>
              <a:t>ání</a:t>
            </a:r>
            <a:r>
              <a:rPr lang="cs-CZ" dirty="0" smtClean="0">
                <a:cs typeface="Arial" charset="0"/>
              </a:rPr>
              <a:t>  ModbusMaster.exe a ModbusSlave.exe</a:t>
            </a:r>
            <a:endParaRPr lang="cs-CZ" b="1" dirty="0">
              <a:cs typeface="Arial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259632" y="5951021"/>
            <a:ext cx="4198585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dirty="0">
                <a:cs typeface="Arial" charset="0"/>
              </a:rPr>
              <a:t>C:</a:t>
            </a:r>
            <a:r>
              <a:rPr lang="en-US" dirty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PRS_podklady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modbus</a:t>
            </a:r>
            <a:r>
              <a:rPr lang="en-US" dirty="0" smtClean="0">
                <a:cs typeface="Arial" charset="0"/>
              </a:rPr>
              <a:t>\sharp\exe\</a:t>
            </a: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\sharp\</a:t>
            </a:r>
            <a:r>
              <a:rPr lang="cs-CZ" dirty="0" err="1" smtClean="0">
                <a:cs typeface="Arial" charset="0"/>
              </a:rPr>
              <a:t>exe</a:t>
            </a:r>
            <a:r>
              <a:rPr lang="en-US" dirty="0" smtClean="0">
                <a:cs typeface="Arial" charset="0"/>
              </a:rPr>
              <a:t>\</a:t>
            </a:r>
            <a:endParaRPr lang="cs-CZ" dirty="0">
              <a:cs typeface="Arial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575900" y="4715852"/>
            <a:ext cx="1300356" cy="36933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modbus.dll</a:t>
            </a:r>
            <a:endParaRPr lang="cs-CZ" dirty="0">
              <a:cs typeface="Arial" charset="0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550099" y="5951020"/>
            <a:ext cx="2168688" cy="646331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square">
            <a:spAutoFit/>
          </a:bodyPr>
          <a:lstStyle/>
          <a:p>
            <a:r>
              <a:rPr lang="en-US" dirty="0">
                <a:cs typeface="Arial" charset="0"/>
              </a:rPr>
              <a:t>ModbusMaster.exe</a:t>
            </a:r>
          </a:p>
          <a:p>
            <a:r>
              <a:rPr lang="en-US" dirty="0" smtClean="0">
                <a:cs typeface="Arial" charset="0"/>
              </a:rPr>
              <a:t>ModbusSlave.exe</a:t>
            </a:r>
            <a:endParaRPr lang="cs-CZ" dirty="0">
              <a:cs typeface="Arial" charset="0"/>
            </a:endParaRPr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947" y="1556792"/>
            <a:ext cx="666536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Obdélník 25"/>
          <p:cNvSpPr/>
          <p:nvPr/>
        </p:nvSpPr>
        <p:spPr>
          <a:xfrm>
            <a:off x="5580112" y="1939945"/>
            <a:ext cx="1082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>
                <a:solidFill>
                  <a:srgbClr val="FFFF00"/>
                </a:solidFill>
              </a:rPr>
              <a:t>(</a:t>
            </a:r>
            <a:r>
              <a:rPr lang="cs-CZ" b="1" dirty="0" smtClean="0">
                <a:solidFill>
                  <a:srgbClr val="FFFF00"/>
                </a:solidFill>
              </a:rPr>
              <a:t>Master)</a:t>
            </a:r>
            <a:endParaRPr lang="cs-CZ" b="1" dirty="0">
              <a:solidFill>
                <a:srgbClr val="FFFF00"/>
              </a:solidFill>
            </a:endParaRPr>
          </a:p>
        </p:txBody>
      </p:sp>
      <p:sp>
        <p:nvSpPr>
          <p:cNvPr id="27" name="Obdélník 26"/>
          <p:cNvSpPr/>
          <p:nvPr/>
        </p:nvSpPr>
        <p:spPr>
          <a:xfrm>
            <a:off x="1043608" y="1891065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 smtClean="0">
                <a:solidFill>
                  <a:srgbClr val="FFFF00"/>
                </a:solidFill>
              </a:rPr>
              <a:t>Slave</a:t>
            </a:r>
            <a:endParaRPr lang="cs-CZ" b="1" dirty="0">
              <a:solidFill>
                <a:srgbClr val="FFFF00"/>
              </a:solidFill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2659163" y="2132856"/>
            <a:ext cx="2880320" cy="1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9" name="TextovéPole 28"/>
          <p:cNvSpPr txBox="1"/>
          <p:nvPr/>
        </p:nvSpPr>
        <p:spPr>
          <a:xfrm>
            <a:off x="3491880" y="1767954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  </a:t>
            </a:r>
            <a:r>
              <a:rPr lang="cs-CZ" sz="1400" dirty="0" smtClean="0"/>
              <a:t>- virtuální</a:t>
            </a:r>
            <a:endParaRPr lang="cs-CZ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25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1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467544" y="980728"/>
            <a:ext cx="38527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 smtClean="0">
                <a:cs typeface="Arial" charset="0"/>
              </a:rPr>
              <a:t>Zařazení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do aplikace</a:t>
            </a:r>
            <a:endParaRPr lang="cs-CZ" b="1" dirty="0">
              <a:cs typeface="Arial" charset="0"/>
            </a:endParaRPr>
          </a:p>
        </p:txBody>
      </p:sp>
      <p:pic>
        <p:nvPicPr>
          <p:cNvPr id="779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1469901"/>
            <a:ext cx="3015816" cy="174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47" y="2344117"/>
            <a:ext cx="2426451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7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62611"/>
            <a:ext cx="27717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7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653" y="2676872"/>
            <a:ext cx="19716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49"/>
          <p:cNvSpPr txBox="1">
            <a:spLocks noChangeArrowheads="1"/>
          </p:cNvSpPr>
          <p:nvPr/>
        </p:nvSpPr>
        <p:spPr bwMode="auto">
          <a:xfrm>
            <a:off x="6804248" y="1641574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1.</a:t>
            </a:r>
            <a:endParaRPr lang="cs-CZ" sz="2400" b="1" dirty="0"/>
          </a:p>
        </p:txBody>
      </p:sp>
      <p:sp>
        <p:nvSpPr>
          <p:cNvPr id="28" name="Text Box 49"/>
          <p:cNvSpPr txBox="1">
            <a:spLocks noChangeArrowheads="1"/>
          </p:cNvSpPr>
          <p:nvPr/>
        </p:nvSpPr>
        <p:spPr bwMode="auto">
          <a:xfrm>
            <a:off x="3635896" y="2350120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2</a:t>
            </a:r>
            <a:r>
              <a:rPr lang="cs-CZ" sz="2400" b="1" dirty="0" smtClean="0"/>
              <a:t>.</a:t>
            </a:r>
            <a:endParaRPr lang="cs-CZ" sz="2400" b="1" dirty="0"/>
          </a:p>
        </p:txBody>
      </p:sp>
      <p:cxnSp>
        <p:nvCxnSpPr>
          <p:cNvPr id="3" name="Přímá spojnice se šipkou 2"/>
          <p:cNvCxnSpPr/>
          <p:nvPr/>
        </p:nvCxnSpPr>
        <p:spPr>
          <a:xfrm>
            <a:off x="1835696" y="3573016"/>
            <a:ext cx="5832648" cy="216024"/>
          </a:xfrm>
          <a:prstGeom prst="straightConnector1">
            <a:avLst/>
          </a:prstGeom>
          <a:ln w="19050">
            <a:solidFill>
              <a:srgbClr val="0000F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251520" y="3191743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3.</a:t>
            </a:r>
            <a:endParaRPr lang="cs-CZ" sz="2400" b="1" dirty="0"/>
          </a:p>
        </p:txBody>
      </p:sp>
      <p:sp>
        <p:nvSpPr>
          <p:cNvPr id="4" name="Ovál 3"/>
          <p:cNvSpPr/>
          <p:nvPr/>
        </p:nvSpPr>
        <p:spPr>
          <a:xfrm>
            <a:off x="971600" y="5758755"/>
            <a:ext cx="1728192" cy="31065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Text Box 49"/>
          <p:cNvSpPr txBox="1">
            <a:spLocks noChangeArrowheads="1"/>
          </p:cNvSpPr>
          <p:nvPr/>
        </p:nvSpPr>
        <p:spPr bwMode="auto">
          <a:xfrm>
            <a:off x="251520" y="5631631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4</a:t>
            </a:r>
            <a:r>
              <a:rPr lang="cs-CZ" sz="2400" b="1" dirty="0" smtClean="0"/>
              <a:t>.</a:t>
            </a:r>
            <a:endParaRPr lang="cs-CZ" sz="2400" b="1" dirty="0"/>
          </a:p>
        </p:txBody>
      </p:sp>
      <p:sp>
        <p:nvSpPr>
          <p:cNvPr id="6" name="Zaoblený obdélníkový popisek 5"/>
          <p:cNvSpPr/>
          <p:nvPr/>
        </p:nvSpPr>
        <p:spPr>
          <a:xfrm>
            <a:off x="7334149" y="1700808"/>
            <a:ext cx="1381225" cy="612648"/>
          </a:xfrm>
          <a:prstGeom prst="wedgeRoundRectCallout">
            <a:avLst>
              <a:gd name="adj1" fmla="val -128752"/>
              <a:gd name="adj2" fmla="val 73383"/>
              <a:gd name="adj3" fmla="val 16667"/>
            </a:avLst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0000FF"/>
                </a:solidFill>
              </a:rPr>
              <a:t>p</a:t>
            </a:r>
            <a:r>
              <a:rPr lang="cs-CZ" sz="1400" dirty="0" smtClean="0">
                <a:solidFill>
                  <a:srgbClr val="0000FF"/>
                </a:solidFill>
              </a:rPr>
              <a:t>ravé tlačítko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myši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1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MA4S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383853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179512" y="1556792"/>
            <a:ext cx="8629650" cy="483209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namespace</a:t>
            </a:r>
            <a:r>
              <a:rPr lang="cs-CZ" sz="1400" b="1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rgbClr val="0000FF"/>
                </a:solidFill>
                <a:cs typeface="Arial" charset="0"/>
              </a:rPr>
              <a:t>Modbus</a:t>
            </a:r>
            <a:r>
              <a:rPr lang="cs-CZ" sz="1400" dirty="0">
                <a:solidFill>
                  <a:srgbClr val="0000FF"/>
                </a:solidFill>
                <a:cs typeface="Arial" charset="0"/>
              </a:rPr>
              <a:t>;</a:t>
            </a:r>
          </a:p>
          <a:p>
            <a:endParaRPr lang="cs-CZ" sz="1400" dirty="0">
              <a:cs typeface="Arial" charset="0"/>
            </a:endParaRPr>
          </a:p>
          <a:p>
            <a:r>
              <a:rPr lang="cs-CZ" sz="1400" b="1" dirty="0" smtClean="0">
                <a:cs typeface="Arial" charset="0"/>
              </a:rPr>
              <a:t>  </a:t>
            </a:r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class</a:t>
            </a:r>
            <a:r>
              <a:rPr lang="cs-CZ" sz="1400" b="1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cs typeface="Arial" charset="0"/>
              </a:rPr>
              <a:t>Modbus</a:t>
            </a:r>
            <a:r>
              <a:rPr lang="cs-CZ" sz="1400" dirty="0" smtClean="0">
                <a:solidFill>
                  <a:srgbClr val="0000FF"/>
                </a:solidFill>
                <a:cs typeface="Arial" charset="0"/>
              </a:rPr>
              <a:t>ASCII</a:t>
            </a:r>
            <a:endParaRPr lang="cs-CZ" sz="1400" dirty="0">
              <a:solidFill>
                <a:srgbClr val="0000FF"/>
              </a:solidFill>
              <a:cs typeface="Arial" charset="0"/>
            </a:endParaRPr>
          </a:p>
          <a:p>
            <a:endParaRPr lang="cs-CZ" sz="1400" dirty="0"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AHex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b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HexAsc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b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w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,byte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WrEoT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):;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WrOne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adr,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val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fce,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reg,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val,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bytes,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adr,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val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AnsErr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Lrc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le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n):</a:t>
            </a:r>
            <a:r>
              <a:rPr lang="cs-CZ" sz="1400" dirty="0">
                <a:latin typeface="Lucida Console" pitchFamily="49" charset="0"/>
                <a:cs typeface="Arial" charset="0"/>
              </a:rPr>
              <a:t>byte;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107702" y="980728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dirty="0">
                <a:cs typeface="Arial" charset="0"/>
              </a:rPr>
              <a:t>Podpora pro PC      </a:t>
            </a:r>
            <a:r>
              <a:rPr lang="en-US" dirty="0" smtClean="0">
                <a:solidFill>
                  <a:srgbClr val="0000FF"/>
                </a:solidFill>
                <a:cs typeface="Arial" charset="0"/>
              </a:rPr>
              <a:t>Class lib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  -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 </a:t>
            </a:r>
            <a:endParaRPr lang="cs-CZ" b="1" dirty="0">
              <a:cs typeface="Arial" charset="0"/>
            </a:endParaRPr>
          </a:p>
        </p:txBody>
      </p:sp>
      <p:sp>
        <p:nvSpPr>
          <p:cNvPr id="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MA4S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41415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MA4S</a:t>
            </a:r>
            <a:endParaRPr lang="cs-CZ" sz="1200" b="1" dirty="0"/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67828" name="Group 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659819"/>
              </p:ext>
            </p:extLst>
          </p:nvPr>
        </p:nvGraphicFramePr>
        <p:xfrm>
          <a:off x="900113" y="1125538"/>
          <a:ext cx="5688012" cy="2238720"/>
        </p:xfrm>
        <a:graphic>
          <a:graphicData uri="http://schemas.openxmlformats.org/drawingml/2006/table">
            <a:tbl>
              <a:tblPr/>
              <a:tblGrid>
                <a:gridCol w="2968625"/>
                <a:gridCol w="2719387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metody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třídy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ModbusASCII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 aplikaci z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dll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WrOne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AnsWr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AnsErr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WrEoT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RdWord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v sekci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ing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přidat </a:t>
                      </a: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Group 246"/>
          <p:cNvGraphicFramePr>
            <a:graphicFrameLocks noGrp="1"/>
          </p:cNvGraphicFramePr>
          <p:nvPr/>
        </p:nvGraphicFramePr>
        <p:xfrm>
          <a:off x="900113" y="3573463"/>
          <a:ext cx="5759450" cy="2346960"/>
        </p:xfrm>
        <a:graphic>
          <a:graphicData uri="http://schemas.openxmlformats.org/drawingml/2006/table">
            <a:tbl>
              <a:tblPr/>
              <a:tblGrid>
                <a:gridCol w="3225800"/>
                <a:gridCol w="1612900"/>
                <a:gridCol w="920750"/>
              </a:tblGrid>
              <a:tr h="1714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Definované a doporučené hodnoty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význam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uzlu Slave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ADR_S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zápis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FCE_WREG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zápis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zapisovaného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zapisovaného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BIT_WR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25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MA4S</a:t>
            </a:r>
            <a:endParaRPr lang="cs-CZ" sz="1200" b="1" dirty="0"/>
          </a:p>
        </p:txBody>
      </p:sp>
      <p:sp>
        <p:nvSpPr>
          <p:cNvPr id="79875" name="Line 10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9876" name="Text Box 1028"/>
          <p:cNvSpPr txBox="1">
            <a:spLocks noChangeArrowheads="1"/>
          </p:cNvSpPr>
          <p:nvPr/>
        </p:nvSpPr>
        <p:spPr bwMode="auto">
          <a:xfrm>
            <a:off x="468313" y="1412875"/>
            <a:ext cx="6573837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:</a:t>
            </a:r>
            <a:r>
              <a:rPr lang="en-US" sz="1600"/>
              <a:t>,  </a:t>
            </a:r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LRC</a:t>
            </a:r>
            <a:r>
              <a:rPr lang="cs-CZ" sz="1600"/>
              <a:t>, </a:t>
            </a:r>
            <a:r>
              <a:rPr lang="cs-CZ" sz="1600" b="1"/>
              <a:t>CRLF</a:t>
            </a:r>
          </a:p>
        </p:txBody>
      </p:sp>
      <p:sp>
        <p:nvSpPr>
          <p:cNvPr id="79877" name="AutoShape 1029"/>
          <p:cNvSpPr>
            <a:spLocks noChangeArrowheads="1"/>
          </p:cNvSpPr>
          <p:nvPr/>
        </p:nvSpPr>
        <p:spPr bwMode="auto">
          <a:xfrm>
            <a:off x="3729038" y="1844675"/>
            <a:ext cx="485775" cy="6477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79878" name="Text Box 1030"/>
          <p:cNvSpPr txBox="1">
            <a:spLocks noChangeArrowheads="1"/>
          </p:cNvSpPr>
          <p:nvPr/>
        </p:nvSpPr>
        <p:spPr bwMode="auto">
          <a:xfrm>
            <a:off x="488950" y="2630488"/>
            <a:ext cx="6408738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79879" name="Line 1031"/>
          <p:cNvSpPr>
            <a:spLocks noChangeShapeType="1"/>
          </p:cNvSpPr>
          <p:nvPr/>
        </p:nvSpPr>
        <p:spPr bwMode="auto">
          <a:xfrm>
            <a:off x="7164388" y="3689350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9880" name="Text Box 1032"/>
          <p:cNvSpPr txBox="1">
            <a:spLocks noChangeArrowheads="1"/>
          </p:cNvSpPr>
          <p:nvPr/>
        </p:nvSpPr>
        <p:spPr bwMode="auto">
          <a:xfrm>
            <a:off x="7935913" y="349408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79881" name="Text Box 1033"/>
          <p:cNvSpPr txBox="1">
            <a:spLocks noChangeArrowheads="1"/>
          </p:cNvSpPr>
          <p:nvPr/>
        </p:nvSpPr>
        <p:spPr bwMode="auto">
          <a:xfrm>
            <a:off x="468313" y="3567113"/>
            <a:ext cx="6408737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79882" name="Line 1034"/>
          <p:cNvSpPr>
            <a:spLocks noChangeShapeType="1"/>
          </p:cNvSpPr>
          <p:nvPr/>
        </p:nvSpPr>
        <p:spPr bwMode="auto">
          <a:xfrm>
            <a:off x="7164388" y="270827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9883" name="Text Box 1035"/>
          <p:cNvSpPr txBox="1">
            <a:spLocks noChangeArrowheads="1"/>
          </p:cNvSpPr>
          <p:nvPr/>
        </p:nvSpPr>
        <p:spPr bwMode="auto">
          <a:xfrm>
            <a:off x="7935913" y="251301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79884" name="Rectangle 1036"/>
          <p:cNvSpPr>
            <a:spLocks noChangeArrowheads="1"/>
          </p:cNvSpPr>
          <p:nvPr/>
        </p:nvSpPr>
        <p:spPr bwMode="auto">
          <a:xfrm>
            <a:off x="539750" y="4525963"/>
            <a:ext cx="4257897" cy="5847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bfin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 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[512];    </a:t>
            </a:r>
          </a:p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bfout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 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[512];</a:t>
            </a:r>
            <a:endParaRPr lang="cs-CZ" sz="1600" dirty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79885" name="Rectangle 1037"/>
          <p:cNvSpPr>
            <a:spLocks noChangeArrowheads="1"/>
          </p:cNvSpPr>
          <p:nvPr/>
        </p:nvSpPr>
        <p:spPr bwMode="auto">
          <a:xfrm>
            <a:off x="755650" y="5368925"/>
            <a:ext cx="3059113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bfout</a:t>
            </a:r>
            <a:r>
              <a:rPr lang="en-US" sz="1600"/>
              <a:t>[0]                 </a:t>
            </a:r>
            <a:r>
              <a:rPr lang="en-US" sz="1600" b="1"/>
              <a:t>:</a:t>
            </a:r>
          </a:p>
          <a:p>
            <a:r>
              <a:rPr lang="en-US" sz="1600"/>
              <a:t>bfout[1],bfout[2]    </a:t>
            </a:r>
            <a:r>
              <a:rPr lang="en-US" sz="1600" b="1"/>
              <a:t>adresa slavu</a:t>
            </a:r>
          </a:p>
          <a:p>
            <a:r>
              <a:rPr lang="en-US" sz="1600"/>
              <a:t>bfout[3],bfout[4]    </a:t>
            </a:r>
            <a:r>
              <a:rPr lang="en-US" sz="1600" b="1"/>
              <a:t>k</a:t>
            </a:r>
            <a:r>
              <a:rPr lang="cs-CZ" sz="1600" b="1"/>
              <a:t>ód funkce</a:t>
            </a:r>
          </a:p>
          <a:p>
            <a:r>
              <a:rPr lang="cs-CZ" sz="1600"/>
              <a:t>    .</a:t>
            </a:r>
          </a:p>
          <a:p>
            <a:r>
              <a:rPr lang="cs-CZ" sz="1600"/>
              <a:t>    .</a:t>
            </a:r>
            <a:r>
              <a:rPr lang="en-US" sz="1600"/>
              <a:t>      </a:t>
            </a:r>
            <a:endParaRPr lang="cs-CZ" sz="1600"/>
          </a:p>
        </p:txBody>
      </p:sp>
    </p:spTree>
    <p:extLst>
      <p:ext uri="{BB962C8B-B14F-4D97-AF65-F5344CB8AC3E}">
        <p14:creationId xmlns:p14="http://schemas.microsoft.com/office/powerpoint/2010/main" val="289470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Motiv sady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Motiv sady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tiv sady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lastní návrh">
  <a:themeElements>
    <a:clrScheme name="Vlastn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lastn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lastn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2533</TotalTime>
  <Words>2225</Words>
  <Application>Microsoft Office PowerPoint</Application>
  <PresentationFormat>Předvádění na obrazovce (4:3)</PresentationFormat>
  <Paragraphs>580</Paragraphs>
  <Slides>28</Slides>
  <Notes>28</Notes>
  <HiddenSlides>0</HiddenSlides>
  <MMClips>0</MMClips>
  <ScaleCrop>false</ScaleCrop>
  <HeadingPairs>
    <vt:vector size="4" baseType="variant">
      <vt:variant>
        <vt:lpstr>Motiv</vt:lpstr>
      </vt:variant>
      <vt:variant>
        <vt:i4>2</vt:i4>
      </vt:variant>
      <vt:variant>
        <vt:lpstr>Nadpisy snímků</vt:lpstr>
      </vt:variant>
      <vt:variant>
        <vt:i4>28</vt:i4>
      </vt:variant>
    </vt:vector>
  </HeadingPairs>
  <TitlesOfParts>
    <vt:vector size="30" baseType="lpstr">
      <vt:lpstr>Motiv sady Office</vt:lpstr>
      <vt:lpstr>Vlastní návrh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Windows</dc:creator>
  <cp:lastModifiedBy>Josef Grosman</cp:lastModifiedBy>
  <cp:revision>75</cp:revision>
  <dcterms:created xsi:type="dcterms:W3CDTF">2010-03-02T11:37:00Z</dcterms:created>
  <dcterms:modified xsi:type="dcterms:W3CDTF">2015-10-26T16:51:58Z</dcterms:modified>
</cp:coreProperties>
</file>