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31"/>
  </p:notesMasterIdLst>
  <p:handoutMasterIdLst>
    <p:handoutMasterId r:id="rId32"/>
  </p:handoutMasterIdLst>
  <p:sldIdLst>
    <p:sldId id="257" r:id="rId3"/>
    <p:sldId id="309" r:id="rId4"/>
    <p:sldId id="329" r:id="rId5"/>
    <p:sldId id="330" r:id="rId6"/>
    <p:sldId id="324" r:id="rId7"/>
    <p:sldId id="325" r:id="rId8"/>
    <p:sldId id="311" r:id="rId9"/>
    <p:sldId id="264" r:id="rId10"/>
    <p:sldId id="300" r:id="rId11"/>
    <p:sldId id="331" r:id="rId12"/>
    <p:sldId id="305" r:id="rId13"/>
    <p:sldId id="306" r:id="rId14"/>
    <p:sldId id="332" r:id="rId15"/>
    <p:sldId id="333" r:id="rId16"/>
    <p:sldId id="260" r:id="rId17"/>
    <p:sldId id="326" r:id="rId18"/>
    <p:sldId id="280" r:id="rId19"/>
    <p:sldId id="281" r:id="rId20"/>
    <p:sldId id="283" r:id="rId21"/>
    <p:sldId id="334" r:id="rId22"/>
    <p:sldId id="292" r:id="rId23"/>
    <p:sldId id="335" r:id="rId24"/>
    <p:sldId id="293" r:id="rId25"/>
    <p:sldId id="336" r:id="rId26"/>
    <p:sldId id="337" r:id="rId27"/>
    <p:sldId id="321" r:id="rId28"/>
    <p:sldId id="322" r:id="rId29"/>
    <p:sldId id="323" r:id="rId30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0C0C0"/>
    <a:srgbClr val="CCFFCC"/>
    <a:srgbClr val="66FFFF"/>
    <a:srgbClr val="0099FF"/>
    <a:srgbClr val="66CCFF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větlý styl 3 – zvýraznění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01" autoAdjust="0"/>
  </p:normalViewPr>
  <p:slideViewPr>
    <p:cSldViewPr>
      <p:cViewPr varScale="1">
        <p:scale>
          <a:sx n="100" d="100"/>
          <a:sy n="100" d="100"/>
        </p:scale>
        <p:origin x="-2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199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37937C0-8AC4-4A18-BC3B-AC2399E15546}" type="datetimeFigureOut">
              <a:rPr lang="cs-CZ"/>
              <a:pPr>
                <a:defRPr/>
              </a:pPr>
              <a:t>29.10.2015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A1AA87E-D83E-4C2D-947F-72CA2D9FEEB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066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E476ACE-B05D-4406-A956-C3430FCC03C8}" type="datetimeFigureOut">
              <a:rPr lang="cs-CZ"/>
              <a:pPr/>
              <a:t>29.10.2015</a:t>
            </a:fld>
            <a:endParaRPr lang="cs-CZ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C34FBE-36A1-48F5-863A-5386E4DFD713}" type="slidenum">
              <a:rPr lang="cs-CZ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4812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127125" y="223838"/>
            <a:ext cx="6923088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Nadpis 4"/>
          <p:cNvSpPr>
            <a:spLocks/>
          </p:cNvSpPr>
          <p:nvPr/>
        </p:nvSpPr>
        <p:spPr bwMode="auto">
          <a:xfrm>
            <a:off x="428625" y="1857375"/>
            <a:ext cx="8286750" cy="1857375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cs-CZ" sz="4400"/>
          </a:p>
        </p:txBody>
      </p:sp>
      <p:sp>
        <p:nvSpPr>
          <p:cNvPr id="13316" name="Obdélník 7"/>
          <p:cNvSpPr>
            <a:spLocks noChangeArrowheads="1"/>
          </p:cNvSpPr>
          <p:nvPr/>
        </p:nvSpPr>
        <p:spPr bwMode="auto">
          <a:xfrm>
            <a:off x="142875" y="4749800"/>
            <a:ext cx="88582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TECHNICKÁ UNIVERZITA V LIBERCI</a:t>
            </a:r>
          </a:p>
          <a:p>
            <a:pPr algn="ctr">
              <a:spcBef>
                <a:spcPts val="500"/>
              </a:spcBef>
            </a:pPr>
            <a:r>
              <a:rPr lang="cs-CZ">
                <a:cs typeface="Arial" charset="0"/>
              </a:rPr>
              <a:t>Fakulta mechatroniky, informatiky a mezioborových studií</a:t>
            </a:r>
          </a:p>
        </p:txBody>
      </p:sp>
      <p:sp>
        <p:nvSpPr>
          <p:cNvPr id="13321" name="Text Box 10"/>
          <p:cNvSpPr txBox="1">
            <a:spLocks noChangeArrowheads="1"/>
          </p:cNvSpPr>
          <p:nvPr/>
        </p:nvSpPr>
        <p:spPr bwMode="auto">
          <a:xfrm>
            <a:off x="71438" y="6059488"/>
            <a:ext cx="9001125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400">
                <a:cs typeface="Arial" charset="0"/>
              </a:rPr>
              <a:t>Tento materiál vznikl v rámci projektu  ESF CZ.1.07/2.2.00/07.0247</a:t>
            </a:r>
          </a:p>
          <a:p>
            <a:pPr algn="ctr"/>
            <a:r>
              <a:rPr lang="cs-CZ" sz="1400" b="1">
                <a:cs typeface="Arial" charset="0"/>
              </a:rPr>
              <a:t>Reflexe požadavků průmyslu na výuku v oblasti automatického řízení a měření</a:t>
            </a:r>
            <a:r>
              <a:rPr lang="cs-CZ" sz="1400">
                <a:cs typeface="Arial" charset="0"/>
              </a:rPr>
              <a:t>,</a:t>
            </a:r>
          </a:p>
          <a:p>
            <a:pPr algn="ctr"/>
            <a:r>
              <a:rPr lang="cs-CZ" sz="1400">
                <a:cs typeface="Arial" charset="0"/>
              </a:rPr>
              <a:t> který je spolufinancován Evropským sociálním fondem a státním rozpočtem ČR</a:t>
            </a:r>
          </a:p>
        </p:txBody>
      </p:sp>
      <p:pic>
        <p:nvPicPr>
          <p:cNvPr id="13322" name="Obrázek 2" descr="untitled1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5838825"/>
            <a:ext cx="91440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Obrázek 14" descr="logo_linka2_cerna_p_10000_.pn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00500" y="207963"/>
            <a:ext cx="5037138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0" name="Text Box 36"/>
          <p:cNvSpPr txBox="1">
            <a:spLocks noChangeArrowheads="1"/>
          </p:cNvSpPr>
          <p:nvPr/>
        </p:nvSpPr>
        <p:spPr bwMode="auto">
          <a:xfrm>
            <a:off x="3929063" y="501650"/>
            <a:ext cx="4776787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1000">
                <a:solidFill>
                  <a:srgbClr val="404040"/>
                </a:solidFill>
                <a:cs typeface="Arial" charset="0"/>
              </a:rPr>
              <a:t>Reflexe požadavků průmyslu na výuku v oblasti automatického řízení a měření</a:t>
            </a:r>
          </a:p>
        </p:txBody>
      </p:sp>
      <p:pic>
        <p:nvPicPr>
          <p:cNvPr id="25611" name="Picture 2"/>
          <p:cNvPicPr>
            <a:picLocks noChangeAspect="1" noChangeArrowheads="1"/>
          </p:cNvPicPr>
          <p:nvPr/>
        </p:nvPicPr>
        <p:blipFill>
          <a:blip r:embed="rId14" cstate="print"/>
          <a:srcRect r="15582" b="26382"/>
          <a:stretch>
            <a:fillRect/>
          </a:stretch>
        </p:blipFill>
        <p:spPr bwMode="auto">
          <a:xfrm>
            <a:off x="323850" y="149225"/>
            <a:ext cx="34417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Zástupný symbol pro text 3"/>
          <p:cNvSpPr txBox="1">
            <a:spLocks/>
          </p:cNvSpPr>
          <p:nvPr/>
        </p:nvSpPr>
        <p:spPr bwMode="auto">
          <a:xfrm>
            <a:off x="142875" y="4084638"/>
            <a:ext cx="88582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en-US" sz="1600" b="1" i="1">
                <a:cs typeface="Arial" charset="0"/>
              </a:rPr>
              <a:t>Ing. Josef Grosman</a:t>
            </a:r>
            <a:endParaRPr lang="cs-CZ" sz="1600" b="1" i="1">
              <a:cs typeface="Arial" charset="0"/>
            </a:endParaRPr>
          </a:p>
        </p:txBody>
      </p:sp>
      <p:sp>
        <p:nvSpPr>
          <p:cNvPr id="4104" name="Zástupný symbol pro text 3"/>
          <p:cNvSpPr txBox="1">
            <a:spLocks/>
          </p:cNvSpPr>
          <p:nvPr/>
        </p:nvSpPr>
        <p:spPr bwMode="auto">
          <a:xfrm>
            <a:off x="539750" y="1916113"/>
            <a:ext cx="81359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spcBef>
                <a:spcPct val="20000"/>
              </a:spcBef>
              <a:buFont typeface="Arial" charset="0"/>
              <a:buNone/>
            </a:pPr>
            <a:r>
              <a:rPr lang="cs-CZ" sz="3600" b="1" dirty="0" smtClean="0">
                <a:cs typeface="Arial" charset="0"/>
              </a:rPr>
              <a:t>ŘPS – úloha MODBUS MA</a:t>
            </a:r>
            <a:r>
              <a:rPr lang="en-US" sz="3600" b="1" dirty="0" smtClean="0">
                <a:cs typeface="Arial" charset="0"/>
              </a:rPr>
              <a:t>1</a:t>
            </a:r>
            <a:r>
              <a:rPr lang="cs-CZ" sz="3600" b="1" dirty="0" smtClean="0">
                <a:cs typeface="Arial" charset="0"/>
              </a:rPr>
              <a:t>S</a:t>
            </a:r>
            <a:endParaRPr lang="cs-CZ" sz="3600" b="1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8601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23850" y="1133475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implementace na PC (server)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374062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Přijímá požadavky od klienta a vrací odpovědi</a:t>
            </a:r>
          </a:p>
          <a:p>
            <a:r>
              <a:rPr lang="cs-CZ" sz="1600" dirty="0"/>
              <a:t>   - požadavek na zápis jediného bitového stavu  – funkční kód 5,</a:t>
            </a:r>
          </a:p>
          <a:p>
            <a:r>
              <a:rPr lang="cs-CZ" sz="1600" dirty="0"/>
              <a:t>     stav indikuje a vrací potvrzení o přijetí požadavku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cs-CZ" sz="1600" dirty="0">
                <a:solidFill>
                  <a:srgbClr val="0000FF"/>
                </a:solidFill>
              </a:rPr>
              <a:t> </a:t>
            </a:r>
            <a:r>
              <a:rPr lang="cs-CZ" sz="1600" dirty="0" err="1">
                <a:solidFill>
                  <a:srgbClr val="0000FF"/>
                </a:solidFill>
              </a:rPr>
              <a:t>AnsWr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/>
              <a:t>   </a:t>
            </a:r>
            <a:r>
              <a:rPr lang="cs-CZ" sz="1600" dirty="0"/>
              <a:t>- požadavek na čtení </a:t>
            </a:r>
            <a:r>
              <a:rPr lang="cs-CZ" sz="1600" dirty="0" smtClean="0"/>
              <a:t>1 </a:t>
            </a:r>
            <a:r>
              <a:rPr lang="cs-CZ" sz="1600" dirty="0"/>
              <a:t>bitové hodnoty – funkční kód </a:t>
            </a:r>
            <a:r>
              <a:rPr lang="cs-CZ" sz="1600" dirty="0" smtClean="0"/>
              <a:t>1 </a:t>
            </a:r>
            <a:r>
              <a:rPr lang="cs-CZ" sz="1600" dirty="0"/>
              <a:t>a vrací požadovanou hodnotu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AnsRd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kódem přijaté funkce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Kontrolovat přijatý požadavek a vracet chybovou odpověď v případě neimplementované 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funkce, neexistující adresy registru nebo bitu a hodnoty mimo rozsah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     </a:t>
            </a:r>
            <a:r>
              <a:rPr lang="en-US" sz="1600" dirty="0" err="1">
                <a:solidFill>
                  <a:srgbClr val="0000FF"/>
                </a:solidFill>
              </a:rPr>
              <a:t>metoda</a:t>
            </a:r>
            <a:r>
              <a:rPr lang="en-US" sz="1600" dirty="0">
                <a:solidFill>
                  <a:srgbClr val="0000FF"/>
                </a:solidFill>
              </a:rPr>
              <a:t>  </a:t>
            </a:r>
            <a:r>
              <a:rPr lang="cs-CZ" sz="1600" dirty="0" err="1">
                <a:solidFill>
                  <a:srgbClr val="0000FF"/>
                </a:solidFill>
              </a:rPr>
              <a:t>AnsErr</a:t>
            </a:r>
            <a:r>
              <a:rPr lang="cs-CZ" sz="1600" dirty="0">
                <a:solidFill>
                  <a:srgbClr val="0000FF"/>
                </a:solidFill>
              </a:rPr>
              <a:t> třídy </a:t>
            </a:r>
            <a:r>
              <a:rPr lang="cs-CZ" sz="1600" dirty="0" err="1">
                <a:solidFill>
                  <a:srgbClr val="0000FF"/>
                </a:solidFill>
              </a:rPr>
              <a:t>Modbus</a:t>
            </a:r>
            <a:r>
              <a:rPr lang="cs-CZ" sz="1600" dirty="0">
                <a:solidFill>
                  <a:srgbClr val="0000FF"/>
                </a:solidFill>
              </a:rPr>
              <a:t> ASCII s upraveným kódem funkce a typem chyby</a:t>
            </a:r>
          </a:p>
          <a:p>
            <a:r>
              <a:rPr lang="cs-CZ" sz="1600" dirty="0" smtClean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Skupinové vysílání ignorovat .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6429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6" name="AutoShape 4"/>
          <p:cNvSpPr>
            <a:spLocks noChangeArrowheads="1"/>
          </p:cNvSpPr>
          <p:nvPr/>
        </p:nvSpPr>
        <p:spPr bwMode="auto">
          <a:xfrm>
            <a:off x="1765300" y="2257425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90117" name="Oval 5"/>
          <p:cNvSpPr>
            <a:spLocks noChangeArrowheads="1"/>
          </p:cNvSpPr>
          <p:nvPr/>
        </p:nvSpPr>
        <p:spPr bwMode="auto">
          <a:xfrm>
            <a:off x="1189038" y="1771650"/>
            <a:ext cx="215900" cy="2174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1333500" y="1897063"/>
            <a:ext cx="4318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0119" name="AutoShape 7"/>
          <p:cNvSpPr>
            <a:spLocks noChangeArrowheads="1"/>
          </p:cNvSpPr>
          <p:nvPr/>
        </p:nvSpPr>
        <p:spPr bwMode="auto">
          <a:xfrm>
            <a:off x="1763713" y="1700213"/>
            <a:ext cx="865187" cy="431800"/>
          </a:xfrm>
          <a:prstGeom prst="wedgeRoundRectCallout">
            <a:avLst>
              <a:gd name="adj1" fmla="val -59907"/>
              <a:gd name="adj2" fmla="val 6360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Otevření</a:t>
            </a:r>
          </a:p>
          <a:p>
            <a:r>
              <a:rPr lang="cs-CZ" sz="1200">
                <a:latin typeface="Times New Roman" charset="0"/>
                <a:cs typeface="Times New Roman" charset="0"/>
              </a:rPr>
              <a:t>COM</a:t>
            </a:r>
          </a:p>
        </p:txBody>
      </p:sp>
      <p:sp>
        <p:nvSpPr>
          <p:cNvPr id="90120" name="AutoShape 8"/>
          <p:cNvSpPr>
            <a:spLocks noChangeArrowheads="1"/>
          </p:cNvSpPr>
          <p:nvPr/>
        </p:nvSpPr>
        <p:spPr bwMode="auto">
          <a:xfrm>
            <a:off x="1763713" y="3648075"/>
            <a:ext cx="1076325" cy="788988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sp>
        <p:nvSpPr>
          <p:cNvPr id="90121" name="AutoShape 9"/>
          <p:cNvSpPr>
            <a:spLocks noChangeArrowheads="1"/>
          </p:cNvSpPr>
          <p:nvPr/>
        </p:nvSpPr>
        <p:spPr bwMode="auto">
          <a:xfrm>
            <a:off x="1768475" y="5086350"/>
            <a:ext cx="1076325" cy="10064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  <a:p>
            <a:pPr algn="ctr"/>
            <a:r>
              <a:rPr lang="cs-CZ" sz="1400">
                <a:cs typeface="Arial" charset="0"/>
              </a:rPr>
              <a:t>a vyslání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90124" name="AutoShape 12"/>
          <p:cNvCxnSpPr>
            <a:cxnSpLocks noChangeShapeType="1"/>
            <a:stCxn id="90116" idx="2"/>
            <a:endCxn id="90120" idx="0"/>
          </p:cNvCxnSpPr>
          <p:nvPr/>
        </p:nvCxnSpPr>
        <p:spPr bwMode="auto">
          <a:xfrm flipH="1">
            <a:off x="2301875" y="2997200"/>
            <a:ext cx="3175" cy="650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5" name="AutoShape 13"/>
          <p:cNvCxnSpPr>
            <a:cxnSpLocks noChangeShapeType="1"/>
            <a:stCxn id="90120" idx="2"/>
            <a:endCxn id="90121" idx="0"/>
          </p:cNvCxnSpPr>
          <p:nvPr/>
        </p:nvCxnSpPr>
        <p:spPr bwMode="auto">
          <a:xfrm>
            <a:off x="2301875" y="4437063"/>
            <a:ext cx="4763" cy="649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90128" name="AutoShape 16"/>
          <p:cNvCxnSpPr>
            <a:cxnSpLocks noChangeShapeType="1"/>
            <a:stCxn id="90121" idx="1"/>
            <a:endCxn id="90116" idx="1"/>
          </p:cNvCxnSpPr>
          <p:nvPr/>
        </p:nvCxnSpPr>
        <p:spPr bwMode="auto">
          <a:xfrm rot="10800000">
            <a:off x="1765300" y="2627313"/>
            <a:ext cx="3175" cy="2962275"/>
          </a:xfrm>
          <a:prstGeom prst="bentConnector3">
            <a:avLst>
              <a:gd name="adj1" fmla="val 98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90130" name="AutoShape 18"/>
          <p:cNvSpPr>
            <a:spLocks noChangeArrowheads="1"/>
          </p:cNvSpPr>
          <p:nvPr/>
        </p:nvSpPr>
        <p:spPr bwMode="auto">
          <a:xfrm>
            <a:off x="2627313" y="3068638"/>
            <a:ext cx="1296987" cy="504825"/>
          </a:xfrm>
          <a:prstGeom prst="wedgeRoundRectCallout">
            <a:avLst>
              <a:gd name="adj1" fmla="val -76315"/>
              <a:gd name="adj2" fmla="val 2830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466725" y="1052513"/>
            <a:ext cx="4752975" cy="4175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cxnSp>
        <p:nvCxnSpPr>
          <p:cNvPr id="90138" name="AutoShape 26"/>
          <p:cNvCxnSpPr>
            <a:cxnSpLocks noChangeShapeType="1"/>
            <a:stCxn id="90120" idx="2"/>
            <a:endCxn id="90120" idx="3"/>
          </p:cNvCxnSpPr>
          <p:nvPr/>
        </p:nvCxnSpPr>
        <p:spPr bwMode="auto">
          <a:xfrm rot="5400000" flipH="1" flipV="1">
            <a:off x="2374107" y="3971131"/>
            <a:ext cx="393700" cy="538163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90140" name="AutoShape 28"/>
          <p:cNvSpPr>
            <a:spLocks noChangeArrowheads="1"/>
          </p:cNvSpPr>
          <p:nvPr/>
        </p:nvSpPr>
        <p:spPr bwMode="auto">
          <a:xfrm>
            <a:off x="3275013" y="5373688"/>
            <a:ext cx="1657350" cy="1152525"/>
          </a:xfrm>
          <a:prstGeom prst="wedgeRectCallout">
            <a:avLst>
              <a:gd name="adj1" fmla="val -76819"/>
              <a:gd name="adj2" fmla="val -42009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adresy,funkcí,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registru 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hodnoty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její zobrazení</a:t>
            </a:r>
          </a:p>
        </p:txBody>
      </p:sp>
      <p:sp>
        <p:nvSpPr>
          <p:cNvPr id="90143" name="AutoShape 31"/>
          <p:cNvSpPr>
            <a:spLocks noChangeArrowheads="1"/>
          </p:cNvSpPr>
          <p:nvPr/>
        </p:nvSpPr>
        <p:spPr bwMode="auto">
          <a:xfrm>
            <a:off x="2484438" y="4724400"/>
            <a:ext cx="1439862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4140200" y="1628775"/>
            <a:ext cx="4265911" cy="95410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latin typeface="Lucida Console" pitchFamily="49" charset="0"/>
                <a:cs typeface="Courier New" pitchFamily="49" charset="0"/>
              </a:rPr>
              <a:t>bool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;</a:t>
            </a:r>
            <a:endParaRPr lang="en-US" sz="1400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dirty="0">
                <a:latin typeface="Lucida Console" pitchFamily="49" charset="0"/>
                <a:cs typeface="Courier New" pitchFamily="49" charset="0"/>
              </a:rPr>
              <a:t>  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{ false – 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č</a:t>
            </a:r>
            <a:r>
              <a:rPr lang="en-US" sz="1400" i="1" dirty="0" err="1">
                <a:latin typeface="Lucida Console" pitchFamily="49" charset="0"/>
                <a:cs typeface="Courier New" pitchFamily="49" charset="0"/>
              </a:rPr>
              <a:t>ekan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í na požadavek</a:t>
            </a:r>
            <a:endParaRPr lang="en-US" sz="1400" i="1" dirty="0">
              <a:latin typeface="Lucida Console" pitchFamily="49" charset="0"/>
              <a:cs typeface="Courier New" pitchFamily="49" charset="0"/>
            </a:endParaRPr>
          </a:p>
          <a:p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   true – p</a:t>
            </a:r>
            <a:r>
              <a:rPr lang="cs-CZ" sz="1400" i="1" dirty="0" err="1">
                <a:latin typeface="Lucida Console" pitchFamily="49" charset="0"/>
                <a:cs typeface="Courier New" pitchFamily="49" charset="0"/>
              </a:rPr>
              <a:t>říjem</a:t>
            </a:r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,zpracování požadavku</a:t>
            </a:r>
          </a:p>
          <a:p>
            <a:r>
              <a:rPr lang="cs-CZ" sz="1400" i="1" dirty="0">
                <a:latin typeface="Lucida Console" pitchFamily="49" charset="0"/>
                <a:cs typeface="Courier New" pitchFamily="49" charset="0"/>
              </a:rPr>
              <a:t>           a vyslaní odpovědi</a:t>
            </a:r>
            <a:r>
              <a:rPr lang="en-US" sz="1400" i="1" dirty="0">
                <a:latin typeface="Lucida Console" pitchFamily="49" charset="0"/>
                <a:cs typeface="Courier New" pitchFamily="49" charset="0"/>
              </a:rPr>
              <a:t> }</a:t>
            </a:r>
            <a:endParaRPr lang="cs-CZ" sz="1400" i="1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0151" name="AutoShape 39"/>
          <p:cNvSpPr>
            <a:spLocks noChangeArrowheads="1"/>
          </p:cNvSpPr>
          <p:nvPr/>
        </p:nvSpPr>
        <p:spPr bwMode="auto">
          <a:xfrm>
            <a:off x="250825" y="5805488"/>
            <a:ext cx="1225550" cy="503237"/>
          </a:xfrm>
          <a:prstGeom prst="wedgeRoundRectCallout">
            <a:avLst>
              <a:gd name="adj1" fmla="val 45727"/>
              <a:gd name="adj2" fmla="val -13201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ukončeno</a:t>
            </a: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false→fmsg</a:t>
            </a:r>
          </a:p>
        </p:txBody>
      </p:sp>
      <p:sp>
        <p:nvSpPr>
          <p:cNvPr id="90152" name="AutoShape 40"/>
          <p:cNvSpPr>
            <a:spLocks noChangeArrowheads="1"/>
          </p:cNvSpPr>
          <p:nvPr/>
        </p:nvSpPr>
        <p:spPr bwMode="auto">
          <a:xfrm>
            <a:off x="3203575" y="3860800"/>
            <a:ext cx="1296988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21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179388" y="1077913"/>
            <a:ext cx="3959225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p</a:t>
            </a:r>
            <a:r>
              <a:rPr lang="cs-CZ" b="1">
                <a:cs typeface="Arial" charset="0"/>
              </a:rPr>
              <a:t>říjem požadavku</a:t>
            </a:r>
          </a:p>
        </p:txBody>
      </p:sp>
      <p:sp>
        <p:nvSpPr>
          <p:cNvPr id="83986" name="Rectangle 18"/>
          <p:cNvSpPr>
            <a:spLocks noChangeArrowheads="1"/>
          </p:cNvSpPr>
          <p:nvPr/>
        </p:nvSpPr>
        <p:spPr bwMode="auto">
          <a:xfrm>
            <a:off x="1692274" y="2133600"/>
            <a:ext cx="3887838" cy="224676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while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comPort.BytesToRead</a:t>
            </a:r>
            <a:r>
              <a:rPr lang="cs-CZ" sz="1400" dirty="0" smtClean="0">
                <a:latin typeface="Lucida Console" pitchFamily="49" charset="0"/>
              </a:rPr>
              <a:t> &gt; 0) 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b=(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en-US" sz="1400" dirty="0" err="1" smtClean="0">
                <a:latin typeface="Lucida Console" pitchFamily="49" charset="0"/>
              </a:rPr>
              <a:t>comPort.ReadByte</a:t>
            </a:r>
            <a:r>
              <a:rPr lang="en-US" sz="1400" dirty="0" smtClean="0">
                <a:latin typeface="Lucida Console" pitchFamily="49" charset="0"/>
              </a:rPr>
              <a:t>();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)':‘)</a:t>
            </a:r>
          </a:p>
          <a:p>
            <a:r>
              <a:rPr lang="en-US" sz="1400" dirty="0" smtClean="0">
                <a:latin typeface="Lucida Console" pitchFamily="49" charset="0"/>
              </a:rPr>
              <a:t>  {</a:t>
            </a:r>
            <a:endParaRPr lang="en-US" sz="1400" b="1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smtClean="0">
                <a:latin typeface="Lucida Console" pitchFamily="49" charset="0"/>
              </a:rPr>
              <a:t>ix=0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=true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 smtClean="0">
                <a:latin typeface="Lucida Console" pitchFamily="49" charset="0"/>
              </a:rPr>
              <a:t>  }</a:t>
            </a:r>
            <a:endParaRPr lang="en-US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else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 ix++;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bfin</a:t>
            </a:r>
            <a:r>
              <a:rPr lang="en-US" sz="1400" dirty="0">
                <a:latin typeface="Lucida Console" pitchFamily="49" charset="0"/>
              </a:rPr>
              <a:t>[ix</a:t>
            </a:r>
            <a:r>
              <a:rPr lang="en-US" sz="1400" dirty="0" smtClean="0">
                <a:latin typeface="Lucida Console" pitchFamily="49" charset="0"/>
              </a:rPr>
              <a:t>]=b;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1692274" y="4492277"/>
            <a:ext cx="3887837" cy="138499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b==(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)’\n’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&amp;&amp;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     .</a:t>
            </a:r>
          </a:p>
          <a:p>
            <a:r>
              <a:rPr lang="cs-CZ" sz="1400" b="1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fmsg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false</a:t>
            </a:r>
            <a:r>
              <a:rPr lang="cs-CZ" sz="1400" dirty="0">
                <a:latin typeface="Lucida Console" pitchFamily="49" charset="0"/>
              </a:rPr>
              <a:t>;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  </a:t>
            </a:r>
            <a:r>
              <a:rPr lang="en-US" sz="1400" b="1" dirty="0">
                <a:latin typeface="Lucida Console" pitchFamily="49" charset="0"/>
              </a:rPr>
              <a:t>     </a:t>
            </a:r>
            <a:r>
              <a:rPr lang="cs-CZ" sz="1400" b="1" dirty="0">
                <a:latin typeface="Lucida Console" pitchFamily="49" charset="0"/>
              </a:rPr>
              <a:t> </a:t>
            </a: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en-US" sz="1400" dirty="0">
              <a:latin typeface="Lucida Console" pitchFamily="49" charset="0"/>
            </a:endParaRPr>
          </a:p>
        </p:txBody>
      </p:sp>
      <p:sp>
        <p:nvSpPr>
          <p:cNvPr id="84012" name="AutoShape 44"/>
          <p:cNvSpPr>
            <a:spLocks noChangeArrowheads="1"/>
          </p:cNvSpPr>
          <p:nvPr/>
        </p:nvSpPr>
        <p:spPr bwMode="auto">
          <a:xfrm>
            <a:off x="6015038" y="2185988"/>
            <a:ext cx="1079500" cy="739775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Klid,</a:t>
            </a:r>
          </a:p>
          <a:p>
            <a:pPr algn="ctr"/>
            <a:r>
              <a:rPr lang="cs-CZ" sz="1400">
                <a:cs typeface="Arial" charset="0"/>
              </a:rPr>
              <a:t>čekání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fsmg:false</a:t>
            </a:r>
          </a:p>
        </p:txBody>
      </p:sp>
      <p:sp>
        <p:nvSpPr>
          <p:cNvPr id="84014" name="AutoShape 46"/>
          <p:cNvSpPr>
            <a:spLocks noChangeArrowheads="1"/>
          </p:cNvSpPr>
          <p:nvPr/>
        </p:nvSpPr>
        <p:spPr bwMode="auto">
          <a:xfrm>
            <a:off x="7235825" y="2781300"/>
            <a:ext cx="1296988" cy="504825"/>
          </a:xfrm>
          <a:prstGeom prst="wedgeRoundRectCallout">
            <a:avLst>
              <a:gd name="adj1" fmla="val -98227"/>
              <a:gd name="adj2" fmla="val 16352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  <a:p>
            <a:r>
              <a:rPr lang="cs-CZ" sz="1400">
                <a:solidFill>
                  <a:srgbClr val="0000FF"/>
                </a:solidFill>
                <a:latin typeface="Times New Roman" charset="0"/>
                <a:cs typeface="Times New Roman" charset="0"/>
              </a:rPr>
              <a:t>true→fmsg</a:t>
            </a:r>
          </a:p>
        </p:txBody>
      </p:sp>
      <p:sp>
        <p:nvSpPr>
          <p:cNvPr id="84015" name="Line 47"/>
          <p:cNvSpPr>
            <a:spLocks noChangeShapeType="1"/>
          </p:cNvSpPr>
          <p:nvPr/>
        </p:nvSpPr>
        <p:spPr bwMode="auto">
          <a:xfrm>
            <a:off x="6588125" y="29241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16" name="AutoShape 48"/>
          <p:cNvSpPr>
            <a:spLocks noChangeArrowheads="1"/>
          </p:cNvSpPr>
          <p:nvPr/>
        </p:nvSpPr>
        <p:spPr bwMode="auto">
          <a:xfrm>
            <a:off x="6086475" y="3500438"/>
            <a:ext cx="1076325" cy="78898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cs typeface="Arial" charset="0"/>
              </a:rPr>
              <a:t>P</a:t>
            </a:r>
            <a:r>
              <a:rPr lang="cs-CZ" sz="1400">
                <a:cs typeface="Arial" charset="0"/>
              </a:rPr>
              <a:t>ří</a:t>
            </a:r>
            <a:r>
              <a:rPr lang="en-US" sz="1400">
                <a:cs typeface="Arial" charset="0"/>
              </a:rPr>
              <a:t>jem</a:t>
            </a:r>
            <a:endParaRPr lang="cs-CZ" sz="1400">
              <a:cs typeface="Arial" charset="0"/>
            </a:endParaRPr>
          </a:p>
          <a:p>
            <a:pPr algn="ctr"/>
            <a:r>
              <a:rPr lang="cs-CZ" sz="1400">
                <a:cs typeface="Arial" charset="0"/>
              </a:rPr>
              <a:t>požadavku</a:t>
            </a:r>
          </a:p>
          <a:p>
            <a:pPr algn="ctr"/>
            <a:r>
              <a:rPr lang="cs-CZ" sz="1400">
                <a:solidFill>
                  <a:srgbClr val="0000FF"/>
                </a:solidFill>
                <a:cs typeface="Arial" charset="0"/>
              </a:rPr>
              <a:t>fmsg:true</a:t>
            </a:r>
          </a:p>
        </p:txBody>
      </p:sp>
      <p:cxnSp>
        <p:nvCxnSpPr>
          <p:cNvPr id="84017" name="AutoShape 49"/>
          <p:cNvCxnSpPr>
            <a:cxnSpLocks noChangeShapeType="1"/>
            <a:stCxn id="84016" idx="2"/>
            <a:endCxn id="84016" idx="3"/>
          </p:cNvCxnSpPr>
          <p:nvPr/>
        </p:nvCxnSpPr>
        <p:spPr bwMode="auto">
          <a:xfrm rot="5400000" flipH="1" flipV="1">
            <a:off x="6696869" y="3823494"/>
            <a:ext cx="393700" cy="538162"/>
          </a:xfrm>
          <a:prstGeom prst="curvedConnector4">
            <a:avLst>
              <a:gd name="adj1" fmla="val -58065"/>
              <a:gd name="adj2" fmla="val 142477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84018" name="AutoShape 50"/>
          <p:cNvSpPr>
            <a:spLocks noChangeArrowheads="1"/>
          </p:cNvSpPr>
          <p:nvPr/>
        </p:nvSpPr>
        <p:spPr bwMode="auto">
          <a:xfrm>
            <a:off x="7523163" y="3787775"/>
            <a:ext cx="1296987" cy="360363"/>
          </a:xfrm>
          <a:prstGeom prst="wedgeRoundRectCallout">
            <a:avLst>
              <a:gd name="adj1" fmla="val -59671"/>
              <a:gd name="adj2" fmla="val 5969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Další znak </a:t>
            </a:r>
          </a:p>
        </p:txBody>
      </p:sp>
      <p:sp>
        <p:nvSpPr>
          <p:cNvPr id="84019" name="Line 51"/>
          <p:cNvSpPr>
            <a:spLocks noChangeShapeType="1"/>
          </p:cNvSpPr>
          <p:nvPr/>
        </p:nvSpPr>
        <p:spPr bwMode="auto">
          <a:xfrm>
            <a:off x="6588125" y="42926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84020" name="AutoShape 52"/>
          <p:cNvSpPr>
            <a:spLocks noChangeArrowheads="1"/>
          </p:cNvSpPr>
          <p:nvPr/>
        </p:nvSpPr>
        <p:spPr bwMode="auto">
          <a:xfrm>
            <a:off x="6804025" y="4581525"/>
            <a:ext cx="1439863" cy="360363"/>
          </a:xfrm>
          <a:prstGeom prst="wedgeRoundRectCallout">
            <a:avLst>
              <a:gd name="adj1" fmla="val -61356"/>
              <a:gd name="adj2" fmla="val -11231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6" name="Rectangle 43"/>
          <p:cNvSpPr>
            <a:spLocks noChangeArrowheads="1"/>
          </p:cNvSpPr>
          <p:nvPr/>
        </p:nvSpPr>
        <p:spPr bwMode="auto">
          <a:xfrm>
            <a:off x="179388" y="2133600"/>
            <a:ext cx="1296268" cy="422275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sz="1400" dirty="0" err="1" smtClean="0"/>
              <a:t>DataReceived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831331"/>
            <a:ext cx="2593351" cy="13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79388" y="981075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428625" y="1628775"/>
            <a:ext cx="742511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1. LRC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1581150" y="1628775"/>
            <a:ext cx="5545138" cy="116955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-4)</a:t>
            </a:r>
            <a:r>
              <a:rPr lang="en-US" sz="1400" dirty="0" smtClean="0">
                <a:latin typeface="Lucida Console" pitchFamily="49" charset="0"/>
              </a:rPr>
              <a:t>!=</a:t>
            </a:r>
            <a:r>
              <a:rPr lang="cs-CZ" sz="1400" dirty="0" smtClean="0">
                <a:latin typeface="Lucida Console" pitchFamily="49" charset="0"/>
              </a:rPr>
              <a:t>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.. </a:t>
            </a:r>
            <a:r>
              <a:rPr lang="cs-CZ" sz="1400" i="1" dirty="0">
                <a:latin typeface="Lucida Console" pitchFamily="49" charset="0"/>
              </a:rPr>
              <a:t>možná informace o chybné LRC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357188" y="2852738"/>
            <a:ext cx="93006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2. adresa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1581150" y="2900363"/>
            <a:ext cx="3084499" cy="73866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adr_r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1);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en-US" sz="1400" dirty="0">
                <a:latin typeface="Lucida Console" pitchFamily="49" charset="0"/>
              </a:rPr>
              <a:t>_r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=</a:t>
            </a:r>
            <a:r>
              <a:rPr lang="cs-CZ" sz="1400" dirty="0" smtClean="0">
                <a:latin typeface="Lucida Console" pitchFamily="49" charset="0"/>
              </a:rPr>
              <a:t>= ADR_S</a:t>
            </a:r>
            <a:r>
              <a:rPr lang="en-US" sz="1400" dirty="0" smtClean="0">
                <a:latin typeface="Lucida Console" pitchFamily="49" charset="0"/>
              </a:rPr>
              <a:t>)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 smtClean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{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357188" y="3829050"/>
            <a:ext cx="761747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3. kód</a:t>
            </a:r>
          </a:p>
          <a:p>
            <a:r>
              <a:rPr lang="cs-CZ" sz="1400" dirty="0"/>
              <a:t> funkce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1582738" y="3805238"/>
            <a:ext cx="3084499" cy="24622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kod_r</a:t>
            </a:r>
            <a:r>
              <a:rPr lang="cs-CZ" sz="1400" dirty="0" smtClean="0">
                <a:latin typeface="Lucida Console" pitchFamily="49" charset="0"/>
              </a:rPr>
              <a:t>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3);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</a:t>
            </a:r>
            <a:r>
              <a:rPr lang="en-US" sz="1400" b="1" dirty="0" smtClean="0">
                <a:latin typeface="Lucida Console" pitchFamily="49" charset="0"/>
              </a:rPr>
              <a:t>switch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) {</a:t>
            </a:r>
            <a:endParaRPr lang="cs-CZ" sz="1400" b="1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 </a:t>
            </a:r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case</a:t>
            </a:r>
            <a:r>
              <a:rPr lang="en-US" sz="1400" dirty="0" smtClean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r>
              <a:rPr lang="cs-CZ" sz="1400" i="1" dirty="0">
                <a:latin typeface="Lucida Console" pitchFamily="49" charset="0"/>
              </a:rPr>
              <a:t> 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.  </a:t>
            </a:r>
            <a:endParaRPr lang="cs-CZ" sz="1400" i="1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</a:t>
            </a:r>
            <a:r>
              <a:rPr lang="en-US" sz="1400" b="1" dirty="0" smtClean="0">
                <a:latin typeface="Lucida Console" pitchFamily="49" charset="0"/>
              </a:rPr>
              <a:t>default</a:t>
            </a:r>
            <a:r>
              <a:rPr lang="en-US" sz="1400" dirty="0" smtClean="0">
                <a:latin typeface="Lucida Console" pitchFamily="49" charset="0"/>
              </a:rPr>
              <a:t>:</a:t>
            </a:r>
            <a:r>
              <a:rPr lang="cs-CZ" sz="1400" b="1" dirty="0" smtClean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=1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b="1" dirty="0">
                <a:latin typeface="Lucida Console" pitchFamily="49" charset="0"/>
              </a:rPr>
              <a:t>  </a:t>
            </a:r>
            <a:r>
              <a:rPr lang="en-US" sz="1400" b="1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2916238" y="4941888"/>
            <a:ext cx="280789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2915816" y="4941888"/>
            <a:ext cx="3888581" cy="574674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18" name="Rectangle 55"/>
          <p:cNvSpPr>
            <a:spLocks noChangeArrowheads="1"/>
          </p:cNvSpPr>
          <p:nvPr/>
        </p:nvSpPr>
        <p:spPr bwMode="auto">
          <a:xfrm>
            <a:off x="6915150" y="1631752"/>
            <a:ext cx="1800225" cy="30777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Lucida Console" pitchFamily="49" charset="0"/>
                <a:cs typeface="Courier New" pitchFamily="49" charset="0"/>
              </a:rPr>
              <a:t>ModbusASCII</a:t>
            </a:r>
            <a:r>
              <a:rPr lang="en-US" sz="1400" dirty="0" smtClean="0">
                <a:latin typeface="Lucida Console" pitchFamily="49" charset="0"/>
                <a:cs typeface="Courier New" pitchFamily="49" charset="0"/>
              </a:rPr>
              <a:t> Ma;</a:t>
            </a:r>
            <a:endParaRPr lang="cs-CZ" sz="1400" dirty="0" smtClean="0">
              <a:latin typeface="Lucida Console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179388" y="908050"/>
            <a:ext cx="7993062" cy="3603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Slave</a:t>
            </a:r>
            <a:r>
              <a:rPr lang="en-US" b="1">
                <a:cs typeface="Arial" charset="0"/>
              </a:rPr>
              <a:t> – </a:t>
            </a:r>
            <a:r>
              <a:rPr lang="cs-CZ" b="1">
                <a:cs typeface="Arial" charset="0"/>
              </a:rPr>
              <a:t>zpracování požadavku, kontrola položek, příprava odpovědi</a:t>
            </a: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250825" y="2996952"/>
            <a:ext cx="1151277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FCE_WBIT</a:t>
            </a:r>
            <a:r>
              <a:rPr lang="cs-CZ" sz="1400" dirty="0">
                <a:latin typeface="Lucida Console" pitchFamily="49" charset="0"/>
              </a:rPr>
              <a:t>:</a:t>
            </a:r>
          </a:p>
        </p:txBody>
      </p: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539750" y="1773238"/>
            <a:ext cx="5832475" cy="1169551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REG_RD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||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pocet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!=1)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else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>
                <a:latin typeface="Lucida Console" pitchFamily="49" charset="0"/>
                <a:cs typeface="Arial" charset="0"/>
              </a:rPr>
              <a:t>..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tlacitko</a:t>
            </a:r>
            <a:r>
              <a:rPr lang="en-US" sz="1400" i="1" dirty="0">
                <a:latin typeface="Lucida Console" pitchFamily="49" charset="0"/>
                <a:cs typeface="Arial" charset="0"/>
              </a:rPr>
              <a:t> -&gt; </a:t>
            </a:r>
            <a:r>
              <a:rPr lang="en-US" sz="1400" i="1" dirty="0" err="1">
                <a:latin typeface="Lucida Console" pitchFamily="49" charset="0"/>
                <a:cs typeface="Arial" charset="0"/>
              </a:rPr>
              <a:t>vals</a:t>
            </a:r>
            <a:endParaRPr lang="cs-CZ" sz="1400" i="1" dirty="0">
              <a:latin typeface="Lucida Console" pitchFamily="49" charset="0"/>
              <a:cs typeface="Arial" charset="0"/>
            </a:endParaRPr>
          </a:p>
          <a:p>
            <a:r>
              <a:rPr lang="cs-CZ" sz="1400" b="1" i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0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(ADR_S,kod_r,</a:t>
            </a:r>
            <a:r>
              <a:rPr lang="cs-CZ" sz="1400" dirty="0">
                <a:latin typeface="Lucida Console" pitchFamily="49" charset="0"/>
                <a:cs typeface="Arial" charset="0"/>
              </a:rPr>
              <a:t>1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s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bfout</a:t>
            </a:r>
            <a:r>
              <a:rPr lang="cs-CZ" sz="1400" dirty="0">
                <a:latin typeface="Lucida Console" pitchFamily="49" charset="0"/>
                <a:cs typeface="Arial" charset="0"/>
              </a:rPr>
              <a:t>);</a:t>
            </a:r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539750" y="3429000"/>
            <a:ext cx="5832475" cy="203132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5);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bfin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9);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if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!=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BIT_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=2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err="1">
                <a:latin typeface="Lucida Console" pitchFamily="49" charset="0"/>
                <a:cs typeface="Arial" charset="0"/>
              </a:rPr>
              <a:t>else</a:t>
            </a:r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switch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){</a:t>
            </a: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0xFF00: ..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Žlutá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en-US" sz="1400" i="1" dirty="0" smtClean="0">
              <a:latin typeface="Lucida Console" pitchFamily="49" charset="0"/>
              <a:cs typeface="Arial" charset="0"/>
            </a:endParaRPr>
          </a:p>
          <a:p>
            <a:r>
              <a:rPr lang="en-US" sz="1400" dirty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case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0x0000: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.. </a:t>
            </a:r>
            <a:r>
              <a:rPr lang="cs-CZ" sz="1400" i="1" dirty="0" smtClean="0">
                <a:latin typeface="Lucida Console" pitchFamily="49" charset="0"/>
                <a:cs typeface="Arial" charset="0"/>
              </a:rPr>
              <a:t>bílá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 </a:t>
            </a:r>
            <a:r>
              <a:rPr lang="cs-CZ" sz="1400" b="1" dirty="0" err="1" smtClean="0">
                <a:latin typeface="Lucida Console" pitchFamily="49" charset="0"/>
                <a:cs typeface="Arial" charset="0"/>
              </a:rPr>
              <a:t>brea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k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default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: err=3;</a:t>
            </a:r>
          </a:p>
          <a:p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}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if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(err==0)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n= M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a.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ADR_S,kod_r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val,bfout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1158081" y="5562600"/>
            <a:ext cx="6480175" cy="304800"/>
          </a:xfrm>
          <a:prstGeom prst="rect">
            <a:avLst/>
          </a:prstGeom>
          <a:solidFill>
            <a:srgbClr val="FF99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FF99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&gt;0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 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AnsErr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adr</a:t>
            </a:r>
            <a:r>
              <a:rPr lang="cs-CZ" sz="1400" dirty="0" smtClean="0">
                <a:latin typeface="Lucida Console" pitchFamily="49" charset="0"/>
              </a:rPr>
              <a:t>_r,</a:t>
            </a:r>
            <a:r>
              <a:rPr lang="en-US" sz="1400" dirty="0" smtClean="0">
                <a:latin typeface="Lucida Console" pitchFamily="49" charset="0"/>
              </a:rPr>
              <a:t>(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)(</a:t>
            </a:r>
            <a:r>
              <a:rPr lang="cs-CZ" sz="1400" dirty="0" err="1" smtClean="0">
                <a:latin typeface="Lucida Console" pitchFamily="49" charset="0"/>
              </a:rPr>
              <a:t>kod</a:t>
            </a:r>
            <a:r>
              <a:rPr lang="cs-CZ" sz="1400" dirty="0" smtClean="0">
                <a:latin typeface="Lucida Console" pitchFamily="49" charset="0"/>
              </a:rPr>
              <a:t>_r</a:t>
            </a:r>
            <a:r>
              <a:rPr lang="en-US" sz="1400" dirty="0" smtClean="0">
                <a:latin typeface="Lucida Console" pitchFamily="49" charset="0"/>
              </a:rPr>
              <a:t>|0x</a:t>
            </a:r>
            <a:r>
              <a:rPr lang="cs-CZ" sz="1400" dirty="0" smtClean="0">
                <a:latin typeface="Lucida Console" pitchFamily="49" charset="0"/>
              </a:rPr>
              <a:t>80</a:t>
            </a:r>
            <a:r>
              <a:rPr lang="en-US" sz="1400" dirty="0" smtClean="0">
                <a:latin typeface="Lucida Console" pitchFamily="49" charset="0"/>
              </a:rPr>
              <a:t>)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er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35496" y="5569495"/>
            <a:ext cx="861133" cy="307777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/>
              <a:t>4. chyba</a:t>
            </a:r>
          </a:p>
        </p:txBody>
      </p:sp>
      <p:sp>
        <p:nvSpPr>
          <p:cNvPr id="98321" name="Rectangle 17"/>
          <p:cNvSpPr>
            <a:spLocks noChangeArrowheads="1"/>
          </p:cNvSpPr>
          <p:nvPr/>
        </p:nvSpPr>
        <p:spPr bwMode="auto">
          <a:xfrm>
            <a:off x="250825" y="1412875"/>
            <a:ext cx="1258678" cy="30777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FCE_RBIT: 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6197167" y="2180203"/>
            <a:ext cx="2661306" cy="307777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 []</a:t>
            </a:r>
            <a:r>
              <a:rPr lang="cs-CZ" sz="1400" dirty="0" err="1" smtClean="0">
                <a:latin typeface="Lucida Console" pitchFamily="49" charset="0"/>
              </a:rPr>
              <a:t>vals</a:t>
            </a:r>
            <a:r>
              <a:rPr lang="en-US" sz="1400" dirty="0" smtClean="0">
                <a:latin typeface="Lucida Console" pitchFamily="49" charset="0"/>
              </a:rPr>
              <a:t> =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b="1" dirty="0" smtClean="0">
                <a:latin typeface="Lucida Console" pitchFamily="49" charset="0"/>
              </a:rPr>
              <a:t>byte</a:t>
            </a:r>
            <a:r>
              <a:rPr lang="en-US" sz="1400" dirty="0" smtClean="0">
                <a:latin typeface="Lucida Console" pitchFamily="49" charset="0"/>
              </a:rPr>
              <a:t>[</a:t>
            </a:r>
            <a:r>
              <a:rPr lang="cs-CZ" sz="1400" dirty="0" smtClean="0">
                <a:latin typeface="Lucida Console" pitchFamily="49" charset="0"/>
              </a:rPr>
              <a:t>1</a:t>
            </a:r>
            <a:r>
              <a:rPr lang="en-US" sz="1400" dirty="0" smtClean="0">
                <a:latin typeface="Lucida Console" pitchFamily="49" charset="0"/>
              </a:rPr>
              <a:t>]</a:t>
            </a:r>
            <a:r>
              <a:rPr lang="cs-CZ" sz="1400" dirty="0" smtClean="0">
                <a:latin typeface="Lucida Console" pitchFamily="49" charset="0"/>
              </a:rPr>
              <a:t>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4" name="Rectangle 20"/>
          <p:cNvSpPr>
            <a:spLocks noChangeArrowheads="1"/>
          </p:cNvSpPr>
          <p:nvPr/>
        </p:nvSpPr>
        <p:spPr bwMode="auto">
          <a:xfrm>
            <a:off x="1187450" y="6002704"/>
            <a:ext cx="4895850" cy="738664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Ma</a:t>
            </a:r>
            <a:r>
              <a:rPr lang="en-US" sz="1400" dirty="0" smtClean="0">
                <a:latin typeface="Lucida Console" pitchFamily="49" charset="0"/>
              </a:rPr>
              <a:t>.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,n-1</a:t>
            </a:r>
            <a:r>
              <a:rPr lang="cs-CZ" sz="1400" dirty="0">
                <a:latin typeface="Lucida Console" pitchFamily="49" charset="0"/>
              </a:rPr>
              <a:t>),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n=M</a:t>
            </a:r>
            <a:r>
              <a:rPr lang="en-US" sz="1400" dirty="0" smtClean="0">
                <a:latin typeface="Lucida Console" pitchFamily="49" charset="0"/>
              </a:rPr>
              <a:t>a.</a:t>
            </a:r>
            <a:r>
              <a:rPr lang="cs-CZ" sz="1400" dirty="0" err="1" smtClean="0">
                <a:latin typeface="Lucida Console" pitchFamily="49" charset="0"/>
              </a:rPr>
              <a:t>WrEoT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en-US" sz="1400" dirty="0" smtClean="0">
                <a:latin typeface="Lucida Console" pitchFamily="49" charset="0"/>
              </a:rPr>
              <a:t>,</a:t>
            </a:r>
            <a:r>
              <a:rPr lang="cs-CZ" sz="1400" dirty="0" smtClean="0">
                <a:latin typeface="Lucida Console" pitchFamily="49" charset="0"/>
              </a:rPr>
              <a:t>n);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 err="1" smtClean="0">
                <a:latin typeface="Lucida Console" pitchFamily="49" charset="0"/>
              </a:rPr>
              <a:t>comPort.Write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b</a:t>
            </a:r>
            <a:r>
              <a:rPr lang="cs-CZ" sz="1400" dirty="0" smtClean="0">
                <a:latin typeface="Lucida Console" pitchFamily="49" charset="0"/>
              </a:rPr>
              <a:t>f</a:t>
            </a:r>
            <a:r>
              <a:rPr lang="en-US" sz="1400" dirty="0" smtClean="0">
                <a:latin typeface="Lucida Console" pitchFamily="49" charset="0"/>
              </a:rPr>
              <a:t>o</a:t>
            </a:r>
            <a:r>
              <a:rPr lang="cs-CZ" sz="1400" dirty="0" err="1" smtClean="0">
                <a:latin typeface="Lucida Console" pitchFamily="49" charset="0"/>
              </a:rPr>
              <a:t>ut</a:t>
            </a:r>
            <a:r>
              <a:rPr lang="cs-CZ" sz="1400" dirty="0" smtClean="0">
                <a:latin typeface="Lucida Console" pitchFamily="49" charset="0"/>
              </a:rPr>
              <a:t>, 0, n);</a:t>
            </a:r>
            <a:endParaRPr lang="cs-CZ" sz="1400" dirty="0">
              <a:latin typeface="Lucida Console" pitchFamily="49" charset="0"/>
            </a:endParaRPr>
          </a:p>
        </p:txBody>
      </p:sp>
      <p:sp>
        <p:nvSpPr>
          <p:cNvPr id="98325" name="Rectangle 21"/>
          <p:cNvSpPr>
            <a:spLocks noChangeArrowheads="1"/>
          </p:cNvSpPr>
          <p:nvPr/>
        </p:nvSpPr>
        <p:spPr bwMode="auto">
          <a:xfrm>
            <a:off x="35496" y="6036042"/>
            <a:ext cx="1059906" cy="52322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dirty="0" smtClean="0"/>
              <a:t>5.</a:t>
            </a:r>
            <a:r>
              <a:rPr lang="en-US" sz="1400" dirty="0" err="1" smtClean="0"/>
              <a:t>odesl</a:t>
            </a:r>
            <a:r>
              <a:rPr lang="cs-CZ" sz="1400" dirty="0" err="1"/>
              <a:t>ání</a:t>
            </a:r>
            <a:endParaRPr lang="cs-CZ" sz="1400" dirty="0"/>
          </a:p>
          <a:p>
            <a:r>
              <a:rPr lang="cs-CZ" sz="1400" dirty="0" smtClean="0"/>
              <a:t>   odpovědi</a:t>
            </a:r>
            <a:endParaRPr lang="cs-CZ" sz="1400" dirty="0"/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144" y="3304729"/>
            <a:ext cx="2593351" cy="132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Line 20"/>
          <p:cNvSpPr>
            <a:spLocks noChangeShapeType="1"/>
          </p:cNvSpPr>
          <p:nvPr/>
        </p:nvSpPr>
        <p:spPr bwMode="auto">
          <a:xfrm flipH="1" flipV="1">
            <a:off x="4608511" y="2636911"/>
            <a:ext cx="3029744" cy="165618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239294" y="4365103"/>
            <a:ext cx="3420938" cy="215623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05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778621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25849" y="314367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738736" y="3390703"/>
            <a:ext cx="4137520" cy="5762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483768" y="4110956"/>
            <a:ext cx="3240261" cy="182139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2555875" y="1052513"/>
            <a:ext cx="3910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/>
              <a:t>2.část :   PC-mikropočítač</a:t>
            </a: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1082974" y="283569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0" name="AutoShape 18"/>
          <p:cNvSpPr>
            <a:spLocks noChangeArrowheads="1"/>
          </p:cNvSpPr>
          <p:nvPr/>
        </p:nvSpPr>
        <p:spPr bwMode="auto">
          <a:xfrm>
            <a:off x="2828752" y="2095322"/>
            <a:ext cx="1085850" cy="738188"/>
          </a:xfrm>
          <a:prstGeom prst="wedgeRoundRectCallout">
            <a:avLst>
              <a:gd name="adj1" fmla="val -66668"/>
              <a:gd name="adj2" fmla="val 10957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bitu</a:t>
            </a:r>
          </a:p>
          <a:p>
            <a:r>
              <a:rPr lang="cs-CZ" sz="1400" dirty="0">
                <a:cs typeface="Arial" charset="0"/>
              </a:rPr>
              <a:t>(funkce 1)</a:t>
            </a: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  </a:t>
            </a:r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3" name="AutoShape 21"/>
          <p:cNvSpPr>
            <a:spLocks noChangeArrowheads="1"/>
          </p:cNvSpPr>
          <p:nvPr/>
        </p:nvSpPr>
        <p:spPr bwMode="auto">
          <a:xfrm>
            <a:off x="4499992" y="4653136"/>
            <a:ext cx="1214437" cy="865188"/>
          </a:xfrm>
          <a:prstGeom prst="wedgeRoundRectCallout">
            <a:avLst>
              <a:gd name="adj1" fmla="val 36272"/>
              <a:gd name="adj2" fmla="val -111651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59414" name="AutoShape 22"/>
          <p:cNvSpPr>
            <a:spLocks noChangeArrowheads="1"/>
          </p:cNvSpPr>
          <p:nvPr/>
        </p:nvSpPr>
        <p:spPr bwMode="auto">
          <a:xfrm>
            <a:off x="4608512" y="2126085"/>
            <a:ext cx="1117600" cy="709612"/>
          </a:xfrm>
          <a:prstGeom prst="wedgeRoundRectCallout">
            <a:avLst>
              <a:gd name="adj1" fmla="val -58524"/>
              <a:gd name="adj2" fmla="val 162975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16" name="AutoShape 23"/>
          <p:cNvSpPr>
            <a:spLocks noChangeArrowheads="1"/>
          </p:cNvSpPr>
          <p:nvPr/>
        </p:nvSpPr>
        <p:spPr bwMode="auto">
          <a:xfrm>
            <a:off x="2483768" y="4760119"/>
            <a:ext cx="1171575" cy="1009650"/>
          </a:xfrm>
          <a:prstGeom prst="wedgeRoundRectCallout">
            <a:avLst>
              <a:gd name="adj1" fmla="val -46908"/>
              <a:gd name="adj2" fmla="val -8932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699792" y="1124744"/>
            <a:ext cx="392928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p</a:t>
            </a:r>
            <a:r>
              <a:rPr lang="cs-CZ" sz="2400" b="1" dirty="0" smtClean="0"/>
              <a:t>ro mikropočítač (2. část)</a:t>
            </a:r>
            <a:endParaRPr lang="cs-CZ" sz="2400" b="1" dirty="0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cs-CZ" dirty="0" smtClean="0">
                <a:cs typeface="Arial" charset="0"/>
              </a:rPr>
              <a:t>mikropočítač     </a:t>
            </a:r>
            <a:r>
              <a:rPr lang="en-US" b="1" dirty="0" smtClean="0">
                <a:cs typeface="Arial" charset="0"/>
              </a:rPr>
              <a:t>Modbus.</a:t>
            </a:r>
            <a:r>
              <a:rPr lang="cs-CZ" b="1" dirty="0" smtClean="0">
                <a:cs typeface="Arial" charset="0"/>
              </a:rPr>
              <a:t>c, </a:t>
            </a:r>
            <a:r>
              <a:rPr lang="cs-CZ" b="1" dirty="0" err="1" smtClean="0">
                <a:cs typeface="Arial" charset="0"/>
              </a:rPr>
              <a:t>Modbus.h</a:t>
            </a:r>
            <a:r>
              <a:rPr lang="en-US" b="1" dirty="0" smtClean="0"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 </a:t>
            </a:r>
            <a:endParaRPr lang="cs-CZ" b="1" dirty="0">
              <a:cs typeface="Arial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1547664" y="1981200"/>
            <a:ext cx="1160462" cy="151980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Master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pic>
        <p:nvPicPr>
          <p:cNvPr id="18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476" y="2492896"/>
            <a:ext cx="915918" cy="772716"/>
          </a:xfrm>
          <a:prstGeom prst="rect">
            <a:avLst/>
          </a:prstGeom>
          <a:noFill/>
        </p:spPr>
      </p:pic>
      <p:pic>
        <p:nvPicPr>
          <p:cNvPr id="20" name="Obráze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62" y="2358566"/>
            <a:ext cx="1304478" cy="926629"/>
          </a:xfrm>
          <a:prstGeom prst="rect">
            <a:avLst/>
          </a:prstGeom>
        </p:spPr>
      </p:pic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5499770" y="1988840"/>
            <a:ext cx="1160462" cy="1512168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 dirty="0" smtClean="0"/>
              <a:t>Slave</a:t>
            </a:r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3491880" y="2401143"/>
            <a:ext cx="1340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(USB)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2659163" y="2852935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37458" y="4581128"/>
            <a:ext cx="335220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C:\RPS_podklady\modbus\C\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</a:t>
            </a:r>
            <a:r>
              <a:rPr lang="cs-CZ" dirty="0" smtClean="0">
                <a:cs typeface="Arial" charset="0"/>
              </a:rPr>
              <a:t>C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427984" y="4581128"/>
            <a:ext cx="1433149" cy="2031325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ODBUS.C</a:t>
            </a:r>
            <a:endParaRPr lang="en-US" dirty="0" smtClean="0">
              <a:cs typeface="Arial" charset="0"/>
            </a:endParaRPr>
          </a:p>
          <a:p>
            <a:r>
              <a:rPr lang="en-US" dirty="0" smtClean="0">
                <a:cs typeface="Arial" charset="0"/>
              </a:rPr>
              <a:t>M</a:t>
            </a:r>
            <a:r>
              <a:rPr lang="cs-CZ" dirty="0" smtClean="0">
                <a:cs typeface="Arial" charset="0"/>
              </a:rPr>
              <a:t>ODBUS.H</a:t>
            </a:r>
          </a:p>
          <a:p>
            <a:r>
              <a:rPr lang="cs-CZ" dirty="0" smtClean="0">
                <a:cs typeface="Arial" charset="0"/>
              </a:rPr>
              <a:t>MAIN.C</a:t>
            </a:r>
          </a:p>
          <a:p>
            <a:r>
              <a:rPr lang="cs-CZ" dirty="0" smtClean="0">
                <a:cs typeface="Arial" charset="0"/>
              </a:rPr>
              <a:t>ADC.C</a:t>
            </a:r>
          </a:p>
          <a:p>
            <a:r>
              <a:rPr lang="cs-CZ" dirty="0" smtClean="0">
                <a:cs typeface="Arial" charset="0"/>
              </a:rPr>
              <a:t>LCD.C</a:t>
            </a:r>
          </a:p>
          <a:p>
            <a:r>
              <a:rPr lang="cs-CZ" dirty="0" smtClean="0">
                <a:cs typeface="Arial" charset="0"/>
              </a:rPr>
              <a:t>LEDBAR.C</a:t>
            </a:r>
          </a:p>
          <a:p>
            <a:r>
              <a:rPr lang="cs-CZ" dirty="0" smtClean="0">
                <a:cs typeface="Arial" charset="0"/>
              </a:rPr>
              <a:t>TYPY.H</a:t>
            </a:r>
            <a:endParaRPr lang="cs-CZ" dirty="0">
              <a:cs typeface="Arial" charset="0"/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409893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79388" y="1046163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>
                <a:cs typeface="Arial" charset="0"/>
              </a:rPr>
              <a:t>Podpora pro mikropočítač      prototypy fukcí  </a:t>
            </a:r>
            <a:r>
              <a:rPr lang="cs-CZ" b="1">
                <a:cs typeface="Arial" charset="0"/>
              </a:rPr>
              <a:t>Modbus.H</a:t>
            </a:r>
            <a:r>
              <a:rPr lang="cs-CZ">
                <a:cs typeface="Arial" charset="0"/>
              </a:rPr>
              <a:t> – zdrojový kód </a:t>
            </a:r>
            <a:r>
              <a:rPr lang="cs-CZ" b="1">
                <a:cs typeface="Arial" charset="0"/>
              </a:rPr>
              <a:t>Modbus.C</a:t>
            </a:r>
          </a:p>
        </p:txBody>
      </p:sp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322263" y="1746250"/>
            <a:ext cx="6842125" cy="43465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r>
              <a:rPr lang="cs-CZ" sz="1400">
                <a:cs typeface="Arial" charset="0"/>
              </a:rPr>
              <a:t>byte AHex(byte c);</a:t>
            </a:r>
          </a:p>
          <a:p>
            <a:r>
              <a:rPr lang="cs-CZ" sz="1400">
                <a:cs typeface="Arial" charset="0"/>
              </a:rPr>
              <a:t>byte HexAsc(byte b);</a:t>
            </a:r>
          </a:p>
          <a:p>
            <a:endParaRPr lang="cs-CZ" sz="1400">
              <a:cs typeface="Arial" charset="0"/>
            </a:endParaRPr>
          </a:p>
          <a:p>
            <a:r>
              <a:rPr lang="en-US" sz="1400">
                <a:cs typeface="Arial" charset="0"/>
              </a:rPr>
              <a:t>byte WrWord(word val,byte *bf);</a:t>
            </a:r>
          </a:p>
          <a:p>
            <a:r>
              <a:rPr lang="en-US" sz="1400">
                <a:cs typeface="Arial" charset="0"/>
              </a:rPr>
              <a:t>word RdWord(byte *bf);</a:t>
            </a:r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MbRdByte(byte *bf);</a:t>
            </a:r>
          </a:p>
          <a:p>
            <a:r>
              <a:rPr lang="cs-CZ" sz="1400">
                <a:cs typeface="Arial" charset="0"/>
              </a:rPr>
              <a:t>word MbRdWord(byte *bf);</a:t>
            </a:r>
          </a:p>
          <a:p>
            <a:r>
              <a:rPr lang="cs-CZ" sz="1400">
                <a:cs typeface="Arial" charset="0"/>
              </a:rPr>
              <a:t>byte MbWrByte(byte b,byte *bf);</a:t>
            </a:r>
          </a:p>
          <a:p>
            <a:r>
              <a:rPr lang="cs-CZ" sz="1400">
                <a:cs typeface="Arial" charset="0"/>
              </a:rPr>
              <a:t>byte MbWrWord(word w,byte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MbRd(byte adr,byte fce,word reg,word val,byte *bf);</a:t>
            </a:r>
          </a:p>
          <a:p>
            <a:r>
              <a:rPr lang="cs-CZ" sz="1400">
                <a:cs typeface="Arial" charset="0"/>
              </a:rPr>
              <a:t>byte MbWrOne(byte adr,byte fce,word reg,word val,byte *bf);</a:t>
            </a:r>
          </a:p>
          <a:p>
            <a:r>
              <a:rPr lang="cs-CZ" sz="1400">
                <a:cs typeface="Arial" charset="0"/>
              </a:rPr>
              <a:t>byte MbWr(byte adr,byte fce,word reg,word nbr,byte *vals,byte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MbAnsWr(byte adr,byte fce,word reg,word val,byte *bf);</a:t>
            </a:r>
          </a:p>
          <a:p>
            <a:r>
              <a:rPr lang="cs-CZ" sz="1400">
                <a:cs typeface="Arial" charset="0"/>
              </a:rPr>
              <a:t>byte MbAnsRd(byte adr, byte fce, byte bytes, byte *vals,byte *bf);</a:t>
            </a:r>
          </a:p>
          <a:p>
            <a:r>
              <a:rPr lang="cs-CZ" sz="1400">
                <a:cs typeface="Arial" charset="0"/>
              </a:rPr>
              <a:t>byte MbAnsErr(byte adr,byte fce,byte er,byte *bf);</a:t>
            </a:r>
          </a:p>
          <a:p>
            <a:endParaRPr lang="cs-CZ" sz="1400">
              <a:cs typeface="Arial" charset="0"/>
            </a:endParaRPr>
          </a:p>
          <a:p>
            <a:r>
              <a:rPr lang="cs-CZ" sz="1400">
                <a:cs typeface="Arial" charset="0"/>
              </a:rPr>
              <a:t>byte MbLrc(byte *bf,byte len);</a:t>
            </a:r>
          </a:p>
          <a:p>
            <a:r>
              <a:rPr lang="cs-CZ" sz="1400">
                <a:cs typeface="Arial" charset="0"/>
              </a:rPr>
              <a:t>byte MbWrEoT(byte *bf);</a:t>
            </a: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102404" name="Group 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funkce v aplikaci ze souboru 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Modbus.C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MbWrOne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MbAnsWr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MbLrc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MbAnsRd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MbWrEoT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MbAnsErr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MbRdWord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</a:t>
                      </a: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#include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“</a:t>
                      </a: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.H”</a:t>
                      </a:r>
                      <a:endParaRPr kumimoji="0" lang="cs-CZ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graphicFrame>
        <p:nvGraphicFramePr>
          <p:cNvPr id="7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270196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bitu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bitu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468313" y="11969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106501" name="AutoShape 5"/>
          <p:cNvSpPr>
            <a:spLocks noChangeArrowheads="1"/>
          </p:cNvSpPr>
          <p:nvPr/>
        </p:nvSpPr>
        <p:spPr bwMode="auto">
          <a:xfrm>
            <a:off x="3729038" y="1557338"/>
            <a:ext cx="485775" cy="504825"/>
          </a:xfrm>
          <a:prstGeom prst="downArrow">
            <a:avLst>
              <a:gd name="adj1" fmla="val 50000"/>
              <a:gd name="adj2" fmla="val 25980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488950" y="217963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7164388" y="2976563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7935913" y="2781300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468313" y="292576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106506" name="Line 10"/>
          <p:cNvSpPr>
            <a:spLocks noChangeShapeType="1"/>
          </p:cNvSpPr>
          <p:nvPr/>
        </p:nvSpPr>
        <p:spPr bwMode="auto">
          <a:xfrm>
            <a:off x="7164388" y="225742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6507" name="Text Box 11"/>
          <p:cNvSpPr txBox="1">
            <a:spLocks noChangeArrowheads="1"/>
          </p:cNvSpPr>
          <p:nvPr/>
        </p:nvSpPr>
        <p:spPr bwMode="auto">
          <a:xfrm>
            <a:off x="7935913" y="2062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539750" y="3644900"/>
            <a:ext cx="3484563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>
                <a:latin typeface="Lucida Console" pitchFamily="49" charset="0"/>
                <a:cs typeface="Courier New" pitchFamily="49" charset="0"/>
              </a:rPr>
              <a:t>xbyte bfin[256],bfout[256];</a:t>
            </a:r>
            <a:endParaRPr lang="cs-CZ" sz="160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6509" name="Rectangle 13"/>
          <p:cNvSpPr>
            <a:spLocks noChangeArrowheads="1"/>
          </p:cNvSpPr>
          <p:nvPr/>
        </p:nvSpPr>
        <p:spPr bwMode="auto">
          <a:xfrm>
            <a:off x="611188" y="4221163"/>
            <a:ext cx="3059112" cy="131445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0C0C0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</a:p>
          <a:p>
            <a:r>
              <a:rPr lang="cs-CZ" sz="1600"/>
              <a:t>    </a:t>
            </a:r>
            <a:r>
              <a:rPr lang="cs-CZ" sz="1600" b="1"/>
              <a:t>.</a:t>
            </a:r>
            <a:r>
              <a:rPr lang="en-US" sz="1600" b="1"/>
              <a:t> </a:t>
            </a:r>
            <a:r>
              <a:rPr lang="en-US" sz="1600"/>
              <a:t>     </a:t>
            </a:r>
            <a:endParaRPr lang="cs-CZ" sz="1600"/>
          </a:p>
        </p:txBody>
      </p:sp>
      <p:sp>
        <p:nvSpPr>
          <p:cNvPr id="106510" name="Rectangle 14"/>
          <p:cNvSpPr>
            <a:spLocks noChangeArrowheads="1"/>
          </p:cNvSpPr>
          <p:nvPr/>
        </p:nvSpPr>
        <p:spPr bwMode="auto">
          <a:xfrm>
            <a:off x="4787900" y="4591050"/>
            <a:ext cx="3600450" cy="20066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void</a:t>
            </a:r>
            <a:r>
              <a:rPr lang="cs-CZ" sz="1400">
                <a:latin typeface="Lucida Console" pitchFamily="49" charset="0"/>
              </a:rPr>
              <a:t> SendBuf(byte *bf,byte len)</a:t>
            </a:r>
          </a:p>
          <a:p>
            <a:r>
              <a:rPr lang="cs-CZ" sz="1400">
                <a:latin typeface="Lucida Console" pitchFamily="49" charset="0"/>
              </a:rPr>
              <a:t>{</a:t>
            </a:r>
          </a:p>
          <a:p>
            <a:r>
              <a:rPr lang="cs-CZ" sz="1400">
                <a:latin typeface="Lucida Console" pitchFamily="49" charset="0"/>
              </a:rPr>
              <a:t>  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(len--)</a:t>
            </a:r>
          </a:p>
          <a:p>
            <a:r>
              <a:rPr lang="cs-CZ" sz="1400">
                <a:latin typeface="Lucida Console" pitchFamily="49" charset="0"/>
              </a:rPr>
              <a:t>  {</a:t>
            </a:r>
          </a:p>
          <a:p>
            <a:r>
              <a:rPr lang="cs-CZ" sz="1400">
                <a:latin typeface="Lucida Console" pitchFamily="49" charset="0"/>
              </a:rPr>
              <a:t>	SBUF=*bf++ | 0x80;</a:t>
            </a:r>
          </a:p>
          <a:p>
            <a:r>
              <a:rPr lang="cs-CZ" sz="1400">
                <a:latin typeface="Lucida Console" pitchFamily="49" charset="0"/>
              </a:rPr>
              <a:t>	</a:t>
            </a:r>
            <a:r>
              <a:rPr lang="cs-CZ" sz="1400" b="1">
                <a:latin typeface="Lucida Console" pitchFamily="49" charset="0"/>
              </a:rPr>
              <a:t>while</a:t>
            </a:r>
            <a:r>
              <a:rPr lang="cs-CZ" sz="1400">
                <a:latin typeface="Lucida Console" pitchFamily="49" charset="0"/>
              </a:rPr>
              <a:t>(!TI);</a:t>
            </a:r>
          </a:p>
          <a:p>
            <a:r>
              <a:rPr lang="cs-CZ" sz="1400">
                <a:latin typeface="Lucida Console" pitchFamily="49" charset="0"/>
              </a:rPr>
              <a:t>	TI=0;</a:t>
            </a:r>
          </a:p>
          <a:p>
            <a:r>
              <a:rPr lang="cs-CZ" sz="1400">
                <a:latin typeface="Lucida Console" pitchFamily="49" charset="0"/>
              </a:rPr>
              <a:t>  }</a:t>
            </a:r>
          </a:p>
          <a:p>
            <a:r>
              <a:rPr lang="cs-CZ" sz="1400">
                <a:latin typeface="Lucida Console" pitchFamily="49" charset="0"/>
              </a:rPr>
              <a:t>}</a:t>
            </a:r>
          </a:p>
        </p:txBody>
      </p:sp>
      <p:sp>
        <p:nvSpPr>
          <p:cNvPr id="106511" name="Rectangle 15"/>
          <p:cNvSpPr>
            <a:spLocks noChangeArrowheads="1"/>
          </p:cNvSpPr>
          <p:nvPr/>
        </p:nvSpPr>
        <p:spPr bwMode="auto">
          <a:xfrm>
            <a:off x="4773613" y="3644900"/>
            <a:ext cx="2616422" cy="830997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funkce pro vyslání zprávy:</a:t>
            </a:r>
          </a:p>
          <a:p>
            <a:pPr>
              <a:buFontTx/>
              <a:buChar char="-"/>
            </a:pP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 err="1" smtClean="0">
                <a:cs typeface="Arial" charset="0"/>
              </a:rPr>
              <a:t>bf</a:t>
            </a:r>
            <a:r>
              <a:rPr lang="cs-CZ" sz="1600" dirty="0">
                <a:cs typeface="Arial" charset="0"/>
              </a:rPr>
              <a:t>:  pointer na pole </a:t>
            </a:r>
            <a:r>
              <a:rPr lang="cs-CZ" sz="1600" dirty="0" smtClean="0">
                <a:cs typeface="Arial" charset="0"/>
              </a:rPr>
              <a:t>znaků</a:t>
            </a:r>
            <a:endParaRPr lang="cs-CZ" sz="1600" dirty="0">
              <a:cs typeface="Arial" charset="0"/>
            </a:endParaRPr>
          </a:p>
          <a:p>
            <a:pPr>
              <a:buFontTx/>
              <a:buChar char="-"/>
            </a:pPr>
            <a:r>
              <a:rPr lang="cs-CZ" sz="1600" dirty="0">
                <a:cs typeface="Arial" charset="0"/>
              </a:rPr>
              <a:t> len: počet bytů k vyslání</a:t>
            </a:r>
          </a:p>
        </p:txBody>
      </p:sp>
      <p:sp>
        <p:nvSpPr>
          <p:cNvPr id="1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49195" name="Line 4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01" name="Text Box 49"/>
          <p:cNvSpPr txBox="1">
            <a:spLocks noChangeArrowheads="1"/>
          </p:cNvSpPr>
          <p:nvPr/>
        </p:nvSpPr>
        <p:spPr bwMode="auto">
          <a:xfrm>
            <a:off x="539750" y="1844824"/>
            <a:ext cx="575830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Úloha pro samostatná cvičení  - </a:t>
            </a:r>
            <a:r>
              <a:rPr lang="cs-CZ" sz="2400" b="1" dirty="0" smtClean="0"/>
              <a:t>MA6S</a:t>
            </a:r>
            <a:endParaRPr lang="cs-CZ" sz="2400" b="1" dirty="0"/>
          </a:p>
        </p:txBody>
      </p:sp>
      <p:sp>
        <p:nvSpPr>
          <p:cNvPr id="49202" name="Text Box 50"/>
          <p:cNvSpPr txBox="1">
            <a:spLocks noChangeArrowheads="1"/>
          </p:cNvSpPr>
          <p:nvPr/>
        </p:nvSpPr>
        <p:spPr bwMode="auto">
          <a:xfrm>
            <a:off x="2339975" y="1181100"/>
            <a:ext cx="47831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800" b="1">
                <a:latin typeface="Tahoma" pitchFamily="34" charset="0"/>
              </a:rPr>
              <a:t>Řídicí počítačové systémy</a:t>
            </a:r>
          </a:p>
        </p:txBody>
      </p:sp>
      <p:sp>
        <p:nvSpPr>
          <p:cNvPr id="49203" name="Text Box 51"/>
          <p:cNvSpPr txBox="1">
            <a:spLocks noChangeArrowheads="1"/>
          </p:cNvSpPr>
          <p:nvPr/>
        </p:nvSpPr>
        <p:spPr bwMode="auto">
          <a:xfrm>
            <a:off x="827088" y="2492896"/>
            <a:ext cx="740818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cs-CZ" sz="1600" b="1" dirty="0"/>
              <a:t>Implementace protokolu MODBUS ASCII na PC a mikropočítačích řady ´51</a:t>
            </a:r>
          </a:p>
          <a:p>
            <a:pPr marL="342900" indent="-342900"/>
            <a:r>
              <a:rPr lang="cs-CZ" sz="1600" b="1" dirty="0"/>
              <a:t>pro uzly Slave (Server) na </a:t>
            </a:r>
            <a:r>
              <a:rPr lang="cs-CZ" sz="1600" b="1" dirty="0" smtClean="0"/>
              <a:t>PC, </a:t>
            </a:r>
            <a:r>
              <a:rPr lang="cs-CZ" sz="1600" b="1" dirty="0"/>
              <a:t>Master (Klient</a:t>
            </a:r>
            <a:r>
              <a:rPr lang="cs-CZ" sz="1600" b="1" dirty="0" smtClean="0"/>
              <a:t>) na mikropočítači.</a:t>
            </a:r>
            <a:endParaRPr lang="cs-CZ" sz="1600" b="1" dirty="0"/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Požadované implementované funkce:</a:t>
            </a:r>
          </a:p>
          <a:p>
            <a:pPr marL="342900" indent="-342900"/>
            <a:r>
              <a:rPr lang="cs-CZ" sz="1600" b="1" dirty="0"/>
              <a:t>- </a:t>
            </a:r>
            <a:r>
              <a:rPr lang="cs-CZ" sz="1600" b="1" dirty="0"/>
              <a:t>zápis jediného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do uzlu Slave,</a:t>
            </a:r>
          </a:p>
          <a:p>
            <a:pPr marL="342900" indent="-342900"/>
            <a:r>
              <a:rPr lang="cs-CZ" sz="1600" b="1" dirty="0" smtClean="0"/>
              <a:t>- </a:t>
            </a:r>
            <a:r>
              <a:rPr lang="cs-CZ" sz="1600" b="1" dirty="0"/>
              <a:t>čtení bitového stavu (</a:t>
            </a:r>
            <a:r>
              <a:rPr lang="cs-CZ" sz="1600" b="1" dirty="0" err="1"/>
              <a:t>Coil</a:t>
            </a:r>
            <a:r>
              <a:rPr lang="cs-CZ" sz="1600" b="1" dirty="0"/>
              <a:t>) z uzlu Slave.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RS232, standardní rámec 7,N,2</a:t>
            </a:r>
          </a:p>
          <a:p>
            <a:pPr marL="342900" indent="-342900"/>
            <a:r>
              <a:rPr lang="cs-CZ" sz="1600" b="1" dirty="0" smtClean="0"/>
              <a:t>1. část: propojení PC – </a:t>
            </a:r>
            <a:r>
              <a:rPr lang="cs-CZ" sz="1600" b="1" dirty="0" err="1" smtClean="0"/>
              <a:t>PC</a:t>
            </a:r>
            <a:r>
              <a:rPr lang="cs-CZ" sz="1600" b="1" dirty="0" smtClean="0"/>
              <a:t> </a:t>
            </a:r>
            <a:r>
              <a:rPr lang="en-US" sz="1600" b="1" dirty="0" smtClean="0"/>
              <a:t>(C# MSVS) </a:t>
            </a:r>
            <a:endParaRPr lang="cs-CZ" sz="1600" b="1" dirty="0" smtClean="0"/>
          </a:p>
          <a:p>
            <a:pPr marL="342900" indent="-342900"/>
            <a:r>
              <a:rPr lang="cs-CZ" sz="1600" b="1" dirty="0" smtClean="0"/>
              <a:t>2. část: propojení PC – mikropočítač  </a:t>
            </a:r>
          </a:p>
          <a:p>
            <a:pPr marL="342900" indent="-342900"/>
            <a:endParaRPr lang="cs-CZ" sz="1600" b="1" dirty="0" smtClean="0"/>
          </a:p>
          <a:p>
            <a:pPr marL="342900" indent="-342900"/>
            <a:r>
              <a:rPr lang="cs-CZ" sz="1600" b="1" dirty="0" smtClean="0"/>
              <a:t>     </a:t>
            </a:r>
            <a:r>
              <a:rPr lang="cs-CZ" sz="1600" b="1" dirty="0" smtClean="0">
                <a:solidFill>
                  <a:srgbClr val="0000FF"/>
                </a:solidFill>
              </a:rPr>
              <a:t>Rozhraní: RS485, standardní rámec 7,N,2</a:t>
            </a:r>
          </a:p>
          <a:p>
            <a:pPr marL="342900" indent="-342900"/>
            <a:r>
              <a:rPr lang="cs-CZ" sz="1600" b="1" dirty="0" smtClean="0"/>
              <a:t>3. část: propojení  mikropočítač – </a:t>
            </a:r>
            <a:r>
              <a:rPr lang="cs-CZ" sz="1600" b="1" dirty="0" err="1" smtClean="0"/>
              <a:t>mikropočítač</a:t>
            </a:r>
            <a:r>
              <a:rPr lang="cs-CZ" sz="1600" b="1" dirty="0" smtClean="0"/>
              <a:t> </a:t>
            </a:r>
          </a:p>
          <a:p>
            <a:pPr marL="342900" indent="-342900"/>
            <a:endParaRPr lang="cs-CZ" sz="1600" b="1" dirty="0"/>
          </a:p>
          <a:p>
            <a:pPr marL="342900" indent="-342900"/>
            <a:r>
              <a:rPr lang="cs-CZ" sz="1600" b="1" dirty="0"/>
              <a:t>Funkce pro podporu aplikace protokolu MODBUS: </a:t>
            </a:r>
            <a:endParaRPr lang="en-US" sz="1600" b="1" dirty="0" smtClean="0"/>
          </a:p>
          <a:p>
            <a:pPr marL="342900" indent="-342900"/>
            <a:r>
              <a:rPr lang="en-US" sz="1600" b="1" dirty="0" smtClean="0"/>
              <a:t>   v </a:t>
            </a:r>
            <a:r>
              <a:rPr lang="en-US" sz="1600" b="1" dirty="0" err="1" smtClean="0"/>
              <a:t>souboru</a:t>
            </a:r>
            <a:r>
              <a:rPr lang="en-US" sz="1600" b="1" dirty="0" smtClean="0"/>
              <a:t> Modbus.dll a </a:t>
            </a:r>
            <a:r>
              <a:rPr lang="en-US" sz="1600" b="1" dirty="0" err="1" smtClean="0"/>
              <a:t>Modbus.cs</a:t>
            </a:r>
            <a:r>
              <a:rPr lang="en-US" sz="1600" b="1" dirty="0" smtClean="0"/>
              <a:t> pro PC (C#),</a:t>
            </a:r>
            <a:endParaRPr lang="cs-CZ" sz="1600" b="1" dirty="0"/>
          </a:p>
          <a:p>
            <a:pPr marL="342900" indent="-342900"/>
            <a:r>
              <a:rPr lang="cs-CZ" sz="1600" b="1" dirty="0" smtClean="0"/>
              <a:t>   v </a:t>
            </a:r>
            <a:r>
              <a:rPr lang="cs-CZ" sz="1600" b="1" dirty="0"/>
              <a:t>souboru </a:t>
            </a:r>
            <a:r>
              <a:rPr lang="cs-CZ" sz="1600" b="1" dirty="0" err="1"/>
              <a:t>Modbus.H</a:t>
            </a:r>
            <a:r>
              <a:rPr lang="cs-CZ" sz="1600" b="1" dirty="0"/>
              <a:t> a </a:t>
            </a:r>
            <a:r>
              <a:rPr lang="cs-CZ" sz="1600" b="1" dirty="0" err="1"/>
              <a:t>Modbus.C</a:t>
            </a:r>
            <a:r>
              <a:rPr lang="cs-CZ" sz="1600" b="1" dirty="0"/>
              <a:t> pro mikropočítač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10035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323850" y="1125538"/>
            <a:ext cx="5040313" cy="4254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implementace na </a:t>
            </a:r>
            <a:r>
              <a:rPr lang="en-US">
                <a:cs typeface="Arial" charset="0"/>
              </a:rPr>
              <a:t>mikropo</a:t>
            </a:r>
            <a:r>
              <a:rPr lang="cs-CZ">
                <a:cs typeface="Arial" charset="0"/>
              </a:rPr>
              <a:t>čítači (klient)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19113" y="1773238"/>
            <a:ext cx="8156575" cy="375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sz="1600" dirty="0"/>
              <a:t>Konfigurace:</a:t>
            </a:r>
          </a:p>
          <a:p>
            <a:r>
              <a:rPr lang="cs-CZ" sz="1600" dirty="0"/>
              <a:t>   Realizuje funkce (požadavky na server)</a:t>
            </a:r>
          </a:p>
          <a:p>
            <a:r>
              <a:rPr lang="cs-CZ" sz="1600" dirty="0"/>
              <a:t>   - požadavek na zápis jediného bitového stavu – funkční kód 5</a:t>
            </a:r>
          </a:p>
          <a:p>
            <a:r>
              <a:rPr lang="cs-CZ" sz="1600" dirty="0"/>
              <a:t>        </a:t>
            </a:r>
            <a:r>
              <a:rPr lang="en-US" sz="1600" dirty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MbWrOne</a:t>
            </a:r>
            <a:r>
              <a:rPr lang="cs-CZ" sz="1600" dirty="0">
                <a:solidFill>
                  <a:srgbClr val="0000FF"/>
                </a:solidFill>
              </a:rPr>
              <a:t>  s kódem funkce 5 (FCE_WBIT)</a:t>
            </a:r>
          </a:p>
          <a:p>
            <a:r>
              <a:rPr lang="cs-CZ" sz="1600" dirty="0"/>
              <a:t>   - požadavek na čtení bitové hodnoty – funkční kód 1</a:t>
            </a:r>
          </a:p>
          <a:p>
            <a:r>
              <a:rPr lang="cs-CZ" sz="1600" dirty="0" smtClean="0"/>
              <a:t>        </a:t>
            </a:r>
            <a:r>
              <a:rPr lang="en-US" sz="1600" dirty="0" smtClean="0"/>
              <a:t>    </a:t>
            </a:r>
            <a:r>
              <a:rPr lang="cs-CZ" sz="1600" dirty="0">
                <a:solidFill>
                  <a:srgbClr val="0000FF"/>
                </a:solidFill>
              </a:rPr>
              <a:t>aplikační funkce </a:t>
            </a:r>
            <a:r>
              <a:rPr lang="cs-CZ" sz="1600" dirty="0" err="1">
                <a:solidFill>
                  <a:srgbClr val="0000FF"/>
                </a:solidFill>
              </a:rPr>
              <a:t>MbRd</a:t>
            </a:r>
            <a:r>
              <a:rPr lang="cs-CZ" sz="1600" dirty="0">
                <a:solidFill>
                  <a:srgbClr val="0000FF"/>
                </a:solidFill>
              </a:rPr>
              <a:t> s </a:t>
            </a:r>
            <a:r>
              <a:rPr lang="cs-CZ" sz="1600" dirty="0" err="1">
                <a:solidFill>
                  <a:srgbClr val="0000FF"/>
                </a:solidFill>
              </a:rPr>
              <a:t>kodem</a:t>
            </a:r>
            <a:r>
              <a:rPr lang="cs-CZ" sz="1600" dirty="0">
                <a:solidFill>
                  <a:srgbClr val="0000FF"/>
                </a:solidFill>
              </a:rPr>
              <a:t> funkce </a:t>
            </a:r>
            <a:r>
              <a:rPr lang="cs-CZ" sz="1600" dirty="0" smtClean="0">
                <a:solidFill>
                  <a:srgbClr val="0000FF"/>
                </a:solidFill>
              </a:rPr>
              <a:t>1 </a:t>
            </a:r>
            <a:r>
              <a:rPr lang="cs-CZ" sz="1600" dirty="0">
                <a:solidFill>
                  <a:srgbClr val="0000FF"/>
                </a:solidFill>
              </a:rPr>
              <a:t>(</a:t>
            </a:r>
            <a:r>
              <a:rPr lang="cs-CZ" sz="1600" dirty="0" smtClean="0">
                <a:solidFill>
                  <a:srgbClr val="0000FF"/>
                </a:solidFill>
              </a:rPr>
              <a:t>FCE_RBIT)</a:t>
            </a:r>
            <a:endParaRPr lang="cs-CZ" sz="1600" dirty="0">
              <a:solidFill>
                <a:srgbClr val="0000FF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 Požadavky odesílat střídavě v pravidelných časových intervalech cca 200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,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 jen když je sériový kanál otevřen a Master je ve stavu </a:t>
            </a:r>
            <a:r>
              <a:rPr lang="cs-CZ" sz="1600" b="1" dirty="0">
                <a:solidFill>
                  <a:schemeClr val="tx2"/>
                </a:solidFill>
              </a:rPr>
              <a:t>klidu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 realizace časovačem T0 se základními tiky 30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(</a:t>
            </a:r>
            <a:r>
              <a:rPr lang="en-US" sz="1600" dirty="0">
                <a:solidFill>
                  <a:schemeClr val="tx2"/>
                </a:solidFill>
              </a:rPr>
              <a:t>30</a:t>
            </a:r>
            <a:r>
              <a:rPr lang="cs-CZ" sz="16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* 7 = 210)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cs-CZ" sz="1600" dirty="0">
                <a:solidFill>
                  <a:schemeClr val="tx2"/>
                </a:solidFill>
              </a:rPr>
              <a:t>  </a:t>
            </a:r>
            <a:r>
              <a:rPr lang="cs-CZ" sz="1600" dirty="0" err="1">
                <a:solidFill>
                  <a:schemeClr val="tx2"/>
                </a:solidFill>
              </a:rPr>
              <a:t>Imlementovat</a:t>
            </a:r>
            <a:r>
              <a:rPr lang="cs-CZ" sz="1600" dirty="0">
                <a:solidFill>
                  <a:schemeClr val="tx2"/>
                </a:solidFill>
              </a:rPr>
              <a:t> generování čekacího </a:t>
            </a:r>
            <a:r>
              <a:rPr lang="cs-CZ" sz="1600" dirty="0" err="1">
                <a:solidFill>
                  <a:schemeClr val="tx2"/>
                </a:solidFill>
              </a:rPr>
              <a:t>TimeOut</a:t>
            </a:r>
            <a:r>
              <a:rPr lang="cs-CZ" sz="1600" dirty="0">
                <a:solidFill>
                  <a:schemeClr val="tx2"/>
                </a:solidFill>
              </a:rPr>
              <a:t> intervalu 500 </a:t>
            </a:r>
            <a:r>
              <a:rPr lang="cs-CZ" sz="1600" dirty="0" err="1">
                <a:solidFill>
                  <a:schemeClr val="tx2"/>
                </a:solidFill>
              </a:rPr>
              <a:t>ms</a:t>
            </a:r>
            <a:r>
              <a:rPr lang="cs-CZ" sz="1600" dirty="0">
                <a:solidFill>
                  <a:schemeClr val="tx2"/>
                </a:solidFill>
              </a:rPr>
              <a:t> na </a:t>
            </a:r>
            <a:r>
              <a:rPr lang="cs-CZ" sz="1600" dirty="0" err="1">
                <a:solidFill>
                  <a:schemeClr val="tx2"/>
                </a:solidFill>
              </a:rPr>
              <a:t>odpvěď</a:t>
            </a:r>
            <a:r>
              <a:rPr lang="cs-CZ" sz="1600" dirty="0">
                <a:solidFill>
                  <a:schemeClr val="tx2"/>
                </a:solidFill>
              </a:rPr>
              <a:t> od Slave 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   </a:t>
            </a:r>
            <a:r>
              <a:rPr lang="cs-CZ" sz="1600" dirty="0">
                <a:solidFill>
                  <a:schemeClr val="tx2"/>
                </a:solidFill>
              </a:rPr>
              <a:t>(30</a:t>
            </a:r>
            <a:r>
              <a:rPr lang="en-US" sz="1600" dirty="0">
                <a:solidFill>
                  <a:schemeClr val="tx2"/>
                </a:solidFill>
              </a:rPr>
              <a:t>*17=510)</a:t>
            </a:r>
            <a:endParaRPr lang="cs-CZ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  </a:t>
            </a:r>
            <a:r>
              <a:rPr lang="cs-CZ" sz="1600" dirty="0">
                <a:solidFill>
                  <a:schemeClr val="tx2"/>
                </a:solidFill>
              </a:rPr>
              <a:t>Zjednodušený příjem odpovědi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příchozí adresu Slave není nutno testovat, pouze správnost LRC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zpracovat jen odpověď na požadavek čtení registru (FCE_RREG)</a:t>
            </a:r>
          </a:p>
          <a:p>
            <a:r>
              <a:rPr lang="cs-CZ" sz="1600" dirty="0">
                <a:solidFill>
                  <a:schemeClr val="tx2"/>
                </a:solidFill>
              </a:rPr>
              <a:t>    </a:t>
            </a:r>
            <a:r>
              <a:rPr lang="cs-CZ" sz="1600" dirty="0" err="1">
                <a:solidFill>
                  <a:schemeClr val="tx2"/>
                </a:solidFill>
              </a:rPr>
              <a:t>inform</a:t>
            </a:r>
            <a:r>
              <a:rPr lang="en-US" sz="1600" dirty="0">
                <a:solidFill>
                  <a:schemeClr val="tx2"/>
                </a:solidFill>
              </a:rPr>
              <a:t>ace o </a:t>
            </a:r>
            <a:r>
              <a:rPr lang="en-US" sz="1600" dirty="0" err="1">
                <a:solidFill>
                  <a:schemeClr val="tx2"/>
                </a:solidFill>
              </a:rPr>
              <a:t>ch</a:t>
            </a:r>
            <a:r>
              <a:rPr lang="cs-CZ" sz="1600" dirty="0" err="1">
                <a:solidFill>
                  <a:schemeClr val="tx2"/>
                </a:solidFill>
              </a:rPr>
              <a:t>ybě</a:t>
            </a:r>
            <a:r>
              <a:rPr lang="cs-CZ" sz="1600" dirty="0">
                <a:solidFill>
                  <a:schemeClr val="tx2"/>
                </a:solidFill>
              </a:rPr>
              <a:t> Slave: jen omezeně, nebo vůbec</a:t>
            </a:r>
          </a:p>
        </p:txBody>
      </p:sp>
    </p:spTree>
    <p:extLst>
      <p:ext uri="{BB962C8B-B14F-4D97-AF65-F5344CB8AC3E}">
        <p14:creationId xmlns:p14="http://schemas.microsoft.com/office/powerpoint/2010/main" val="34500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2" name="AutoShape 4"/>
          <p:cNvSpPr>
            <a:spLocks noChangeArrowheads="1"/>
          </p:cNvSpPr>
          <p:nvPr/>
        </p:nvSpPr>
        <p:spPr bwMode="auto">
          <a:xfrm>
            <a:off x="3419475" y="20415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Klid</a:t>
            </a:r>
          </a:p>
        </p:txBody>
      </p:sp>
      <p:sp>
        <p:nvSpPr>
          <p:cNvPr id="124933" name="Oval 5"/>
          <p:cNvSpPr>
            <a:spLocks noChangeArrowheads="1"/>
          </p:cNvSpPr>
          <p:nvPr/>
        </p:nvSpPr>
        <p:spPr bwMode="auto">
          <a:xfrm>
            <a:off x="2987675" y="1700213"/>
            <a:ext cx="215900" cy="217487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3132138" y="1844675"/>
            <a:ext cx="287337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4935" name="AutoShape 7"/>
          <p:cNvSpPr>
            <a:spLocks noChangeArrowheads="1"/>
          </p:cNvSpPr>
          <p:nvPr/>
        </p:nvSpPr>
        <p:spPr bwMode="auto">
          <a:xfrm>
            <a:off x="3490913" y="1628775"/>
            <a:ext cx="1225550" cy="288925"/>
          </a:xfrm>
          <a:prstGeom prst="wedgeRoundRectCallout">
            <a:avLst>
              <a:gd name="adj1" fmla="val -62824"/>
              <a:gd name="adj2" fmla="val 75273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200">
                <a:latin typeface="Times New Roman" charset="0"/>
                <a:cs typeface="Times New Roman" charset="0"/>
              </a:rPr>
              <a:t>Power On</a:t>
            </a:r>
          </a:p>
        </p:txBody>
      </p:sp>
      <p:sp>
        <p:nvSpPr>
          <p:cNvPr id="124936" name="AutoShape 8"/>
          <p:cNvSpPr>
            <a:spLocks noChangeArrowheads="1"/>
          </p:cNvSpPr>
          <p:nvPr/>
        </p:nvSpPr>
        <p:spPr bwMode="auto">
          <a:xfrm>
            <a:off x="3422650" y="3141663"/>
            <a:ext cx="935038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Vysílání</a:t>
            </a:r>
          </a:p>
        </p:txBody>
      </p:sp>
      <p:sp>
        <p:nvSpPr>
          <p:cNvPr id="124937" name="AutoShape 9"/>
          <p:cNvSpPr>
            <a:spLocks noChangeArrowheads="1"/>
          </p:cNvSpPr>
          <p:nvPr/>
        </p:nvSpPr>
        <p:spPr bwMode="auto">
          <a:xfrm>
            <a:off x="3422650" y="4797425"/>
            <a:ext cx="935038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4938" name="AutoShape 10"/>
          <p:cNvSpPr>
            <a:spLocks noChangeArrowheads="1"/>
          </p:cNvSpPr>
          <p:nvPr/>
        </p:nvSpPr>
        <p:spPr bwMode="auto">
          <a:xfrm>
            <a:off x="4716463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sp>
        <p:nvSpPr>
          <p:cNvPr id="124939" name="AutoShape 11"/>
          <p:cNvSpPr>
            <a:spLocks noChangeArrowheads="1"/>
          </p:cNvSpPr>
          <p:nvPr/>
        </p:nvSpPr>
        <p:spPr bwMode="auto">
          <a:xfrm>
            <a:off x="162083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TimeOut</a:t>
            </a:r>
          </a:p>
        </p:txBody>
      </p:sp>
      <p:cxnSp>
        <p:nvCxnSpPr>
          <p:cNvPr id="124940" name="AutoShape 12"/>
          <p:cNvCxnSpPr>
            <a:cxnSpLocks noChangeShapeType="1"/>
            <a:stCxn id="124932" idx="2"/>
            <a:endCxn id="124936" idx="0"/>
          </p:cNvCxnSpPr>
          <p:nvPr/>
        </p:nvCxnSpPr>
        <p:spPr bwMode="auto">
          <a:xfrm>
            <a:off x="3887788" y="2687638"/>
            <a:ext cx="3175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1" name="AutoShape 13"/>
          <p:cNvCxnSpPr>
            <a:cxnSpLocks noChangeShapeType="1"/>
            <a:stCxn id="124936" idx="2"/>
            <a:endCxn id="124937" idx="0"/>
          </p:cNvCxnSpPr>
          <p:nvPr/>
        </p:nvCxnSpPr>
        <p:spPr bwMode="auto">
          <a:xfrm>
            <a:off x="3890963" y="3787775"/>
            <a:ext cx="0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2" name="AutoShape 14"/>
          <p:cNvCxnSpPr>
            <a:cxnSpLocks noChangeShapeType="1"/>
            <a:stCxn id="124937" idx="3"/>
            <a:endCxn id="124938" idx="1"/>
          </p:cNvCxnSpPr>
          <p:nvPr/>
        </p:nvCxnSpPr>
        <p:spPr bwMode="auto">
          <a:xfrm>
            <a:off x="4357688" y="512127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3" name="AutoShape 15"/>
          <p:cNvCxnSpPr>
            <a:cxnSpLocks noChangeShapeType="1"/>
            <a:stCxn id="124937" idx="1"/>
            <a:endCxn id="124939" idx="3"/>
          </p:cNvCxnSpPr>
          <p:nvPr/>
        </p:nvCxnSpPr>
        <p:spPr bwMode="auto">
          <a:xfrm flipH="1">
            <a:off x="2555875" y="5121275"/>
            <a:ext cx="866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cxnSp>
        <p:nvCxnSpPr>
          <p:cNvPr id="124944" name="AutoShape 16"/>
          <p:cNvCxnSpPr>
            <a:cxnSpLocks noChangeShapeType="1"/>
            <a:stCxn id="124956" idx="0"/>
            <a:endCxn id="124932" idx="3"/>
          </p:cNvCxnSpPr>
          <p:nvPr/>
        </p:nvCxnSpPr>
        <p:spPr bwMode="auto">
          <a:xfrm rot="5400000" flipH="1">
            <a:off x="4237832" y="2482056"/>
            <a:ext cx="2432050" cy="21986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cxnSp>
        <p:nvCxnSpPr>
          <p:cNvPr id="124945" name="AutoShape 17"/>
          <p:cNvCxnSpPr>
            <a:cxnSpLocks noChangeShapeType="1"/>
            <a:stCxn id="124939" idx="0"/>
            <a:endCxn id="124932" idx="1"/>
          </p:cNvCxnSpPr>
          <p:nvPr/>
        </p:nvCxnSpPr>
        <p:spPr bwMode="auto">
          <a:xfrm rot="16200000">
            <a:off x="1538288" y="2916237"/>
            <a:ext cx="2432050" cy="13303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ffectLst/>
        </p:spPr>
      </p:cxnSp>
      <p:sp>
        <p:nvSpPr>
          <p:cNvPr id="124946" name="AutoShape 18"/>
          <p:cNvSpPr>
            <a:spLocks noChangeArrowheads="1"/>
          </p:cNvSpPr>
          <p:nvPr/>
        </p:nvSpPr>
        <p:spPr bwMode="auto">
          <a:xfrm>
            <a:off x="4716463" y="2492375"/>
            <a:ext cx="1584325" cy="360363"/>
          </a:xfrm>
          <a:prstGeom prst="wedgeRoundRectCallout">
            <a:avLst>
              <a:gd name="adj1" fmla="val -100500"/>
              <a:gd name="adj2" fmla="val 6145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Časový interval</a:t>
            </a: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4572000" y="3717925"/>
            <a:ext cx="1800225" cy="358775"/>
          </a:xfrm>
          <a:prstGeom prst="wedgeRoundRectCallout">
            <a:avLst>
              <a:gd name="adj1" fmla="val -87829"/>
              <a:gd name="adj2" fmla="val 39824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Vysílání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48" name="AutoShape 20"/>
          <p:cNvSpPr>
            <a:spLocks noChangeArrowheads="1"/>
          </p:cNvSpPr>
          <p:nvPr/>
        </p:nvSpPr>
        <p:spPr bwMode="auto">
          <a:xfrm>
            <a:off x="4643438" y="3068638"/>
            <a:ext cx="1657350" cy="360362"/>
          </a:xfrm>
          <a:prstGeom prst="wedgeRectCallout">
            <a:avLst>
              <a:gd name="adj1" fmla="val -67144"/>
              <a:gd name="adj2" fmla="val 52644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Vyslání požadavku</a:t>
            </a:r>
          </a:p>
        </p:txBody>
      </p:sp>
      <p:sp>
        <p:nvSpPr>
          <p:cNvPr id="124949" name="AutoShape 21"/>
          <p:cNvSpPr>
            <a:spLocks noChangeArrowheads="1"/>
          </p:cNvSpPr>
          <p:nvPr/>
        </p:nvSpPr>
        <p:spPr bwMode="auto">
          <a:xfrm>
            <a:off x="2195513" y="4221163"/>
            <a:ext cx="1296987" cy="503237"/>
          </a:xfrm>
          <a:prstGeom prst="wedgeRoundRectCallout">
            <a:avLst>
              <a:gd name="adj1" fmla="val 19889"/>
              <a:gd name="adj2" fmla="val 124449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0" name="AutoShape 22"/>
          <p:cNvSpPr>
            <a:spLocks noChangeArrowheads="1"/>
          </p:cNvSpPr>
          <p:nvPr/>
        </p:nvSpPr>
        <p:spPr bwMode="auto">
          <a:xfrm>
            <a:off x="7021513" y="4005263"/>
            <a:ext cx="1871662" cy="431800"/>
          </a:xfrm>
          <a:prstGeom prst="wedgeRoundRectCallout">
            <a:avLst>
              <a:gd name="adj1" fmla="val -76125"/>
              <a:gd name="adj2" fmla="val 2500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Zpracování ukončeno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  </a:t>
            </a:r>
            <a:endParaRPr lang="cs-CZ" sz="1400">
              <a:solidFill>
                <a:srgbClr val="0000FF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466725" y="908050"/>
            <a:ext cx="4105275" cy="4175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zjednodušený stavový diagram</a:t>
            </a:r>
          </a:p>
        </p:txBody>
      </p:sp>
      <p:sp>
        <p:nvSpPr>
          <p:cNvPr id="124952" name="AutoShape 24"/>
          <p:cNvSpPr>
            <a:spLocks noChangeArrowheads="1"/>
          </p:cNvSpPr>
          <p:nvPr/>
        </p:nvSpPr>
        <p:spPr bwMode="auto">
          <a:xfrm>
            <a:off x="4067175" y="4437063"/>
            <a:ext cx="1296988" cy="288925"/>
          </a:xfrm>
          <a:prstGeom prst="wedgeRoundRectCallout">
            <a:avLst>
              <a:gd name="adj1" fmla="val -8630"/>
              <a:gd name="adj2" fmla="val 194505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cxnSp>
        <p:nvCxnSpPr>
          <p:cNvPr id="124953" name="AutoShape 25"/>
          <p:cNvCxnSpPr>
            <a:cxnSpLocks noChangeShapeType="1"/>
            <a:stCxn id="124938" idx="2"/>
            <a:endCxn id="124939" idx="2"/>
          </p:cNvCxnSpPr>
          <p:nvPr/>
        </p:nvCxnSpPr>
        <p:spPr bwMode="auto">
          <a:xfrm rot="5400000">
            <a:off x="3636169" y="3896519"/>
            <a:ext cx="1587" cy="3095625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4954" name="AutoShape 26"/>
          <p:cNvSpPr>
            <a:spLocks noChangeArrowheads="1"/>
          </p:cNvSpPr>
          <p:nvPr/>
        </p:nvSpPr>
        <p:spPr bwMode="auto">
          <a:xfrm>
            <a:off x="539750" y="5589588"/>
            <a:ext cx="1296988" cy="503237"/>
          </a:xfrm>
          <a:prstGeom prst="wedgeRoundRectCallout">
            <a:avLst>
              <a:gd name="adj1" fmla="val 84884"/>
              <a:gd name="adj2" fmla="val -493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Čas TimeOut</a:t>
            </a:r>
          </a:p>
          <a:p>
            <a:r>
              <a:rPr lang="cs-CZ" sz="1400">
                <a:latin typeface="Times New Roman" charset="0"/>
                <a:cs typeface="Times New Roman" charset="0"/>
              </a:rPr>
              <a:t>vypršel</a:t>
            </a:r>
          </a:p>
        </p:txBody>
      </p:sp>
      <p:sp>
        <p:nvSpPr>
          <p:cNvPr id="124955" name="AutoShape 27"/>
          <p:cNvSpPr>
            <a:spLocks noChangeArrowheads="1"/>
          </p:cNvSpPr>
          <p:nvPr/>
        </p:nvSpPr>
        <p:spPr bwMode="auto">
          <a:xfrm>
            <a:off x="7307263" y="4652963"/>
            <a:ext cx="1657350" cy="1152525"/>
          </a:xfrm>
          <a:prstGeom prst="wedgeRectCallout">
            <a:avLst>
              <a:gd name="adj1" fmla="val -68009"/>
              <a:gd name="adj2" fmla="val -16667"/>
            </a:avLst>
          </a:prstGeom>
          <a:solidFill>
            <a:srgbClr val="99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>
                <a:latin typeface="Times New Roman" charset="0"/>
                <a:cs typeface="Times New Roman" charset="0"/>
              </a:rPr>
              <a:t>Kontrola LRC,</a:t>
            </a:r>
            <a:endParaRPr lang="cs-CZ" sz="1400">
              <a:latin typeface="Times New Roman" charset="0"/>
              <a:cs typeface="Times New Roman" charset="0"/>
            </a:endParaRP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získání stavu bitu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a jeho indikace,</a:t>
            </a:r>
          </a:p>
          <a:p>
            <a:pPr algn="ctr"/>
            <a:r>
              <a:rPr lang="cs-CZ" sz="1400">
                <a:latin typeface="Times New Roman" charset="0"/>
                <a:cs typeface="Times New Roman" charset="0"/>
              </a:rPr>
              <a:t>informace o chybě SLAVu</a:t>
            </a:r>
          </a:p>
        </p:txBody>
      </p:sp>
      <p:sp>
        <p:nvSpPr>
          <p:cNvPr id="124956" name="AutoShape 28"/>
          <p:cNvSpPr>
            <a:spLocks noChangeArrowheads="1"/>
          </p:cNvSpPr>
          <p:nvPr/>
        </p:nvSpPr>
        <p:spPr bwMode="auto">
          <a:xfrm>
            <a:off x="6084888" y="4797425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zpracování</a:t>
            </a:r>
          </a:p>
        </p:txBody>
      </p:sp>
      <p:cxnSp>
        <p:nvCxnSpPr>
          <p:cNvPr id="124957" name="AutoShape 29"/>
          <p:cNvCxnSpPr>
            <a:cxnSpLocks noChangeShapeType="1"/>
            <a:stCxn id="124938" idx="3"/>
            <a:endCxn id="124956" idx="1"/>
          </p:cNvCxnSpPr>
          <p:nvPr/>
        </p:nvCxnSpPr>
        <p:spPr bwMode="auto">
          <a:xfrm>
            <a:off x="5651500" y="5121275"/>
            <a:ext cx="4333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</p:spPr>
      </p:cxnSp>
      <p:sp>
        <p:nvSpPr>
          <p:cNvPr id="124958" name="AutoShape 30"/>
          <p:cNvSpPr>
            <a:spLocks noChangeArrowheads="1"/>
          </p:cNvSpPr>
          <p:nvPr/>
        </p:nvSpPr>
        <p:spPr bwMode="auto">
          <a:xfrm>
            <a:off x="5219700" y="5589588"/>
            <a:ext cx="1439863" cy="360362"/>
          </a:xfrm>
          <a:prstGeom prst="wedgeRoundRectCallout">
            <a:avLst>
              <a:gd name="adj1" fmla="val -4463"/>
              <a:gd name="adj2" fmla="val -17687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24959" name="Rectangle 31"/>
          <p:cNvSpPr>
            <a:spLocks noChangeArrowheads="1"/>
          </p:cNvSpPr>
          <p:nvPr/>
        </p:nvSpPr>
        <p:spPr bwMode="auto">
          <a:xfrm>
            <a:off x="3563938" y="6165850"/>
            <a:ext cx="4083050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400" b="1">
                <a:latin typeface="Lucida Console" pitchFamily="49" charset="0"/>
              </a:rPr>
              <a:t>enum</a:t>
            </a:r>
            <a:r>
              <a:rPr lang="cs-CZ" sz="1400">
                <a:latin typeface="Lucida Console" pitchFamily="49" charset="0"/>
              </a:rPr>
              <a:t> {stKlid,stCekani,stPrijem} stav</a:t>
            </a:r>
            <a:r>
              <a:rPr lang="cs-CZ"/>
              <a:t>;</a:t>
            </a:r>
          </a:p>
        </p:txBody>
      </p:sp>
      <p:sp>
        <p:nvSpPr>
          <p:cNvPr id="32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250825" y="981075"/>
            <a:ext cx="4105275" cy="287338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>
                <a:cs typeface="Arial" charset="0"/>
              </a:rPr>
              <a:t>Master</a:t>
            </a:r>
            <a:r>
              <a:rPr lang="cs-CZ">
                <a:cs typeface="Arial" charset="0"/>
              </a:rPr>
              <a:t> – </a:t>
            </a:r>
            <a:r>
              <a:rPr lang="en-US">
                <a:cs typeface="Arial" charset="0"/>
              </a:rPr>
              <a:t>vysl</a:t>
            </a:r>
            <a:r>
              <a:rPr lang="cs-CZ">
                <a:cs typeface="Arial" charset="0"/>
              </a:rPr>
              <a:t>ání požadavku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434975" y="1412875"/>
            <a:ext cx="7311617" cy="33855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1600" dirty="0">
                <a:cs typeface="Arial" charset="0"/>
              </a:rPr>
              <a:t>střídavě každých cca 2</a:t>
            </a:r>
            <a:r>
              <a:rPr lang="en-US" sz="1600" dirty="0">
                <a:cs typeface="Arial" charset="0"/>
              </a:rPr>
              <a:t>1</a:t>
            </a:r>
            <a:r>
              <a:rPr lang="cs-CZ" sz="1600" dirty="0">
                <a:cs typeface="Arial" charset="0"/>
              </a:rPr>
              <a:t>0 </a:t>
            </a:r>
            <a:r>
              <a:rPr lang="cs-CZ" sz="1600" dirty="0" err="1">
                <a:cs typeface="Arial" charset="0"/>
              </a:rPr>
              <a:t>ms</a:t>
            </a:r>
            <a:r>
              <a:rPr lang="cs-CZ" sz="1600" dirty="0">
                <a:cs typeface="Arial" charset="0"/>
              </a:rPr>
              <a:t> vysílá rámec s </a:t>
            </a:r>
            <a:r>
              <a:rPr lang="cs-CZ" sz="1600" dirty="0" err="1">
                <a:cs typeface="Arial" charset="0"/>
              </a:rPr>
              <a:t>funcí</a:t>
            </a:r>
            <a:r>
              <a:rPr lang="cs-CZ" sz="1600" dirty="0">
                <a:cs typeface="Arial" charset="0"/>
              </a:rPr>
              <a:t>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1</a:t>
            </a:r>
            <a:r>
              <a:rPr lang="cs-CZ" sz="1600" dirty="0" smtClean="0">
                <a:cs typeface="Arial" charset="0"/>
              </a:rPr>
              <a:t> </a:t>
            </a:r>
            <a:r>
              <a:rPr lang="cs-CZ" sz="1600" dirty="0">
                <a:cs typeface="Arial" charset="0"/>
              </a:rPr>
              <a:t>(čtení bitu) a </a:t>
            </a:r>
            <a:r>
              <a:rPr lang="cs-CZ" sz="1600" b="1" dirty="0">
                <a:solidFill>
                  <a:srgbClr val="F80404"/>
                </a:solidFill>
                <a:cs typeface="Arial" charset="0"/>
              </a:rPr>
              <a:t>5</a:t>
            </a:r>
            <a:r>
              <a:rPr lang="cs-CZ" sz="1600" dirty="0">
                <a:cs typeface="Arial" charset="0"/>
              </a:rPr>
              <a:t> (zápis </a:t>
            </a:r>
            <a:r>
              <a:rPr lang="cs-CZ" sz="1600" dirty="0" smtClean="0">
                <a:cs typeface="Arial" charset="0"/>
              </a:rPr>
              <a:t>bitu)</a:t>
            </a:r>
            <a:endParaRPr lang="cs-CZ" sz="1600" dirty="0">
              <a:cs typeface="Arial" charset="0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1259632" y="2348880"/>
            <a:ext cx="5616624" cy="310854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en-US" sz="1400" dirty="0" smtClean="0">
                <a:latin typeface="Lucida Console" pitchFamily="49" charset="0"/>
              </a:rPr>
              <a:t>++</a:t>
            </a:r>
            <a:r>
              <a:rPr lang="cs-CZ" sz="1400" dirty="0" err="1" smtClean="0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&gt;</a:t>
            </a:r>
            <a:r>
              <a:rPr lang="cs-CZ" sz="1400" dirty="0" smtClean="0">
                <a:latin typeface="Lucida Console" pitchFamily="49" charset="0"/>
              </a:rPr>
              <a:t>=N_TICKS </a:t>
            </a:r>
            <a:r>
              <a:rPr lang="cs-CZ" sz="1400" dirty="0">
                <a:latin typeface="Lucida Console" pitchFamily="49" charset="0"/>
              </a:rPr>
              <a:t>&amp;&amp; stav==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{</a:t>
            </a:r>
            <a:endParaRPr lang="en-US" sz="1400" dirty="0" smtClean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cnt_ticks</a:t>
            </a:r>
            <a:r>
              <a:rPr lang="cs-CZ" sz="1400" dirty="0" smtClean="0">
                <a:latin typeface="Lucida Console" pitchFamily="49" charset="0"/>
              </a:rPr>
              <a:t>=0;</a:t>
            </a:r>
          </a:p>
          <a:p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DIR485=1;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err="1">
                <a:latin typeface="Lucida Console" pitchFamily="49" charset="0"/>
              </a:rPr>
              <a:t>vys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l</a:t>
            </a:r>
            <a:r>
              <a:rPr lang="cs-CZ" sz="1400" dirty="0">
                <a:latin typeface="Lucida Console" pitchFamily="49" charset="0"/>
              </a:rPr>
              <a:t>á</a:t>
            </a:r>
            <a:r>
              <a:rPr lang="en-US" sz="1400" dirty="0">
                <a:latin typeface="Lucida Console" pitchFamily="49" charset="0"/>
              </a:rPr>
              <a:t>n</a:t>
            </a:r>
            <a:r>
              <a:rPr lang="cs-CZ" sz="1400" dirty="0">
                <a:latin typeface="Lucida Console" pitchFamily="49" charset="0"/>
              </a:rPr>
              <a:t>í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– pro RS485</a:t>
            </a:r>
            <a:r>
              <a:rPr lang="en-US" sz="1400" dirty="0" smtClean="0">
                <a:latin typeface="Lucida Console" pitchFamily="49" charset="0"/>
              </a:rPr>
              <a:t>*/</a:t>
            </a: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=!</a:t>
            </a:r>
            <a:r>
              <a:rPr lang="cs-CZ" sz="1400" dirty="0" err="1">
                <a:latin typeface="Lucida Console" pitchFamily="49" charset="0"/>
              </a:rPr>
              <a:t>prep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prep</a:t>
            </a:r>
            <a:r>
              <a:rPr lang="cs-CZ" sz="1400" dirty="0" smtClean="0">
                <a:latin typeface="Lucida Console" pitchFamily="49" charset="0"/>
              </a:rPr>
              <a:t>)</a:t>
            </a:r>
            <a:r>
              <a:rPr lang="en-US" sz="1400" dirty="0" smtClean="0">
                <a:latin typeface="Lucida Console" pitchFamily="49" charset="0"/>
              </a:rPr>
              <a:t> {</a:t>
            </a:r>
            <a:r>
              <a:rPr lang="en-US" sz="1400" dirty="0" err="1" smtClean="0">
                <a:latin typeface="Lucida Console" pitchFamily="49" charset="0"/>
              </a:rPr>
              <a:t>val</a:t>
            </a:r>
            <a:r>
              <a:rPr lang="en-US" sz="1400" dirty="0" smtClean="0">
                <a:latin typeface="Lucida Console" pitchFamily="49" charset="0"/>
              </a:rPr>
              <a:t>= ... ;</a:t>
            </a:r>
          </a:p>
          <a:p>
            <a:r>
              <a:rPr lang="en-US" sz="1400" dirty="0" smtClean="0">
                <a:latin typeface="Lucida Console" pitchFamily="49" charset="0"/>
              </a:rPr>
              <a:t>  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MbWrOne</a:t>
            </a:r>
            <a:r>
              <a:rPr lang="cs-CZ" sz="1400" dirty="0" smtClean="0">
                <a:latin typeface="Lucida Console" pitchFamily="49" charset="0"/>
              </a:rPr>
              <a:t>(ADR_S,FCE_WBIT,BIT_WR,val,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);</a:t>
            </a:r>
            <a:r>
              <a:rPr lang="en-US" sz="1400" dirty="0" smtClean="0">
                <a:latin typeface="Lucida Console" pitchFamily="49" charset="0"/>
              </a:rPr>
              <a:t>}</a:t>
            </a:r>
            <a:endParaRPr lang="cs-CZ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 smtClean="0">
                <a:latin typeface="Lucida Console" pitchFamily="49" charset="0"/>
              </a:rPr>
              <a:t>else</a:t>
            </a:r>
            <a:r>
              <a:rPr lang="cs-CZ" sz="1400" dirty="0" smtClean="0">
                <a:latin typeface="Lucida Console" pitchFamily="49" charset="0"/>
              </a:rPr>
              <a:t> 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</a:t>
            </a:r>
            <a:r>
              <a:rPr lang="cs-CZ" sz="1400" dirty="0">
                <a:latin typeface="Lucida Console" pitchFamily="49" charset="0"/>
              </a:rPr>
              <a:t>(ADR_S,FCE_RREG,REG_RD,1,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MbWrByte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MbLrc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+1,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-1),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+=</a:t>
            </a:r>
            <a:r>
              <a:rPr lang="cs-CZ" sz="1400" dirty="0" err="1">
                <a:latin typeface="Lucida Console" pitchFamily="49" charset="0"/>
              </a:rPr>
              <a:t>MbWrEoT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bfout</a:t>
            </a:r>
            <a:r>
              <a:rPr lang="cs-CZ" sz="1400" dirty="0">
                <a:latin typeface="Lucida Console" pitchFamily="49" charset="0"/>
              </a:rPr>
              <a:t>+</a:t>
            </a:r>
            <a:r>
              <a:rPr lang="cs-CZ" sz="1400" dirty="0" err="1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 smtClean="0">
                <a:latin typeface="Lucida Console" pitchFamily="49" charset="0"/>
              </a:rPr>
              <a:t>SendBuf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bfout</a:t>
            </a:r>
            <a:r>
              <a:rPr lang="cs-CZ" sz="1400" dirty="0" smtClean="0">
                <a:latin typeface="Lucida Console" pitchFamily="49" charset="0"/>
              </a:rPr>
              <a:t>,</a:t>
            </a:r>
            <a:r>
              <a:rPr lang="cs-CZ" sz="1400" dirty="0" err="1" smtClean="0">
                <a:latin typeface="Lucida Console" pitchFamily="49" charset="0"/>
              </a:rPr>
              <a:t>itx</a:t>
            </a:r>
            <a:r>
              <a:rPr lang="cs-CZ" sz="1400" dirty="0">
                <a:latin typeface="Lucida Console" pitchFamily="49" charset="0"/>
              </a:rPr>
              <a:t>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stCekani</a:t>
            </a:r>
            <a:r>
              <a:rPr lang="en-US" sz="1400" dirty="0" smtClean="0">
                <a:latin typeface="Lucida Console" pitchFamily="49" charset="0"/>
              </a:rPr>
              <a:t>;</a:t>
            </a:r>
            <a:endParaRPr lang="cs-CZ" sz="1400" dirty="0" smtClean="0">
              <a:latin typeface="Lucida Console" pitchFamily="49" charset="0"/>
            </a:endParaRPr>
          </a:p>
          <a:p>
            <a:r>
              <a:rPr lang="cs-CZ" sz="1400" dirty="0" smtClean="0">
                <a:latin typeface="Lucida Console" pitchFamily="49" charset="0"/>
              </a:rPr>
              <a:t>  </a:t>
            </a:r>
            <a:r>
              <a:rPr lang="en-US" sz="1400" dirty="0" smtClean="0">
                <a:latin typeface="Lucida Console" pitchFamily="49" charset="0"/>
              </a:rPr>
              <a:t>DIR485=</a:t>
            </a:r>
            <a:r>
              <a:rPr lang="cs-CZ" sz="1400" dirty="0">
                <a:latin typeface="Lucida Console" pitchFamily="49" charset="0"/>
              </a:rPr>
              <a:t>0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cs-CZ" sz="1400" dirty="0">
                <a:latin typeface="Lucida Console" pitchFamily="49" charset="0"/>
              </a:rPr>
              <a:t>    </a:t>
            </a:r>
            <a:r>
              <a:rPr lang="en-US" sz="1400" dirty="0">
                <a:latin typeface="Lucida Console" pitchFamily="49" charset="0"/>
              </a:rPr>
              <a:t>/* </a:t>
            </a:r>
            <a:r>
              <a:rPr lang="cs-CZ" sz="1400" dirty="0">
                <a:latin typeface="Lucida Console" pitchFamily="49" charset="0"/>
              </a:rPr>
              <a:t>zpět </a:t>
            </a:r>
            <a:r>
              <a:rPr lang="en-US" sz="1400" dirty="0" err="1">
                <a:latin typeface="Lucida Console" pitchFamily="49" charset="0"/>
              </a:rPr>
              <a:t>na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cs-CZ" sz="1400" dirty="0">
                <a:latin typeface="Lucida Console" pitchFamily="49" charset="0"/>
              </a:rPr>
              <a:t>příjem – pro RS485</a:t>
            </a:r>
            <a:r>
              <a:rPr lang="en-US" sz="1400" dirty="0">
                <a:latin typeface="Lucida Console" pitchFamily="49" charset="0"/>
              </a:rPr>
              <a:t> </a:t>
            </a:r>
            <a:r>
              <a:rPr lang="en-US" sz="1400" dirty="0" smtClean="0">
                <a:latin typeface="Lucida Console" pitchFamily="49" charset="0"/>
              </a:rPr>
              <a:t>*/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graphicFrame>
        <p:nvGraphicFramePr>
          <p:cNvPr id="16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98531"/>
              </p:ext>
            </p:extLst>
          </p:nvPr>
        </p:nvGraphicFramePr>
        <p:xfrm>
          <a:off x="395288" y="1844824"/>
          <a:ext cx="5256212" cy="432240"/>
        </p:xfrm>
        <a:graphic>
          <a:graphicData uri="http://schemas.openxmlformats.org/drawingml/2006/table">
            <a:tbl>
              <a:tblPr/>
              <a:tblGrid>
                <a:gridCol w="438150"/>
                <a:gridCol w="438150"/>
                <a:gridCol w="438150"/>
                <a:gridCol w="438150"/>
                <a:gridCol w="438150"/>
                <a:gridCol w="438150"/>
                <a:gridCol w="436562"/>
                <a:gridCol w="438150"/>
                <a:gridCol w="438150"/>
                <a:gridCol w="438150"/>
                <a:gridCol w="438150"/>
                <a:gridCol w="438150"/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80404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cs-CZ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0" marR="0" marT="0" marB="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Rectangle 38"/>
          <p:cNvSpPr>
            <a:spLocks noChangeArrowheads="1"/>
          </p:cNvSpPr>
          <p:nvPr/>
        </p:nvSpPr>
        <p:spPr bwMode="auto">
          <a:xfrm>
            <a:off x="1259632" y="5445224"/>
            <a:ext cx="5616624" cy="138499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en-US" sz="1400" b="1" dirty="0">
                <a:latin typeface="Lucida Console" pitchFamily="49" charset="0"/>
              </a:rPr>
              <a:t>if</a:t>
            </a:r>
            <a:r>
              <a:rPr lang="en-US" sz="1400" dirty="0">
                <a:latin typeface="Lucida Console" pitchFamily="49" charset="0"/>
              </a:rPr>
              <a:t>(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 smtClean="0">
                <a:latin typeface="Lucida Console" pitchFamily="49" charset="0"/>
              </a:rPr>
              <a:t>_</a:t>
            </a:r>
            <a:r>
              <a:rPr lang="cs-CZ" sz="1400" dirty="0" err="1" smtClean="0">
                <a:latin typeface="Lucida Console" pitchFamily="49" charset="0"/>
              </a:rPr>
              <a:t>ticks</a:t>
            </a:r>
            <a:r>
              <a:rPr lang="en-US" sz="1400" dirty="0" smtClean="0">
                <a:latin typeface="Lucida Console" pitchFamily="49" charset="0"/>
              </a:rPr>
              <a:t>&gt;=TIMEOUT</a:t>
            </a:r>
            <a:r>
              <a:rPr lang="en-US" sz="1400" dirty="0">
                <a:latin typeface="Lucida Console" pitchFamily="49" charset="0"/>
              </a:rPr>
              <a:t>)</a:t>
            </a:r>
          </a:p>
          <a:p>
            <a:r>
              <a:rPr lang="en-US" sz="1400" dirty="0" smtClean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cnt</a:t>
            </a:r>
            <a:r>
              <a:rPr lang="cs-CZ" sz="1400" dirty="0">
                <a:latin typeface="Lucida Console" pitchFamily="49" charset="0"/>
              </a:rPr>
              <a:t>_</a:t>
            </a:r>
            <a:r>
              <a:rPr lang="cs-CZ" sz="1400" dirty="0" err="1">
                <a:latin typeface="Lucida Console" pitchFamily="49" charset="0"/>
              </a:rPr>
              <a:t>ticks</a:t>
            </a:r>
            <a:r>
              <a:rPr lang="en-US" sz="1400" dirty="0">
                <a:latin typeface="Lucida Console" pitchFamily="49" charset="0"/>
              </a:rPr>
              <a:t>=0;</a:t>
            </a: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>
                <a:latin typeface="Lucida Console" pitchFamily="49" charset="0"/>
              </a:rPr>
              <a:t>LED_R=!LED_R;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// </a:t>
            </a:r>
            <a:r>
              <a:rPr lang="en-US" sz="1400" i="1" dirty="0" err="1">
                <a:latin typeface="Lucida Console" pitchFamily="49" charset="0"/>
              </a:rPr>
              <a:t>signalizace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TimeOutu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 smtClean="0">
                <a:latin typeface="Lucida Console" pitchFamily="49" charset="0"/>
              </a:rPr>
              <a:t>  </a:t>
            </a:r>
            <a:r>
              <a:rPr lang="en-US" sz="1400" dirty="0" err="1">
                <a:latin typeface="Lucida Console" pitchFamily="49" charset="0"/>
              </a:rPr>
              <a:t>stav</a:t>
            </a:r>
            <a:r>
              <a:rPr lang="en-US" sz="1400" dirty="0">
                <a:latin typeface="Lucida Console" pitchFamily="49" charset="0"/>
              </a:rPr>
              <a:t>=</a:t>
            </a:r>
            <a:r>
              <a:rPr lang="en-US" sz="1400" dirty="0" err="1">
                <a:latin typeface="Lucida Console" pitchFamily="49" charset="0"/>
              </a:rPr>
              <a:t>stKlid</a:t>
            </a:r>
            <a:r>
              <a:rPr lang="en-US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8" name="Picture 3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8304" y="2708920"/>
            <a:ext cx="1512887" cy="1276350"/>
          </a:xfrm>
          <a:prstGeom prst="rect">
            <a:avLst/>
          </a:prstGeom>
          <a:noFill/>
        </p:spPr>
      </p:pic>
      <p:sp>
        <p:nvSpPr>
          <p:cNvPr id="19" name="Line 40"/>
          <p:cNvSpPr>
            <a:spLocks noChangeShapeType="1"/>
          </p:cNvSpPr>
          <p:nvPr/>
        </p:nvSpPr>
        <p:spPr bwMode="auto">
          <a:xfrm flipH="1" flipV="1">
            <a:off x="3635896" y="3573016"/>
            <a:ext cx="4896544" cy="288032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6659563" y="1844824"/>
            <a:ext cx="2160587" cy="7302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FF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400" dirty="0">
                <a:latin typeface="Lucida Console" pitchFamily="49" charset="0"/>
              </a:rPr>
              <a:t>#define N_TICKS 7</a:t>
            </a:r>
          </a:p>
          <a:p>
            <a:r>
              <a:rPr lang="en-US" sz="1400" dirty="0">
                <a:latin typeface="Lucida Console" pitchFamily="49" charset="0"/>
              </a:rPr>
              <a:t>#define TIMEOUT 17</a:t>
            </a:r>
          </a:p>
          <a:p>
            <a:r>
              <a:rPr lang="en-US" sz="1400" b="1" dirty="0">
                <a:latin typeface="Lucida Console" pitchFamily="49" charset="0"/>
              </a:rPr>
              <a:t>bit </a:t>
            </a:r>
            <a:r>
              <a:rPr lang="en-US" sz="1400" dirty="0">
                <a:latin typeface="Lucida Console" pitchFamily="49" charset="0"/>
              </a:rPr>
              <a:t>prep;</a:t>
            </a:r>
            <a:endParaRPr lang="en-US" sz="1400" b="1" dirty="0">
              <a:latin typeface="Lucida Console" pitchFamily="49" charset="0"/>
            </a:endParaRP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107950" y="5445224"/>
            <a:ext cx="1008063" cy="431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en-US" sz="1600"/>
              <a:t>TimeOut</a:t>
            </a:r>
            <a:endParaRPr lang="cs-CZ" sz="1600"/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35496" y="2348880"/>
            <a:ext cx="1197764" cy="30777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</a:t>
            </a:r>
            <a:r>
              <a:rPr lang="cs-CZ" sz="1400" b="1" dirty="0" smtClean="0">
                <a:solidFill>
                  <a:srgbClr val="0000FF"/>
                </a:solidFill>
              </a:rPr>
              <a:t>časovač T0</a:t>
            </a:r>
            <a:endParaRPr lang="cs-CZ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9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79388" y="1077913"/>
            <a:ext cx="3960812" cy="334962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p</a:t>
            </a:r>
            <a:r>
              <a:rPr lang="cs-CZ" b="1">
                <a:cs typeface="Arial" charset="0"/>
              </a:rPr>
              <a:t>říj</a:t>
            </a:r>
            <a:r>
              <a:rPr lang="en-US" b="1">
                <a:cs typeface="Arial" charset="0"/>
              </a:rPr>
              <a:t>em</a:t>
            </a:r>
            <a:r>
              <a:rPr lang="cs-CZ" b="1">
                <a:cs typeface="Arial" charset="0"/>
              </a:rPr>
              <a:t> odpovědi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1835150" y="1989138"/>
            <a:ext cx="4392613" cy="440120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 (RI)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=SBUF&amp;0x7F;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RI=0;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stCekani</a:t>
            </a:r>
            <a:r>
              <a:rPr lang="cs-CZ" sz="1400" dirty="0">
                <a:latin typeface="Lucida Console" pitchFamily="49" charset="0"/>
              </a:rPr>
              <a:t> &amp;&amp; 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 smtClean="0">
                <a:latin typeface="Lucida Console" pitchFamily="49" charset="0"/>
              </a:rPr>
              <a:t>      </a:t>
            </a:r>
            <a:r>
              <a:rPr lang="cs-CZ" sz="1400" dirty="0" smtClean="0">
                <a:latin typeface="Lucida Console" pitchFamily="49" charset="0"/>
              </a:rPr>
              <a:t>stav=</a:t>
            </a:r>
            <a:r>
              <a:rPr lang="cs-CZ" sz="1400" dirty="0" err="1" smtClean="0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en-US" sz="1400" dirty="0" smtClean="0">
                <a:latin typeface="Lucida Console" pitchFamily="49" charset="0"/>
              </a:rPr>
              <a:t>ix=</a:t>
            </a:r>
            <a:r>
              <a:rPr lang="cs-CZ" sz="1400" dirty="0" smtClean="0">
                <a:latin typeface="Lucida Console" pitchFamily="49" charset="0"/>
              </a:rPr>
              <a:t>0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}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(stav==</a:t>
            </a:r>
            <a:r>
              <a:rPr lang="cs-CZ" sz="1400" dirty="0" err="1">
                <a:latin typeface="Lucida Console" pitchFamily="49" charset="0"/>
              </a:rPr>
              <a:t>stPrijem</a:t>
            </a:r>
            <a:r>
              <a:rPr lang="cs-CZ" sz="1400" dirty="0">
                <a:latin typeface="Lucida Console" pitchFamily="49" charset="0"/>
              </a:rPr>
              <a:t>)</a:t>
            </a:r>
          </a:p>
          <a:p>
            <a:r>
              <a:rPr lang="en-US" sz="1400" dirty="0">
                <a:latin typeface="Lucida Console" pitchFamily="49" charset="0"/>
              </a:rPr>
              <a:t>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==':')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=0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++;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[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>
                <a:latin typeface="Lucida Console" pitchFamily="49" charset="0"/>
              </a:rPr>
              <a:t>]=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</a:t>
            </a:r>
            <a:r>
              <a:rPr lang="cs-CZ" sz="1400" dirty="0" err="1">
                <a:latin typeface="Lucida Console" pitchFamily="49" charset="0"/>
              </a:rPr>
              <a:t>byteIn</a:t>
            </a:r>
            <a:r>
              <a:rPr lang="cs-CZ" sz="1400" dirty="0">
                <a:latin typeface="Lucida Console" pitchFamily="49" charset="0"/>
              </a:rPr>
              <a:t>=='\n')</a:t>
            </a:r>
          </a:p>
          <a:p>
            <a:r>
              <a:rPr lang="en-US" sz="1400" dirty="0">
                <a:latin typeface="Lucida Console" pitchFamily="49" charset="0"/>
              </a:rPr>
              <a:t>      </a:t>
            </a:r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cs-CZ" sz="1400" dirty="0">
                <a:latin typeface="Lucida Console" pitchFamily="49" charset="0"/>
              </a:rPr>
              <a:t>	 .</a:t>
            </a:r>
            <a:r>
              <a:rPr lang="en-US" sz="1400" dirty="0">
                <a:latin typeface="Lucida Console" pitchFamily="49" charset="0"/>
              </a:rPr>
              <a:t> // </a:t>
            </a:r>
            <a:r>
              <a:rPr lang="cs-CZ" sz="1400" i="1" dirty="0">
                <a:latin typeface="Lucida Console" pitchFamily="49" charset="0"/>
              </a:rPr>
              <a:t>zpracování odpovědi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       </a:t>
            </a:r>
            <a:r>
              <a:rPr lang="cs-CZ" sz="1400" dirty="0">
                <a:latin typeface="Lucida Console" pitchFamily="49" charset="0"/>
              </a:rPr>
              <a:t> </a:t>
            </a:r>
            <a:r>
              <a:rPr lang="en-US" sz="1400" dirty="0">
                <a:latin typeface="Lucida Console" pitchFamily="49" charset="0"/>
              </a:rPr>
              <a:t>.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      stav=</a:t>
            </a:r>
            <a:r>
              <a:rPr lang="cs-CZ" sz="1400" dirty="0" err="1">
                <a:latin typeface="Lucida Console" pitchFamily="49" charset="0"/>
              </a:rPr>
              <a:t>stKlid</a:t>
            </a:r>
            <a:r>
              <a:rPr lang="cs-CZ" sz="1400" dirty="0">
                <a:latin typeface="Lucida Console" pitchFamily="49" charset="0"/>
              </a:rPr>
              <a:t>;</a:t>
            </a:r>
          </a:p>
          <a:p>
            <a:r>
              <a:rPr lang="cs-CZ" sz="1400" dirty="0">
                <a:latin typeface="Lucida Console" pitchFamily="49" charset="0"/>
              </a:rPr>
              <a:t>      </a:t>
            </a:r>
            <a:r>
              <a:rPr lang="en-US" sz="1400" dirty="0">
                <a:latin typeface="Lucida Console" pitchFamily="49" charset="0"/>
              </a:rPr>
              <a:t>}</a:t>
            </a:r>
            <a:endParaRPr lang="cs-CZ" dirty="0"/>
          </a:p>
        </p:txBody>
      </p:sp>
      <p:sp>
        <p:nvSpPr>
          <p:cNvPr id="126982" name="AutoShape 6"/>
          <p:cNvSpPr>
            <a:spLocks noChangeArrowheads="1"/>
          </p:cNvSpPr>
          <p:nvPr/>
        </p:nvSpPr>
        <p:spPr bwMode="auto">
          <a:xfrm>
            <a:off x="6732588" y="2565400"/>
            <a:ext cx="935037" cy="646113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Čekání</a:t>
            </a:r>
          </a:p>
        </p:txBody>
      </p:sp>
      <p:sp>
        <p:nvSpPr>
          <p:cNvPr id="126983" name="AutoShape 7"/>
          <p:cNvSpPr>
            <a:spLocks noChangeArrowheads="1"/>
          </p:cNvSpPr>
          <p:nvPr/>
        </p:nvSpPr>
        <p:spPr bwMode="auto">
          <a:xfrm>
            <a:off x="6732588" y="4148138"/>
            <a:ext cx="935037" cy="646112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>
                <a:cs typeface="Arial" charset="0"/>
              </a:rPr>
              <a:t>Příjem</a:t>
            </a:r>
          </a:p>
          <a:p>
            <a:pPr algn="ctr"/>
            <a:r>
              <a:rPr lang="cs-CZ" sz="1400">
                <a:cs typeface="Arial" charset="0"/>
              </a:rPr>
              <a:t>odpovědi</a:t>
            </a:r>
          </a:p>
        </p:txBody>
      </p:sp>
      <p:cxnSp>
        <p:nvCxnSpPr>
          <p:cNvPr id="126984" name="AutoShape 8"/>
          <p:cNvCxnSpPr>
            <a:cxnSpLocks noChangeShapeType="1"/>
            <a:stCxn id="126982" idx="2"/>
            <a:endCxn id="126983" idx="0"/>
          </p:cNvCxnSpPr>
          <p:nvPr/>
        </p:nvCxnSpPr>
        <p:spPr bwMode="auto">
          <a:xfrm>
            <a:off x="7200900" y="3211513"/>
            <a:ext cx="0" cy="936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6985" name="AutoShape 9"/>
          <p:cNvCxnSpPr>
            <a:cxnSpLocks noChangeShapeType="1"/>
            <a:stCxn id="126983" idx="2"/>
            <a:endCxn id="126983" idx="3"/>
          </p:cNvCxnSpPr>
          <p:nvPr/>
        </p:nvCxnSpPr>
        <p:spPr bwMode="auto">
          <a:xfrm rot="5400000" flipH="1" flipV="1">
            <a:off x="7273132" y="4399756"/>
            <a:ext cx="322262" cy="466725"/>
          </a:xfrm>
          <a:prstGeom prst="curvedConnector4">
            <a:avLst>
              <a:gd name="adj1" fmla="val -70935"/>
              <a:gd name="adj2" fmla="val 148981"/>
            </a:avLst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</p:spPr>
      </p:cxnSp>
      <p:sp>
        <p:nvSpPr>
          <p:cNvPr id="126986" name="AutoShape 10"/>
          <p:cNvSpPr>
            <a:spLocks noChangeArrowheads="1"/>
          </p:cNvSpPr>
          <p:nvPr/>
        </p:nvSpPr>
        <p:spPr bwMode="auto">
          <a:xfrm>
            <a:off x="7270750" y="3429000"/>
            <a:ext cx="1296988" cy="288925"/>
          </a:xfrm>
          <a:prstGeom prst="wedgeRoundRectCallout">
            <a:avLst>
              <a:gd name="adj1" fmla="val -55875"/>
              <a:gd name="adj2" fmla="val 114287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</a:t>
            </a:r>
            <a:r>
              <a:rPr lang="en-US" sz="1400">
                <a:latin typeface="Times New Roman" charset="0"/>
                <a:cs typeface="Times New Roman" charset="0"/>
              </a:rPr>
              <a:t>‘:’</a:t>
            </a:r>
            <a:endParaRPr lang="cs-CZ" sz="1400">
              <a:latin typeface="Times New Roman" charset="0"/>
              <a:cs typeface="Times New Roman" charset="0"/>
            </a:endParaRPr>
          </a:p>
        </p:txBody>
      </p:sp>
      <p:sp>
        <p:nvSpPr>
          <p:cNvPr id="126987" name="AutoShape 11"/>
          <p:cNvSpPr>
            <a:spLocks noChangeArrowheads="1"/>
          </p:cNvSpPr>
          <p:nvPr/>
        </p:nvSpPr>
        <p:spPr bwMode="auto">
          <a:xfrm>
            <a:off x="7740650" y="4003675"/>
            <a:ext cx="1079500" cy="288925"/>
          </a:xfrm>
          <a:prstGeom prst="wedgeRoundRectCallout">
            <a:avLst>
              <a:gd name="adj1" fmla="val -44852"/>
              <a:gd name="adj2" fmla="val 134616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sz="1400">
                <a:latin typeface="Times New Roman" charset="0"/>
                <a:cs typeface="Times New Roman" charset="0"/>
              </a:rPr>
              <a:t>Dal</a:t>
            </a:r>
            <a:r>
              <a:rPr lang="cs-CZ" sz="1400">
                <a:latin typeface="Times New Roman" charset="0"/>
                <a:cs typeface="Times New Roman" charset="0"/>
              </a:rPr>
              <a:t>ší znak </a:t>
            </a:r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>
            <a:off x="7164388" y="4795838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7380288" y="5227638"/>
            <a:ext cx="1439862" cy="288925"/>
          </a:xfrm>
          <a:prstGeom prst="wedgeRoundRectCallout">
            <a:avLst>
              <a:gd name="adj1" fmla="val -63560"/>
              <a:gd name="adj2" fmla="val -110440"/>
              <a:gd name="adj3" fmla="val 16667"/>
            </a:avLst>
          </a:prstGeom>
          <a:solidFill>
            <a:srgbClr val="FFFF99"/>
          </a:solidFill>
          <a:ln w="9525">
            <a:solidFill>
              <a:schemeClr val="accent2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latin typeface="Times New Roman" charset="0"/>
                <a:cs typeface="Times New Roman" charset="0"/>
              </a:rPr>
              <a:t>Přišel znak LF</a:t>
            </a:r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10854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79388" y="908050"/>
            <a:ext cx="3960812" cy="334963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en-US" b="1">
                <a:cs typeface="Arial" charset="0"/>
              </a:rPr>
              <a:t>Master – </a:t>
            </a:r>
            <a:r>
              <a:rPr lang="cs-CZ" b="1">
                <a:cs typeface="Arial" charset="0"/>
              </a:rPr>
              <a:t>zpracování odpovědi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395288" y="1831975"/>
            <a:ext cx="815975" cy="33655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1. LRC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323850" y="3357563"/>
            <a:ext cx="1393825" cy="825500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pPr marL="342900" indent="-342900"/>
            <a:r>
              <a:rPr lang="cs-CZ" sz="1600"/>
              <a:t>2. kód funkce</a:t>
            </a:r>
            <a:endParaRPr lang="en-US" sz="1600"/>
          </a:p>
          <a:p>
            <a:pPr marL="342900" indent="-342900"/>
            <a:r>
              <a:rPr lang="en-US" sz="1600"/>
              <a:t>    a reakce</a:t>
            </a:r>
          </a:p>
          <a:p>
            <a:pPr marL="342900" indent="-342900"/>
            <a:r>
              <a:rPr lang="en-US" sz="1600"/>
              <a:t>  na odpov</a:t>
            </a:r>
            <a:r>
              <a:rPr lang="cs-CZ" sz="1600"/>
              <a:t>ěď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1908175" y="1831975"/>
            <a:ext cx="5472137" cy="52322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r>
              <a:rPr lang="cs-CZ" sz="1400" b="1" dirty="0" err="1" smtClean="0">
                <a:latin typeface="Lucida Console" pitchFamily="49" charset="0"/>
              </a:rPr>
              <a:t>if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MbLrc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+1,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-4</a:t>
            </a:r>
            <a:r>
              <a:rPr lang="cs-CZ" sz="1400" dirty="0">
                <a:latin typeface="Lucida Console" pitchFamily="49" charset="0"/>
              </a:rPr>
              <a:t>)==(</a:t>
            </a:r>
            <a:r>
              <a:rPr lang="cs-CZ" sz="1400" dirty="0" err="1" smtClean="0">
                <a:latin typeface="Lucida Console" pitchFamily="49" charset="0"/>
              </a:rPr>
              <a:t>lrc</a:t>
            </a:r>
            <a:r>
              <a:rPr lang="cs-CZ" sz="1400" dirty="0" smtClean="0">
                <a:latin typeface="Lucida Console" pitchFamily="49" charset="0"/>
              </a:rPr>
              <a:t>=</a:t>
            </a:r>
            <a:r>
              <a:rPr lang="cs-CZ" sz="1400" dirty="0" err="1" smtClean="0">
                <a:latin typeface="Lucida Console" pitchFamily="49" charset="0"/>
              </a:rPr>
              <a:t>MbRdByte</a:t>
            </a:r>
            <a:r>
              <a:rPr lang="cs-CZ" sz="1400" dirty="0" smtClean="0">
                <a:latin typeface="Lucida Console" pitchFamily="49" charset="0"/>
              </a:rPr>
              <a:t>(</a:t>
            </a:r>
            <a:r>
              <a:rPr lang="cs-CZ" sz="1400" dirty="0" err="1" smtClean="0">
                <a:latin typeface="Lucida Console" pitchFamily="49" charset="0"/>
              </a:rPr>
              <a:t>bfin</a:t>
            </a:r>
            <a:r>
              <a:rPr lang="cs-CZ" sz="1400" dirty="0" smtClean="0">
                <a:latin typeface="Lucida Console" pitchFamily="49" charset="0"/>
              </a:rPr>
              <a:t>+</a:t>
            </a:r>
            <a:r>
              <a:rPr lang="cs-CZ" sz="1400" dirty="0" err="1" smtClean="0">
                <a:latin typeface="Lucida Console" pitchFamily="49" charset="0"/>
              </a:rPr>
              <a:t>ix</a:t>
            </a:r>
            <a:r>
              <a:rPr lang="cs-CZ" sz="1400" dirty="0" smtClean="0">
                <a:latin typeface="Lucida Console" pitchFamily="49" charset="0"/>
              </a:rPr>
              <a:t>-3</a:t>
            </a:r>
            <a:r>
              <a:rPr lang="cs-CZ" sz="1400" dirty="0">
                <a:latin typeface="Lucida Console" pitchFamily="49" charset="0"/>
              </a:rPr>
              <a:t>)))</a:t>
            </a:r>
            <a:endParaRPr lang="en-US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1908175" y="3357563"/>
            <a:ext cx="4392613" cy="160043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CCFFCC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 (</a:t>
            </a:r>
            <a:r>
              <a:rPr lang="cs-CZ" sz="1400" dirty="0" err="1">
                <a:latin typeface="Lucida Console" pitchFamily="49" charset="0"/>
              </a:rPr>
              <a:t>kod_r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(bfin+3))==FCE_RBIT)</a:t>
            </a:r>
          </a:p>
          <a:p>
            <a:r>
              <a:rPr lang="cs-CZ" sz="1400" dirty="0">
                <a:latin typeface="Lucida Console" pitchFamily="49" charset="0"/>
              </a:rPr>
              <a:t>{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 err="1">
                <a:latin typeface="Lucida Console" pitchFamily="49" charset="0"/>
              </a:rPr>
              <a:t>pocet</a:t>
            </a:r>
            <a:r>
              <a:rPr lang="cs-CZ" sz="1400" dirty="0">
                <a:latin typeface="Lucida Console" pitchFamily="49" charset="0"/>
              </a:rPr>
              <a:t>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(bfin+5);</a:t>
            </a:r>
            <a:endParaRPr lang="en-US" sz="1400" dirty="0">
              <a:latin typeface="Lucida Console" pitchFamily="49" charset="0"/>
            </a:endParaRP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dirty="0">
                <a:latin typeface="Lucida Console" pitchFamily="49" charset="0"/>
              </a:rPr>
              <a:t>val=</a:t>
            </a:r>
            <a:r>
              <a:rPr lang="cs-CZ" sz="1400" dirty="0" err="1">
                <a:latin typeface="Lucida Console" pitchFamily="49" charset="0"/>
              </a:rPr>
              <a:t>MbRdByte</a:t>
            </a:r>
            <a:r>
              <a:rPr lang="cs-CZ" sz="1400" dirty="0">
                <a:latin typeface="Lucida Console" pitchFamily="49" charset="0"/>
              </a:rPr>
              <a:t>(bfin+7);</a:t>
            </a:r>
          </a:p>
          <a:p>
            <a:r>
              <a:rPr lang="en-US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if</a:t>
            </a:r>
            <a:r>
              <a:rPr lang="cs-CZ" sz="1400" dirty="0">
                <a:latin typeface="Lucida Console" pitchFamily="49" charset="0"/>
              </a:rPr>
              <a:t>(val &amp; 1) .. ; // </a:t>
            </a:r>
            <a:r>
              <a:rPr lang="cs-CZ" sz="1400" i="1" dirty="0">
                <a:latin typeface="Lucida Console" pitchFamily="49" charset="0"/>
              </a:rPr>
              <a:t>LED</a:t>
            </a:r>
            <a:r>
              <a:rPr lang="en-US" sz="1400" i="1" dirty="0">
                <a:latin typeface="Lucida Console" pitchFamily="49" charset="0"/>
              </a:rPr>
              <a:t> </a:t>
            </a:r>
            <a:r>
              <a:rPr lang="en-US" sz="1400" i="1" dirty="0" err="1">
                <a:latin typeface="Lucida Console" pitchFamily="49" charset="0"/>
              </a:rPr>
              <a:t>sv</a:t>
            </a:r>
            <a:r>
              <a:rPr lang="cs-CZ" sz="1400" i="1" dirty="0" err="1">
                <a:latin typeface="Lucida Console" pitchFamily="49" charset="0"/>
              </a:rPr>
              <a:t>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  </a:t>
            </a:r>
            <a:r>
              <a:rPr lang="cs-CZ" sz="1400" b="1" dirty="0" err="1">
                <a:latin typeface="Lucida Console" pitchFamily="49" charset="0"/>
              </a:rPr>
              <a:t>else</a:t>
            </a:r>
            <a:r>
              <a:rPr lang="cs-CZ" sz="1400" dirty="0">
                <a:latin typeface="Lucida Console" pitchFamily="49" charset="0"/>
              </a:rPr>
              <a:t> .. ; // </a:t>
            </a:r>
            <a:r>
              <a:rPr lang="cs-CZ" sz="1400" i="1" dirty="0">
                <a:latin typeface="Lucida Console" pitchFamily="49" charset="0"/>
              </a:rPr>
              <a:t>LED nesvítí</a:t>
            </a:r>
            <a:endParaRPr lang="cs-CZ" sz="1400" dirty="0">
              <a:latin typeface="Lucida Console" pitchFamily="49" charset="0"/>
            </a:endParaRPr>
          </a:p>
          <a:p>
            <a:r>
              <a:rPr lang="cs-CZ" sz="1400" dirty="0">
                <a:latin typeface="Lucida Console" pitchFamily="49" charset="0"/>
              </a:rPr>
              <a:t>}</a:t>
            </a:r>
          </a:p>
        </p:txBody>
      </p:sp>
      <p:pic>
        <p:nvPicPr>
          <p:cNvPr id="108553" name="Picture 9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1000" y="3573463"/>
            <a:ext cx="1512888" cy="1276350"/>
          </a:xfrm>
          <a:prstGeom prst="rect">
            <a:avLst/>
          </a:prstGeom>
          <a:noFill/>
        </p:spPr>
      </p:pic>
      <p:sp>
        <p:nvSpPr>
          <p:cNvPr id="108554" name="Line 10"/>
          <p:cNvSpPr>
            <a:spLocks noChangeShapeType="1"/>
          </p:cNvSpPr>
          <p:nvPr/>
        </p:nvSpPr>
        <p:spPr bwMode="auto">
          <a:xfrm flipV="1">
            <a:off x="3995936" y="3770312"/>
            <a:ext cx="4032448" cy="666800"/>
          </a:xfrm>
          <a:prstGeom prst="line">
            <a:avLst/>
          </a:prstGeom>
          <a:noFill/>
          <a:ln w="9525">
            <a:solidFill>
              <a:srgbClr val="0000FF"/>
            </a:solidFill>
            <a:prstDash val="sysDot"/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166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pic>
        <p:nvPicPr>
          <p:cNvPr id="59398" name="Picture 6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9221" y="3006725"/>
            <a:ext cx="1512887" cy="1276350"/>
          </a:xfrm>
          <a:prstGeom prst="rect">
            <a:avLst/>
          </a:prstGeom>
          <a:noFill/>
        </p:spPr>
      </p:pic>
      <p:pic>
        <p:nvPicPr>
          <p:cNvPr id="59399" name="Picture 7" descr="rt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2270" y="3026792"/>
            <a:ext cx="1512887" cy="1276350"/>
          </a:xfrm>
          <a:prstGeom prst="rect">
            <a:avLst/>
          </a:prstGeom>
          <a:noFill/>
        </p:spPr>
      </p:pic>
      <p:sp>
        <p:nvSpPr>
          <p:cNvPr id="59402" name="Line 10"/>
          <p:cNvSpPr>
            <a:spLocks noChangeShapeType="1"/>
          </p:cNvSpPr>
          <p:nvPr/>
        </p:nvSpPr>
        <p:spPr bwMode="auto">
          <a:xfrm flipH="1" flipV="1">
            <a:off x="2340422" y="3223440"/>
            <a:ext cx="4391818" cy="925637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 flipV="1">
            <a:off x="2195736" y="3140968"/>
            <a:ext cx="4680520" cy="1008108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5364758" y="2719387"/>
            <a:ext cx="1871663" cy="1655763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Slave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829395" y="2718817"/>
            <a:ext cx="1871662" cy="1655762"/>
          </a:xfrm>
          <a:prstGeom prst="rect">
            <a:avLst/>
          </a:prstGeom>
          <a:noFill/>
          <a:ln w="9525">
            <a:solidFill>
              <a:schemeClr val="bg2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cs-CZ" sz="1400" b="1"/>
              <a:t>ASCII Master</a:t>
            </a:r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  <a:p>
            <a:pPr algn="ctr"/>
            <a:endParaRPr lang="cs-CZ"/>
          </a:p>
        </p:txBody>
      </p:sp>
      <p:sp>
        <p:nvSpPr>
          <p:cNvPr id="59411" name="AutoShape 19"/>
          <p:cNvSpPr>
            <a:spLocks noChangeArrowheads="1"/>
          </p:cNvSpPr>
          <p:nvPr/>
        </p:nvSpPr>
        <p:spPr bwMode="auto">
          <a:xfrm>
            <a:off x="7380312" y="2863403"/>
            <a:ext cx="1214438" cy="865188"/>
          </a:xfrm>
          <a:prstGeom prst="wedgeRoundRectCallout">
            <a:avLst>
              <a:gd name="adj1" fmla="val -80064"/>
              <a:gd name="adj2" fmla="val -11649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potvrzení</a:t>
            </a:r>
          </a:p>
          <a:p>
            <a:r>
              <a:rPr lang="cs-CZ" sz="1400">
                <a:cs typeface="Arial" charset="0"/>
              </a:rPr>
              <a:t>požadavku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MbAnsWr</a:t>
            </a: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1482609" y="1239143"/>
            <a:ext cx="596971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cs-CZ" sz="2400" b="1" dirty="0"/>
              <a:t>3</a:t>
            </a:r>
            <a:r>
              <a:rPr lang="cs-CZ" sz="2400" b="1" dirty="0" smtClean="0"/>
              <a:t>.část </a:t>
            </a:r>
            <a:r>
              <a:rPr lang="cs-CZ" sz="2400" b="1" dirty="0"/>
              <a:t>:   </a:t>
            </a:r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cs-CZ" sz="2400" b="1" dirty="0"/>
          </a:p>
        </p:txBody>
      </p:sp>
      <p:sp>
        <p:nvSpPr>
          <p:cNvPr id="1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</a:t>
            </a:r>
            <a:r>
              <a:rPr lang="cs-CZ" sz="1200" b="1" dirty="0"/>
              <a:t>6</a:t>
            </a: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843737" y="4603476"/>
            <a:ext cx="1511300" cy="792162"/>
          </a:xfrm>
          <a:prstGeom prst="wedgeRoundRectCallout">
            <a:avLst>
              <a:gd name="adj1" fmla="val -59246"/>
              <a:gd name="adj2" fmla="val -10350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</a:t>
            </a:r>
            <a:r>
              <a:rPr lang="cs-CZ" sz="1400" dirty="0" smtClean="0">
                <a:cs typeface="Arial" charset="0"/>
              </a:rPr>
              <a:t>tav tlačítka</a:t>
            </a:r>
            <a:endParaRPr lang="cs-CZ" sz="1400" dirty="0">
              <a:cs typeface="Arial" charset="0"/>
            </a:endParaRPr>
          </a:p>
          <a:p>
            <a:r>
              <a:rPr lang="cs-CZ" sz="1400" dirty="0" err="1">
                <a:solidFill>
                  <a:schemeClr val="accent2"/>
                </a:solidFill>
                <a:cs typeface="Arial" charset="0"/>
              </a:rPr>
              <a:t>MbAnsRd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3203848" y="2473002"/>
            <a:ext cx="1119600" cy="739974"/>
          </a:xfrm>
          <a:prstGeom prst="wedgeRoundRectCallout">
            <a:avLst>
              <a:gd name="adj1" fmla="val -80997"/>
              <a:gd name="adj2" fmla="val 644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čtení </a:t>
            </a:r>
            <a:r>
              <a:rPr lang="cs-CZ" sz="1400" dirty="0" smtClean="0">
                <a:cs typeface="Arial" charset="0"/>
              </a:rPr>
              <a:t>bitu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cs typeface="Arial" charset="0"/>
              </a:rPr>
              <a:t>(funkce </a:t>
            </a:r>
            <a:r>
              <a:rPr lang="cs-CZ" sz="1400" dirty="0" smtClean="0">
                <a:cs typeface="Arial" charset="0"/>
              </a:rPr>
              <a:t>1)</a:t>
            </a:r>
            <a:endParaRPr lang="cs-CZ" sz="1400" dirty="0">
              <a:cs typeface="Arial" charset="0"/>
            </a:endParaRPr>
          </a:p>
          <a:p>
            <a:r>
              <a:rPr lang="cs-CZ" sz="1400" dirty="0">
                <a:solidFill>
                  <a:schemeClr val="accent2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MbRd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1899369" y="4603476"/>
            <a:ext cx="1171575" cy="1009650"/>
          </a:xfrm>
          <a:prstGeom prst="wedgeRoundRectCallout">
            <a:avLst>
              <a:gd name="adj1" fmla="val -21410"/>
              <a:gd name="adj2" fmla="val -8836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>
                <a:cs typeface="Arial" charset="0"/>
              </a:rPr>
              <a:t>zápis stavu</a:t>
            </a:r>
          </a:p>
          <a:p>
            <a:r>
              <a:rPr lang="cs-CZ" sz="1400">
                <a:cs typeface="Arial" charset="0"/>
              </a:rPr>
              <a:t>tlačítka</a:t>
            </a:r>
          </a:p>
          <a:p>
            <a:r>
              <a:rPr lang="cs-CZ" sz="1400">
                <a:cs typeface="Arial" charset="0"/>
              </a:rPr>
              <a:t>(funkce 5)</a:t>
            </a:r>
          </a:p>
          <a:p>
            <a:r>
              <a:rPr lang="cs-CZ" sz="1400">
                <a:solidFill>
                  <a:schemeClr val="accent2"/>
                </a:solidFill>
                <a:cs typeface="Arial" charset="0"/>
              </a:rPr>
              <a:t>MbWrOne</a:t>
            </a:r>
          </a:p>
        </p:txBody>
      </p:sp>
    </p:spTree>
    <p:extLst>
      <p:ext uri="{BB962C8B-B14F-4D97-AF65-F5344CB8AC3E}">
        <p14:creationId xmlns:p14="http://schemas.microsoft.com/office/powerpoint/2010/main" val="239416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1350296" y="1239143"/>
            <a:ext cx="6894112" cy="415498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 smtClean="0"/>
              <a:t>Pro </a:t>
            </a:r>
            <a:r>
              <a:rPr lang="cs-CZ" sz="2400" b="1" dirty="0" smtClean="0"/>
              <a:t>3.část :</a:t>
            </a:r>
          </a:p>
          <a:p>
            <a:pPr algn="ctr"/>
            <a:r>
              <a:rPr lang="cs-CZ" sz="2400" b="1" dirty="0" smtClean="0"/>
              <a:t>mikropočítač – </a:t>
            </a:r>
            <a:r>
              <a:rPr lang="cs-CZ" sz="2400" b="1" dirty="0" err="1" smtClean="0"/>
              <a:t>mikropočítač</a:t>
            </a:r>
            <a:r>
              <a:rPr lang="cs-CZ" sz="2400" b="1" dirty="0" smtClean="0"/>
              <a:t> </a:t>
            </a:r>
            <a:endParaRPr lang="en-US" sz="2400" b="1" dirty="0" smtClean="0"/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je  </a:t>
            </a:r>
            <a:r>
              <a:rPr lang="en-US" sz="2400" b="1" dirty="0" err="1" smtClean="0"/>
              <a:t>nezbytn</a:t>
            </a:r>
            <a:r>
              <a:rPr lang="cs-CZ" sz="2400" b="1" dirty="0" smtClean="0"/>
              <a:t>é </a:t>
            </a:r>
          </a:p>
          <a:p>
            <a:pPr algn="ctr"/>
            <a:r>
              <a:rPr lang="cs-CZ" sz="2400" b="1" dirty="0" smtClean="0"/>
              <a:t>1. správně nastavit propojky pro modul UART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buď přenos konektorem USB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 nebo přenos konektory RS232/485</a:t>
            </a:r>
          </a:p>
          <a:p>
            <a:endParaRPr lang="cs-CZ" sz="2400" b="1" dirty="0" smtClean="0">
              <a:solidFill>
                <a:schemeClr val="tx1"/>
              </a:solidFill>
            </a:endParaRPr>
          </a:p>
          <a:p>
            <a:r>
              <a:rPr lang="cs-CZ" sz="2400" b="1" dirty="0" smtClean="0">
                <a:solidFill>
                  <a:schemeClr val="tx1"/>
                </a:solidFill>
              </a:rPr>
              <a:t>2. správně přepínat budič RS485</a:t>
            </a:r>
          </a:p>
          <a:p>
            <a:r>
              <a:rPr lang="cs-CZ" sz="2400" b="1" dirty="0" smtClean="0">
                <a:solidFill>
                  <a:schemeClr val="tx1"/>
                </a:solidFill>
              </a:rPr>
              <a:t>    </a:t>
            </a:r>
            <a:r>
              <a:rPr lang="cs-CZ" sz="2400" b="1" dirty="0" smtClean="0">
                <a:solidFill>
                  <a:srgbClr val="C00000"/>
                </a:solidFill>
              </a:rPr>
              <a:t>pro příjem</a:t>
            </a:r>
          </a:p>
          <a:p>
            <a:r>
              <a:rPr lang="cs-CZ" sz="2400" b="1" dirty="0" smtClean="0">
                <a:solidFill>
                  <a:srgbClr val="C00000"/>
                </a:solidFill>
              </a:rPr>
              <a:t>    nebo pro vysílání</a:t>
            </a:r>
            <a:endParaRPr lang="cs-CZ" sz="2400" b="1" dirty="0">
              <a:solidFill>
                <a:srgbClr val="C00000"/>
              </a:solidFill>
            </a:endParaRPr>
          </a:p>
        </p:txBody>
      </p:sp>
      <p:sp>
        <p:nvSpPr>
          <p:cNvPr id="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0" name="Line 68"/>
          <p:cNvSpPr>
            <a:spLocks noChangeShapeType="1"/>
          </p:cNvSpPr>
          <p:nvPr/>
        </p:nvSpPr>
        <p:spPr bwMode="auto">
          <a:xfrm flipH="1" flipV="1">
            <a:off x="2639307" y="3527425"/>
            <a:ext cx="152400" cy="22860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pic>
        <p:nvPicPr>
          <p:cNvPr id="49222" name="Picture 70" descr="priprav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1895" y="1196752"/>
            <a:ext cx="3782353" cy="5362798"/>
          </a:xfrm>
          <a:prstGeom prst="rect">
            <a:avLst/>
          </a:prstGeom>
          <a:noFill/>
        </p:spPr>
      </p:pic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785107" y="6219825"/>
            <a:ext cx="1863725" cy="377825"/>
          </a:xfrm>
          <a:prstGeom prst="wedgeRoundRectCallout">
            <a:avLst>
              <a:gd name="adj1" fmla="val 94208"/>
              <a:gd name="adj2" fmla="val -39074"/>
              <a:gd name="adj3" fmla="val 16667"/>
            </a:avLst>
          </a:prstGeom>
          <a:solidFill>
            <a:srgbClr val="CCFFCC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cs-CZ" sz="1600" b="1">
                <a:latin typeface="Times New Roman" pitchFamily="18" charset="0"/>
                <a:cs typeface="Arial" charset="0"/>
              </a:rPr>
              <a:t>RS485 konektory </a:t>
            </a:r>
          </a:p>
        </p:txBody>
      </p:sp>
      <p:sp>
        <p:nvSpPr>
          <p:cNvPr id="49235" name="AutoShape 83"/>
          <p:cNvSpPr>
            <a:spLocks noChangeArrowheads="1"/>
          </p:cNvSpPr>
          <p:nvPr/>
        </p:nvSpPr>
        <p:spPr bwMode="auto">
          <a:xfrm>
            <a:off x="820851" y="1196752"/>
            <a:ext cx="1944216" cy="1872208"/>
          </a:xfrm>
          <a:prstGeom prst="wedgeRoundRectCallout">
            <a:avLst>
              <a:gd name="adj1" fmla="val 162302"/>
              <a:gd name="adj2" fmla="val -22804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pro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modul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UART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USB  x  RS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Pro nahrávání programu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USB</a:t>
            </a: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</a:t>
            </a:r>
            <a:endParaRPr lang="cs-CZ" sz="16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3" name="AutoShape 83"/>
          <p:cNvSpPr>
            <a:spLocks noChangeArrowheads="1"/>
          </p:cNvSpPr>
          <p:nvPr/>
        </p:nvSpPr>
        <p:spPr bwMode="auto">
          <a:xfrm>
            <a:off x="748843" y="4581128"/>
            <a:ext cx="2016224" cy="864096"/>
          </a:xfrm>
          <a:prstGeom prst="wedgeRoundRectCallout">
            <a:avLst>
              <a:gd name="adj1" fmla="val 82244"/>
              <a:gd name="adj2" fmla="val 5262"/>
              <a:gd name="adj3" fmla="val 16667"/>
            </a:avLst>
          </a:prstGeom>
          <a:solidFill>
            <a:srgbClr val="CCFFFF"/>
          </a:solidFill>
          <a:ln w="9525">
            <a:solidFill>
              <a:srgbClr val="3333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Propojky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</a:t>
            </a:r>
            <a:r>
              <a:rPr lang="en-US" sz="1600" b="1" dirty="0" err="1" smtClean="0">
                <a:latin typeface="Times New Roman" pitchFamily="18" charset="0"/>
                <a:cs typeface="Arial" charset="0"/>
              </a:rPr>
              <a:t>volby</a:t>
            </a:r>
            <a:r>
              <a:rPr lang="en-US" sz="1600" b="1" dirty="0" smtClean="0">
                <a:latin typeface="Times New Roman" pitchFamily="18" charset="0"/>
                <a:cs typeface="Arial" charset="0"/>
              </a:rPr>
              <a:t>  RS</a:t>
            </a:r>
            <a:endParaRPr lang="cs-CZ" sz="1600" b="1" dirty="0">
              <a:latin typeface="Times New Roman" pitchFamily="18" charset="0"/>
              <a:cs typeface="Arial" charset="0"/>
            </a:endParaRPr>
          </a:p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Arial" charset="0"/>
              </a:rPr>
              <a:t>RS232  x  RS485</a:t>
            </a:r>
            <a:endParaRPr lang="cs-CZ" sz="1600" b="1" dirty="0" smtClean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  <a:p>
            <a:pPr algn="ctr"/>
            <a:r>
              <a:rPr lang="cs-CZ" sz="1600" dirty="0" smtClean="0">
                <a:latin typeface="Times New Roman" pitchFamily="18" charset="0"/>
                <a:cs typeface="Arial" charset="0"/>
              </a:rPr>
              <a:t>Aplikace : </a:t>
            </a:r>
            <a:r>
              <a:rPr lang="cs-CZ" sz="1600" b="1" dirty="0" smtClean="0">
                <a:latin typeface="Times New Roman" pitchFamily="18" charset="0"/>
                <a:cs typeface="Arial" charset="0"/>
              </a:rPr>
              <a:t>RS85</a:t>
            </a:r>
          </a:p>
          <a:p>
            <a:pPr algn="ctr"/>
            <a:endParaRPr lang="cs-CZ" sz="1600" b="1" dirty="0">
              <a:solidFill>
                <a:srgbClr val="C0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348880"/>
            <a:ext cx="63055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79" name="Line 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6365170" y="53482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cs-CZ" sz="2400">
              <a:latin typeface="Times New Roman" pitchFamily="18" charset="0"/>
              <a:cs typeface="Arial" charset="0"/>
            </a:endParaRPr>
          </a:p>
        </p:txBody>
      </p:sp>
      <p:sp>
        <p:nvSpPr>
          <p:cNvPr id="49231" name="AutoShape 79"/>
          <p:cNvSpPr>
            <a:spLocks noChangeArrowheads="1"/>
          </p:cNvSpPr>
          <p:nvPr/>
        </p:nvSpPr>
        <p:spPr bwMode="auto">
          <a:xfrm>
            <a:off x="1331640" y="1412776"/>
            <a:ext cx="2304256" cy="377825"/>
          </a:xfrm>
          <a:prstGeom prst="wedgeRoundRectCallout">
            <a:avLst>
              <a:gd name="adj1" fmla="val 16452"/>
              <a:gd name="adj2" fmla="val 404057"/>
              <a:gd name="adj3" fmla="val 16667"/>
            </a:avLst>
          </a:prstGeom>
          <a:solidFill>
            <a:srgbClr val="CCFFFF"/>
          </a:solidFill>
          <a:ln w="9525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400" b="1" dirty="0" smtClean="0">
                <a:latin typeface="Lucida Console" pitchFamily="49" charset="0"/>
                <a:cs typeface="Arial" charset="0"/>
              </a:rPr>
              <a:t>#define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DIR485 P3_7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</a:t>
            </a:r>
            <a:endParaRPr lang="cs-CZ" sz="1400" b="1" dirty="0">
              <a:latin typeface="Lucida Console" pitchFamily="49" charset="0"/>
              <a:cs typeface="Arial" charset="0"/>
            </a:endParaRPr>
          </a:p>
        </p:txBody>
      </p:sp>
      <p:graphicFrame>
        <p:nvGraphicFramePr>
          <p:cNvPr id="12" name="Group 142"/>
          <p:cNvGraphicFramePr>
            <a:graphicFrameLocks noGrp="1"/>
          </p:cNvGraphicFramePr>
          <p:nvPr/>
        </p:nvGraphicFramePr>
        <p:xfrm>
          <a:off x="1619672" y="4653136"/>
          <a:ext cx="1944216" cy="914400"/>
        </p:xfrm>
        <a:graphic>
          <a:graphicData uri="http://schemas.openxmlformats.org/drawingml/2006/table">
            <a:tbl>
              <a:tblPr/>
              <a:tblGrid>
                <a:gridCol w="792088"/>
                <a:gridCol w="1152128"/>
              </a:tblGrid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485</a:t>
                      </a:r>
                      <a:endParaRPr kumimoji="0" lang="cs-CZ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směr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Rx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(p</a:t>
                      </a: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říjem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Tx</a:t>
                      </a:r>
                      <a:r>
                        <a:rPr kumimoji="0" lang="cs-CZ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(vysílání)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AutoShape 79"/>
          <p:cNvSpPr>
            <a:spLocks noChangeArrowheads="1"/>
          </p:cNvSpPr>
          <p:nvPr/>
        </p:nvSpPr>
        <p:spPr bwMode="auto">
          <a:xfrm>
            <a:off x="4788024" y="4653136"/>
            <a:ext cx="3600400" cy="1296144"/>
          </a:xfrm>
          <a:prstGeom prst="wedgeRoundRectCallout">
            <a:avLst>
              <a:gd name="adj1" fmla="val -83505"/>
              <a:gd name="adj2" fmla="val -10478"/>
              <a:gd name="adj3" fmla="val 16667"/>
            </a:avLst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Nastavit na příjem (0)</a:t>
            </a:r>
          </a:p>
          <a:p>
            <a:pPr marL="342900" indent="-342900">
              <a:buAutoNum type="arabicPeriod"/>
            </a:pPr>
            <a:r>
              <a:rPr lang="cs-CZ" sz="1400" dirty="0" smtClean="0">
                <a:latin typeface="Lucida Console" pitchFamily="49" charset="0"/>
                <a:cs typeface="Arial" charset="0"/>
              </a:rPr>
              <a:t>Před vysláním zprávy nastavit na vysílání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(1)</a:t>
            </a:r>
          </a:p>
          <a:p>
            <a:pPr marL="342900" indent="-342900"/>
            <a:r>
              <a:rPr lang="cs-CZ" sz="1400" dirty="0" smtClean="0">
                <a:latin typeface="Lucida Console" pitchFamily="49" charset="0"/>
                <a:cs typeface="Arial" charset="0"/>
              </a:rPr>
              <a:t>   a po vyslání zprávy zpět na příjem (0)</a:t>
            </a:r>
            <a:endParaRPr lang="cs-CZ" sz="1400" dirty="0">
              <a:latin typeface="Lucida Console" pitchFamily="49" charset="0"/>
              <a:cs typeface="Arial" charset="0"/>
            </a:endParaRPr>
          </a:p>
        </p:txBody>
      </p:sp>
      <p:sp>
        <p:nvSpPr>
          <p:cNvPr id="9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179388" y="1557338"/>
            <a:ext cx="3600450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MASTER</a:t>
            </a:r>
          </a:p>
          <a:p>
            <a:pPr algn="ctr"/>
            <a:r>
              <a:rPr lang="cs-CZ" b="1"/>
              <a:t>(klient)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250825" y="22764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V pravidelných časových intervalech</a:t>
            </a:r>
          </a:p>
          <a:p>
            <a:r>
              <a:rPr lang="cs-CZ" sz="1600" dirty="0"/>
              <a:t> generuje 1bitovou informaci a</a:t>
            </a:r>
          </a:p>
          <a:p>
            <a:r>
              <a:rPr lang="cs-CZ" sz="1600" dirty="0"/>
              <a:t> předává požadavek na zápis</a:t>
            </a:r>
          </a:p>
          <a:p>
            <a:r>
              <a:rPr lang="cs-CZ" sz="1600" dirty="0"/>
              <a:t> do uzlu SLAVE</a:t>
            </a: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250825" y="4194175"/>
            <a:ext cx="3457575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V pravidelných časových intervalech</a:t>
            </a:r>
          </a:p>
          <a:p>
            <a:r>
              <a:rPr lang="cs-CZ" sz="1600"/>
              <a:t>generuje požadavek na čtení bitové</a:t>
            </a:r>
          </a:p>
          <a:p>
            <a:r>
              <a:rPr lang="cs-CZ" sz="1600"/>
              <a:t> informace z uzlu SLAVE</a:t>
            </a:r>
          </a:p>
          <a:p>
            <a:r>
              <a:rPr lang="cs-CZ" sz="1600"/>
              <a:t> a zobrazuje ji</a:t>
            </a:r>
          </a:p>
        </p:txBody>
      </p:sp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5581650" y="1557338"/>
            <a:ext cx="3094038" cy="4608512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algn="ctr"/>
            <a:r>
              <a:rPr lang="cs-CZ" b="1"/>
              <a:t>SLAVE</a:t>
            </a:r>
          </a:p>
          <a:p>
            <a:pPr algn="ctr"/>
            <a:r>
              <a:rPr lang="cs-CZ" b="1"/>
              <a:t>(server)</a:t>
            </a:r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  <a:p>
            <a:pPr algn="ctr"/>
            <a:endParaRPr lang="cs-CZ" b="1"/>
          </a:p>
        </p:txBody>
      </p:sp>
      <p:sp>
        <p:nvSpPr>
          <p:cNvPr id="77835" name="Rectangle 11"/>
          <p:cNvSpPr>
            <a:spLocks noChangeArrowheads="1"/>
          </p:cNvSpPr>
          <p:nvPr/>
        </p:nvSpPr>
        <p:spPr bwMode="auto">
          <a:xfrm>
            <a:off x="5653088" y="2276475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 dirty="0"/>
              <a:t>Po příjmu  informaci zobrazí </a:t>
            </a:r>
          </a:p>
          <a:p>
            <a:r>
              <a:rPr lang="cs-CZ" sz="1600" dirty="0"/>
              <a:t>a odešle potvrzovací odpověď</a:t>
            </a:r>
            <a:r>
              <a:rPr lang="cs-CZ" sz="1400" dirty="0"/>
              <a:t> </a:t>
            </a:r>
          </a:p>
        </p:txBody>
      </p:sp>
      <p:sp>
        <p:nvSpPr>
          <p:cNvPr id="77836" name="Rectangle 12"/>
          <p:cNvSpPr>
            <a:spLocks noChangeArrowheads="1"/>
          </p:cNvSpPr>
          <p:nvPr/>
        </p:nvSpPr>
        <p:spPr bwMode="auto">
          <a:xfrm>
            <a:off x="5653088" y="4338638"/>
            <a:ext cx="2951162" cy="1466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r>
              <a:rPr lang="cs-CZ" sz="1600"/>
              <a:t>Po příjmu požadavku hodnotu</a:t>
            </a:r>
          </a:p>
          <a:p>
            <a:r>
              <a:rPr lang="cs-CZ" sz="1600"/>
              <a:t> bitu odešle</a:t>
            </a:r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779838" y="270827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3779838" y="3429000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39" name="Text Box 15"/>
          <p:cNvSpPr txBox="1">
            <a:spLocks noChangeArrowheads="1"/>
          </p:cNvSpPr>
          <p:nvPr/>
        </p:nvSpPr>
        <p:spPr bwMode="auto">
          <a:xfrm>
            <a:off x="3963345" y="2190750"/>
            <a:ext cx="12490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 dirty="0"/>
              <a:t>kód </a:t>
            </a:r>
            <a:r>
              <a:rPr lang="cs-CZ" sz="1400" dirty="0" err="1"/>
              <a:t>fukce</a:t>
            </a:r>
            <a:r>
              <a:rPr lang="cs-CZ" sz="1400" dirty="0"/>
              <a:t>: 05</a:t>
            </a:r>
          </a:p>
          <a:p>
            <a:pPr algn="ctr"/>
            <a:r>
              <a:rPr lang="cs-CZ" sz="1400" dirty="0"/>
              <a:t>+ data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4140200" y="3124200"/>
            <a:ext cx="9128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potvrzení</a:t>
            </a:r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79838" y="4652963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3981450" y="4348163"/>
            <a:ext cx="1238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kód fukce: 01</a:t>
            </a:r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>
            <a:off x="3779838" y="5445125"/>
            <a:ext cx="18002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7844" name="Text Box 20"/>
          <p:cNvSpPr txBox="1">
            <a:spLocks noChangeArrowheads="1"/>
          </p:cNvSpPr>
          <p:nvPr/>
        </p:nvSpPr>
        <p:spPr bwMode="auto">
          <a:xfrm>
            <a:off x="4356100" y="5140325"/>
            <a:ext cx="528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cs-CZ" sz="14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7117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081" y="2504009"/>
            <a:ext cx="29622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3" y="2538412"/>
            <a:ext cx="26955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0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2152140" y="1195388"/>
            <a:ext cx="45801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1.část :   </a:t>
            </a:r>
            <a:r>
              <a:rPr lang="cs-CZ" sz="2400" b="1" dirty="0" smtClean="0"/>
              <a:t>PC-PC</a:t>
            </a:r>
            <a:r>
              <a:rPr lang="en-US" sz="2400" b="1" dirty="0" smtClean="0"/>
              <a:t>  (</a:t>
            </a:r>
            <a:r>
              <a:rPr lang="en-US" sz="2400" b="1" dirty="0" err="1" smtClean="0"/>
              <a:t>varianta</a:t>
            </a:r>
            <a:r>
              <a:rPr lang="en-US" sz="2400" b="1" dirty="0" smtClean="0"/>
              <a:t>  C#)</a:t>
            </a:r>
            <a:endParaRPr lang="cs-CZ" sz="2400" b="1" dirty="0"/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4965700" y="4231555"/>
            <a:ext cx="1085850" cy="709613"/>
          </a:xfrm>
          <a:prstGeom prst="wedgeRoundRectCallout">
            <a:avLst>
              <a:gd name="adj1" fmla="val 59501"/>
              <a:gd name="adj2" fmla="val -108613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stav bitu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AnsRd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115617" y="3698875"/>
            <a:ext cx="4248472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H="1" flipV="1">
            <a:off x="2123728" y="3789040"/>
            <a:ext cx="4378282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oval" w="sm" len="sm"/>
            <a:tailEnd type="triangle" w="sm" len="sm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>
            <a:off x="3394843" y="2619374"/>
            <a:ext cx="1214438" cy="752475"/>
          </a:xfrm>
          <a:prstGeom prst="wedgeRoundRectCallout">
            <a:avLst>
              <a:gd name="adj1" fmla="val 104119"/>
              <a:gd name="adj2" fmla="val 95146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cs-CZ" sz="1400" dirty="0">
                <a:cs typeface="Arial" charset="0"/>
              </a:rPr>
              <a:t>potvrzení</a:t>
            </a:r>
          </a:p>
          <a:p>
            <a:r>
              <a:rPr lang="cs-CZ" sz="1400" dirty="0">
                <a:cs typeface="Arial" charset="0"/>
              </a:rPr>
              <a:t>požadavku</a:t>
            </a:r>
          </a:p>
          <a:p>
            <a:pPr algn="ctr"/>
            <a:r>
              <a:rPr lang="cs-CZ" sz="1400" dirty="0" err="1" smtClean="0">
                <a:solidFill>
                  <a:schemeClr val="accent2"/>
                </a:solidFill>
                <a:cs typeface="Arial" charset="0"/>
              </a:rPr>
              <a:t>AnsWr</a:t>
            </a:r>
            <a:endParaRPr lang="cs-CZ" sz="1400" dirty="0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0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98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947" y="1556792"/>
            <a:ext cx="666536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6" name="Obdélník 15"/>
          <p:cNvSpPr/>
          <p:nvPr/>
        </p:nvSpPr>
        <p:spPr>
          <a:xfrm>
            <a:off x="5580112" y="1939945"/>
            <a:ext cx="1082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>
                <a:solidFill>
                  <a:srgbClr val="FFFF00"/>
                </a:solidFill>
              </a:rPr>
              <a:t>(</a:t>
            </a:r>
            <a:r>
              <a:rPr lang="cs-CZ" b="1" dirty="0" smtClean="0">
                <a:solidFill>
                  <a:srgbClr val="FFFF00"/>
                </a:solidFill>
              </a:rPr>
              <a:t>Master)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7" name="Obdélník 16"/>
          <p:cNvSpPr/>
          <p:nvPr/>
        </p:nvSpPr>
        <p:spPr>
          <a:xfrm>
            <a:off x="1043608" y="189106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b="1" dirty="0" smtClean="0">
                <a:solidFill>
                  <a:srgbClr val="FFFF00"/>
                </a:solidFill>
              </a:rPr>
              <a:t>Slave</a:t>
            </a:r>
            <a:endParaRPr lang="cs-CZ" b="1" dirty="0">
              <a:solidFill>
                <a:srgbClr val="FFFF00"/>
              </a:solidFill>
            </a:endParaRP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659163" y="2132856"/>
            <a:ext cx="2880320" cy="1"/>
          </a:xfrm>
          <a:prstGeom prst="line">
            <a:avLst/>
          </a:prstGeom>
          <a:noFill/>
          <a:ln w="76200">
            <a:solidFill>
              <a:srgbClr val="66CCFF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899790" y="407707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PC  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  (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) </a:t>
            </a:r>
            <a:endParaRPr lang="cs-CZ" b="1" dirty="0">
              <a:cs typeface="Arial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0997" y="4582869"/>
            <a:ext cx="4187220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C: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 smtClean="0">
              <a:cs typeface="Arial" charset="0"/>
            </a:endParaRP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endParaRPr lang="cs-CZ" dirty="0">
              <a:cs typeface="Arial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930971" y="5438552"/>
            <a:ext cx="66245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>
                <a:cs typeface="Arial" charset="0"/>
              </a:rPr>
              <a:t>Podpora pro </a:t>
            </a:r>
            <a:r>
              <a:rPr lang="en-US" dirty="0" err="1" smtClean="0">
                <a:cs typeface="Arial" charset="0"/>
              </a:rPr>
              <a:t>testov</a:t>
            </a:r>
            <a:r>
              <a:rPr lang="cs-CZ" dirty="0" err="1" smtClean="0">
                <a:cs typeface="Arial" charset="0"/>
              </a:rPr>
              <a:t>ání</a:t>
            </a:r>
            <a:r>
              <a:rPr lang="cs-CZ" dirty="0" smtClean="0">
                <a:cs typeface="Arial" charset="0"/>
              </a:rPr>
              <a:t>  ModbusMaster.exe a ModbusSlave.exe</a:t>
            </a:r>
            <a:endParaRPr lang="cs-CZ" b="1" dirty="0">
              <a:cs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259632" y="5951021"/>
            <a:ext cx="4198585" cy="646331"/>
          </a:xfrm>
          <a:prstGeom prst="rect">
            <a:avLst/>
          </a:prstGeom>
          <a:solidFill>
            <a:srgbClr val="66FFFF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cs-CZ" dirty="0">
                <a:cs typeface="Arial" charset="0"/>
              </a:rPr>
              <a:t>C:</a:t>
            </a:r>
            <a:r>
              <a:rPr lang="en-US" dirty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PRS_podklady</a:t>
            </a:r>
            <a:r>
              <a:rPr lang="en-US" dirty="0" smtClean="0">
                <a:cs typeface="Arial" charset="0"/>
              </a:rPr>
              <a:t>\</a:t>
            </a:r>
            <a:r>
              <a:rPr lang="en-US" dirty="0" err="1" smtClean="0">
                <a:cs typeface="Arial" charset="0"/>
              </a:rPr>
              <a:t>modbus</a:t>
            </a:r>
            <a:r>
              <a:rPr lang="en-US" dirty="0" smtClean="0">
                <a:cs typeface="Arial" charset="0"/>
              </a:rPr>
              <a:t>\sharp\exe\</a:t>
            </a:r>
          </a:p>
          <a:p>
            <a:r>
              <a:rPr lang="cs-CZ" dirty="0" smtClean="0">
                <a:cs typeface="Arial" charset="0"/>
              </a:rPr>
              <a:t>N:</a:t>
            </a:r>
            <a:r>
              <a:rPr lang="en-US" dirty="0" smtClean="0">
                <a:cs typeface="Arial" charset="0"/>
              </a:rPr>
              <a:t>\RPS\</a:t>
            </a:r>
            <a:r>
              <a:rPr lang="en-US" dirty="0" err="1" smtClean="0">
                <a:cs typeface="Arial" charset="0"/>
              </a:rPr>
              <a:t>cviceni</a:t>
            </a:r>
            <a:r>
              <a:rPr lang="cs-CZ" dirty="0" smtClean="0">
                <a:cs typeface="Arial" charset="0"/>
              </a:rPr>
              <a:t>_04_modbus</a:t>
            </a:r>
            <a:r>
              <a:rPr lang="en-US" dirty="0" smtClean="0">
                <a:cs typeface="Arial" charset="0"/>
              </a:rPr>
              <a:t>\sharp\</a:t>
            </a:r>
            <a:r>
              <a:rPr lang="cs-CZ" dirty="0" err="1" smtClean="0">
                <a:cs typeface="Arial" charset="0"/>
              </a:rPr>
              <a:t>exe</a:t>
            </a:r>
            <a:r>
              <a:rPr lang="en-US" dirty="0" smtClean="0">
                <a:cs typeface="Arial" charset="0"/>
              </a:rPr>
              <a:t>\</a:t>
            </a:r>
            <a:endParaRPr lang="cs-CZ" dirty="0">
              <a:cs typeface="Arial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5575900" y="4715852"/>
            <a:ext cx="1300356" cy="369332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none">
            <a:spAutoFit/>
          </a:bodyPr>
          <a:lstStyle/>
          <a:p>
            <a:r>
              <a:rPr lang="en-US" dirty="0" smtClean="0">
                <a:cs typeface="Arial" charset="0"/>
              </a:rPr>
              <a:t>modbus.dll</a:t>
            </a:r>
            <a:endParaRPr lang="cs-CZ" dirty="0">
              <a:cs typeface="Arial" charset="0"/>
            </a:endParaRP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550099" y="5951020"/>
            <a:ext cx="2168688" cy="646331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prstShdw prst="shdw17" dist="17961" dir="2700000">
              <a:srgbClr val="66FFFF">
                <a:gamma/>
                <a:shade val="60000"/>
                <a:invGamma/>
              </a:srgbClr>
            </a:prstShdw>
          </a:effectLst>
          <a:extLst/>
        </p:spPr>
        <p:txBody>
          <a:bodyPr wrap="square">
            <a:spAutoFit/>
          </a:bodyPr>
          <a:lstStyle/>
          <a:p>
            <a:r>
              <a:rPr lang="en-US" dirty="0">
                <a:cs typeface="Arial" charset="0"/>
              </a:rPr>
              <a:t>ModbusMaster.exe</a:t>
            </a:r>
          </a:p>
          <a:p>
            <a:r>
              <a:rPr lang="en-US" dirty="0" smtClean="0">
                <a:cs typeface="Arial" charset="0"/>
              </a:rPr>
              <a:t>ModbusSlave.exe</a:t>
            </a:r>
            <a:endParaRPr lang="cs-CZ" dirty="0">
              <a:cs typeface="Arial" charset="0"/>
            </a:endParaRPr>
          </a:p>
        </p:txBody>
      </p:sp>
      <p:sp>
        <p:nvSpPr>
          <p:cNvPr id="22" name="TextovéPole 21"/>
          <p:cNvSpPr txBox="1"/>
          <p:nvPr/>
        </p:nvSpPr>
        <p:spPr>
          <a:xfrm>
            <a:off x="3491880" y="176795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400" b="1" dirty="0" smtClean="0">
                <a:solidFill>
                  <a:srgbClr val="C00000"/>
                </a:solidFill>
              </a:rPr>
              <a:t>RS232  </a:t>
            </a:r>
            <a:r>
              <a:rPr lang="cs-CZ" sz="1400" dirty="0" smtClean="0"/>
              <a:t>- virtuální</a:t>
            </a:r>
            <a:endParaRPr lang="cs-CZ" sz="1400" b="1" dirty="0">
              <a:solidFill>
                <a:srgbClr val="C00000"/>
              </a:solidFill>
            </a:endParaRPr>
          </a:p>
        </p:txBody>
      </p:sp>
      <p:sp>
        <p:nvSpPr>
          <p:cNvPr id="25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62886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467544" y="980728"/>
            <a:ext cx="3852738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cs-CZ" dirty="0" smtClean="0">
                <a:cs typeface="Arial" charset="0"/>
              </a:rPr>
              <a:t>Zařazení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</a:t>
            </a:r>
            <a:r>
              <a:rPr lang="cs-CZ" dirty="0" smtClean="0">
                <a:cs typeface="Arial" charset="0"/>
              </a:rPr>
              <a:t>do aplikace</a:t>
            </a:r>
            <a:endParaRPr lang="cs-CZ" b="1" dirty="0">
              <a:cs typeface="Arial" charset="0"/>
            </a:endParaRPr>
          </a:p>
        </p:txBody>
      </p:sp>
      <p:pic>
        <p:nvPicPr>
          <p:cNvPr id="779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1469901"/>
            <a:ext cx="3015816" cy="1748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6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47" y="2344117"/>
            <a:ext cx="242645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462611"/>
            <a:ext cx="27717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927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653" y="2676872"/>
            <a:ext cx="1971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49"/>
          <p:cNvSpPr txBox="1">
            <a:spLocks noChangeArrowheads="1"/>
          </p:cNvSpPr>
          <p:nvPr/>
        </p:nvSpPr>
        <p:spPr bwMode="auto">
          <a:xfrm>
            <a:off x="6804248" y="1641574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1.</a:t>
            </a:r>
            <a:endParaRPr lang="cs-CZ" sz="2400" b="1" dirty="0"/>
          </a:p>
        </p:txBody>
      </p:sp>
      <p:sp>
        <p:nvSpPr>
          <p:cNvPr id="28" name="Text Box 49"/>
          <p:cNvSpPr txBox="1">
            <a:spLocks noChangeArrowheads="1"/>
          </p:cNvSpPr>
          <p:nvPr/>
        </p:nvSpPr>
        <p:spPr bwMode="auto">
          <a:xfrm>
            <a:off x="3635896" y="2350120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2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cxnSp>
        <p:nvCxnSpPr>
          <p:cNvPr id="3" name="Přímá spojnice se šipkou 2"/>
          <p:cNvCxnSpPr/>
          <p:nvPr/>
        </p:nvCxnSpPr>
        <p:spPr>
          <a:xfrm>
            <a:off x="1835696" y="3573016"/>
            <a:ext cx="5832648" cy="216024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251520" y="3191743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 smtClean="0"/>
              <a:t>3.</a:t>
            </a:r>
            <a:endParaRPr lang="cs-CZ" sz="2400" b="1" dirty="0"/>
          </a:p>
        </p:txBody>
      </p:sp>
      <p:sp>
        <p:nvSpPr>
          <p:cNvPr id="4" name="Ovál 3"/>
          <p:cNvSpPr/>
          <p:nvPr/>
        </p:nvSpPr>
        <p:spPr>
          <a:xfrm>
            <a:off x="971600" y="5758755"/>
            <a:ext cx="1728192" cy="310654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Text Box 49"/>
          <p:cNvSpPr txBox="1">
            <a:spLocks noChangeArrowheads="1"/>
          </p:cNvSpPr>
          <p:nvPr/>
        </p:nvSpPr>
        <p:spPr bwMode="auto">
          <a:xfrm>
            <a:off x="251520" y="5631631"/>
            <a:ext cx="441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 sz="2400" b="1" dirty="0"/>
              <a:t>4</a:t>
            </a:r>
            <a:r>
              <a:rPr lang="cs-CZ" sz="2400" b="1" dirty="0" smtClean="0"/>
              <a:t>.</a:t>
            </a:r>
            <a:endParaRPr lang="cs-CZ" sz="2400" b="1" dirty="0"/>
          </a:p>
        </p:txBody>
      </p:sp>
      <p:sp>
        <p:nvSpPr>
          <p:cNvPr id="6" name="Zaoblený obdélníkový popisek 5"/>
          <p:cNvSpPr/>
          <p:nvPr/>
        </p:nvSpPr>
        <p:spPr>
          <a:xfrm>
            <a:off x="7334149" y="1700808"/>
            <a:ext cx="1381225" cy="612648"/>
          </a:xfrm>
          <a:prstGeom prst="wedgeRoundRectCallout">
            <a:avLst>
              <a:gd name="adj1" fmla="val -128752"/>
              <a:gd name="adj2" fmla="val 73383"/>
              <a:gd name="adj3" fmla="val 16667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>
                <a:solidFill>
                  <a:srgbClr val="0000FF"/>
                </a:solidFill>
              </a:rPr>
              <a:t>p</a:t>
            </a:r>
            <a:r>
              <a:rPr lang="cs-CZ" sz="1400" dirty="0" smtClean="0">
                <a:solidFill>
                  <a:srgbClr val="0000FF"/>
                </a:solidFill>
              </a:rPr>
              <a:t>ravé tlačítko</a:t>
            </a:r>
          </a:p>
          <a:p>
            <a:pPr algn="ctr"/>
            <a:r>
              <a:rPr lang="cs-CZ" sz="1400" dirty="0" smtClean="0">
                <a:solidFill>
                  <a:srgbClr val="0000FF"/>
                </a:solidFill>
              </a:rPr>
              <a:t>myši</a:t>
            </a:r>
            <a:endParaRPr lang="cs-CZ" sz="1400" dirty="0">
              <a:solidFill>
                <a:srgbClr val="0000FF"/>
              </a:solidFill>
            </a:endParaRPr>
          </a:p>
        </p:txBody>
      </p:sp>
      <p:sp>
        <p:nvSpPr>
          <p:cNvPr id="17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  <p:extLst>
      <p:ext uri="{BB962C8B-B14F-4D97-AF65-F5344CB8AC3E}">
        <p14:creationId xmlns:p14="http://schemas.microsoft.com/office/powerpoint/2010/main" val="351598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79512" y="1556792"/>
            <a:ext cx="8629650" cy="48320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namespace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cs-CZ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>
                <a:solidFill>
                  <a:srgbClr val="0000FF"/>
                </a:solidFill>
                <a:cs typeface="Arial" charset="0"/>
              </a:rPr>
              <a:t>;</a:t>
            </a: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 smtClean="0">
                <a:cs typeface="Arial" charset="0"/>
              </a:rPr>
              <a:t>  </a:t>
            </a:r>
            <a:r>
              <a:rPr lang="cs-CZ" sz="1400" b="1" dirty="0" err="1" smtClean="0">
                <a:solidFill>
                  <a:srgbClr val="0000FF"/>
                </a:solidFill>
                <a:cs typeface="Arial" charset="0"/>
              </a:rPr>
              <a:t>class</a:t>
            </a:r>
            <a:r>
              <a:rPr lang="cs-CZ" sz="1400" b="1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Arial" charset="0"/>
              </a:rPr>
              <a:t>Modbus</a:t>
            </a:r>
            <a:r>
              <a:rPr lang="cs-CZ" sz="1400" dirty="0" smtClean="0">
                <a:solidFill>
                  <a:srgbClr val="0000FF"/>
                </a:solidFill>
                <a:cs typeface="Arial" charset="0"/>
              </a:rPr>
              <a:t>ASCII</a:t>
            </a:r>
            <a:endParaRPr lang="cs-CZ" sz="1400" dirty="0">
              <a:solidFill>
                <a:srgbClr val="0000FF"/>
              </a:solidFill>
              <a:cs typeface="Arial" charset="0"/>
            </a:endParaRPr>
          </a:p>
          <a:p>
            <a:endParaRPr lang="cs-CZ" sz="1400" dirty="0"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 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AHex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HexAsc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w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,byte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b="1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WrEoT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):;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WrOne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fce,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reg,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val,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 smtClean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RdWord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bf,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n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AnsRd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bytes,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vals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AnsWr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err="1" smtClean="0">
                <a:latin typeface="Lucida Console" pitchFamily="49" charset="0"/>
                <a:cs typeface="Arial" charset="0"/>
              </a:rPr>
              <a:t>adr,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reg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ushort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val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AnsErr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adr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fce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cs-CZ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er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);</a:t>
            </a:r>
            <a:endParaRPr lang="cs-CZ" sz="1400" dirty="0">
              <a:latin typeface="Lucida Console" pitchFamily="49" charset="0"/>
              <a:cs typeface="Arial" charset="0"/>
            </a:endParaRPr>
          </a:p>
          <a:p>
            <a:endParaRPr lang="cs-CZ" sz="1400" dirty="0">
              <a:latin typeface="Lucida Console" pitchFamily="49" charset="0"/>
              <a:cs typeface="Arial" charset="0"/>
            </a:endParaRPr>
          </a:p>
          <a:p>
            <a:r>
              <a:rPr lang="cs-CZ" sz="1400" dirty="0">
                <a:latin typeface="Lucida Console" pitchFamily="49" charset="0"/>
                <a:cs typeface="Arial" charset="0"/>
              </a:rPr>
              <a:t>  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Lrc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(</a:t>
            </a:r>
            <a:r>
              <a:rPr lang="en-US" sz="1400" b="1" dirty="0" smtClean="0">
                <a:latin typeface="Lucida Console" pitchFamily="49" charset="0"/>
                <a:cs typeface="Arial" charset="0"/>
              </a:rPr>
              <a:t>byte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[]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cs-CZ" sz="1400" dirty="0" err="1" smtClean="0">
                <a:latin typeface="Lucida Console" pitchFamily="49" charset="0"/>
                <a:cs typeface="Arial" charset="0"/>
              </a:rPr>
              <a:t>bf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,</a:t>
            </a:r>
            <a:r>
              <a:rPr lang="en-US" sz="1400" b="1" dirty="0" err="1" smtClean="0">
                <a:latin typeface="Lucida Console" pitchFamily="49" charset="0"/>
                <a:cs typeface="Arial" charset="0"/>
              </a:rPr>
              <a:t>int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 </a:t>
            </a:r>
            <a:r>
              <a:rPr lang="en-US" sz="1400" dirty="0" smtClean="0">
                <a:latin typeface="Lucida Console" pitchFamily="49" charset="0"/>
                <a:cs typeface="Arial" charset="0"/>
              </a:rPr>
              <a:t>le</a:t>
            </a:r>
            <a:r>
              <a:rPr lang="cs-CZ" sz="1400" dirty="0" smtClean="0">
                <a:latin typeface="Lucida Console" pitchFamily="49" charset="0"/>
                <a:cs typeface="Arial" charset="0"/>
              </a:rPr>
              <a:t>n):</a:t>
            </a:r>
            <a:r>
              <a:rPr lang="cs-CZ" sz="1400" dirty="0">
                <a:latin typeface="Lucida Console" pitchFamily="49" charset="0"/>
                <a:cs typeface="Arial" charset="0"/>
              </a:rPr>
              <a:t>byte;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107702" y="980728"/>
            <a:ext cx="8640762" cy="3667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cs-CZ" dirty="0">
                <a:cs typeface="Arial" charset="0"/>
              </a:rPr>
              <a:t>Podpora pro PC      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Class lib   </a:t>
            </a:r>
            <a:r>
              <a:rPr lang="en-US" b="1" dirty="0" smtClean="0">
                <a:cs typeface="Arial" charset="0"/>
              </a:rPr>
              <a:t>Modbus.dll </a:t>
            </a:r>
            <a:r>
              <a:rPr lang="en-US" dirty="0" smtClean="0">
                <a:cs typeface="Arial" charset="0"/>
              </a:rPr>
              <a:t>   - </a:t>
            </a:r>
            <a:r>
              <a:rPr lang="cs-CZ" dirty="0" smtClean="0">
                <a:cs typeface="Arial" charset="0"/>
              </a:rPr>
              <a:t>zdrojový kód </a:t>
            </a:r>
            <a:r>
              <a:rPr lang="cs-CZ" b="1" dirty="0" err="1" smtClean="0">
                <a:cs typeface="Arial" charset="0"/>
              </a:rPr>
              <a:t>Modbus.cs</a:t>
            </a:r>
            <a:r>
              <a:rPr lang="cs-CZ" dirty="0" smtClean="0">
                <a:cs typeface="Arial" charset="0"/>
              </a:rPr>
              <a:t> </a:t>
            </a:r>
            <a:endParaRPr lang="cs-CZ" b="1" dirty="0">
              <a:cs typeface="Arial" charset="0"/>
            </a:endParaRPr>
          </a:p>
        </p:txBody>
      </p:sp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graphicFrame>
        <p:nvGraphicFramePr>
          <p:cNvPr id="67828" name="Group 244"/>
          <p:cNvGraphicFramePr>
            <a:graphicFrameLocks noGrp="1"/>
          </p:cNvGraphicFramePr>
          <p:nvPr/>
        </p:nvGraphicFramePr>
        <p:xfrm>
          <a:off x="900113" y="1125538"/>
          <a:ext cx="5688012" cy="2238720"/>
        </p:xfrm>
        <a:graphic>
          <a:graphicData uri="http://schemas.openxmlformats.org/drawingml/2006/table">
            <a:tbl>
              <a:tblPr/>
              <a:tblGrid>
                <a:gridCol w="2968625"/>
                <a:gridCol w="2719387"/>
              </a:tblGrid>
              <a:tr h="1301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Užité 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metody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třídy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ModbusASCII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 aplikaci z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dll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aplikační </a:t>
                      </a: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pomocné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WrOne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Byte</a:t>
                      </a: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Lrc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WrEoT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AnsErr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RdWord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01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Poznámka: v hlavním programu v sekci </a:t>
                      </a:r>
                      <a:r>
                        <a:rPr kumimoji="0" lang="cs-CZ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</a:t>
                      </a: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ing</a:t>
                      </a:r>
                      <a:r>
                        <a:rPr kumimoji="0" lang="cs-CZ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přidat </a:t>
                      </a:r>
                      <a:r>
                        <a:rPr kumimoji="0" lang="cs-CZ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</a:rPr>
                        <a:t>Modbus</a:t>
                      </a:r>
                      <a:endParaRPr kumimoji="0" lang="cs-CZ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7830" name="Group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68849"/>
              </p:ext>
            </p:extLst>
          </p:nvPr>
        </p:nvGraphicFramePr>
        <p:xfrm>
          <a:off x="900113" y="3573463"/>
          <a:ext cx="5759450" cy="2346960"/>
        </p:xfrm>
        <a:graphic>
          <a:graphicData uri="http://schemas.openxmlformats.org/drawingml/2006/table">
            <a:tbl>
              <a:tblPr/>
              <a:tblGrid>
                <a:gridCol w="3225800"/>
                <a:gridCol w="1612900"/>
                <a:gridCol w="920750"/>
              </a:tblGrid>
              <a:tr h="17145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Definované a doporučené hodnoty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význam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hodnota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uzlu Slave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ADR_S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zápis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bitu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FCE_WBIT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Funkce čtení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FCE_RBIT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9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zapisovaného </a:t>
                      </a: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bitu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BIT_WR</a:t>
                      </a:r>
                      <a:endParaRPr kumimoji="0" lang="cs-CZ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Adresa čteného bitu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BIT_RD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cs-CZ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MA5S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Line 1027"/>
          <p:cNvSpPr>
            <a:spLocks noChangeShapeType="1"/>
          </p:cNvSpPr>
          <p:nvPr/>
        </p:nvSpPr>
        <p:spPr bwMode="auto">
          <a:xfrm>
            <a:off x="323850" y="836613"/>
            <a:ext cx="856932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468313" y="1412875"/>
            <a:ext cx="6573837" cy="336550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99FF99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r>
              <a:rPr lang="en-US" sz="1600" b="1"/>
              <a:t>:</a:t>
            </a:r>
            <a:r>
              <a:rPr lang="en-US" sz="1600"/>
              <a:t>,  </a:t>
            </a:r>
            <a:r>
              <a:rPr lang="en-US" sz="1600" b="1"/>
              <a:t>adr. slavu</a:t>
            </a:r>
            <a:r>
              <a:rPr lang="en-US" sz="1600"/>
              <a:t>,</a:t>
            </a:r>
            <a:r>
              <a:rPr lang="cs-CZ" sz="1600"/>
              <a:t> </a:t>
            </a:r>
            <a:r>
              <a:rPr lang="cs-CZ" sz="1600" b="1"/>
              <a:t>kód funkce</a:t>
            </a:r>
            <a:r>
              <a:rPr lang="cs-CZ" sz="1600"/>
              <a:t>, </a:t>
            </a:r>
            <a:r>
              <a:rPr lang="cs-CZ" sz="1600" b="1"/>
              <a:t>adr. registrů a bitů</a:t>
            </a:r>
            <a:r>
              <a:rPr lang="cs-CZ" sz="1600"/>
              <a:t>, </a:t>
            </a:r>
            <a:r>
              <a:rPr lang="cs-CZ" sz="1600" b="1"/>
              <a:t>hodnoty</a:t>
            </a:r>
            <a:r>
              <a:rPr lang="cs-CZ" sz="1600"/>
              <a:t>, </a:t>
            </a:r>
            <a:r>
              <a:rPr lang="cs-CZ" sz="1600" b="1"/>
              <a:t>LRC</a:t>
            </a:r>
            <a:r>
              <a:rPr lang="cs-CZ" sz="1600"/>
              <a:t>, </a:t>
            </a:r>
            <a:r>
              <a:rPr lang="cs-CZ" sz="1600" b="1"/>
              <a:t>CRLF</a:t>
            </a:r>
          </a:p>
        </p:txBody>
      </p:sp>
      <p:sp>
        <p:nvSpPr>
          <p:cNvPr id="79877" name="AutoShape 1029"/>
          <p:cNvSpPr>
            <a:spLocks noChangeArrowheads="1"/>
          </p:cNvSpPr>
          <p:nvPr/>
        </p:nvSpPr>
        <p:spPr bwMode="auto">
          <a:xfrm>
            <a:off x="3729038" y="1844675"/>
            <a:ext cx="485775" cy="647700"/>
          </a:xfrm>
          <a:prstGeom prst="downArrow">
            <a:avLst>
              <a:gd name="adj1" fmla="val 50000"/>
              <a:gd name="adj2" fmla="val 33333"/>
            </a:avLst>
          </a:prstGeom>
          <a:solidFill>
            <a:srgbClr val="99FF99"/>
          </a:solidFill>
          <a:ln w="9525">
            <a:solidFill>
              <a:srgbClr val="0099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cs-CZ"/>
          </a:p>
        </p:txBody>
      </p:sp>
      <p:sp>
        <p:nvSpPr>
          <p:cNvPr id="79878" name="Text Box 1030"/>
          <p:cNvSpPr txBox="1">
            <a:spLocks noChangeArrowheads="1"/>
          </p:cNvSpPr>
          <p:nvPr/>
        </p:nvSpPr>
        <p:spPr bwMode="auto">
          <a:xfrm>
            <a:off x="488950" y="2630488"/>
            <a:ext cx="6408738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bfout</a:t>
            </a:r>
          </a:p>
        </p:txBody>
      </p:sp>
      <p:sp>
        <p:nvSpPr>
          <p:cNvPr id="79879" name="Line 1031"/>
          <p:cNvSpPr>
            <a:spLocks noChangeShapeType="1"/>
          </p:cNvSpPr>
          <p:nvPr/>
        </p:nvSpPr>
        <p:spPr bwMode="auto">
          <a:xfrm>
            <a:off x="7164388" y="3689350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0" name="Text Box 1032"/>
          <p:cNvSpPr txBox="1">
            <a:spLocks noChangeArrowheads="1"/>
          </p:cNvSpPr>
          <p:nvPr/>
        </p:nvSpPr>
        <p:spPr bwMode="auto">
          <a:xfrm>
            <a:off x="7935913" y="34940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1" name="Text Box 1033"/>
          <p:cNvSpPr txBox="1">
            <a:spLocks noChangeArrowheads="1"/>
          </p:cNvSpPr>
          <p:nvPr/>
        </p:nvSpPr>
        <p:spPr bwMode="auto">
          <a:xfrm>
            <a:off x="468313" y="3567113"/>
            <a:ext cx="6408737" cy="366712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99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cs-CZ" b="1"/>
              <a:t>bfin</a:t>
            </a:r>
          </a:p>
        </p:txBody>
      </p:sp>
      <p:sp>
        <p:nvSpPr>
          <p:cNvPr id="79882" name="Line 1034"/>
          <p:cNvSpPr>
            <a:spLocks noChangeShapeType="1"/>
          </p:cNvSpPr>
          <p:nvPr/>
        </p:nvSpPr>
        <p:spPr bwMode="auto">
          <a:xfrm>
            <a:off x="7164388" y="2708275"/>
            <a:ext cx="720725" cy="0"/>
          </a:xfrm>
          <a:prstGeom prst="line">
            <a:avLst/>
          </a:prstGeom>
          <a:noFill/>
          <a:ln w="28575">
            <a:solidFill>
              <a:srgbClr val="66CC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cs-CZ"/>
          </a:p>
        </p:txBody>
      </p:sp>
      <p:sp>
        <p:nvSpPr>
          <p:cNvPr id="79883" name="Text Box 1035"/>
          <p:cNvSpPr txBox="1">
            <a:spLocks noChangeArrowheads="1"/>
          </p:cNvSpPr>
          <p:nvPr/>
        </p:nvSpPr>
        <p:spPr bwMode="auto">
          <a:xfrm>
            <a:off x="7935913" y="251301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cs-CZ"/>
              <a:t>RS232</a:t>
            </a:r>
          </a:p>
        </p:txBody>
      </p:sp>
      <p:sp>
        <p:nvSpPr>
          <p:cNvPr id="79884" name="Rectangle 1036"/>
          <p:cNvSpPr>
            <a:spLocks noChangeArrowheads="1"/>
          </p:cNvSpPr>
          <p:nvPr/>
        </p:nvSpPr>
        <p:spPr bwMode="auto">
          <a:xfrm>
            <a:off x="539750" y="4525963"/>
            <a:ext cx="4257897" cy="584775"/>
          </a:xfrm>
          <a:prstGeom prst="rect">
            <a:avLst/>
          </a:prstGeom>
          <a:solidFill>
            <a:srgbClr val="66FFFF"/>
          </a:solidFill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bfin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    </a:t>
            </a:r>
          </a:p>
          <a:p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[]</a:t>
            </a:r>
            <a:r>
              <a:rPr lang="en-US" sz="1600" dirty="0" err="1" smtClean="0">
                <a:latin typeface="Lucida Console" pitchFamily="49" charset="0"/>
                <a:cs typeface="Courier New" pitchFamily="49" charset="0"/>
              </a:rPr>
              <a:t>bfout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 = </a:t>
            </a:r>
            <a:r>
              <a:rPr lang="en-US" sz="1600" b="1" dirty="0" smtClean="0">
                <a:latin typeface="Lucida Console" pitchFamily="49" charset="0"/>
                <a:cs typeface="Courier New" pitchFamily="49" charset="0"/>
              </a:rPr>
              <a:t>new byte</a:t>
            </a:r>
            <a:r>
              <a:rPr lang="en-US" sz="1600" dirty="0" smtClean="0">
                <a:latin typeface="Lucida Console" pitchFamily="49" charset="0"/>
                <a:cs typeface="Courier New" pitchFamily="49" charset="0"/>
              </a:rPr>
              <a:t>[512];</a:t>
            </a:r>
            <a:endParaRPr lang="cs-CZ" sz="1600" dirty="0"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79885" name="Rectangle 1037"/>
          <p:cNvSpPr>
            <a:spLocks noChangeArrowheads="1"/>
          </p:cNvSpPr>
          <p:nvPr/>
        </p:nvSpPr>
        <p:spPr bwMode="auto">
          <a:xfrm>
            <a:off x="755650" y="5368925"/>
            <a:ext cx="3059113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8" dist="17961" dir="13500000">
              <a:srgbClr val="66FFFF">
                <a:gamma/>
                <a:shade val="60000"/>
                <a:invGamma/>
              </a:srgbClr>
            </a:prstShdw>
          </a:effectLst>
        </p:spPr>
        <p:txBody>
          <a:bodyPr wrap="none">
            <a:spAutoFit/>
          </a:bodyPr>
          <a:lstStyle/>
          <a:p>
            <a:r>
              <a:rPr lang="cs-CZ" sz="1600"/>
              <a:t>bfout</a:t>
            </a:r>
            <a:r>
              <a:rPr lang="en-US" sz="1600"/>
              <a:t>[0]                 </a:t>
            </a:r>
            <a:r>
              <a:rPr lang="en-US" sz="1600" b="1"/>
              <a:t>:</a:t>
            </a:r>
          </a:p>
          <a:p>
            <a:r>
              <a:rPr lang="en-US" sz="1600"/>
              <a:t>bfout[1],bfout[2]    </a:t>
            </a:r>
            <a:r>
              <a:rPr lang="en-US" sz="1600" b="1"/>
              <a:t>adresa slavu</a:t>
            </a:r>
          </a:p>
          <a:p>
            <a:r>
              <a:rPr lang="en-US" sz="1600"/>
              <a:t>bfout[3],bfout[4]    </a:t>
            </a:r>
            <a:r>
              <a:rPr lang="en-US" sz="1600" b="1"/>
              <a:t>k</a:t>
            </a:r>
            <a:r>
              <a:rPr lang="cs-CZ" sz="1600" b="1"/>
              <a:t>ód funkce</a:t>
            </a:r>
          </a:p>
          <a:p>
            <a:r>
              <a:rPr lang="cs-CZ" sz="1600"/>
              <a:t>    .</a:t>
            </a:r>
          </a:p>
          <a:p>
            <a:r>
              <a:rPr lang="cs-CZ" sz="1600"/>
              <a:t>    .</a:t>
            </a:r>
            <a:r>
              <a:rPr lang="en-US" sz="1600"/>
              <a:t>      </a:t>
            </a:r>
            <a:endParaRPr lang="cs-CZ" sz="1600"/>
          </a:p>
        </p:txBody>
      </p:sp>
      <p:sp>
        <p:nvSpPr>
          <p:cNvPr id="14" name="Zástupný symbol pro text 1"/>
          <p:cNvSpPr txBox="1">
            <a:spLocks/>
          </p:cNvSpPr>
          <p:nvPr/>
        </p:nvSpPr>
        <p:spPr bwMode="auto">
          <a:xfrm>
            <a:off x="3929063" y="123825"/>
            <a:ext cx="4786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cs-CZ" sz="1200" b="1" dirty="0"/>
              <a:t>ŘPS – úloha MODBUS </a:t>
            </a:r>
            <a:r>
              <a:rPr lang="cs-CZ" sz="1200" b="1" dirty="0" smtClean="0"/>
              <a:t>MA6S</a:t>
            </a:r>
            <a:endParaRPr lang="cs-CZ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Motiv sady Offic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Motiv sady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tiv sady Offic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lastní návrh">
  <a:themeElements>
    <a:clrScheme name="Vlastn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lastn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lastn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lastn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lastn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3088</TotalTime>
  <Words>2265</Words>
  <Application>Microsoft Office PowerPoint</Application>
  <PresentationFormat>Předvádění na obrazovce (4:3)</PresentationFormat>
  <Paragraphs>583</Paragraphs>
  <Slides>28</Slides>
  <Notes>28</Notes>
  <HiddenSlides>0</HiddenSlides>
  <MMClips>0</MMClips>
  <ScaleCrop>false</ScaleCrop>
  <HeadingPairs>
    <vt:vector size="4" baseType="variant">
      <vt:variant>
        <vt:lpstr>Motiv</vt:lpstr>
      </vt:variant>
      <vt:variant>
        <vt:i4>2</vt:i4>
      </vt:variant>
      <vt:variant>
        <vt:lpstr>Nadpisy snímků</vt:lpstr>
      </vt:variant>
      <vt:variant>
        <vt:i4>28</vt:i4>
      </vt:variant>
    </vt:vector>
  </HeadingPairs>
  <TitlesOfParts>
    <vt:vector size="30" baseType="lpstr">
      <vt:lpstr>Motiv sady Office</vt:lpstr>
      <vt:lpstr>Vlastní návrh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Windows</dc:creator>
  <cp:lastModifiedBy>Josef Grosman</cp:lastModifiedBy>
  <cp:revision>113</cp:revision>
  <dcterms:created xsi:type="dcterms:W3CDTF">2010-03-02T11:37:00Z</dcterms:created>
  <dcterms:modified xsi:type="dcterms:W3CDTF">2015-10-29T08:59:26Z</dcterms:modified>
</cp:coreProperties>
</file>