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4"/>
  </p:notesMasterIdLst>
  <p:handoutMasterIdLst>
    <p:handoutMasterId r:id="rId35"/>
  </p:handoutMasterIdLst>
  <p:sldIdLst>
    <p:sldId id="257" r:id="rId3"/>
    <p:sldId id="301" r:id="rId4"/>
    <p:sldId id="265" r:id="rId5"/>
    <p:sldId id="302" r:id="rId6"/>
    <p:sldId id="303" r:id="rId7"/>
    <p:sldId id="304" r:id="rId8"/>
    <p:sldId id="305" r:id="rId9"/>
    <p:sldId id="306" r:id="rId10"/>
    <p:sldId id="308" r:id="rId11"/>
    <p:sldId id="307" r:id="rId12"/>
    <p:sldId id="332" r:id="rId13"/>
    <p:sldId id="333" r:id="rId14"/>
    <p:sldId id="311" r:id="rId15"/>
    <p:sldId id="312" r:id="rId16"/>
    <p:sldId id="313" r:id="rId17"/>
    <p:sldId id="320" r:id="rId18"/>
    <p:sldId id="321" r:id="rId19"/>
    <p:sldId id="260" r:id="rId20"/>
    <p:sldId id="283" r:id="rId21"/>
    <p:sldId id="285" r:id="rId22"/>
    <p:sldId id="288" r:id="rId23"/>
    <p:sldId id="293" r:id="rId24"/>
    <p:sldId id="294" r:id="rId25"/>
    <p:sldId id="299" r:id="rId26"/>
    <p:sldId id="300" r:id="rId27"/>
    <p:sldId id="324" r:id="rId28"/>
    <p:sldId id="325" r:id="rId29"/>
    <p:sldId id="326" r:id="rId30"/>
    <p:sldId id="327" r:id="rId31"/>
    <p:sldId id="328" r:id="rId32"/>
    <p:sldId id="329" r:id="rId33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FFFFCC"/>
    <a:srgbClr val="0099FF"/>
    <a:srgbClr val="66CCFF"/>
    <a:srgbClr val="FF9900"/>
    <a:srgbClr val="FF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106" d="100"/>
          <a:sy n="106" d="100"/>
        </p:scale>
        <p:origin x="-4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132FABE-9964-4521-B5C1-F50E955D6830}" type="datetimeFigureOut">
              <a:rPr lang="cs-CZ"/>
              <a:pPr>
                <a:defRPr/>
              </a:pPr>
              <a:t>11.11.2014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0C30689-6AA9-4CC7-914D-C0BE6C599D8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658047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011922-503B-43A4-8F86-6CDA5BC4D29B}" type="datetimeFigureOut">
              <a:rPr lang="cs-CZ"/>
              <a:pPr/>
              <a:t>11.11.2014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D46F50-827C-4E10-92CD-35E429CCCB78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542545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 userDrawn="1"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 userDrawn="1"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 userDrawn="1"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 userDrawn="1"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úloha MODBUS </a:t>
            </a:r>
            <a:r>
              <a:rPr lang="cs-CZ" sz="3600" b="1" dirty="0" smtClean="0">
                <a:cs typeface="Arial" charset="0"/>
              </a:rPr>
              <a:t>MR</a:t>
            </a:r>
            <a:r>
              <a:rPr lang="en-US" sz="3600" b="1" dirty="0" smtClean="0">
                <a:cs typeface="Arial" charset="0"/>
              </a:rPr>
              <a:t>4</a:t>
            </a:r>
            <a:r>
              <a:rPr lang="cs-CZ" sz="3600" b="1" dirty="0" smtClean="0">
                <a:cs typeface="Arial" charset="0"/>
              </a:rPr>
              <a:t>M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39750" y="1773238"/>
            <a:ext cx="815657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vnitřního registru (hodnota 0 až 1023) – funkční kód 6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kódem funkce 6 (FCE_WREG)</a:t>
            </a:r>
          </a:p>
          <a:p>
            <a:r>
              <a:rPr lang="cs-CZ" sz="1600" dirty="0" smtClean="0"/>
              <a:t> - požadavek na zápis jediného bitového stavu  – funkční kód 5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ModbusRTU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smtClean="0">
                <a:solidFill>
                  <a:srgbClr val="0000FF"/>
                </a:solidFill>
              </a:rPr>
              <a:t>kódem funkce 5 (FCE_WBIT)</a:t>
            </a:r>
            <a:endParaRPr lang="cs-CZ" sz="1600" dirty="0" smtClean="0"/>
          </a:p>
          <a:p>
            <a:r>
              <a:rPr lang="cs-CZ" sz="1600" dirty="0" smtClean="0">
                <a:solidFill>
                  <a:schemeClr val="tx2"/>
                </a:solidFill>
              </a:rPr>
              <a:t>   </a:t>
            </a:r>
            <a:r>
              <a:rPr lang="cs-CZ" sz="1600" dirty="0">
                <a:solidFill>
                  <a:schemeClr val="tx2"/>
                </a:solidFill>
              </a:rPr>
              <a:t>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</a:t>
            </a:r>
            <a:r>
              <a:rPr lang="cs-CZ" sz="1600" dirty="0" err="1">
                <a:solidFill>
                  <a:schemeClr val="tx2"/>
                </a:solidFill>
              </a:rPr>
              <a:t>Slave</a:t>
            </a:r>
            <a:r>
              <a:rPr lang="cs-CZ" sz="1600" dirty="0">
                <a:solidFill>
                  <a:schemeClr val="tx2"/>
                </a:solidFill>
              </a:rPr>
              <a:t> není nutno testovat, pouze správnost CRC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</a:t>
            </a:r>
            <a:r>
              <a:rPr lang="cs-CZ" sz="1600" dirty="0" smtClean="0">
                <a:solidFill>
                  <a:schemeClr val="tx2"/>
                </a:solidFill>
              </a:rPr>
              <a:t>chybové odpovědi od </a:t>
            </a:r>
            <a:r>
              <a:rPr lang="cs-CZ" sz="1600" dirty="0" err="1" smtClean="0">
                <a:solidFill>
                  <a:schemeClr val="tx2"/>
                </a:solidFill>
              </a:rPr>
              <a:t>Slave</a:t>
            </a:r>
            <a:r>
              <a:rPr lang="cs-CZ" sz="1600" dirty="0" smtClean="0">
                <a:solidFill>
                  <a:schemeClr val="tx2"/>
                </a:solidFill>
              </a:rPr>
              <a:t> </a:t>
            </a:r>
            <a:r>
              <a:rPr lang="cs-CZ" sz="1600" dirty="0">
                <a:solidFill>
                  <a:schemeClr val="tx2"/>
                </a:solidFill>
              </a:rPr>
              <a:t>a</a:t>
            </a:r>
            <a:r>
              <a:rPr lang="cs-CZ" sz="1600" dirty="0" smtClean="0">
                <a:solidFill>
                  <a:schemeClr val="tx2"/>
                </a:solidFill>
              </a:rPr>
              <a:t> </a:t>
            </a:r>
            <a:r>
              <a:rPr lang="cs-CZ" sz="1600" dirty="0">
                <a:solidFill>
                  <a:schemeClr val="tx2"/>
                </a:solidFill>
              </a:rPr>
              <a:t>informovat o </a:t>
            </a:r>
            <a:r>
              <a:rPr lang="cs-CZ" sz="1600" dirty="0" smtClean="0">
                <a:solidFill>
                  <a:schemeClr val="tx2"/>
                </a:solidFill>
              </a:rPr>
              <a:t>nich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 Implementace generování intervalu 3,5 znaku pro ukončení příjmu zprávy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Omezená (žádná) implementace generování intervalu 1,5 znaku  </a:t>
            </a:r>
          </a:p>
        </p:txBody>
      </p:sp>
    </p:spTree>
    <p:extLst>
      <p:ext uri="{BB962C8B-B14F-4D97-AF65-F5344CB8AC3E}">
        <p14:creationId xmlns="" xmlns:p14="http://schemas.microsoft.com/office/powerpoint/2010/main" val="29942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5" name="AutoShape 25"/>
          <p:cNvSpPr>
            <a:spLocks noChangeArrowheads="1"/>
          </p:cNvSpPr>
          <p:nvPr/>
        </p:nvSpPr>
        <p:spPr bwMode="auto">
          <a:xfrm>
            <a:off x="4067175" y="4509120"/>
            <a:ext cx="936873" cy="434355"/>
          </a:xfrm>
          <a:prstGeom prst="wedgeRoundRectCallout">
            <a:avLst>
              <a:gd name="adj1" fmla="val -505"/>
              <a:gd name="adj2" fmla="val 1206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Přišel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4716463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Příjem</a:t>
            </a:r>
          </a:p>
          <a:p>
            <a:pPr algn="ctr"/>
            <a:r>
              <a:rPr lang="cs-CZ" sz="1400" dirty="0">
                <a:cs typeface="Arial" charset="0"/>
              </a:rPr>
              <a:t>odpovědi</a:t>
            </a: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6300192" y="908720"/>
            <a:ext cx="2843808" cy="181588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cs-CZ" sz="1400" b="1" dirty="0" smtClean="0">
                <a:latin typeface="Arial" pitchFamily="34" charset="0"/>
                <a:cs typeface="Arial" pitchFamily="34" charset="0"/>
              </a:rPr>
              <a:t>Po posledním bytu ve frontě</a:t>
            </a:r>
          </a:p>
          <a:p>
            <a:endParaRPr lang="cs-CZ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Upozornění: použit delegáta</a:t>
            </a: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dirty="0" err="1" smtClean="0">
                <a:latin typeface="Arial" pitchFamily="34" charset="0"/>
                <a:cs typeface="Arial" pitchFamily="34" charset="0"/>
              </a:rPr>
              <a:t>BeginInvoke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cs-CZ" sz="1400" i="1" dirty="0" smtClean="0">
                <a:latin typeface="Arial" pitchFamily="34" charset="0"/>
                <a:cs typeface="Arial" pitchFamily="34" charset="0"/>
              </a:rPr>
              <a:t>metoda</a:t>
            </a:r>
            <a:r>
              <a:rPr lang="cs-CZ" sz="1400" dirty="0" smtClean="0">
                <a:latin typeface="Arial" pitchFamily="34" charset="0"/>
                <a:cs typeface="Arial" pitchFamily="34" charset="0"/>
              </a:rPr>
              <a:t>…))</a:t>
            </a:r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cs-CZ" sz="1400" dirty="0" smtClean="0">
                <a:latin typeface="Arial" pitchFamily="34" charset="0"/>
                <a:cs typeface="Arial" pitchFamily="34" charset="0"/>
              </a:rPr>
              <a:t> v samostatné metodě</a:t>
            </a:r>
          </a:p>
          <a:p>
            <a:endParaRPr lang="cs-CZ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 flipV="1">
            <a:off x="4788024" y="1196752"/>
            <a:ext cx="1512168" cy="36724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69" name="AutoShape 29"/>
          <p:cNvSpPr>
            <a:spLocks noChangeArrowheads="1"/>
          </p:cNvSpPr>
          <p:nvPr/>
        </p:nvSpPr>
        <p:spPr bwMode="auto">
          <a:xfrm>
            <a:off x="608488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sp>
        <p:nvSpPr>
          <p:cNvPr id="8704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3419475" y="2638425"/>
            <a:ext cx="935038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2987675" y="148590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3132138" y="1630363"/>
            <a:ext cx="287337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auto">
          <a:xfrm>
            <a:off x="3422650" y="3646488"/>
            <a:ext cx="935038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87049" name="AutoShape 9"/>
          <p:cNvSpPr>
            <a:spLocks noChangeArrowheads="1"/>
          </p:cNvSpPr>
          <p:nvPr/>
        </p:nvSpPr>
        <p:spPr bwMode="auto">
          <a:xfrm>
            <a:off x="3422650" y="501491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1620838" y="5014913"/>
            <a:ext cx="935037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87052" name="AutoShape 12"/>
          <p:cNvCxnSpPr>
            <a:cxnSpLocks noChangeShapeType="1"/>
            <a:stCxn id="87044" idx="2"/>
            <a:endCxn id="87048" idx="0"/>
          </p:cNvCxnSpPr>
          <p:nvPr/>
        </p:nvCxnSpPr>
        <p:spPr bwMode="auto">
          <a:xfrm>
            <a:off x="3887788" y="3141663"/>
            <a:ext cx="3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3" name="AutoShape 13"/>
          <p:cNvCxnSpPr>
            <a:cxnSpLocks noChangeShapeType="1"/>
            <a:stCxn id="87048" idx="2"/>
            <a:endCxn id="87049" idx="0"/>
          </p:cNvCxnSpPr>
          <p:nvPr/>
        </p:nvCxnSpPr>
        <p:spPr bwMode="auto">
          <a:xfrm>
            <a:off x="3890963" y="4151313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4" name="AutoShape 14"/>
          <p:cNvCxnSpPr>
            <a:cxnSpLocks noChangeShapeType="1"/>
            <a:stCxn id="87049" idx="3"/>
            <a:endCxn id="87050" idx="1"/>
          </p:cNvCxnSpPr>
          <p:nvPr/>
        </p:nvCxnSpPr>
        <p:spPr bwMode="auto">
          <a:xfrm>
            <a:off x="4357688" y="52673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5" name="AutoShape 15"/>
          <p:cNvCxnSpPr>
            <a:cxnSpLocks noChangeShapeType="1"/>
            <a:stCxn id="87049" idx="1"/>
            <a:endCxn id="87051" idx="3"/>
          </p:cNvCxnSpPr>
          <p:nvPr/>
        </p:nvCxnSpPr>
        <p:spPr bwMode="auto">
          <a:xfrm flipH="1">
            <a:off x="2555875" y="526732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7056" name="AutoShape 16"/>
          <p:cNvCxnSpPr>
            <a:cxnSpLocks noChangeShapeType="1"/>
            <a:stCxn id="87069" idx="0"/>
            <a:endCxn id="87044" idx="3"/>
          </p:cNvCxnSpPr>
          <p:nvPr/>
        </p:nvCxnSpPr>
        <p:spPr bwMode="auto">
          <a:xfrm rot="5400000" flipH="1">
            <a:off x="4391819" y="2853532"/>
            <a:ext cx="2124075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87057" name="AutoShape 17"/>
          <p:cNvCxnSpPr>
            <a:cxnSpLocks noChangeShapeType="1"/>
            <a:stCxn id="87051" idx="0"/>
            <a:endCxn id="87044" idx="1"/>
          </p:cNvCxnSpPr>
          <p:nvPr/>
        </p:nvCxnSpPr>
        <p:spPr bwMode="auto">
          <a:xfrm rot="16200000">
            <a:off x="1692275" y="3287713"/>
            <a:ext cx="2124075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87061" name="AutoShape 21"/>
          <p:cNvSpPr>
            <a:spLocks noChangeArrowheads="1"/>
          </p:cNvSpPr>
          <p:nvPr/>
        </p:nvSpPr>
        <p:spPr bwMode="auto">
          <a:xfrm>
            <a:off x="2195513" y="4438650"/>
            <a:ext cx="1296987" cy="503238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87062" name="AutoShape 22"/>
          <p:cNvSpPr>
            <a:spLocks noChangeArrowheads="1"/>
          </p:cNvSpPr>
          <p:nvPr/>
        </p:nvSpPr>
        <p:spPr bwMode="auto">
          <a:xfrm>
            <a:off x="323850" y="3573463"/>
            <a:ext cx="1584325" cy="503237"/>
          </a:xfrm>
          <a:prstGeom prst="wedgeRoundRectCallout">
            <a:avLst>
              <a:gd name="adj1" fmla="val 58315"/>
              <a:gd name="adj2" fmla="val 10457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2. TimeOut uběhl</a:t>
            </a:r>
          </a:p>
        </p:txBody>
      </p:sp>
      <p:sp>
        <p:nvSpPr>
          <p:cNvPr id="87063" name="AutoShape 23"/>
          <p:cNvSpPr>
            <a:spLocks noChangeArrowheads="1"/>
          </p:cNvSpPr>
          <p:nvPr/>
        </p:nvSpPr>
        <p:spPr bwMode="auto">
          <a:xfrm>
            <a:off x="7021513" y="4222750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87066" name="AutoShape 26"/>
          <p:cNvCxnSpPr>
            <a:cxnSpLocks noChangeShapeType="1"/>
            <a:stCxn id="87050" idx="2"/>
            <a:endCxn id="87051" idx="2"/>
          </p:cNvCxnSpPr>
          <p:nvPr/>
        </p:nvCxnSpPr>
        <p:spPr bwMode="auto">
          <a:xfrm rot="5400000">
            <a:off x="3636169" y="3971131"/>
            <a:ext cx="1588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7067" name="AutoShape 27"/>
          <p:cNvSpPr>
            <a:spLocks noChangeArrowheads="1"/>
          </p:cNvSpPr>
          <p:nvPr/>
        </p:nvSpPr>
        <p:spPr bwMode="auto">
          <a:xfrm>
            <a:off x="395288" y="5518150"/>
            <a:ext cx="1296987" cy="503238"/>
          </a:xfrm>
          <a:prstGeom prst="wedgeRoundRectCallout">
            <a:avLst>
              <a:gd name="adj1" fmla="val 93819"/>
              <a:gd name="adj2" fmla="val -288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87068" name="AutoShape 28"/>
          <p:cNvSpPr>
            <a:spLocks noChangeArrowheads="1"/>
          </p:cNvSpPr>
          <p:nvPr/>
        </p:nvSpPr>
        <p:spPr bwMode="auto">
          <a:xfrm>
            <a:off x="7236296" y="4799013"/>
            <a:ext cx="1729904" cy="1152525"/>
          </a:xfrm>
          <a:prstGeom prst="wedgeRectCallout">
            <a:avLst>
              <a:gd name="adj1" fmla="val -67144"/>
              <a:gd name="adj2" fmla="val -922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dirty="0" err="1">
                <a:latin typeface="Times New Roman" charset="0"/>
                <a:cs typeface="Times New Roman" charset="0"/>
              </a:rPr>
              <a:t>Kontrola</a:t>
            </a:r>
            <a:r>
              <a:rPr lang="en-US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>
                <a:latin typeface="Times New Roman" charset="0"/>
                <a:cs typeface="Times New Roman" charset="0"/>
              </a:rPr>
              <a:t>C</a:t>
            </a:r>
            <a:r>
              <a:rPr lang="en-US" sz="1400" dirty="0">
                <a:latin typeface="Times New Roman" charset="0"/>
                <a:cs typeface="Times New Roman" charset="0"/>
              </a:rPr>
              <a:t>RC,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zpracování odpovědi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 dirty="0" smtClean="0">
                <a:latin typeface="Times New Roman" charset="0"/>
                <a:cs typeface="Times New Roman" charset="0"/>
              </a:rPr>
              <a:t>a informace </a:t>
            </a:r>
            <a:r>
              <a:rPr lang="cs-CZ" sz="1400" dirty="0">
                <a:latin typeface="Times New Roman" charset="0"/>
                <a:cs typeface="Times New Roman" charset="0"/>
              </a:rPr>
              <a:t>o chybě </a:t>
            </a:r>
            <a:r>
              <a:rPr lang="cs-CZ" sz="1400" dirty="0" err="1">
                <a:latin typeface="Times New Roman" charset="0"/>
                <a:cs typeface="Times New Roman" charset="0"/>
              </a:rPr>
              <a:t>SLAVu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cxnSp>
        <p:nvCxnSpPr>
          <p:cNvPr id="87070" name="AutoShape 30"/>
          <p:cNvCxnSpPr>
            <a:cxnSpLocks noChangeShapeType="1"/>
            <a:stCxn id="87050" idx="3"/>
            <a:endCxn id="87069" idx="1"/>
          </p:cNvCxnSpPr>
          <p:nvPr/>
        </p:nvCxnSpPr>
        <p:spPr bwMode="auto">
          <a:xfrm>
            <a:off x="5651500" y="526732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87071" name="AutoShape 31"/>
          <p:cNvSpPr>
            <a:spLocks noChangeArrowheads="1"/>
          </p:cNvSpPr>
          <p:nvPr/>
        </p:nvSpPr>
        <p:spPr bwMode="auto">
          <a:xfrm>
            <a:off x="5148263" y="5591175"/>
            <a:ext cx="1152525" cy="360363"/>
          </a:xfrm>
          <a:prstGeom prst="wedgeRoundRectCallout">
            <a:avLst>
              <a:gd name="adj1" fmla="val 8125"/>
              <a:gd name="adj2" fmla="val -12136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87073" name="AutoShape 33"/>
          <p:cNvSpPr>
            <a:spLocks noChangeArrowheads="1"/>
          </p:cNvSpPr>
          <p:nvPr/>
        </p:nvSpPr>
        <p:spPr bwMode="auto">
          <a:xfrm>
            <a:off x="3419475" y="1846263"/>
            <a:ext cx="935038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err="1">
                <a:cs typeface="Arial" charset="0"/>
              </a:rPr>
              <a:t>Poč.stav</a:t>
            </a:r>
            <a:endParaRPr lang="cs-CZ" sz="1400" dirty="0">
              <a:cs typeface="Arial" charset="0"/>
            </a:endParaRPr>
          </a:p>
        </p:txBody>
      </p:sp>
      <p:cxnSp>
        <p:nvCxnSpPr>
          <p:cNvPr id="87074" name="AutoShape 34"/>
          <p:cNvCxnSpPr>
            <a:cxnSpLocks noChangeShapeType="1"/>
            <a:stCxn id="87073" idx="2"/>
            <a:endCxn id="87044" idx="0"/>
          </p:cNvCxnSpPr>
          <p:nvPr/>
        </p:nvCxnSpPr>
        <p:spPr bwMode="auto">
          <a:xfrm>
            <a:off x="3887788" y="2349500"/>
            <a:ext cx="0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87075" name="AutoShape 35"/>
          <p:cNvSpPr>
            <a:spLocks noChangeArrowheads="1"/>
          </p:cNvSpPr>
          <p:nvPr/>
        </p:nvSpPr>
        <p:spPr bwMode="auto">
          <a:xfrm>
            <a:off x="4787627" y="2276475"/>
            <a:ext cx="1152525" cy="360363"/>
          </a:xfrm>
          <a:prstGeom prst="wedgeRoundRectCallout">
            <a:avLst>
              <a:gd name="adj1" fmla="val -124106"/>
              <a:gd name="adj2" fmla="val 1387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t3,5 vypršel</a:t>
            </a: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203575" y="6361583"/>
            <a:ext cx="5689599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stPocatek,stKlid,stVysilani,stCekani,stPrijem,stTimeOut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MR4M</a:t>
            </a:r>
            <a:endParaRPr lang="cs-CZ" sz="1200" b="1" dirty="0"/>
          </a:p>
        </p:txBody>
      </p:sp>
      <p:sp>
        <p:nvSpPr>
          <p:cNvPr id="39" name="Obdélník 38"/>
          <p:cNvSpPr/>
          <p:nvPr/>
        </p:nvSpPr>
        <p:spPr>
          <a:xfrm>
            <a:off x="6444208" y="2276872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1835696" y="1772816"/>
            <a:ext cx="1225550" cy="431800"/>
          </a:xfrm>
          <a:prstGeom prst="wedgeRoundRectCallout">
            <a:avLst>
              <a:gd name="adj1" fmla="val 74186"/>
              <a:gd name="adj2" fmla="val -3879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4427984" y="1556792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5292080" y="1124744"/>
            <a:ext cx="1080120" cy="72008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5148064" y="4509120"/>
            <a:ext cx="936873" cy="434355"/>
          </a:xfrm>
          <a:prstGeom prst="wedgeRoundRectCallout">
            <a:avLst>
              <a:gd name="adj1" fmla="val -63659"/>
              <a:gd name="adj2" fmla="val 732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Přišel </a:t>
            </a:r>
            <a:r>
              <a:rPr lang="cs-CZ" sz="1200" dirty="0" smtClean="0">
                <a:latin typeface="Times New Roman" charset="0"/>
                <a:cs typeface="Times New Roman" charset="0"/>
              </a:rPr>
              <a:t>byte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45" name="Line 15"/>
          <p:cNvSpPr>
            <a:spLocks noChangeShapeType="1"/>
          </p:cNvSpPr>
          <p:nvPr/>
        </p:nvSpPr>
        <p:spPr bwMode="auto">
          <a:xfrm flipV="1">
            <a:off x="5940152" y="1196752"/>
            <a:ext cx="432048" cy="3600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7058" name="AutoShape 18"/>
          <p:cNvSpPr>
            <a:spLocks noChangeArrowheads="1"/>
          </p:cNvSpPr>
          <p:nvPr/>
        </p:nvSpPr>
        <p:spPr bwMode="auto">
          <a:xfrm>
            <a:off x="4716463" y="2925763"/>
            <a:ext cx="1584325" cy="360362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Čas </a:t>
            </a:r>
            <a:r>
              <a:rPr lang="cs-CZ" sz="1400" dirty="0" err="1">
                <a:latin typeface="Times New Roman" charset="0"/>
                <a:cs typeface="Times New Roman" charset="0"/>
              </a:rPr>
              <a:t>TimeInterval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87060" name="AutoShape 20"/>
          <p:cNvSpPr>
            <a:spLocks noChangeArrowheads="1"/>
          </p:cNvSpPr>
          <p:nvPr/>
        </p:nvSpPr>
        <p:spPr bwMode="auto">
          <a:xfrm>
            <a:off x="4643438" y="3357563"/>
            <a:ext cx="1657350" cy="576262"/>
          </a:xfrm>
          <a:prstGeom prst="wedgeRectCallout">
            <a:avLst>
              <a:gd name="adj1" fmla="val -67144"/>
              <a:gd name="adj2" fmla="val 1418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start TmeOut</a:t>
            </a:r>
          </a:p>
        </p:txBody>
      </p:sp>
      <p:sp>
        <p:nvSpPr>
          <p:cNvPr id="87059" name="AutoShape 19"/>
          <p:cNvSpPr>
            <a:spLocks noChangeArrowheads="1"/>
          </p:cNvSpPr>
          <p:nvPr/>
        </p:nvSpPr>
        <p:spPr bwMode="auto">
          <a:xfrm>
            <a:off x="4572000" y="4006851"/>
            <a:ext cx="1800225" cy="431800"/>
          </a:xfrm>
          <a:prstGeom prst="wedgeRoundRectCallout">
            <a:avLst>
              <a:gd name="adj1" fmla="val -87829"/>
              <a:gd name="adj2" fmla="val 592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Vysílání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ukončeno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4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547813" y="2378075"/>
            <a:ext cx="4248150" cy="24622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comPort.BytesToRead</a:t>
            </a:r>
            <a:r>
              <a:rPr lang="cs-CZ" sz="1400" dirty="0">
                <a:latin typeface="Lucida Console" pitchFamily="49" charset="0"/>
              </a:rPr>
              <a:t> &gt; 0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b = (</a:t>
            </a:r>
            <a:r>
              <a:rPr lang="cs-CZ" sz="1400" b="1" dirty="0">
                <a:latin typeface="Lucida Console" pitchFamily="49" charset="0"/>
              </a:rPr>
              <a:t>byte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cs-CZ" sz="1400" dirty="0" err="1">
                <a:latin typeface="Lucida Console" pitchFamily="49" charset="0"/>
              </a:rPr>
              <a:t>comPort.ReadByte</a:t>
            </a:r>
            <a:r>
              <a:rPr lang="cs-CZ" sz="1400" dirty="0">
                <a:latin typeface="Lucida Console" pitchFamily="49" charset="0"/>
              </a:rPr>
              <a:t>();   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(stav)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case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Lucida Console" pitchFamily="49" charset="0"/>
              </a:rPr>
              <a:t>Tstav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</a:rPr>
              <a:t>.</a:t>
            </a:r>
            <a:r>
              <a:rPr lang="cs-CZ" sz="1400" dirty="0" err="1" smtClean="0">
                <a:solidFill>
                  <a:srgbClr val="0000FF"/>
                </a:solidFill>
                <a:latin typeface="Lucida Console" pitchFamily="49" charset="0"/>
              </a:rPr>
              <a:t>stPocatek</a:t>
            </a:r>
            <a:r>
              <a:rPr lang="cs-CZ" sz="1400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      .</a:t>
            </a:r>
          </a:p>
          <a:p>
            <a:r>
              <a:rPr lang="en-US" sz="1400" dirty="0" smtClean="0">
                <a:latin typeface="Lucida Console" pitchFamily="49" charset="0"/>
              </a:rPr>
              <a:t>   }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BeginInvoke</a:t>
            </a:r>
            <a:r>
              <a:rPr lang="cs-CZ" sz="1400" i="1" dirty="0" smtClean="0">
                <a:latin typeface="Lucida Console" pitchFamily="49" charset="0"/>
              </a:rPr>
              <a:t>(metoda ...);</a:t>
            </a:r>
            <a:endParaRPr lang="cs-CZ" sz="1400" i="1" dirty="0" smtClean="0">
              <a:latin typeface="Lucida Console" pitchFamily="49" charset="0"/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547813" y="1484313"/>
            <a:ext cx="42481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s</a:t>
            </a:r>
            <a:r>
              <a:rPr lang="cs-CZ" sz="1400" dirty="0" smtClean="0">
                <a:latin typeface="Lucida Console" pitchFamily="49" charset="0"/>
              </a:rPr>
              <a:t>tav = </a:t>
            </a:r>
            <a:r>
              <a:rPr lang="cs-CZ" sz="1400" dirty="0" err="1" smtClean="0">
                <a:latin typeface="Lucida Console" pitchFamily="49" charset="0"/>
              </a:rPr>
              <a:t>Tstav.stPocatek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547812" y="5368925"/>
            <a:ext cx="4706684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Timer3_5.Enabled=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stPocatek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            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0910" name="AutoShape 14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80912" name="AutoShape 16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80913" name="AutoShape 17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80914" name="AutoShape 18"/>
          <p:cNvCxnSpPr>
            <a:cxnSpLocks noChangeShapeType="1"/>
            <a:stCxn id="80913" idx="2"/>
            <a:endCxn id="80912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80915" name="AutoShape 19"/>
          <p:cNvCxnSpPr>
            <a:cxnSpLocks noChangeShapeType="1"/>
            <a:stCxn id="80913" idx="2"/>
            <a:endCxn id="80913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0916" name="AutoShape 20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Přijat byte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80917" name="AutoShape 21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6283721" y="977893"/>
            <a:ext cx="1744663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MR4M</a:t>
            </a:r>
            <a:endParaRPr lang="cs-CZ" sz="1200" b="1" dirty="0"/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79388" y="1484313"/>
            <a:ext cx="1079500" cy="4318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600" dirty="0" err="1" smtClean="0"/>
              <a:t>Click</a:t>
            </a:r>
            <a:endParaRPr lang="cs-CZ" sz="1600" dirty="0"/>
          </a:p>
          <a:p>
            <a:pPr algn="ctr"/>
            <a:r>
              <a:rPr lang="cs-CZ" sz="1400" dirty="0">
                <a:solidFill>
                  <a:srgbClr val="0000FF"/>
                </a:solidFill>
              </a:rPr>
              <a:t>(Open)</a:t>
            </a: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26" name="Obdélník 25"/>
          <p:cNvSpPr/>
          <p:nvPr/>
        </p:nvSpPr>
        <p:spPr>
          <a:xfrm>
            <a:off x="2123728" y="4921423"/>
            <a:ext cx="2547492" cy="307777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>
            <a:r>
              <a:rPr lang="cs-CZ" sz="1400" i="1" dirty="0" smtClean="0">
                <a:latin typeface="Lucida Console" pitchFamily="49" charset="0"/>
              </a:rPr>
              <a:t>timer3_5.Enabled=</a:t>
            </a:r>
            <a:r>
              <a:rPr lang="cs-CZ" sz="1400" i="1" dirty="0" err="1" smtClean="0">
                <a:latin typeface="Lucida Console" pitchFamily="49" charset="0"/>
              </a:rPr>
              <a:t>true</a:t>
            </a:r>
            <a:r>
              <a:rPr lang="cs-CZ" sz="1400" i="1" dirty="0" smtClean="0">
                <a:latin typeface="Lucida Console" pitchFamily="49" charset="0"/>
              </a:rPr>
              <a:t>;</a:t>
            </a:r>
            <a:endParaRPr lang="cs-CZ" sz="1400" i="1" dirty="0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2771800" y="4797152"/>
            <a:ext cx="432047" cy="14401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34218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2"/>
          <p:cNvSpPr>
            <a:spLocks noChangeArrowheads="1"/>
          </p:cNvSpPr>
          <p:nvPr/>
        </p:nvSpPr>
        <p:spPr bwMode="auto">
          <a:xfrm>
            <a:off x="1582935" y="3271624"/>
            <a:ext cx="7021513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</a:t>
            </a:r>
            <a:r>
              <a:rPr lang="cs-CZ" sz="1400" dirty="0" err="1">
                <a:latin typeface="Lucida Console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ADR_S,FCE_WBIT,BIT_WR,val,bfout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</a:t>
            </a:r>
            <a:r>
              <a:rPr lang="cs-CZ" sz="1400" dirty="0" err="1" smtClean="0">
                <a:latin typeface="Lucida Console" pitchFamily="49" charset="0"/>
              </a:rPr>
              <a:t>M</a:t>
            </a:r>
            <a:r>
              <a:rPr lang="cs-CZ" sz="1400" dirty="0" err="1">
                <a:latin typeface="Lucida Console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en-US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(ADR_S,FCE_</a:t>
            </a:r>
            <a:r>
              <a:rPr lang="en-US" sz="1400" dirty="0" smtClean="0">
                <a:latin typeface="Lucida Console" pitchFamily="49" charset="0"/>
              </a:rPr>
              <a:t>W</a:t>
            </a:r>
            <a:r>
              <a:rPr lang="cs-CZ" sz="1400" dirty="0" smtClean="0">
                <a:latin typeface="Lucida Console" pitchFamily="49" charset="0"/>
              </a:rPr>
              <a:t>REG,REG_</a:t>
            </a:r>
            <a:r>
              <a:rPr lang="en-US" sz="1400" dirty="0" smtClean="0">
                <a:latin typeface="Lucida Console" pitchFamily="49" charset="0"/>
              </a:rPr>
              <a:t>WR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pot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n=</a:t>
            </a:r>
            <a:r>
              <a:rPr lang="cs-CZ" sz="1400" dirty="0" err="1">
                <a:latin typeface="Lucida Console" pitchFamily="49" charset="0"/>
              </a:rPr>
              <a:t>Mr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>
                <a:latin typeface="Lucida Console" pitchFamily="49" charset="0"/>
              </a:rPr>
              <a:t>WrCrc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Mr.Crc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bfout,n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,</a:t>
            </a:r>
            <a:r>
              <a:rPr lang="cs-CZ" sz="1400" dirty="0">
                <a:latin typeface="Lucida Console" pitchFamily="49" charset="0"/>
              </a:rPr>
              <a:t>n);</a:t>
            </a:r>
          </a:p>
          <a:p>
            <a:r>
              <a:rPr lang="cs-CZ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177060"/>
            <a:ext cx="2742802" cy="141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91139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1140" name="Rectangle 1028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91141" name="Text Box 1029"/>
          <p:cNvSpPr txBox="1">
            <a:spLocks noChangeArrowheads="1"/>
          </p:cNvSpPr>
          <p:nvPr/>
        </p:nvSpPr>
        <p:spPr bwMode="auto">
          <a:xfrm>
            <a:off x="434975" y="1714500"/>
            <a:ext cx="7697941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200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 smtClean="0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 dirty="0" smtClean="0">
                <a:cs typeface="Arial" charset="0"/>
              </a:rPr>
              <a:t> (zápis </a:t>
            </a:r>
            <a:r>
              <a:rPr lang="cs-CZ" sz="1600" dirty="0">
                <a:cs typeface="Arial" charset="0"/>
              </a:rPr>
              <a:t>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6</a:t>
            </a:r>
            <a:r>
              <a:rPr lang="cs-CZ" sz="1600" dirty="0">
                <a:cs typeface="Arial" charset="0"/>
              </a:rPr>
              <a:t> (zápis registru)</a:t>
            </a:r>
          </a:p>
        </p:txBody>
      </p:sp>
      <p:graphicFrame>
        <p:nvGraphicFramePr>
          <p:cNvPr id="91142" name="Group 1030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6372225" y="2276475"/>
            <a:ext cx="2447925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  <a:cs typeface="Courier New" pitchFamily="49" charset="0"/>
              </a:rPr>
              <a:t>var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>
                <a:latin typeface="Lucida Console" pitchFamily="49" charset="0"/>
                <a:cs typeface="Courier New" pitchFamily="49" charset="0"/>
              </a:rPr>
              <a:t>      //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40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>
                <a:latin typeface="Lucida Console" pitchFamily="49" charset="0"/>
                <a:cs typeface="Courier New" pitchFamily="49" charset="0"/>
              </a:rPr>
              <a:t>  prep:bool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;</a:t>
            </a:r>
            <a:endParaRPr lang="cs-CZ" sz="140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>
                <a:latin typeface="Lucida Console" pitchFamily="49" charset="0"/>
                <a:cs typeface="Courier New" pitchFamily="49" charset="0"/>
              </a:rPr>
              <a:t>  stav:Tstat;</a:t>
            </a:r>
          </a:p>
        </p:txBody>
      </p:sp>
      <p:sp>
        <p:nvSpPr>
          <p:cNvPr id="20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RTU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r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1" name="AutoShape 57"/>
          <p:cNvSpPr>
            <a:spLocks noChangeArrowheads="1"/>
          </p:cNvSpPr>
          <p:nvPr/>
        </p:nvSpPr>
        <p:spPr bwMode="auto">
          <a:xfrm>
            <a:off x="7734920" y="4381857"/>
            <a:ext cx="1229568" cy="559311"/>
          </a:xfrm>
          <a:prstGeom prst="wedgeRoundRectCallout">
            <a:avLst>
              <a:gd name="adj1" fmla="val -77005"/>
              <a:gd name="adj2" fmla="val 17540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 smtClean="0">
                <a:cs typeface="Arial" charset="0"/>
              </a:rPr>
              <a:t> stisk: 0xFF00</a:t>
            </a:r>
            <a:endParaRPr lang="cs-CZ" sz="1200" dirty="0">
              <a:cs typeface="Arial" charset="0"/>
            </a:endParaRPr>
          </a:p>
          <a:p>
            <a:r>
              <a:rPr lang="cs-CZ" sz="1200" dirty="0" smtClean="0">
                <a:cs typeface="Arial" charset="0"/>
              </a:rPr>
              <a:t> jinak: 0</a:t>
            </a:r>
            <a:endParaRPr lang="cs-CZ" sz="1200" dirty="0">
              <a:cs typeface="Arial" charset="0"/>
            </a:endParaRPr>
          </a:p>
        </p:txBody>
      </p:sp>
      <p:sp>
        <p:nvSpPr>
          <p:cNvPr id="91178" name="AutoShape 1066"/>
          <p:cNvSpPr>
            <a:spLocks noChangeArrowheads="1"/>
          </p:cNvSpPr>
          <p:nvPr/>
        </p:nvSpPr>
        <p:spPr bwMode="auto">
          <a:xfrm>
            <a:off x="5220692" y="6309319"/>
            <a:ext cx="1079500" cy="287338"/>
          </a:xfrm>
          <a:prstGeom prst="wedgeRoundRectCallout">
            <a:avLst>
              <a:gd name="adj1" fmla="val 70117"/>
              <a:gd name="adj2" fmla="val -79409"/>
              <a:gd name="adj3" fmla="val 16667"/>
            </a:avLst>
          </a:prstGeom>
          <a:solidFill>
            <a:srgbClr val="99FF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0 až 1023</a:t>
            </a:r>
          </a:p>
        </p:txBody>
      </p:sp>
      <p:sp>
        <p:nvSpPr>
          <p:cNvPr id="15" name="Line 46"/>
          <p:cNvSpPr>
            <a:spLocks noChangeShapeType="1"/>
          </p:cNvSpPr>
          <p:nvPr/>
        </p:nvSpPr>
        <p:spPr bwMode="auto">
          <a:xfrm flipH="1" flipV="1">
            <a:off x="6624537" y="4610449"/>
            <a:ext cx="206945" cy="155485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Line 46"/>
          <p:cNvSpPr>
            <a:spLocks noChangeShapeType="1"/>
          </p:cNvSpPr>
          <p:nvPr/>
        </p:nvSpPr>
        <p:spPr bwMode="auto">
          <a:xfrm flipH="1" flipV="1">
            <a:off x="7236293" y="4365102"/>
            <a:ext cx="684078" cy="194421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53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3189" name="Rectangle 1029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říjem odpovědi</a:t>
            </a:r>
          </a:p>
        </p:txBody>
      </p:sp>
      <p:sp>
        <p:nvSpPr>
          <p:cNvPr id="93191" name="AutoShape 1031"/>
          <p:cNvSpPr>
            <a:spLocks noChangeArrowheads="1"/>
          </p:cNvSpPr>
          <p:nvPr/>
        </p:nvSpPr>
        <p:spPr bwMode="auto">
          <a:xfrm>
            <a:off x="6227763" y="2278063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93192" name="AutoShape 1032"/>
          <p:cNvSpPr>
            <a:spLocks noChangeArrowheads="1"/>
          </p:cNvSpPr>
          <p:nvPr/>
        </p:nvSpPr>
        <p:spPr bwMode="auto">
          <a:xfrm>
            <a:off x="6227763" y="38608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93193" name="AutoShape 1033"/>
          <p:cNvCxnSpPr>
            <a:cxnSpLocks noChangeShapeType="1"/>
            <a:stCxn id="93191" idx="2"/>
            <a:endCxn id="93192" idx="0"/>
          </p:cNvCxnSpPr>
          <p:nvPr/>
        </p:nvCxnSpPr>
        <p:spPr bwMode="auto">
          <a:xfrm>
            <a:off x="6696075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3194" name="AutoShape 1034"/>
          <p:cNvCxnSpPr>
            <a:cxnSpLocks noChangeShapeType="1"/>
            <a:stCxn id="93192" idx="2"/>
            <a:endCxn id="93192" idx="3"/>
          </p:cNvCxnSpPr>
          <p:nvPr/>
        </p:nvCxnSpPr>
        <p:spPr bwMode="auto">
          <a:xfrm rot="5400000" flipH="1" flipV="1">
            <a:off x="6768306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3195" name="AutoShape 1035"/>
          <p:cNvSpPr>
            <a:spLocks noChangeArrowheads="1"/>
          </p:cNvSpPr>
          <p:nvPr/>
        </p:nvSpPr>
        <p:spPr bwMode="auto">
          <a:xfrm>
            <a:off x="6802438" y="2997200"/>
            <a:ext cx="1296987" cy="503238"/>
          </a:xfrm>
          <a:prstGeom prst="wedgeRoundRectCallout">
            <a:avLst>
              <a:gd name="adj1" fmla="val -58690"/>
              <a:gd name="adj2" fmla="val 7302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93196" name="AutoShape 1036"/>
          <p:cNvSpPr>
            <a:spLocks noChangeArrowheads="1"/>
          </p:cNvSpPr>
          <p:nvPr/>
        </p:nvSpPr>
        <p:spPr bwMode="auto">
          <a:xfrm>
            <a:off x="7307263" y="3644900"/>
            <a:ext cx="1297186" cy="504825"/>
          </a:xfrm>
          <a:prstGeom prst="wedgeRoundRectCallout">
            <a:avLst>
              <a:gd name="adj1" fmla="val -47500"/>
              <a:gd name="adj2" fmla="val 7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 dirty="0" err="1">
                <a:latin typeface="Times New Roman" charset="0"/>
                <a:cs typeface="Times New Roman" charset="0"/>
              </a:rPr>
              <a:t>Dal</a:t>
            </a:r>
            <a:r>
              <a:rPr lang="cs-CZ" sz="1400" dirty="0" err="1">
                <a:latin typeface="Times New Roman" charset="0"/>
                <a:cs typeface="Times New Roman" charset="0"/>
              </a:rPr>
              <a:t>ší</a:t>
            </a:r>
            <a:r>
              <a:rPr lang="cs-CZ" sz="1400" dirty="0"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byte(y)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 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93197" name="Line 1037"/>
          <p:cNvSpPr>
            <a:spLocks noChangeShapeType="1"/>
          </p:cNvSpPr>
          <p:nvPr/>
        </p:nvSpPr>
        <p:spPr bwMode="auto">
          <a:xfrm>
            <a:off x="6659563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3198" name="AutoShape 1038"/>
          <p:cNvSpPr>
            <a:spLocks noChangeArrowheads="1"/>
          </p:cNvSpPr>
          <p:nvPr/>
        </p:nvSpPr>
        <p:spPr bwMode="auto">
          <a:xfrm>
            <a:off x="6875463" y="4940300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</p:txBody>
      </p:sp>
      <p:sp>
        <p:nvSpPr>
          <p:cNvPr id="93199" name="Rectangle 1039"/>
          <p:cNvSpPr>
            <a:spLocks noChangeArrowheads="1"/>
          </p:cNvSpPr>
          <p:nvPr/>
        </p:nvSpPr>
        <p:spPr bwMode="auto">
          <a:xfrm>
            <a:off x="1548631" y="2335520"/>
            <a:ext cx="3527425" cy="224676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: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0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en-US" sz="1400" dirty="0" smtClean="0">
              <a:latin typeface="Lucida Console" pitchFamily="49" charset="0"/>
            </a:endParaRPr>
          </a:p>
          <a:p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cs-CZ" sz="1400" dirty="0" err="1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547812" y="5368925"/>
            <a:ext cx="4706684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stav</a:t>
            </a:r>
            <a:r>
              <a:rPr lang="en-US" sz="1400" dirty="0" smtClean="0">
                <a:latin typeface="Lucida Console" pitchFamily="49" charset="0"/>
              </a:rPr>
              <a:t>){</a:t>
            </a:r>
          </a:p>
          <a:p>
            <a:r>
              <a:rPr lang="en-US" sz="1400" b="1" dirty="0" smtClean="0">
                <a:latin typeface="Lucida Console" pitchFamily="49" charset="0"/>
              </a:rPr>
              <a:t>         .</a:t>
            </a:r>
            <a:endParaRPr lang="cs-CZ" sz="1400" b="1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 smtClean="0">
                <a:latin typeface="Lucida Console" pitchFamily="49" charset="0"/>
              </a:rPr>
              <a:t>:</a:t>
            </a:r>
          </a:p>
          <a:p>
            <a:r>
              <a:rPr lang="cs-CZ" sz="1400" dirty="0" smtClean="0">
                <a:latin typeface="Lucida Console" pitchFamily="49" charset="0"/>
              </a:rPr>
              <a:t>         </a:t>
            </a:r>
            <a:r>
              <a:rPr lang="cs-CZ" sz="1400" dirty="0">
                <a:latin typeface="Lucida Console" pitchFamily="49" charset="0"/>
              </a:rPr>
              <a:t>.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MR4M</a:t>
            </a:r>
            <a:endParaRPr lang="cs-CZ" sz="1200" b="1" dirty="0"/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107504" y="2358653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323404" y="5382989"/>
            <a:ext cx="864220" cy="49428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r>
              <a:rPr lang="cs-CZ" sz="1400" dirty="0" smtClean="0"/>
              <a:t> 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3_5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99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97283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7284" name="Rectangle 1028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97289" name="Rectangle 1033"/>
          <p:cNvSpPr>
            <a:spLocks noChangeArrowheads="1"/>
          </p:cNvSpPr>
          <p:nvPr/>
        </p:nvSpPr>
        <p:spPr bwMode="auto">
          <a:xfrm>
            <a:off x="1981200" y="3269302"/>
            <a:ext cx="5183188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2</a:t>
            </a:r>
            <a:r>
              <a:rPr lang="cs-CZ" sz="1400" dirty="0" smtClean="0">
                <a:latin typeface="Lucida Console" pitchFamily="49" charset="0"/>
              </a:rPr>
              <a:t>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s</a:t>
            </a:r>
            <a:r>
              <a:rPr lang="en-US" sz="1400" b="1" dirty="0" smtClean="0">
                <a:latin typeface="Lucida Console" pitchFamily="49" charset="0"/>
              </a:rPr>
              <a:t>witch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 {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95288" y="14128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23850" y="3759091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/>
              <a:t>3</a:t>
            </a:r>
            <a:r>
              <a:rPr lang="cs-CZ" sz="1600" dirty="0" smtClean="0"/>
              <a:t>. </a:t>
            </a:r>
            <a:r>
              <a:rPr lang="cs-CZ" sz="1600" dirty="0"/>
              <a:t>informace</a:t>
            </a:r>
          </a:p>
          <a:p>
            <a:r>
              <a:rPr lang="cs-CZ" sz="1600" dirty="0"/>
              <a:t>o chybě Slavu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979613" y="2617748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[0];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[1];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957859" y="1333827"/>
            <a:ext cx="5545138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Mr.Crc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bfin,ix</a:t>
            </a:r>
            <a:r>
              <a:rPr lang="en-US" sz="1400" dirty="0" smtClean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)!=M</a:t>
            </a:r>
            <a:r>
              <a:rPr lang="cs-CZ" sz="1400" dirty="0" err="1" smtClean="0">
                <a:latin typeface="Lucida Console" pitchFamily="49" charset="0"/>
              </a:rPr>
              <a:t>r.RdCrc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</a:t>
            </a:r>
            <a:r>
              <a:rPr lang="cs-CZ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</a:t>
            </a:r>
            <a:r>
              <a:rPr lang="cs-CZ" sz="1400" i="1" dirty="0" smtClean="0">
                <a:latin typeface="Lucida Console" pitchFamily="49" charset="0"/>
              </a:rPr>
              <a:t>CRC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66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24" y="3341551"/>
            <a:ext cx="29813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69646" name="Picture 14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567" y="3645024"/>
            <a:ext cx="1512887" cy="1276350"/>
          </a:xfrm>
          <a:prstGeom prst="rect">
            <a:avLst/>
          </a:prstGeom>
          <a:noFill/>
        </p:spPr>
      </p:pic>
      <p:sp>
        <p:nvSpPr>
          <p:cNvPr id="69648" name="AutoShape 16"/>
          <p:cNvSpPr>
            <a:spLocks noChangeArrowheads="1"/>
          </p:cNvSpPr>
          <p:nvPr/>
        </p:nvSpPr>
        <p:spPr bwMode="auto">
          <a:xfrm>
            <a:off x="2764408" y="2480369"/>
            <a:ext cx="1431229" cy="752475"/>
          </a:xfrm>
          <a:prstGeom prst="wedgeRoundRectCallout">
            <a:avLst>
              <a:gd name="adj1" fmla="val 67041"/>
              <a:gd name="adj2" fmla="val 15744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36000"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5508104" y="3357686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 flipV="1">
            <a:off x="2771800" y="3933053"/>
            <a:ext cx="4279626" cy="53379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 flipV="1">
            <a:off x="1763687" y="3789040"/>
            <a:ext cx="4592089" cy="64807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62" name="AutoShape 30"/>
          <p:cNvSpPr>
            <a:spLocks noChangeArrowheads="1"/>
          </p:cNvSpPr>
          <p:nvPr/>
        </p:nvSpPr>
        <p:spPr bwMode="auto">
          <a:xfrm>
            <a:off x="7500938" y="3635125"/>
            <a:ext cx="1214437" cy="865187"/>
          </a:xfrm>
          <a:prstGeom prst="wedgeRoundRectCallout">
            <a:avLst>
              <a:gd name="adj1" fmla="val -88145"/>
              <a:gd name="adj2" fmla="val -2747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MrtuAnsWr</a:t>
            </a:r>
          </a:p>
        </p:txBody>
      </p:sp>
      <p:sp>
        <p:nvSpPr>
          <p:cNvPr id="2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2626270" y="5009405"/>
            <a:ext cx="1223963" cy="865187"/>
          </a:xfrm>
          <a:prstGeom prst="wedgeRoundRectCallout">
            <a:avLst>
              <a:gd name="adj1" fmla="val 80103"/>
              <a:gd name="adj2" fmla="val -13230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5" name="AutoShape 20"/>
          <p:cNvSpPr>
            <a:spLocks noChangeArrowheads="1"/>
          </p:cNvSpPr>
          <p:nvPr/>
        </p:nvSpPr>
        <p:spPr bwMode="auto">
          <a:xfrm>
            <a:off x="4716016" y="2512640"/>
            <a:ext cx="1214437" cy="752475"/>
          </a:xfrm>
          <a:prstGeom prst="wedgeRoundRectCallout">
            <a:avLst>
              <a:gd name="adj1" fmla="val 62251"/>
              <a:gd name="adj2" fmla="val 12280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MrtuAnsWr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2173487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</p:spTree>
    <p:extLst>
      <p:ext uri="{BB962C8B-B14F-4D97-AF65-F5344CB8AC3E}">
        <p14:creationId xmlns="" xmlns:p14="http://schemas.microsoft.com/office/powerpoint/2010/main" val="21676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</a:t>
            </a:r>
            <a:r>
              <a:rPr lang="en-US" sz="1200" b="1" dirty="0" smtClean="0"/>
              <a:t>R</a:t>
            </a:r>
            <a:r>
              <a:rPr lang="cs-CZ" sz="1200" b="1" dirty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57738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79388" y="1916113"/>
            <a:ext cx="6769100" cy="3708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WrWord(word val,byte *bf);</a:t>
            </a:r>
          </a:p>
          <a:p>
            <a:r>
              <a:rPr lang="cs-CZ" sz="1400">
                <a:cs typeface="Arial" charset="0"/>
              </a:rPr>
              <a:t>word RdWord(byte *bf);</a:t>
            </a:r>
          </a:p>
          <a:p>
            <a:r>
              <a:rPr lang="cs-CZ" sz="1400">
                <a:cs typeface="Arial" charset="0"/>
              </a:rPr>
              <a:t>word MrtuRdCrc(byte *bf);</a:t>
            </a:r>
          </a:p>
          <a:p>
            <a:r>
              <a:rPr lang="cs-CZ" sz="1400">
                <a:cs typeface="Arial" charset="0"/>
              </a:rPr>
              <a:t>byte MrtuWrCrc(word crc,byte *bf 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MrtuWr(byte adr,byte fce,word reg,word nbr,byte *vals,byte *bf);</a:t>
            </a:r>
          </a:p>
          <a:p>
            <a:r>
              <a:rPr lang="cs-CZ" sz="1400">
                <a:cs typeface="Arial" charset="0"/>
              </a:rPr>
              <a:t>byte MrtuWrOne(byte adr,byte fce,word reg,word val,byte *bf);</a:t>
            </a:r>
          </a:p>
          <a:p>
            <a:r>
              <a:rPr lang="cs-CZ" sz="1400">
                <a:cs typeface="Arial" charset="0"/>
              </a:rPr>
              <a:t>byte MrtuRd(byte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MrtuAnsErr(byte adr,byte fce,byte er,byte *bf);</a:t>
            </a:r>
          </a:p>
          <a:p>
            <a:r>
              <a:rPr lang="cs-CZ" sz="1400">
                <a:cs typeface="Arial" charset="0"/>
              </a:rPr>
              <a:t>byte MrtuAnsRd(byte adr,byte fce,byte reg,byte *vals,byte *bf);</a:t>
            </a:r>
          </a:p>
          <a:p>
            <a:r>
              <a:rPr lang="cs-CZ" sz="1400">
                <a:cs typeface="Arial" charset="0"/>
              </a:rPr>
              <a:t>byte MrtuAnsWr(byte adr,byte fce,word reg,word val,byte *bf);</a:t>
            </a:r>
          </a:p>
          <a:p>
            <a:endParaRPr lang="cs-CZ" sz="1400">
              <a:cs typeface="Arial" charset="0"/>
            </a:endParaRP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word MrtuCrc(byte *bf, byte len);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</a:t>
            </a:r>
            <a:r>
              <a:rPr lang="en-US" sz="1200" b="1" dirty="0" smtClean="0"/>
              <a:t>R4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13697" name="Group 33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731" name="Group 6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94257476"/>
              </p:ext>
            </p:extLst>
          </p:nvPr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Modbus.C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MrtuWrCrc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MrtuRdCrc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#include “Modbus.H”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809604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MR</a:t>
            </a:r>
            <a:r>
              <a:rPr lang="en-US" sz="2400" b="1" dirty="0" smtClean="0"/>
              <a:t>4</a:t>
            </a:r>
            <a:r>
              <a:rPr lang="cs-CZ" sz="2400" b="1" dirty="0" smtClean="0"/>
              <a:t>M</a:t>
            </a:r>
            <a:endParaRPr lang="cs-CZ" sz="2400" b="1" dirty="0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827088" y="2492896"/>
            <a:ext cx="728917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RTU na PC a mikropočítačích řady ´51</a:t>
            </a:r>
          </a:p>
          <a:p>
            <a:pPr marL="342900" indent="-342900"/>
            <a:r>
              <a:rPr lang="cs-CZ" sz="1600" b="1" dirty="0"/>
              <a:t>pro uzly Master (Klient) na PC, Slave (Server) na mikropočítači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vnitřního registru (Holding)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 smtClean="0"/>
              <a:t>- zápis jediného bitového stavu (</a:t>
            </a:r>
            <a:r>
              <a:rPr lang="cs-CZ" sz="1600" b="1" dirty="0" err="1" smtClean="0"/>
              <a:t>Coil</a:t>
            </a:r>
            <a:r>
              <a:rPr lang="cs-CZ" sz="1600" b="1" dirty="0" smtClean="0"/>
              <a:t>) do uzlu </a:t>
            </a:r>
            <a:r>
              <a:rPr lang="cs-CZ" sz="1600" b="1" dirty="0" err="1" smtClean="0"/>
              <a:t>Slave</a:t>
            </a:r>
            <a:r>
              <a:rPr lang="cs-CZ" sz="1600" b="1" dirty="0" smtClean="0"/>
              <a:t>. </a:t>
            </a:r>
            <a:endParaRPr lang="cs-CZ" sz="1600" b="1" dirty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    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RS232, standardní rámec 8,N,2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 </a:t>
            </a:r>
            <a:endParaRPr lang="cs-CZ" sz="1600" b="1" dirty="0" smtClean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    </a:t>
            </a:r>
            <a:r>
              <a:rPr lang="cs-CZ" sz="1600" b="1" dirty="0">
                <a:solidFill>
                  <a:srgbClr val="0000FF"/>
                </a:solidFill>
              </a:rPr>
              <a:t>Rozhraní: RS485, standardní rámec 8,N,2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  <p:extLst>
      <p:ext uri="{BB962C8B-B14F-4D97-AF65-F5344CB8AC3E}">
        <p14:creationId xmlns="" xmlns:p14="http://schemas.microsoft.com/office/powerpoint/2010/main" val="41750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827088" y="1052513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117765" name="AutoShape 5"/>
          <p:cNvSpPr>
            <a:spLocks noChangeArrowheads="1"/>
          </p:cNvSpPr>
          <p:nvPr/>
        </p:nvSpPr>
        <p:spPr bwMode="auto">
          <a:xfrm>
            <a:off x="3562350" y="1412875"/>
            <a:ext cx="485775" cy="339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47725" y="19192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7164388" y="26511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7935913" y="24558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827088" y="2528888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17770" name="Line 10"/>
          <p:cNvSpPr>
            <a:spLocks noChangeShapeType="1"/>
          </p:cNvSpPr>
          <p:nvPr/>
        </p:nvSpPr>
        <p:spPr bwMode="auto">
          <a:xfrm>
            <a:off x="7164388" y="19970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7935913" y="18018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684213" y="3276600"/>
            <a:ext cx="409575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600">
                <a:latin typeface="Lucida Console" pitchFamily="49" charset="0"/>
                <a:cs typeface="Courier New" pitchFamily="49" charset="0"/>
              </a:rPr>
              <a:t>                     //</a:t>
            </a:r>
            <a:r>
              <a:rPr lang="cs-CZ" sz="1600" i="1">
                <a:latin typeface="Lucida Console" pitchFamily="49" charset="0"/>
                <a:cs typeface="Courier New" pitchFamily="49" charset="0"/>
              </a:rPr>
              <a:t>globální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900113" y="4038600"/>
            <a:ext cx="2322512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bfout[0]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bfout[1]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5292725" y="3933056"/>
            <a:ext cx="3600450" cy="28931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(byte *</a:t>
            </a:r>
            <a:r>
              <a:rPr lang="cs-CZ" sz="1400" dirty="0" err="1">
                <a:latin typeface="Lucida Console" pitchFamily="49" charset="0"/>
              </a:rPr>
              <a:t>bf</a:t>
            </a:r>
            <a:r>
              <a:rPr lang="cs-CZ" sz="1400" dirty="0">
                <a:latin typeface="Lucida Console" pitchFamily="49" charset="0"/>
              </a:rPr>
              <a:t>,byte len)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byte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TI=0;</a:t>
            </a:r>
          </a:p>
          <a:p>
            <a:r>
              <a:rPr lang="en-US" sz="1400" dirty="0">
                <a:latin typeface="Lucida Console" pitchFamily="49" charset="0"/>
              </a:rPr>
              <a:t>  SBUF=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b="1" smtClean="0">
                <a:latin typeface="Lucida Console" pitchFamily="49" charset="0"/>
              </a:rPr>
              <a:t>  </a:t>
            </a:r>
            <a:r>
              <a:rPr lang="cs-CZ" sz="1400" b="1" smtClean="0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--</a:t>
            </a:r>
            <a:r>
              <a:rPr lang="cs-CZ" sz="1400" dirty="0">
                <a:latin typeface="Lucida Console" pitchFamily="49" charset="0"/>
              </a:rPr>
              <a:t>len)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dirty="0" err="1">
                <a:latin typeface="Lucida Console" pitchFamily="49" charset="0"/>
              </a:rPr>
              <a:t>byteOut</a:t>
            </a:r>
            <a:r>
              <a:rPr lang="en-US" sz="1400" dirty="0">
                <a:latin typeface="Lucida Console" pitchFamily="49" charset="0"/>
              </a:rPr>
              <a:t>=*bf++;</a:t>
            </a: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en-US" sz="1400" b="1" dirty="0">
                <a:latin typeface="Lucida Console" pitchFamily="49" charset="0"/>
              </a:rPr>
              <a:t>while</a:t>
            </a:r>
            <a:r>
              <a:rPr lang="en-US" sz="1400" dirty="0">
                <a:latin typeface="Lucida Console" pitchFamily="49" charset="0"/>
              </a:rPr>
              <a:t>(!TI);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SBUF=</a:t>
            </a:r>
            <a:r>
              <a:rPr lang="en-US" sz="1400" dirty="0" err="1" smtClean="0">
                <a:latin typeface="Lucida Console" pitchFamily="49" charset="0"/>
              </a:rPr>
              <a:t>byteOut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</a:t>
            </a:r>
            <a:r>
              <a:rPr lang="cs-CZ" sz="1400" dirty="0">
                <a:latin typeface="Lucida Console" pitchFamily="49" charset="0"/>
              </a:rPr>
              <a:t>TI=0;</a:t>
            </a:r>
          </a:p>
          <a:p>
            <a:r>
              <a:rPr lang="cs-CZ" sz="1400" dirty="0">
                <a:latin typeface="Lucida Console" pitchFamily="49" charset="0"/>
              </a:rPr>
              <a:t>  }</a:t>
            </a: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5278438" y="30480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smtClean="0">
                <a:cs typeface="Arial" charset="0"/>
              </a:rPr>
              <a:t> bf</a:t>
            </a:r>
            <a:r>
              <a:rPr lang="cs-CZ" sz="1600" dirty="0">
                <a:cs typeface="Arial" charset="0"/>
              </a:rPr>
              <a:t>:  pointer na pole znaků</a:t>
            </a: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239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250825" y="981075"/>
            <a:ext cx="7345363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Časový interval 3,5 znaku – generování časovačem T1</a:t>
            </a:r>
            <a:r>
              <a:rPr lang="en-US" b="1">
                <a:cs typeface="Arial" charset="0"/>
              </a:rPr>
              <a:t> v re</a:t>
            </a:r>
            <a:r>
              <a:rPr lang="cs-CZ" b="1">
                <a:cs typeface="Arial" charset="0"/>
              </a:rPr>
              <a:t>žimu 1</a:t>
            </a:r>
            <a:endParaRPr lang="cs-CZ">
              <a:cs typeface="Arial" charset="0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468313" y="1582738"/>
            <a:ext cx="6767512" cy="29495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600" dirty="0">
                <a:cs typeface="Arial" charset="0"/>
              </a:rPr>
              <a:t>Formát UART:   8,N,2  → 11 bitů , </a:t>
            </a:r>
            <a:r>
              <a:rPr lang="cs-CZ" sz="1600" dirty="0" err="1">
                <a:cs typeface="Arial" charset="0"/>
              </a:rPr>
              <a:t>f</a:t>
            </a:r>
            <a:r>
              <a:rPr lang="cs-CZ" sz="1600" baseline="-25000" dirty="0" err="1">
                <a:cs typeface="Arial" charset="0"/>
              </a:rPr>
              <a:t>bit</a:t>
            </a:r>
            <a:r>
              <a:rPr lang="cs-CZ" sz="1600" dirty="0">
                <a:cs typeface="Arial" charset="0"/>
              </a:rPr>
              <a:t> = 19200 bit/s → </a:t>
            </a:r>
            <a:r>
              <a:rPr lang="cs-CZ" sz="1600" dirty="0" err="1">
                <a:cs typeface="Arial" charset="0"/>
              </a:rPr>
              <a:t>t</a:t>
            </a:r>
            <a:r>
              <a:rPr lang="cs-CZ" sz="1600" baseline="-25000" dirty="0" err="1">
                <a:cs typeface="Arial" charset="0"/>
              </a:rPr>
              <a:t>bit</a:t>
            </a:r>
            <a:r>
              <a:rPr lang="cs-CZ" sz="1600" dirty="0">
                <a:cs typeface="Arial" charset="0"/>
              </a:rPr>
              <a:t> = 1/</a:t>
            </a:r>
            <a:r>
              <a:rPr lang="cs-CZ" sz="1600" dirty="0" err="1">
                <a:cs typeface="Arial" charset="0"/>
              </a:rPr>
              <a:t>f</a:t>
            </a:r>
            <a:r>
              <a:rPr lang="cs-CZ" sz="1600" baseline="-25000" dirty="0" err="1">
                <a:cs typeface="Arial" charset="0"/>
              </a:rPr>
              <a:t>bit</a:t>
            </a:r>
            <a:endParaRPr lang="cs-CZ" sz="1600" baseline="-25000" dirty="0">
              <a:cs typeface="Arial" charset="0"/>
            </a:endParaRPr>
          </a:p>
          <a:p>
            <a:endParaRPr lang="cs-CZ" sz="1600" dirty="0">
              <a:cs typeface="Arial" charset="0"/>
            </a:endParaRPr>
          </a:p>
          <a:p>
            <a:r>
              <a:rPr lang="cs-CZ" sz="1600" dirty="0">
                <a:cs typeface="Arial" charset="0"/>
              </a:rPr>
              <a:t>t</a:t>
            </a:r>
            <a:r>
              <a:rPr lang="cs-CZ" sz="1600" baseline="-25000" dirty="0">
                <a:cs typeface="Arial" charset="0"/>
              </a:rPr>
              <a:t>3,5</a:t>
            </a:r>
            <a:r>
              <a:rPr lang="cs-CZ" sz="1600" dirty="0">
                <a:cs typeface="Arial" charset="0"/>
              </a:rPr>
              <a:t> = 3,5∙11∙</a:t>
            </a:r>
            <a:r>
              <a:rPr lang="cs-CZ" sz="1600" dirty="0" err="1">
                <a:cs typeface="Arial" charset="0"/>
              </a:rPr>
              <a:t>t</a:t>
            </a:r>
            <a:r>
              <a:rPr lang="cs-CZ" sz="1600" baseline="-25000" dirty="0" err="1">
                <a:cs typeface="Arial" charset="0"/>
              </a:rPr>
              <a:t>bit</a:t>
            </a:r>
            <a:r>
              <a:rPr lang="cs-CZ" sz="1600" baseline="-25000" dirty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 ≈ 2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 tik</a:t>
            </a:r>
            <a:endParaRPr lang="en-US" sz="1600" dirty="0">
              <a:cs typeface="Arial" charset="0"/>
            </a:endParaRPr>
          </a:p>
          <a:p>
            <a:endParaRPr lang="en-US" sz="1600" dirty="0">
              <a:cs typeface="Arial" charset="0"/>
            </a:endParaRPr>
          </a:p>
          <a:p>
            <a:r>
              <a:rPr lang="en-US" sz="1600" dirty="0">
                <a:cs typeface="Arial" charset="0"/>
              </a:rPr>
              <a:t>pro </a:t>
            </a:r>
            <a:r>
              <a:rPr lang="cs-CZ" sz="1600" dirty="0">
                <a:cs typeface="Arial" charset="0"/>
              </a:rPr>
              <a:t>časovač T1 :  t</a:t>
            </a:r>
            <a:r>
              <a:rPr lang="cs-CZ" sz="1600" baseline="-25000" dirty="0">
                <a:cs typeface="Arial" charset="0"/>
              </a:rPr>
              <a:t>3,5</a:t>
            </a:r>
            <a:r>
              <a:rPr lang="cs-CZ" sz="1600" dirty="0">
                <a:cs typeface="Arial" charset="0"/>
              </a:rPr>
              <a:t> = N3_5∙12/</a:t>
            </a:r>
            <a:r>
              <a:rPr lang="cs-CZ" sz="1600" dirty="0" err="1">
                <a:cs typeface="Arial" charset="0"/>
              </a:rPr>
              <a:t>f</a:t>
            </a:r>
            <a:r>
              <a:rPr lang="cs-CZ" sz="1600" baseline="-25000" dirty="0" err="1">
                <a:cs typeface="Arial" charset="0"/>
              </a:rPr>
              <a:t>osc</a:t>
            </a:r>
            <a:endParaRPr lang="cs-CZ" sz="1600" baseline="-25000" dirty="0">
              <a:cs typeface="Arial" charset="0"/>
            </a:endParaRPr>
          </a:p>
          <a:p>
            <a:endParaRPr lang="cs-CZ" sz="1600" dirty="0">
              <a:cs typeface="Arial" charset="0"/>
            </a:endParaRPr>
          </a:p>
          <a:p>
            <a:r>
              <a:rPr lang="cs-CZ" sz="1600" dirty="0">
                <a:cs typeface="Arial" charset="0"/>
              </a:rPr>
              <a:t>pro sériový kanál řízený časovačem T2 je </a:t>
            </a:r>
            <a:r>
              <a:rPr lang="cs-CZ" sz="1600" dirty="0" err="1">
                <a:cs typeface="Arial" charset="0"/>
              </a:rPr>
              <a:t>t</a:t>
            </a:r>
            <a:r>
              <a:rPr lang="cs-CZ" sz="1600" baseline="-25000" dirty="0" err="1">
                <a:cs typeface="Arial" charset="0"/>
              </a:rPr>
              <a:t>bit</a:t>
            </a:r>
            <a:r>
              <a:rPr lang="cs-CZ" sz="1600" dirty="0">
                <a:cs typeface="Arial" charset="0"/>
              </a:rPr>
              <a:t> = 32∙NBIT/</a:t>
            </a:r>
            <a:r>
              <a:rPr lang="cs-CZ" sz="1600" dirty="0" err="1">
                <a:cs typeface="Arial" charset="0"/>
              </a:rPr>
              <a:t>f</a:t>
            </a:r>
            <a:r>
              <a:rPr lang="cs-CZ" sz="1600" baseline="-25000" dirty="0" err="1">
                <a:cs typeface="Arial" charset="0"/>
              </a:rPr>
              <a:t>osc</a:t>
            </a:r>
            <a:endParaRPr lang="cs-CZ" sz="1600" baseline="-25000" dirty="0">
              <a:cs typeface="Arial" charset="0"/>
            </a:endParaRPr>
          </a:p>
          <a:p>
            <a:endParaRPr lang="cs-CZ" sz="1600" dirty="0">
              <a:cs typeface="Arial" charset="0"/>
            </a:endParaRPr>
          </a:p>
          <a:p>
            <a:r>
              <a:rPr lang="cs-CZ" sz="1600" dirty="0">
                <a:cs typeface="Arial" charset="0"/>
              </a:rPr>
              <a:t>t</a:t>
            </a:r>
            <a:r>
              <a:rPr lang="cs-CZ" sz="1600" baseline="-25000" dirty="0">
                <a:cs typeface="Arial" charset="0"/>
              </a:rPr>
              <a:t>3,5 </a:t>
            </a:r>
            <a:r>
              <a:rPr lang="cs-CZ" sz="1600" dirty="0">
                <a:cs typeface="Arial" charset="0"/>
              </a:rPr>
              <a:t>= 3,5∙11∙32∙</a:t>
            </a:r>
            <a:r>
              <a:rPr lang="cs-CZ" sz="1600" dirty="0" smtClean="0">
                <a:cs typeface="Arial" charset="0"/>
              </a:rPr>
              <a:t>NBIT/</a:t>
            </a:r>
            <a:r>
              <a:rPr lang="cs-CZ" sz="1600" dirty="0" err="1" smtClean="0">
                <a:cs typeface="Arial" charset="0"/>
              </a:rPr>
              <a:t>f</a:t>
            </a:r>
            <a:r>
              <a:rPr lang="cs-CZ" sz="1600" baseline="-25000" dirty="0" err="1" smtClean="0">
                <a:cs typeface="Arial" charset="0"/>
              </a:rPr>
              <a:t>os</a:t>
            </a:r>
            <a:r>
              <a:rPr lang="en-US" sz="1600" baseline="-25000" dirty="0" smtClean="0">
                <a:cs typeface="Arial" charset="0"/>
              </a:rPr>
              <a:t>c</a:t>
            </a:r>
            <a:r>
              <a:rPr lang="en-US" sz="1600" dirty="0" smtClean="0">
                <a:cs typeface="Arial" charset="0"/>
              </a:rPr>
              <a:t> </a:t>
            </a:r>
            <a:r>
              <a:rPr lang="cs-CZ" sz="1600" dirty="0" smtClean="0">
                <a:cs typeface="Arial" charset="0"/>
              </a:rPr>
              <a:t>= </a:t>
            </a:r>
            <a:r>
              <a:rPr lang="cs-CZ" sz="1600" dirty="0">
                <a:cs typeface="Arial" charset="0"/>
              </a:rPr>
              <a:t>N3_5∙</a:t>
            </a:r>
            <a:r>
              <a:rPr lang="cs-CZ" sz="1600" dirty="0" smtClean="0">
                <a:cs typeface="Arial" charset="0"/>
              </a:rPr>
              <a:t>12/</a:t>
            </a:r>
            <a:r>
              <a:rPr lang="cs-CZ" sz="1600" dirty="0" err="1" smtClean="0">
                <a:cs typeface="Arial" charset="0"/>
              </a:rPr>
              <a:t>f</a:t>
            </a:r>
            <a:r>
              <a:rPr lang="cs-CZ" sz="1600" baseline="-25000" dirty="0" err="1" smtClean="0">
                <a:cs typeface="Arial" charset="0"/>
              </a:rPr>
              <a:t>os</a:t>
            </a:r>
            <a:r>
              <a:rPr lang="en-US" sz="1600" baseline="-25000" dirty="0" smtClean="0">
                <a:cs typeface="Arial" charset="0"/>
              </a:rPr>
              <a:t>c</a:t>
            </a:r>
            <a:endParaRPr lang="cs-CZ" sz="1600" baseline="-25000" dirty="0">
              <a:cs typeface="Arial" charset="0"/>
            </a:endParaRPr>
          </a:p>
          <a:p>
            <a:endParaRPr lang="cs-CZ" sz="1600" dirty="0">
              <a:cs typeface="Arial" charset="0"/>
            </a:endParaRPr>
          </a:p>
          <a:p>
            <a:r>
              <a:rPr lang="cs-CZ" sz="1600" dirty="0">
                <a:cs typeface="Arial" charset="0"/>
              </a:rPr>
              <a:t>N3_5 = NBIT∙109  →    </a:t>
            </a:r>
            <a:r>
              <a:rPr lang="en-US" sz="1600" dirty="0">
                <a:cs typeface="Arial" charset="0"/>
              </a:rPr>
              <a:t>#define N3_5 109*NBIT</a:t>
            </a:r>
            <a:endParaRPr lang="cs-CZ" sz="1600" dirty="0">
              <a:cs typeface="Arial" charset="0"/>
            </a:endParaRPr>
          </a:p>
          <a:p>
            <a:endParaRPr lang="cs-CZ" sz="1600" baseline="-25000" dirty="0">
              <a:cs typeface="Arial" charset="0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403350" y="4797425"/>
            <a:ext cx="2952750" cy="942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TH1=(word)(-N3_5) &gt;&gt; 8;</a:t>
            </a:r>
          </a:p>
          <a:p>
            <a:r>
              <a:rPr lang="cs-CZ" sz="1400">
                <a:latin typeface="Lucida Console" pitchFamily="49" charset="0"/>
              </a:rPr>
              <a:t> TL1=</a:t>
            </a:r>
            <a:r>
              <a:rPr lang="en-US" sz="1400">
                <a:latin typeface="Lucida Console" pitchFamily="49" charset="0"/>
              </a:rPr>
              <a:t>(byte)(</a:t>
            </a:r>
            <a:r>
              <a:rPr lang="cs-CZ" sz="1400">
                <a:latin typeface="Lucida Console" pitchFamily="49" charset="0"/>
              </a:rPr>
              <a:t>-N3_5</a:t>
            </a:r>
            <a:r>
              <a:rPr lang="en-US" sz="1400">
                <a:latin typeface="Lucida Console" pitchFamily="49" charset="0"/>
              </a:rPr>
              <a:t>)</a:t>
            </a:r>
            <a:r>
              <a:rPr lang="cs-CZ" sz="1400">
                <a:latin typeface="Lucida Console" pitchFamily="49" charset="0"/>
              </a:rPr>
              <a:t>;</a:t>
            </a:r>
            <a:endParaRPr lang="en-US" sz="1400">
              <a:latin typeface="Lucida Console" pitchFamily="49" charset="0"/>
            </a:endParaRPr>
          </a:p>
          <a:p>
            <a:r>
              <a:rPr lang="en-US" sz="1400">
                <a:latin typeface="Lucida Console" pitchFamily="49" charset="0"/>
              </a:rPr>
              <a:t> TF</a:t>
            </a:r>
            <a:r>
              <a:rPr lang="cs-CZ" sz="1400">
                <a:latin typeface="Lucida Console" pitchFamily="49" charset="0"/>
              </a:rPr>
              <a:t>1</a:t>
            </a:r>
            <a:r>
              <a:rPr lang="en-US" sz="1400">
                <a:latin typeface="Lucida Console" pitchFamily="49" charset="0"/>
              </a:rPr>
              <a:t>=0`</a:t>
            </a:r>
            <a:endParaRPr lang="cs-CZ" sz="1400">
              <a:latin typeface="Lucida Console" pitchFamily="49" charset="0"/>
            </a:endParaRPr>
          </a:p>
          <a:p>
            <a:r>
              <a:rPr lang="cs-CZ" sz="1400">
                <a:latin typeface="Lucida Console" pitchFamily="49" charset="0"/>
              </a:rPr>
              <a:t> TR1=1;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107950" y="4797425"/>
            <a:ext cx="12239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(re)</a:t>
            </a:r>
            <a:r>
              <a:rPr lang="cs-CZ" sz="1600"/>
              <a:t>start t3,5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4767263" y="4797425"/>
            <a:ext cx="2736850" cy="5810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čas uplynul:  přerušení nebo</a:t>
            </a:r>
          </a:p>
          <a:p>
            <a:r>
              <a:rPr lang="cs-CZ" sz="1600"/>
              <a:t>                     1 </a:t>
            </a:r>
            <a:r>
              <a:rPr lang="cs-CZ" sz="1600">
                <a:cs typeface="Arial" charset="0"/>
              </a:rPr>
              <a:t>→ TF1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179388" y="5972175"/>
            <a:ext cx="7366000" cy="336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/>
              <a:t>Poznámka: oba časovače T0 a T1 budou nastaveny v režimu 1:  TMOD = 0x11;</a:t>
            </a:r>
            <a:endParaRPr lang="cs-CZ" sz="16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341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23850" y="1133475"/>
            <a:ext cx="4968875" cy="423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vnitřního registru (hodnota 0 až 1023) – funkční kód 6,</a:t>
            </a:r>
          </a:p>
          <a:p>
            <a:r>
              <a:rPr lang="cs-CZ" sz="1600" dirty="0"/>
              <a:t>     hodnotu zobrazí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MrtuAnsWr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 smtClean="0"/>
              <a:t> - požadavek na zápis jediného bitového stavu  – funkční kód 5,</a:t>
            </a:r>
          </a:p>
          <a:p>
            <a:r>
              <a:rPr lang="cs-CZ" sz="1600" dirty="0" smtClean="0"/>
              <a:t>     stav indikuje a vrací potvrzení o přijetí požadavku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aplikační funkce </a:t>
            </a:r>
            <a:r>
              <a:rPr lang="cs-CZ" sz="1600" dirty="0" err="1" smtClean="0">
                <a:solidFill>
                  <a:srgbClr val="0000FF"/>
                </a:solidFill>
              </a:rPr>
              <a:t>MrtuAnsWr</a:t>
            </a:r>
            <a:r>
              <a:rPr lang="cs-CZ" sz="1600" dirty="0" smtClean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MrtuAnsErr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Implementace generování intervalu 3,5 znaku pro ukončení příjmu zprávy časovačem T1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Omezená (žádná) implementace generování intervalu 1,5 znaku</a:t>
            </a:r>
            <a:r>
              <a:rPr lang="cs-CZ" sz="1600" dirty="0"/>
              <a:t>  </a:t>
            </a:r>
            <a:endParaRPr lang="cs-CZ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5362922" y="5486844"/>
            <a:ext cx="1657350" cy="1152525"/>
          </a:xfrm>
          <a:prstGeom prst="wedgeRectCallout">
            <a:avLst>
              <a:gd name="adj1" fmla="val -158474"/>
              <a:gd name="adj2" fmla="val 10354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</a:t>
            </a:r>
            <a:r>
              <a:rPr lang="cs-CZ" sz="1400">
                <a:latin typeface="Times New Roman" charset="0"/>
                <a:cs typeface="Times New Roman" charset="0"/>
              </a:rPr>
              <a:t>C</a:t>
            </a:r>
            <a:r>
              <a:rPr lang="en-US" sz="1400">
                <a:latin typeface="Times New Roman" charset="0"/>
                <a:cs typeface="Times New Roman" charset="0"/>
              </a:rPr>
              <a:t>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1126563" y="6165850"/>
            <a:ext cx="1225550" cy="287338"/>
          </a:xfrm>
          <a:prstGeom prst="wedgeRoundRectCallout">
            <a:avLst>
              <a:gd name="adj1" fmla="val 59069"/>
              <a:gd name="adj2" fmla="val -24834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ukončeno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616928" y="335915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Klid</a:t>
            </a: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ix:0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3048728" y="40052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2616928" y="4799013"/>
            <a:ext cx="935037" cy="6461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Příjem</a:t>
            </a:r>
            <a:endParaRPr lang="en-US" sz="1400" dirty="0" smtClean="0">
              <a:cs typeface="Arial" charset="0"/>
            </a:endParaRP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ix&gt;0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2615340" y="5807075"/>
            <a:ext cx="936625" cy="646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 smtClean="0">
                <a:cs typeface="Arial" charset="0"/>
              </a:rPr>
              <a:t>Zpracování</a:t>
            </a:r>
          </a:p>
          <a:p>
            <a:pPr algn="ctr"/>
            <a:r>
              <a:rPr lang="cs-CZ" sz="1400" dirty="0" smtClean="0">
                <a:cs typeface="Arial" charset="0"/>
              </a:rPr>
              <a:t>odpověď</a:t>
            </a:r>
            <a:endParaRPr lang="en-US" sz="1400" dirty="0" smtClean="0">
              <a:cs typeface="Arial" charset="0"/>
            </a:endParaRPr>
          </a:p>
          <a:p>
            <a:pPr algn="ctr"/>
            <a:r>
              <a:rPr lang="en-US" sz="1200" dirty="0" smtClean="0">
                <a:solidFill>
                  <a:srgbClr val="0000FF"/>
                </a:solidFill>
                <a:cs typeface="Arial" charset="0"/>
              </a:rPr>
              <a:t>0→ix</a:t>
            </a:r>
            <a:endParaRPr lang="cs-CZ" sz="1200" dirty="0">
              <a:solidFill>
                <a:srgbClr val="0000FF"/>
              </a:solidFill>
              <a:cs typeface="Arial" charset="0"/>
            </a:endParaRPr>
          </a:p>
        </p:txBody>
      </p:sp>
      <p:cxnSp>
        <p:nvCxnSpPr>
          <p:cNvPr id="28" name="AutoShape 8"/>
          <p:cNvCxnSpPr>
            <a:cxnSpLocks noChangeShapeType="1"/>
            <a:stCxn id="27" idx="0"/>
            <a:endCxn id="26" idx="2"/>
          </p:cNvCxnSpPr>
          <p:nvPr/>
        </p:nvCxnSpPr>
        <p:spPr bwMode="auto">
          <a:xfrm rot="16200000">
            <a:off x="2903472" y="5625306"/>
            <a:ext cx="361950" cy="15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29" name="AutoShape 9"/>
          <p:cNvCxnSpPr>
            <a:cxnSpLocks noChangeShapeType="1"/>
            <a:stCxn id="26" idx="3"/>
            <a:endCxn id="26" idx="0"/>
          </p:cNvCxnSpPr>
          <p:nvPr/>
        </p:nvCxnSpPr>
        <p:spPr bwMode="auto">
          <a:xfrm flipH="1" flipV="1">
            <a:off x="3085240" y="4799013"/>
            <a:ext cx="466725" cy="323850"/>
          </a:xfrm>
          <a:prstGeom prst="curvedConnector4">
            <a:avLst>
              <a:gd name="adj1" fmla="val -48981"/>
              <a:gd name="adj2" fmla="val 170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10"/>
          <p:cNvCxnSpPr>
            <a:cxnSpLocks noChangeShapeType="1"/>
            <a:stCxn id="27" idx="1"/>
            <a:endCxn id="24" idx="1"/>
          </p:cNvCxnSpPr>
          <p:nvPr/>
        </p:nvCxnSpPr>
        <p:spPr bwMode="auto">
          <a:xfrm rot="10800000" flipH="1">
            <a:off x="2615340" y="3683000"/>
            <a:ext cx="1588" cy="244792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3985353" y="4581525"/>
            <a:ext cx="1368425" cy="719138"/>
          </a:xfrm>
          <a:prstGeom prst="wedgeRoundRectCallout">
            <a:avLst>
              <a:gd name="adj1" fmla="val -83296"/>
              <a:gd name="adj2" fmla="val -4801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pitchFamily="18" charset="0"/>
                <a:cs typeface="Times New Roman" pitchFamily="18" charset="0"/>
              </a:rPr>
              <a:t>Příjem znaku</a:t>
            </a:r>
          </a:p>
          <a:p>
            <a:r>
              <a:rPr lang="cs-CZ" sz="1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/znak do bufferu</a:t>
            </a:r>
          </a:p>
          <a:p>
            <a:r>
              <a:rPr lang="cs-CZ" sz="1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restart časovače</a:t>
            </a: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>
            <a:off x="3840890" y="5516563"/>
            <a:ext cx="1296988" cy="358775"/>
          </a:xfrm>
          <a:prstGeom prst="wedgeRoundRectCallout">
            <a:avLst>
              <a:gd name="adj1" fmla="val -109731"/>
              <a:gd name="adj2" fmla="val -1991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pitchFamily="18" charset="0"/>
                <a:cs typeface="Times New Roman" pitchFamily="18" charset="0"/>
              </a:rPr>
              <a:t>čas </a:t>
            </a:r>
            <a:r>
              <a:rPr lang="cs-CZ" sz="1200" b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200" b="1" baseline="-25000"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cs-CZ" sz="1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1200">
                <a:latin typeface="Times New Roman" pitchFamily="18" charset="0"/>
                <a:cs typeface="Times New Roman" pitchFamily="18" charset="0"/>
              </a:rPr>
              <a:t>uplynul</a:t>
            </a:r>
          </a:p>
        </p:txBody>
      </p:sp>
      <p:sp>
        <p:nvSpPr>
          <p:cNvPr id="33" name="AutoShape 16"/>
          <p:cNvSpPr>
            <a:spLocks noChangeArrowheads="1"/>
          </p:cNvSpPr>
          <p:nvPr/>
        </p:nvSpPr>
        <p:spPr bwMode="auto">
          <a:xfrm>
            <a:off x="2569303" y="2276475"/>
            <a:ext cx="936625" cy="6477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4" name="AutoShape 17"/>
          <p:cNvSpPr>
            <a:spLocks noChangeArrowheads="1"/>
          </p:cNvSpPr>
          <p:nvPr/>
        </p:nvSpPr>
        <p:spPr bwMode="auto">
          <a:xfrm>
            <a:off x="2640740" y="2349500"/>
            <a:ext cx="792163" cy="5016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 </a:t>
            </a:r>
            <a:r>
              <a:rPr lang="en-US" sz="1400">
                <a:cs typeface="Arial" charset="0"/>
              </a:rPr>
              <a:t>Po</a:t>
            </a:r>
            <a:r>
              <a:rPr lang="cs-CZ" sz="1400">
                <a:cs typeface="Arial" charset="0"/>
              </a:rPr>
              <a:t>čáteční 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2353403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2497865" y="1844675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cxnSp>
        <p:nvCxnSpPr>
          <p:cNvPr id="37" name="AutoShape 20"/>
          <p:cNvCxnSpPr>
            <a:cxnSpLocks noChangeShapeType="1"/>
            <a:stCxn id="33" idx="1"/>
            <a:endCxn id="33" idx="2"/>
          </p:cNvCxnSpPr>
          <p:nvPr/>
        </p:nvCxnSpPr>
        <p:spPr bwMode="auto">
          <a:xfrm rot="10800000" flipH="1" flipV="1">
            <a:off x="2569303" y="2600325"/>
            <a:ext cx="468312" cy="323850"/>
          </a:xfrm>
          <a:prstGeom prst="curvedConnector4">
            <a:avLst>
              <a:gd name="adj1" fmla="val -95597"/>
              <a:gd name="adj2" fmla="val 187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8" name="Line 21"/>
          <p:cNvSpPr>
            <a:spLocks noChangeShapeType="1"/>
          </p:cNvSpPr>
          <p:nvPr/>
        </p:nvSpPr>
        <p:spPr bwMode="auto">
          <a:xfrm>
            <a:off x="3074128" y="28527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9" name="AutoShape 14"/>
          <p:cNvSpPr>
            <a:spLocks noChangeArrowheads="1"/>
          </p:cNvSpPr>
          <p:nvPr/>
        </p:nvSpPr>
        <p:spPr bwMode="auto">
          <a:xfrm>
            <a:off x="3553553" y="3763963"/>
            <a:ext cx="1824037" cy="528637"/>
          </a:xfrm>
          <a:prstGeom prst="wedgeRoundRectCallout">
            <a:avLst>
              <a:gd name="adj1" fmla="val -76282"/>
              <a:gd name="adj2" fmla="val 8453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Přijetí prvního znaku</a:t>
            </a:r>
          </a:p>
          <a:p>
            <a:r>
              <a:rPr lang="cs-CZ" sz="1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start </a:t>
            </a:r>
            <a:r>
              <a:rPr lang="cs-CZ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  <a:r>
              <a:rPr lang="cs-CZ" sz="1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cs-CZ" sz="1400" b="1" dirty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 dirty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1,5</a:t>
            </a:r>
          </a:p>
        </p:txBody>
      </p:sp>
      <p:sp>
        <p:nvSpPr>
          <p:cNvPr id="40" name="AutoShape 24"/>
          <p:cNvSpPr>
            <a:spLocks noChangeArrowheads="1"/>
          </p:cNvSpPr>
          <p:nvPr/>
        </p:nvSpPr>
        <p:spPr bwMode="auto">
          <a:xfrm>
            <a:off x="4082190" y="2997200"/>
            <a:ext cx="1438275" cy="503808"/>
          </a:xfrm>
          <a:prstGeom prst="wedgeRoundRectCallout">
            <a:avLst>
              <a:gd name="adj1" fmla="val -118986"/>
              <a:gd name="adj2" fmla="val 797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Čas</a:t>
            </a:r>
            <a:r>
              <a:rPr lang="cs-CZ" sz="1400" b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cs-CZ" sz="1400" b="1" baseline="-25000" dirty="0">
                <a:latin typeface="Times New Roman" pitchFamily="18" charset="0"/>
                <a:cs typeface="Times New Roman" pitchFamily="18" charset="0"/>
              </a:rPr>
              <a:t>3,5 </a:t>
            </a:r>
            <a:r>
              <a:rPr lang="cs-CZ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cs-CZ" sz="1400" dirty="0" smtClean="0">
                <a:latin typeface="Times New Roman" pitchFamily="18" charset="0"/>
                <a:cs typeface="Times New Roman" pitchFamily="18" charset="0"/>
              </a:rPr>
              <a:t>uplynul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0→ix</a:t>
            </a:r>
            <a:endParaRPr lang="cs-CZ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AutoShape 22"/>
          <p:cNvSpPr>
            <a:spLocks noChangeArrowheads="1"/>
          </p:cNvSpPr>
          <p:nvPr/>
        </p:nvSpPr>
        <p:spPr bwMode="auto">
          <a:xfrm>
            <a:off x="3218590" y="1628775"/>
            <a:ext cx="1149350" cy="542925"/>
          </a:xfrm>
          <a:prstGeom prst="wedgeRoundRectCallout">
            <a:avLst>
              <a:gd name="adj1" fmla="val -95440"/>
              <a:gd name="adj2" fmla="val 1754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pitchFamily="18" charset="0"/>
                <a:cs typeface="Times New Roman" pitchFamily="18" charset="0"/>
              </a:rPr>
              <a:t>Zapnutí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start </a:t>
            </a:r>
            <a:r>
              <a:rPr lang="cs-CZ" sz="1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</a:p>
        </p:txBody>
      </p:sp>
      <p:sp>
        <p:nvSpPr>
          <p:cNvPr id="42" name="AutoShape 23"/>
          <p:cNvSpPr>
            <a:spLocks noChangeArrowheads="1"/>
          </p:cNvSpPr>
          <p:nvPr/>
        </p:nvSpPr>
        <p:spPr bwMode="auto">
          <a:xfrm>
            <a:off x="1343753" y="1989138"/>
            <a:ext cx="1209675" cy="571500"/>
          </a:xfrm>
          <a:prstGeom prst="wedgeRoundRectCallout">
            <a:avLst>
              <a:gd name="adj1" fmla="val 16144"/>
              <a:gd name="adj2" fmla="val 9944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pitchFamily="18" charset="0"/>
                <a:cs typeface="Times New Roman" pitchFamily="18" charset="0"/>
              </a:rPr>
              <a:t>Přijetí znaku</a:t>
            </a:r>
          </a:p>
          <a:p>
            <a:r>
              <a:rPr lang="cs-CZ" sz="1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 restart </a:t>
            </a:r>
            <a:r>
              <a:rPr lang="cs-CZ" sz="1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cs-CZ" sz="14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3,5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6804025" y="1628775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6946900" y="177323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234238" y="1628775"/>
            <a:ext cx="1225550" cy="431800"/>
          </a:xfrm>
          <a:prstGeom prst="wedgeRoundRectCallout">
            <a:avLst>
              <a:gd name="adj1" fmla="val -73574"/>
              <a:gd name="adj2" fmla="val 81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200">
                <a:latin typeface="Times New Roman" charset="0"/>
                <a:cs typeface="Times New Roman" charset="0"/>
              </a:rPr>
              <a:t>PowerOn</a:t>
            </a:r>
            <a:endParaRPr lang="cs-CZ" sz="1200">
              <a:latin typeface="Times New Roman" charset="0"/>
              <a:cs typeface="Times New Roman" charset="0"/>
            </a:endParaRPr>
          </a:p>
          <a:p>
            <a:r>
              <a:rPr lang="cs-CZ" sz="12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/start t3,5</a:t>
            </a: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6516688" y="4438650"/>
            <a:ext cx="935037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6516688" y="2493963"/>
            <a:ext cx="935037" cy="6477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Počáteční</a:t>
            </a:r>
          </a:p>
          <a:p>
            <a:pPr algn="ctr"/>
            <a:r>
              <a:rPr lang="cs-CZ" sz="1400">
                <a:cs typeface="Arial" charset="0"/>
              </a:rPr>
              <a:t>stav</a:t>
            </a:r>
          </a:p>
        </p:txBody>
      </p:sp>
      <p:cxnSp>
        <p:nvCxnSpPr>
          <p:cNvPr id="21" name="AutoShape 10"/>
          <p:cNvCxnSpPr>
            <a:cxnSpLocks noChangeShapeType="1"/>
            <a:stCxn id="20" idx="2"/>
            <a:endCxn id="19" idx="0"/>
          </p:cNvCxnSpPr>
          <p:nvPr/>
        </p:nvCxnSpPr>
        <p:spPr bwMode="auto">
          <a:xfrm>
            <a:off x="6985000" y="3141663"/>
            <a:ext cx="0" cy="129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22" name="AutoShape 11"/>
          <p:cNvCxnSpPr>
            <a:cxnSpLocks noChangeShapeType="1"/>
            <a:stCxn id="20" idx="2"/>
            <a:endCxn id="20" idx="3"/>
          </p:cNvCxnSpPr>
          <p:nvPr/>
        </p:nvCxnSpPr>
        <p:spPr bwMode="auto">
          <a:xfrm rot="5400000" flipH="1" flipV="1">
            <a:off x="7056438" y="2746375"/>
            <a:ext cx="323850" cy="466725"/>
          </a:xfrm>
          <a:prstGeom prst="curvedConnector4">
            <a:avLst>
              <a:gd name="adj1" fmla="val -70588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23" name="AutoShape 12"/>
          <p:cNvSpPr>
            <a:spLocks noChangeArrowheads="1"/>
          </p:cNvSpPr>
          <p:nvPr/>
        </p:nvSpPr>
        <p:spPr bwMode="auto">
          <a:xfrm>
            <a:off x="7739063" y="2276475"/>
            <a:ext cx="1225550" cy="431800"/>
          </a:xfrm>
          <a:prstGeom prst="wedgeRoundRectCallout">
            <a:avLst>
              <a:gd name="adj1" fmla="val -58421"/>
              <a:gd name="adj2" fmla="val 9963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Přijat byte</a:t>
            </a:r>
            <a:r>
              <a:rPr lang="en-US" sz="1200" dirty="0">
                <a:latin typeface="Times New Roman" charset="0"/>
                <a:cs typeface="Times New Roman" charset="0"/>
              </a:rPr>
              <a:t> (RI)</a:t>
            </a:r>
            <a:endParaRPr lang="cs-CZ" sz="1200" dirty="0">
              <a:latin typeface="Times New Roman" charset="0"/>
              <a:cs typeface="Times New Roman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/restart t3,5</a:t>
            </a:r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7524750" y="3933825"/>
            <a:ext cx="1368425" cy="431800"/>
          </a:xfrm>
          <a:prstGeom prst="wedgeRoundRectCallout">
            <a:avLst>
              <a:gd name="adj1" fmla="val -89097"/>
              <a:gd name="adj2" fmla="val -67278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/0 → </a:t>
            </a:r>
            <a:r>
              <a:rPr lang="cs-CZ" sz="1200" dirty="0" err="1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ix</a:t>
            </a:r>
            <a:endParaRPr lang="cs-CZ" sz="12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1258888" y="1484313"/>
            <a:ext cx="3384550" cy="418576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main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void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.. // </a:t>
            </a:r>
            <a:r>
              <a:rPr lang="cs-CZ" sz="1400" i="1" dirty="0">
                <a:latin typeface="Lucida Console" pitchFamily="49" charset="0"/>
              </a:rPr>
              <a:t>inicializace</a:t>
            </a: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>
                <a:latin typeface="Lucida Console" pitchFamily="49" charset="0"/>
              </a:rPr>
              <a:t>do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cs-CZ" sz="1400" dirty="0">
                <a:latin typeface="Lucida Console" pitchFamily="49" charset="0"/>
              </a:rPr>
              <a:t>     RI=0;</a:t>
            </a:r>
          </a:p>
          <a:p>
            <a:r>
              <a:rPr lang="cs-CZ" sz="1400" dirty="0">
                <a:latin typeface="Lucida Console" pitchFamily="49" charset="0"/>
              </a:rPr>
              <a:t>     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>
                <a:latin typeface="Lucida Console" pitchFamily="49" charset="0"/>
              </a:rPr>
              <a:t>)(-N3_5) &gt;&gt; </a:t>
            </a:r>
            <a:r>
              <a:rPr lang="cs-CZ" sz="1400" dirty="0" smtClean="0">
                <a:latin typeface="Lucida Console" pitchFamily="49" charset="0"/>
              </a:rPr>
              <a:t>8;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</a:t>
            </a:r>
            <a:r>
              <a:rPr lang="en-US" sz="1400" dirty="0">
                <a:latin typeface="Lucida Console" pitchFamily="49" charset="0"/>
              </a:rPr>
              <a:t>)</a:t>
            </a:r>
            <a:r>
              <a:rPr lang="cs-CZ" sz="1400" dirty="0">
                <a:latin typeface="Lucida Console" pitchFamily="49" charset="0"/>
              </a:rPr>
              <a:t> ;</a:t>
            </a:r>
          </a:p>
          <a:p>
            <a:r>
              <a:rPr lang="cs-CZ" sz="1400" dirty="0">
                <a:latin typeface="Lucida Console" pitchFamily="49" charset="0"/>
              </a:rPr>
              <a:t>     TR1=1;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(!TF1);</a:t>
            </a:r>
          </a:p>
          <a:p>
            <a:r>
              <a:rPr lang="cs-CZ" sz="1400" dirty="0">
                <a:latin typeface="Lucida Console" pitchFamily="49" charset="0"/>
              </a:rPr>
              <a:t>     TF1=0;</a:t>
            </a:r>
          </a:p>
          <a:p>
            <a:r>
              <a:rPr lang="cs-CZ" sz="1400" dirty="0">
                <a:latin typeface="Lucida Console" pitchFamily="49" charset="0"/>
              </a:rPr>
              <a:t>     TR1=0;</a:t>
            </a:r>
          </a:p>
          <a:p>
            <a:r>
              <a:rPr lang="cs-CZ" sz="1400" dirty="0">
                <a:latin typeface="Lucida Console" pitchFamily="49" charset="0"/>
              </a:rPr>
              <a:t>  }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(RI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ix=0;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while</a:t>
            </a:r>
            <a:r>
              <a:rPr lang="cs-CZ" sz="1400" dirty="0">
                <a:latin typeface="Lucida Console" pitchFamily="49" charset="0"/>
              </a:rPr>
              <a:t>(1)</a:t>
            </a:r>
          </a:p>
          <a:p>
            <a:r>
              <a:rPr lang="cs-CZ" sz="1400" dirty="0">
                <a:latin typeface="Lucida Console" pitchFamily="49" charset="0"/>
              </a:rPr>
              <a:t>  {</a:t>
            </a:r>
          </a:p>
          <a:p>
            <a:r>
              <a:rPr lang="en-US" sz="1400" dirty="0">
                <a:latin typeface="Lucida Console" pitchFamily="49" charset="0"/>
              </a:rPr>
              <a:t>    ..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179388" y="981075"/>
            <a:ext cx="3600450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– p</a:t>
            </a:r>
            <a:r>
              <a:rPr lang="cs-CZ" b="1">
                <a:cs typeface="Arial" charset="0"/>
              </a:rPr>
              <a:t>očáteční stav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508104" y="2060848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084888" y="3282950"/>
            <a:ext cx="935037" cy="7905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4" name="AutoShape 8"/>
          <p:cNvCxnSpPr>
            <a:cxnSpLocks noChangeShapeType="1"/>
            <a:stCxn id="13" idx="2"/>
            <a:endCxn id="13" idx="3"/>
          </p:cNvCxnSpPr>
          <p:nvPr/>
        </p:nvCxnSpPr>
        <p:spPr bwMode="auto">
          <a:xfrm rot="5400000" flipH="1" flipV="1">
            <a:off x="6588919" y="3642519"/>
            <a:ext cx="395287" cy="466725"/>
          </a:xfrm>
          <a:prstGeom prst="curvedConnector4">
            <a:avLst>
              <a:gd name="adj1" fmla="val -57833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7381875" y="2708275"/>
            <a:ext cx="1296988" cy="503238"/>
          </a:xfrm>
          <a:prstGeom prst="wedgeRoundRectCallout">
            <a:avLst>
              <a:gd name="adj1" fmla="val -62972"/>
              <a:gd name="adj2" fmla="val 16892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/(re)start t3,5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516688" y="4075113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6734175" y="4508500"/>
            <a:ext cx="1439863" cy="503238"/>
          </a:xfrm>
          <a:prstGeom prst="wedgeRoundRectCallout">
            <a:avLst>
              <a:gd name="adj1" fmla="val -63671"/>
              <a:gd name="adj2" fmla="val -8501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t3,5 uplynul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/stop t3,5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55650" y="2501900"/>
            <a:ext cx="3384550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[ix</a:t>
            </a:r>
            <a:r>
              <a:rPr lang="en-US" sz="1400" dirty="0">
                <a:latin typeface="Lucida Console" pitchFamily="49" charset="0"/>
              </a:rPr>
              <a:t>++]=SBUF;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RI=0;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cs-CZ" sz="1400" dirty="0">
                <a:latin typeface="Lucida Console" pitchFamily="49" charset="0"/>
              </a:rPr>
              <a:t>TH1=(</a:t>
            </a:r>
            <a:r>
              <a:rPr lang="cs-CZ" sz="1400" dirty="0" err="1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)(</a:t>
            </a:r>
            <a:r>
              <a:rPr lang="en-US" sz="1400" dirty="0">
                <a:latin typeface="Lucida Console" pitchFamily="49" charset="0"/>
              </a:rPr>
              <a:t>-</a:t>
            </a:r>
            <a:r>
              <a:rPr lang="cs-CZ" sz="1400" dirty="0" smtClean="0">
                <a:latin typeface="Lucida Console" pitchFamily="49" charset="0"/>
              </a:rPr>
              <a:t>N3_5</a:t>
            </a:r>
            <a:r>
              <a:rPr lang="cs-CZ" sz="1400" dirty="0">
                <a:latin typeface="Lucida Console" pitchFamily="49" charset="0"/>
              </a:rPr>
              <a:t>) &gt;&gt; 8;</a:t>
            </a:r>
          </a:p>
          <a:p>
            <a:r>
              <a:rPr lang="cs-CZ" sz="1400" dirty="0">
                <a:latin typeface="Lucida Console" pitchFamily="49" charset="0"/>
              </a:rPr>
              <a:t>    TL1=</a:t>
            </a:r>
            <a:r>
              <a:rPr lang="en-US" sz="1400" dirty="0">
                <a:latin typeface="Lucida Console" pitchFamily="49" charset="0"/>
              </a:rPr>
              <a:t>(byte)(</a:t>
            </a:r>
            <a:r>
              <a:rPr lang="cs-CZ" sz="1400" dirty="0">
                <a:latin typeface="Lucida Console" pitchFamily="49" charset="0"/>
              </a:rPr>
              <a:t>-N3_5) ;</a:t>
            </a:r>
          </a:p>
          <a:p>
            <a:r>
              <a:rPr lang="en-US" sz="1400" dirty="0">
                <a:latin typeface="Lucida Console" pitchFamily="49" charset="0"/>
              </a:rPr>
              <a:t>    T</a:t>
            </a:r>
            <a:r>
              <a:rPr lang="cs-CZ" sz="1400" dirty="0">
                <a:latin typeface="Lucida Console" pitchFamily="49" charset="0"/>
              </a:rPr>
              <a:t>F1=0;</a:t>
            </a:r>
          </a:p>
          <a:p>
            <a:r>
              <a:rPr lang="cs-CZ" sz="1400" dirty="0">
                <a:latin typeface="Lucida Console" pitchFamily="49" charset="0"/>
              </a:rPr>
              <a:t>    TR1=1;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755650" y="4797425"/>
            <a:ext cx="3384550" cy="181588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(TF1)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TR1=0;</a:t>
            </a:r>
          </a:p>
          <a:p>
            <a:r>
              <a:rPr lang="en-US" sz="1400" dirty="0">
                <a:latin typeface="Lucida Console" pitchFamily="49" charset="0"/>
              </a:rPr>
              <a:t>    .  //</a:t>
            </a:r>
            <a:r>
              <a:rPr lang="en-US" sz="1400" i="1" dirty="0">
                <a:latin typeface="Lucida Console" pitchFamily="49" charset="0"/>
              </a:rPr>
              <a:t>z</a:t>
            </a:r>
            <a:r>
              <a:rPr lang="cs-CZ" sz="1400" i="1" dirty="0">
                <a:latin typeface="Lucida Console" pitchFamily="49" charset="0"/>
              </a:rPr>
              <a:t>pracování požadavku</a:t>
            </a:r>
            <a:r>
              <a:rPr lang="en-US" sz="1400" dirty="0">
                <a:latin typeface="Lucida Console" pitchFamily="49" charset="0"/>
              </a:rPr>
              <a:t> 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.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ix=0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en-US" sz="1600" dirty="0">
              <a:latin typeface="Lucida Console" pitchFamily="49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148064" y="4221088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</a:t>
            </a:r>
            <a:r>
              <a:rPr lang="en-US" sz="1400" b="1" dirty="0" smtClean="0">
                <a:solidFill>
                  <a:srgbClr val="0000FF"/>
                </a:solidFill>
              </a:rPr>
              <a:t>1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428625" y="1768475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CRC</a:t>
            </a:r>
          </a:p>
          <a:p>
            <a:pPr marL="342900" indent="-342900"/>
            <a:r>
              <a:rPr lang="cs-CZ" sz="1600"/>
              <a:t>a adresa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19100" y="273208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1476375" y="1755775"/>
            <a:ext cx="7416800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[0]==ADR_S)&amp;&amp;(</a:t>
            </a:r>
            <a:r>
              <a:rPr lang="cs-CZ" sz="1400" dirty="0" err="1" smtClean="0">
                <a:latin typeface="Lucida Console" pitchFamily="49" charset="0"/>
              </a:rPr>
              <a:t>MrtuCrc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)==</a:t>
            </a:r>
            <a:r>
              <a:rPr lang="cs-CZ" sz="1400" dirty="0" err="1" smtClean="0">
                <a:latin typeface="Lucida Console" pitchFamily="49" charset="0"/>
              </a:rPr>
              <a:t>MrtuRdCrc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-2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1763713" y="2725738"/>
            <a:ext cx="2592387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b="1" dirty="0" err="1">
                <a:latin typeface="Lucida Console" pitchFamily="49" charset="0"/>
              </a:rPr>
              <a:t>switch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_r=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[1])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FCE_WREG: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case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      .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>
                <a:latin typeface="Lucida Console" pitchFamily="49" charset="0"/>
              </a:rPr>
              <a:t>default</a:t>
            </a:r>
            <a:r>
              <a:rPr lang="cs-CZ" sz="1400" dirty="0">
                <a:latin typeface="Lucida Console" pitchFamily="49" charset="0"/>
              </a:rPr>
              <a:t>: </a:t>
            </a:r>
            <a:r>
              <a:rPr lang="cs-CZ" sz="1400" dirty="0" smtClean="0">
                <a:latin typeface="Lucida Console" pitchFamily="49" charset="0"/>
              </a:rPr>
              <a:t>e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42355" name="Picture 1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665538"/>
            <a:ext cx="1512888" cy="1276350"/>
          </a:xfrm>
          <a:prstGeom prst="rect">
            <a:avLst/>
          </a:prstGeom>
          <a:noFill/>
        </p:spPr>
      </p:pic>
      <p:sp>
        <p:nvSpPr>
          <p:cNvPr id="142356" name="Line 20"/>
          <p:cNvSpPr>
            <a:spLocks noChangeShapeType="1"/>
          </p:cNvSpPr>
          <p:nvPr/>
        </p:nvSpPr>
        <p:spPr bwMode="auto">
          <a:xfrm flipV="1">
            <a:off x="3131840" y="3861048"/>
            <a:ext cx="3240360" cy="57606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2357" name="Line 21"/>
          <p:cNvSpPr>
            <a:spLocks noChangeShapeType="1"/>
          </p:cNvSpPr>
          <p:nvPr/>
        </p:nvSpPr>
        <p:spPr bwMode="auto">
          <a:xfrm flipV="1">
            <a:off x="3094038" y="3852863"/>
            <a:ext cx="2447925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</p:spTree>
    <p:extLst>
      <p:ext uri="{BB962C8B-B14F-4D97-AF65-F5344CB8AC3E}">
        <p14:creationId xmlns="" xmlns:p14="http://schemas.microsoft.com/office/powerpoint/2010/main" val="26059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250825" y="3213100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395288" y="1841500"/>
            <a:ext cx="5688012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+2))!=REG_WR)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+4))&gt;1023)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=3;</a:t>
            </a: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printf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...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==0)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MrtuAnsWr</a:t>
            </a:r>
            <a:r>
              <a:rPr lang="cs-CZ" sz="1400" dirty="0">
                <a:latin typeface="Lucida Console" pitchFamily="49" charset="0"/>
              </a:rPr>
              <a:t>(ADR_S,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_r,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,val,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1187450" y="5356225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 </a:t>
            </a:r>
            <a:r>
              <a:rPr lang="cs-CZ" sz="1400" b="1">
                <a:latin typeface="Lucida Console" pitchFamily="49" charset="0"/>
              </a:rPr>
              <a:t>if</a:t>
            </a:r>
            <a:r>
              <a:rPr lang="en-US" sz="1400">
                <a:latin typeface="Lucida Console" pitchFamily="49" charset="0"/>
              </a:rPr>
              <a:t>(</a:t>
            </a:r>
            <a:r>
              <a:rPr lang="cs-CZ" sz="1400">
                <a:latin typeface="Lucida Console" pitchFamily="49" charset="0"/>
              </a:rPr>
              <a:t>er</a:t>
            </a:r>
            <a:r>
              <a:rPr lang="en-US" sz="1400">
                <a:latin typeface="Lucida Console" pitchFamily="49" charset="0"/>
              </a:rPr>
              <a:t>)itx</a:t>
            </a:r>
            <a:r>
              <a:rPr lang="cs-CZ" sz="1400">
                <a:latin typeface="Lucida Console" pitchFamily="49" charset="0"/>
              </a:rPr>
              <a:t>=MrtuAnsErr(adr_r,kod_r</a:t>
            </a:r>
            <a:r>
              <a:rPr lang="en-US" sz="1400">
                <a:latin typeface="Lucida Console" pitchFamily="49" charset="0"/>
              </a:rPr>
              <a:t>|0x</a:t>
            </a:r>
            <a:r>
              <a:rPr lang="cs-CZ" sz="1400">
                <a:latin typeface="Lucida Console" pitchFamily="49" charset="0"/>
              </a:rPr>
              <a:t>80,er,bfout);</a:t>
            </a:r>
          </a:p>
        </p:txBody>
      </p:sp>
      <p:sp>
        <p:nvSpPr>
          <p:cNvPr id="144393" name="Rectangle 9"/>
          <p:cNvSpPr>
            <a:spLocks noChangeArrowheads="1"/>
          </p:cNvSpPr>
          <p:nvPr/>
        </p:nvSpPr>
        <p:spPr bwMode="auto">
          <a:xfrm>
            <a:off x="90488" y="5300663"/>
            <a:ext cx="782637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 chyba</a:t>
            </a:r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250825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FCE_WREG: </a:t>
            </a:r>
          </a:p>
        </p:txBody>
      </p:sp>
      <p:sp>
        <p:nvSpPr>
          <p:cNvPr id="144395" name="Rectangle 11"/>
          <p:cNvSpPr>
            <a:spLocks noChangeArrowheads="1"/>
          </p:cNvSpPr>
          <p:nvPr/>
        </p:nvSpPr>
        <p:spPr bwMode="auto">
          <a:xfrm>
            <a:off x="7451725" y="3284538"/>
            <a:ext cx="158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400">
                <a:latin typeface="Lucida Console" pitchFamily="49" charset="0"/>
              </a:rPr>
              <a:t>byte</a:t>
            </a:r>
            <a:r>
              <a:rPr lang="en-US" sz="1400">
                <a:latin typeface="Lucida Console" pitchFamily="49" charset="0"/>
              </a:rPr>
              <a:t> bity[1]</a:t>
            </a:r>
            <a:r>
              <a:rPr lang="cs-CZ" sz="1400">
                <a:latin typeface="Lucida Console" pitchFamily="49" charset="0"/>
              </a:rPr>
              <a:t>;</a:t>
            </a:r>
          </a:p>
        </p:txBody>
      </p: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107950" y="5900738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 err="1"/>
              <a:t>odesl</a:t>
            </a:r>
            <a:r>
              <a:rPr lang="cs-CZ" sz="1600" dirty="0" err="1"/>
              <a:t>ání</a:t>
            </a:r>
            <a:endParaRPr lang="cs-CZ" sz="1600" dirty="0"/>
          </a:p>
          <a:p>
            <a:r>
              <a:rPr lang="cs-CZ" sz="1600" dirty="0"/>
              <a:t>odpovědi</a:t>
            </a:r>
          </a:p>
        </p:txBody>
      </p:sp>
      <p:pic>
        <p:nvPicPr>
          <p:cNvPr id="144402" name="Picture 18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7050" y="1844675"/>
            <a:ext cx="1512888" cy="1276350"/>
          </a:xfrm>
          <a:prstGeom prst="rect">
            <a:avLst/>
          </a:prstGeom>
          <a:noFill/>
        </p:spPr>
      </p:pic>
      <p:sp>
        <p:nvSpPr>
          <p:cNvPr id="144403" name="Line 19"/>
          <p:cNvSpPr>
            <a:spLocks noChangeShapeType="1"/>
          </p:cNvSpPr>
          <p:nvPr/>
        </p:nvSpPr>
        <p:spPr bwMode="auto">
          <a:xfrm flipV="1">
            <a:off x="2051050" y="2060575"/>
            <a:ext cx="5473700" cy="36036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395288" y="3627601"/>
            <a:ext cx="7056437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+2))!=</a:t>
            </a:r>
            <a:r>
              <a:rPr lang="cs-CZ" sz="1400" dirty="0" smtClean="0">
                <a:latin typeface="Lucida Console" pitchFamily="49" charset="0"/>
              </a:rPr>
              <a:t>BIT_WR)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=2</a:t>
            </a:r>
            <a:r>
              <a:rPr lang="cs-CZ" sz="1400" dirty="0">
                <a:latin typeface="Lucida Console" pitchFamily="49" charset="0"/>
              </a:rPr>
              <a:t>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((val=</a:t>
            </a:r>
            <a:r>
              <a:rPr lang="cs-CZ" sz="1400" dirty="0" err="1" smtClean="0">
                <a:latin typeface="Lucida Console" pitchFamily="49" charset="0"/>
              </a:rPr>
              <a:t>RdWord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+4))</a:t>
            </a:r>
            <a:r>
              <a:rPr lang="en-US" sz="1400" dirty="0" smtClean="0">
                <a:latin typeface="Lucida Console" pitchFamily="49" charset="0"/>
              </a:rPr>
              <a:t>!=0 &amp;&amp;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!=0xFF00</a:t>
            </a:r>
            <a:r>
              <a:rPr lang="cs-CZ" sz="1400" dirty="0" smtClean="0">
                <a:latin typeface="Lucida Console" pitchFamily="49" charset="0"/>
              </a:rPr>
              <a:t>)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=3;</a:t>
            </a:r>
          </a:p>
          <a:p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LED_G ...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==0)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MrtuAnsWr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</a:p>
          <a:p>
            <a:r>
              <a:rPr lang="cs-CZ" sz="1400" b="1" dirty="0" err="1" smtClean="0">
                <a:latin typeface="Lucida Console" pitchFamily="49" charset="0"/>
              </a:rPr>
              <a:t>break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 smtClean="0">
              <a:latin typeface="Lucida Console" pitchFamily="49" charset="0"/>
              <a:cs typeface="Arial" charset="0"/>
            </a:endParaRPr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 flipV="1">
            <a:off x="1835696" y="2060848"/>
            <a:ext cx="6336703" cy="2088232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187625" y="5859269"/>
            <a:ext cx="5256583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en-US" sz="1400" dirty="0" err="1" smtClean="0">
                <a:latin typeface="Lucida Console" pitchFamily="49" charset="0"/>
              </a:rPr>
              <a:t>MrtuWrCrc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MrtuCrc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bfout,itx</a:t>
            </a:r>
            <a:r>
              <a:rPr lang="en-US" sz="1400" dirty="0">
                <a:latin typeface="Lucida Console" pitchFamily="49" charset="0"/>
              </a:rPr>
              <a:t>),</a:t>
            </a:r>
            <a:r>
              <a:rPr lang="en-US" sz="1400" dirty="0" err="1" smtClean="0">
                <a:latin typeface="Lucida Console" pitchFamily="49" charset="0"/>
              </a:rPr>
              <a:t>bfout+itx</a:t>
            </a:r>
            <a:r>
              <a:rPr lang="en-US" sz="1400" dirty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(b</a:t>
            </a:r>
            <a:r>
              <a:rPr lang="en-US" sz="1400" dirty="0" err="1" smtClean="0">
                <a:latin typeface="Lucida Console" pitchFamily="49" charset="0"/>
              </a:rPr>
              <a:t>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23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</a:t>
            </a:r>
          </a:p>
          <a:p>
            <a:pPr marL="342900" indent="-342900" algn="ctr">
              <a:spcBef>
                <a:spcPct val="20000"/>
              </a:spcBef>
            </a:pP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V="1">
            <a:off x="2195736" y="3284984"/>
            <a:ext cx="4680520" cy="936104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340422" y="3223443"/>
            <a:ext cx="3743746" cy="73945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 err="1"/>
              <a:t>Slave</a:t>
            </a:r>
            <a:endParaRPr lang="cs-CZ" sz="1400" b="1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RTU </a:t>
            </a:r>
            <a:r>
              <a:rPr lang="cs-CZ" sz="1400" b="1" dirty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452320" y="2204864"/>
            <a:ext cx="1214438" cy="865188"/>
          </a:xfrm>
          <a:prstGeom prst="wedgeRoundRectCallout">
            <a:avLst>
              <a:gd name="adj1" fmla="val -152751"/>
              <a:gd name="adj2" fmla="val 5170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7524328" y="3284984"/>
            <a:ext cx="1214438" cy="865188"/>
          </a:xfrm>
          <a:prstGeom prst="wedgeRoundRectCallout">
            <a:avLst>
              <a:gd name="adj1" fmla="val -96546"/>
              <a:gd name="adj2" fmla="val -5100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MrtuAnsWr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2771800" y="2492896"/>
            <a:ext cx="1512167" cy="1008062"/>
          </a:xfrm>
          <a:prstGeom prst="wedgeRoundRectCallout">
            <a:avLst>
              <a:gd name="adj1" fmla="val -76835"/>
              <a:gd name="adj2" fmla="val 8841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hodnoty</a:t>
            </a:r>
          </a:p>
          <a:p>
            <a:r>
              <a:rPr lang="cs-CZ" sz="1400">
                <a:cs typeface="Arial" charset="0"/>
              </a:rPr>
              <a:t>potenciometru</a:t>
            </a:r>
          </a:p>
          <a:p>
            <a:r>
              <a:rPr lang="cs-CZ" sz="1400">
                <a:cs typeface="Arial" charset="0"/>
              </a:rPr>
              <a:t>(funkce 6)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3059832" y="4149080"/>
            <a:ext cx="1223963" cy="1009650"/>
          </a:xfrm>
          <a:prstGeom prst="wedgeRoundRectCallout">
            <a:avLst>
              <a:gd name="adj1" fmla="val -119983"/>
              <a:gd name="adj2" fmla="val -3973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MrtuWrOne</a:t>
            </a:r>
          </a:p>
        </p:txBody>
      </p:sp>
    </p:spTree>
    <p:extLst>
      <p:ext uri="{BB962C8B-B14F-4D97-AF65-F5344CB8AC3E}">
        <p14:creationId xmlns="" xmlns:p14="http://schemas.microsoft.com/office/powerpoint/2010/main" val="1875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  <p:extLst>
      <p:ext uri="{BB962C8B-B14F-4D97-AF65-F5344CB8AC3E}">
        <p14:creationId xmlns="" xmlns:p14="http://schemas.microsoft.com/office/powerpoint/2010/main" val="32995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16 bitovou hodnotu</a:t>
            </a:r>
          </a:p>
          <a:p>
            <a:r>
              <a:rPr lang="cs-CZ" sz="1600"/>
              <a:t> a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hodnotu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968750" y="219075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06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50825" y="4603526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1bitovou informaci a</a:t>
            </a:r>
          </a:p>
          <a:p>
            <a:r>
              <a:rPr lang="cs-CZ" sz="1600"/>
              <a:t>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653088" y="4674964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informaci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3779838" y="4890864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3779838" y="5538564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968750" y="4387626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05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4140200" y="5251226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  <p:extLst>
      <p:ext uri="{BB962C8B-B14F-4D97-AF65-F5344CB8AC3E}">
        <p14:creationId xmlns="" xmlns:p14="http://schemas.microsoft.com/office/powerpoint/2010/main" val="4369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endParaRPr lang="cs-CZ" sz="1200" b="1" dirty="0"/>
          </a:p>
        </p:txBody>
      </p:sp>
    </p:spTree>
    <p:extLst>
      <p:ext uri="{BB962C8B-B14F-4D97-AF65-F5344CB8AC3E}">
        <p14:creationId xmlns="" xmlns:p14="http://schemas.microsoft.com/office/powerpoint/2010/main" val="14070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59" y="2639194"/>
            <a:ext cx="28956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01" y="2657475"/>
            <a:ext cx="29813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V="1">
            <a:off x="2411760" y="3933056"/>
            <a:ext cx="460851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1249238" y="3717032"/>
            <a:ext cx="4176464" cy="6791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8" name="AutoShape 14"/>
          <p:cNvSpPr>
            <a:spLocks noChangeArrowheads="1"/>
          </p:cNvSpPr>
          <p:nvPr/>
        </p:nvSpPr>
        <p:spPr bwMode="auto">
          <a:xfrm>
            <a:off x="3428826" y="2763838"/>
            <a:ext cx="1584325" cy="752475"/>
          </a:xfrm>
          <a:prstGeom prst="wedgeRoundRectCallout">
            <a:avLst>
              <a:gd name="adj1" fmla="val -51706"/>
              <a:gd name="adj2" fmla="val 7827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registru</a:t>
            </a:r>
          </a:p>
          <a:p>
            <a:r>
              <a:rPr lang="cs-CZ" sz="1400" dirty="0">
                <a:cs typeface="Arial" charset="0"/>
              </a:rPr>
              <a:t>(funkce 6)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3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</a:t>
            </a:r>
            <a:r>
              <a:rPr lang="en-US" sz="1200" b="1" dirty="0" smtClean="0"/>
              <a:t>4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617738" y="4365104"/>
            <a:ext cx="1222375" cy="752475"/>
          </a:xfrm>
          <a:prstGeom prst="wedgeRoundRectCallout">
            <a:avLst>
              <a:gd name="adj1" fmla="val -61559"/>
              <a:gd name="adj2" fmla="val -10928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</p:spTree>
    <p:extLst>
      <p:ext uri="{BB962C8B-B14F-4D97-AF65-F5344CB8AC3E}">
        <p14:creationId xmlns="" xmlns:p14="http://schemas.microsoft.com/office/powerpoint/2010/main" val="1869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MR4M</a:t>
            </a:r>
            <a:endParaRPr lang="cs-CZ" sz="1200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628800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bdélník 25"/>
          <p:cNvSpPr/>
          <p:nvPr/>
        </p:nvSpPr>
        <p:spPr>
          <a:xfrm>
            <a:off x="930971" y="2040895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Master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5606555" y="2066439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(Slave)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204864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TextovéPole 28"/>
          <p:cNvSpPr txBox="1"/>
          <p:nvPr/>
        </p:nvSpPr>
        <p:spPr>
          <a:xfrm>
            <a:off x="3491880" y="183996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71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MR4M</a:t>
            </a:r>
            <a:endParaRPr lang="cs-CZ" sz="1200" b="1" dirty="0"/>
          </a:p>
        </p:txBody>
      </p:sp>
    </p:spTree>
    <p:extLst>
      <p:ext uri="{BB962C8B-B14F-4D97-AF65-F5344CB8AC3E}">
        <p14:creationId xmlns="" xmlns:p14="http://schemas.microsoft.com/office/powerpoint/2010/main" val="5936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85738" y="1700213"/>
            <a:ext cx="8785225" cy="440120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ModbusRTU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cs typeface="Arial" charset="0"/>
              </a:rPr>
              <a:t>// metody</a:t>
            </a:r>
            <a:r>
              <a:rPr lang="en-US" sz="1400" dirty="0" smtClean="0">
                <a:cs typeface="Arial" charset="0"/>
              </a:rPr>
              <a:t> </a:t>
            </a:r>
            <a:r>
              <a:rPr lang="en-US" sz="1400" dirty="0">
                <a:cs typeface="Arial" charset="0"/>
              </a:rPr>
              <a:t>pro </a:t>
            </a:r>
            <a:r>
              <a:rPr lang="en-US" sz="1400" dirty="0" err="1">
                <a:cs typeface="Arial" charset="0"/>
              </a:rPr>
              <a:t>Modbus</a:t>
            </a:r>
            <a:r>
              <a:rPr lang="en-US" sz="1400" dirty="0">
                <a:cs typeface="Arial" charset="0"/>
              </a:rPr>
              <a:t> </a:t>
            </a:r>
            <a:r>
              <a:rPr lang="en-US" sz="1400" dirty="0" smtClean="0">
                <a:cs typeface="Arial" charset="0"/>
              </a:rPr>
              <a:t>RTU</a:t>
            </a:r>
            <a:endParaRPr lang="cs-CZ" sz="1400" b="1" dirty="0">
              <a:cs typeface="Arial" charset="0"/>
            </a:endParaRPr>
          </a:p>
          <a:p>
            <a:endParaRPr lang="cs-CZ" sz="1400" b="1" dirty="0">
              <a:cs typeface="Arial" charset="0"/>
            </a:endParaRPr>
          </a:p>
          <a:p>
            <a:r>
              <a:rPr lang="cs-CZ" sz="1400" b="1" dirty="0">
                <a:cs typeface="Arial" charset="0"/>
              </a:rPr>
              <a:t>  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b="1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len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WrCrc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crc,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n)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RdCrc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en-US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nbr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bytes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val,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(byte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[]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MR4M</a:t>
            </a:r>
            <a:endParaRPr lang="cs-CZ" sz="1200" b="1" dirty="0"/>
          </a:p>
        </p:txBody>
      </p:sp>
    </p:spTree>
    <p:extLst>
      <p:ext uri="{BB962C8B-B14F-4D97-AF65-F5344CB8AC3E}">
        <p14:creationId xmlns="" xmlns:p14="http://schemas.microsoft.com/office/powerpoint/2010/main" val="1735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8" name="Group 24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2615013"/>
              </p:ext>
            </p:extLst>
          </p:nvPr>
        </p:nvGraphicFramePr>
        <p:xfrm>
          <a:off x="899592" y="1124744"/>
          <a:ext cx="5760640" cy="2238720"/>
        </p:xfrm>
        <a:graphic>
          <a:graphicData uri="http://schemas.openxmlformats.org/drawingml/2006/table">
            <a:tbl>
              <a:tblPr/>
              <a:tblGrid>
                <a:gridCol w="3006530"/>
                <a:gridCol w="2754110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ModbusRTU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RdCrc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MR4M</a:t>
            </a:r>
            <a:endParaRPr lang="cs-CZ" sz="1200" b="1" dirty="0"/>
          </a:p>
        </p:txBody>
      </p:sp>
      <p:graphicFrame>
        <p:nvGraphicFramePr>
          <p:cNvPr id="6" name="Group 73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6305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27088" y="1412875"/>
            <a:ext cx="5832475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CRC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3562350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47725" y="2630488"/>
            <a:ext cx="5738813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827088" y="3567113"/>
            <a:ext cx="5759450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1241425" y="5368925"/>
            <a:ext cx="23439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 smtClean="0"/>
              <a:t>0</a:t>
            </a:r>
            <a:r>
              <a:rPr lang="en-US" sz="1600" dirty="0" smtClean="0"/>
              <a:t>]    </a:t>
            </a:r>
            <a:r>
              <a:rPr lang="en-US" sz="1600" b="1" dirty="0" err="1"/>
              <a:t>adresa</a:t>
            </a:r>
            <a:r>
              <a:rPr lang="en-US" sz="1600" b="1" dirty="0"/>
              <a:t> </a:t>
            </a:r>
            <a:r>
              <a:rPr lang="en-US" sz="1600" b="1" dirty="0" err="1"/>
              <a:t>slavu</a:t>
            </a:r>
            <a:endParaRPr lang="en-US" sz="1600" b="1" dirty="0"/>
          </a:p>
          <a:p>
            <a:r>
              <a:rPr lang="en-US" sz="1600" dirty="0" err="1" smtClean="0"/>
              <a:t>bfout</a:t>
            </a:r>
            <a:r>
              <a:rPr lang="en-US" sz="1600" dirty="0" smtClean="0"/>
              <a:t>[</a:t>
            </a:r>
            <a:r>
              <a:rPr lang="cs-CZ" sz="1600" dirty="0"/>
              <a:t>1</a:t>
            </a:r>
            <a:r>
              <a:rPr lang="en-US" sz="1600" dirty="0" smtClean="0"/>
              <a:t>]    </a:t>
            </a:r>
            <a:r>
              <a:rPr lang="en-US" sz="1600" b="1" dirty="0"/>
              <a:t>k</a:t>
            </a:r>
            <a:r>
              <a:rPr lang="cs-CZ" sz="1600" b="1" dirty="0"/>
              <a:t>ód funkce</a:t>
            </a:r>
          </a:p>
          <a:p>
            <a:r>
              <a:rPr lang="cs-CZ" sz="1600" dirty="0"/>
              <a:t>    .</a:t>
            </a:r>
          </a:p>
          <a:p>
            <a:r>
              <a:rPr lang="cs-CZ" sz="1600" dirty="0"/>
              <a:t>    .</a:t>
            </a:r>
            <a:r>
              <a:rPr lang="en-US" sz="1600" dirty="0"/>
              <a:t>      </a:t>
            </a:r>
            <a:endParaRPr lang="cs-CZ" sz="1600" dirty="0"/>
          </a:p>
        </p:txBody>
      </p:sp>
      <p:sp>
        <p:nvSpPr>
          <p:cNvPr id="15" name="Rectangle 1036"/>
          <p:cNvSpPr>
            <a:spLocks noChangeArrowheads="1"/>
          </p:cNvSpPr>
          <p:nvPr/>
        </p:nvSpPr>
        <p:spPr bwMode="auto">
          <a:xfrm>
            <a:off x="539750" y="4525963"/>
            <a:ext cx="4134465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</a:t>
            </a:r>
            <a:r>
              <a:rPr lang="cs-CZ" sz="1600" dirty="0" smtClean="0">
                <a:latin typeface="Lucida Console" pitchFamily="49" charset="0"/>
                <a:cs typeface="Courier New" pitchFamily="49" charset="0"/>
              </a:rPr>
              <a:t>256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MR4M</a:t>
            </a:r>
            <a:endParaRPr lang="cs-CZ" sz="1200" b="1" dirty="0"/>
          </a:p>
        </p:txBody>
      </p:sp>
    </p:spTree>
    <p:extLst>
      <p:ext uri="{BB962C8B-B14F-4D97-AF65-F5344CB8AC3E}">
        <p14:creationId xmlns="" xmlns:p14="http://schemas.microsoft.com/office/powerpoint/2010/main" val="20715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</TotalTime>
  <Words>2606</Words>
  <Application>Microsoft Office PowerPoint</Application>
  <PresentationFormat>Předvádění na obrazovce (4:3)</PresentationFormat>
  <Paragraphs>681</Paragraphs>
  <Slides>31</Slides>
  <Notes>31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31</vt:i4>
      </vt:variant>
    </vt:vector>
  </HeadingPairs>
  <TitlesOfParts>
    <vt:vector size="33" baseType="lpstr">
      <vt:lpstr>Motiv sady Office</vt:lpstr>
      <vt:lpstr>Vlastní návrh</vt:lpstr>
      <vt:lpstr>Snímek 1</vt:lpstr>
      <vt:lpstr>Snímek 2</vt:lpstr>
      <vt:lpstr>Snímek 3</vt:lpstr>
      <vt:lpstr>Snímek 4</vt:lpstr>
      <vt:lpstr>Snímek 5</vt:lpstr>
      <vt:lpstr>Snímek 6</vt:lpstr>
      <vt:lpstr>Snímek 7</vt:lpstr>
      <vt:lpstr>Snímek 8</vt:lpstr>
      <vt:lpstr>Snímek 9</vt:lpstr>
      <vt:lpstr>Snímek 10</vt:lpstr>
      <vt:lpstr>Snímek 11</vt:lpstr>
      <vt:lpstr>Snímek 12</vt:lpstr>
      <vt:lpstr>Snímek 13</vt:lpstr>
      <vt:lpstr>Snímek 14</vt:lpstr>
      <vt:lpstr>Snímek 15</vt:lpstr>
      <vt:lpstr>Snímek 16</vt:lpstr>
      <vt:lpstr>Snímek 17</vt:lpstr>
      <vt:lpstr>Snímek 18</vt:lpstr>
      <vt:lpstr>Snímek 19</vt:lpstr>
      <vt:lpstr>Snímek 20</vt:lpstr>
      <vt:lpstr>Snímek 21</vt:lpstr>
      <vt:lpstr>Snímek 22</vt:lpstr>
      <vt:lpstr>Snímek 23</vt:lpstr>
      <vt:lpstr>Snímek 24</vt:lpstr>
      <vt:lpstr>Snímek 25</vt:lpstr>
      <vt:lpstr>Snímek 26</vt:lpstr>
      <vt:lpstr>Snímek 27</vt:lpstr>
      <vt:lpstr>Snímek 28</vt:lpstr>
      <vt:lpstr>Snímek 29</vt:lpstr>
      <vt:lpstr>Snímek 30</vt:lpstr>
      <vt:lpstr>Snímek 31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josef.grosman</cp:lastModifiedBy>
  <cp:revision>74</cp:revision>
  <dcterms:created xsi:type="dcterms:W3CDTF">2010-03-02T11:37:00Z</dcterms:created>
  <dcterms:modified xsi:type="dcterms:W3CDTF">2014-11-11T08:17:53Z</dcterms:modified>
</cp:coreProperties>
</file>