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292" r:id="rId4"/>
    <p:sldId id="262" r:id="rId5"/>
    <p:sldId id="293" r:id="rId6"/>
    <p:sldId id="301" r:id="rId7"/>
    <p:sldId id="302" r:id="rId8"/>
    <p:sldId id="303" r:id="rId9"/>
    <p:sldId id="304" r:id="rId10"/>
    <p:sldId id="305" r:id="rId11"/>
    <p:sldId id="294" r:id="rId12"/>
    <p:sldId id="306" r:id="rId13"/>
    <p:sldId id="295" r:id="rId14"/>
    <p:sldId id="307" r:id="rId15"/>
    <p:sldId id="296" r:id="rId16"/>
    <p:sldId id="260" r:id="rId17"/>
    <p:sldId id="316" r:id="rId18"/>
    <p:sldId id="278" r:id="rId19"/>
    <p:sldId id="279" r:id="rId20"/>
    <p:sldId id="281" r:id="rId21"/>
    <p:sldId id="285" r:id="rId22"/>
    <p:sldId id="317" r:id="rId23"/>
    <p:sldId id="286" r:id="rId24"/>
    <p:sldId id="287" r:id="rId25"/>
    <p:sldId id="315" r:id="rId26"/>
    <p:sldId id="311" r:id="rId27"/>
    <p:sldId id="312" r:id="rId28"/>
    <p:sldId id="313" r:id="rId29"/>
    <p:sldId id="314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0099FF"/>
    <a:srgbClr val="66CCFF"/>
    <a:srgbClr val="FF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CCC1780-2972-4ED0-89D9-8543B4FF40D1}" type="datetimeFigureOut">
              <a:rPr lang="cs-CZ"/>
              <a:pPr>
                <a:defRPr/>
              </a:pPr>
              <a:t>22.10.2015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9074E1E-5795-4C02-B1D1-302B0FD352A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9179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54A8DF-AAB4-4444-A23F-B29D7A7C649A}" type="datetimeFigureOut">
              <a:rPr lang="cs-CZ"/>
              <a:pPr/>
              <a:t>22.10.2015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A732A1-E89C-49E4-8526-39AB4A834FA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043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MA2M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WrOne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5 (FCE_WBIT)</a:t>
            </a:r>
          </a:p>
          <a:p>
            <a:r>
              <a:rPr lang="cs-CZ" sz="1600" dirty="0"/>
              <a:t>   - požadavek na čtení 16 bitové hodnoty vnitřního registru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 smtClean="0">
                <a:solidFill>
                  <a:srgbClr val="0000FF"/>
                </a:solidFill>
              </a:rPr>
              <a:t>metoda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3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Slave</a:t>
            </a:r>
          </a:p>
        </p:txBody>
      </p:sp>
    </p:spTree>
    <p:extLst>
      <p:ext uri="{BB962C8B-B14F-4D97-AF65-F5344CB8AC3E}">
        <p14:creationId xmlns:p14="http://schemas.microsoft.com/office/powerpoint/2010/main" val="3184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smtClean="0"/>
              <a:t>Tstav</a:t>
            </a:r>
            <a:r>
              <a:rPr lang="en-US" sz="140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4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WrOne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ADR_S,FCE_WBIT,BIT_WR,val,bfout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(ADR_S,FCE_RREG,REG_RD,1,bfout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39" y="5245436"/>
            <a:ext cx="2519312" cy="127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69687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60253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>
                <a:cs typeface="Arial" charset="0"/>
              </a:rPr>
              <a:t> (zápis bitu)</a:t>
            </a:r>
          </a:p>
        </p:txBody>
      </p:sp>
      <p:graphicFrame>
        <p:nvGraphicFramePr>
          <p:cNvPr id="14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utoShape 57"/>
          <p:cNvSpPr>
            <a:spLocks noChangeArrowheads="1"/>
          </p:cNvSpPr>
          <p:nvPr/>
        </p:nvSpPr>
        <p:spPr bwMode="auto">
          <a:xfrm>
            <a:off x="7740650" y="4509119"/>
            <a:ext cx="1229568" cy="559311"/>
          </a:xfrm>
          <a:prstGeom prst="wedgeRoundRectCallout">
            <a:avLst>
              <a:gd name="adj1" fmla="val -96372"/>
              <a:gd name="adj2" fmla="val 618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 dirty="0" smtClean="0">
                <a:cs typeface="Arial" charset="0"/>
              </a:rPr>
              <a:t> stisk: 0xFF00</a:t>
            </a:r>
            <a:endParaRPr lang="cs-CZ" sz="1200" dirty="0">
              <a:cs typeface="Arial" charset="0"/>
            </a:endParaRPr>
          </a:p>
          <a:p>
            <a:r>
              <a:rPr lang="cs-CZ" sz="1200" dirty="0" smtClean="0">
                <a:cs typeface="Arial" charset="0"/>
              </a:rPr>
              <a:t> jinak: 0</a:t>
            </a:r>
            <a:endParaRPr lang="cs-CZ" sz="1200" dirty="0">
              <a:cs typeface="Arial" charset="0"/>
            </a:endParaRPr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948264" y="4365103"/>
            <a:ext cx="360040" cy="1794129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39703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296987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1981200" y="3068960"/>
            <a:ext cx="5183188" cy="375487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 FCE_RREG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smtClean="0">
                <a:latin typeface="Lucida Console" pitchFamily="49" charset="0"/>
              </a:rPr>
              <a:t>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ADR_S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2)</a:t>
            </a:r>
          </a:p>
          <a:p>
            <a:r>
              <a:rPr lang="en-US" sz="1400" b="1" dirty="0" smtClean="0">
                <a:latin typeface="Lucida Console" pitchFamily="49" charset="0"/>
              </a:rPr>
              <a:t>    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en-US" sz="1400" dirty="0" smtClean="0">
                <a:latin typeface="Lucida Console" pitchFamily="49" charset="0"/>
              </a:rPr>
              <a:t>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,</a:t>
            </a:r>
            <a:r>
              <a:rPr lang="cs-CZ" sz="1400" dirty="0">
                <a:latin typeface="Lucida Console" pitchFamily="49" charset="0"/>
              </a:rPr>
              <a:t>7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    .</a:t>
            </a:r>
          </a:p>
          <a:p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}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168" y="3573016"/>
            <a:ext cx="2519312" cy="127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5288" y="14128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979613" y="1412875"/>
            <a:ext cx="554513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323850" y="2492375"/>
            <a:ext cx="13366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2. adresa</a:t>
            </a:r>
          </a:p>
          <a:p>
            <a:r>
              <a:rPr lang="cs-CZ" sz="1600"/>
              <a:t>a kód funkce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1979613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23850" y="3861048"/>
            <a:ext cx="1257300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3. reakce</a:t>
            </a:r>
          </a:p>
          <a:p>
            <a:r>
              <a:rPr lang="cs-CZ" sz="1600"/>
              <a:t>na odpověď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323850" y="5440363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29063" y="4509316"/>
            <a:ext cx="3960416" cy="36104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01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3" y="2780928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402" name="Picture 10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5775" y="3217119"/>
            <a:ext cx="1512888" cy="1276350"/>
          </a:xfrm>
          <a:prstGeom prst="rect">
            <a:avLst/>
          </a:prstGeom>
          <a:noFill/>
        </p:spPr>
      </p:pic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1169293" y="3413474"/>
            <a:ext cx="5216425" cy="576064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 flipH="1" flipV="1">
            <a:off x="2555776" y="3989537"/>
            <a:ext cx="4273648" cy="15639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916238" y="1125538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8" name="AutoShape 16"/>
          <p:cNvSpPr>
            <a:spLocks noChangeArrowheads="1"/>
          </p:cNvSpPr>
          <p:nvPr/>
        </p:nvSpPr>
        <p:spPr bwMode="auto">
          <a:xfrm>
            <a:off x="2973833" y="5084663"/>
            <a:ext cx="1403350" cy="936625"/>
          </a:xfrm>
          <a:prstGeom prst="wedgeRoundRectCallout">
            <a:avLst>
              <a:gd name="adj1" fmla="val -99323"/>
              <a:gd name="adj2" fmla="val -1583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3386808" y="2166839"/>
            <a:ext cx="1171575" cy="865187"/>
          </a:xfrm>
          <a:prstGeom prst="wedgeRoundRectCallout">
            <a:avLst>
              <a:gd name="adj1" fmla="val -10976"/>
              <a:gd name="adj2" fmla="val 13476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4874418" y="4637485"/>
            <a:ext cx="1511300" cy="792162"/>
          </a:xfrm>
          <a:prstGeom prst="wedgeRoundRectCallout">
            <a:avLst>
              <a:gd name="adj1" fmla="val -79414"/>
              <a:gd name="adj2" fmla="val -11913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435849" y="3325268"/>
            <a:ext cx="1214437" cy="752475"/>
          </a:xfrm>
          <a:prstGeom prst="wedgeRoundRectCallout">
            <a:avLst>
              <a:gd name="adj1" fmla="val -91961"/>
              <a:gd name="adj2" fmla="val -47044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5364088" y="2909715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24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7" name="Obrázek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98308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8371" name="Group 67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MA2M</a:t>
            </a:r>
            <a:endParaRPr lang="cs-CZ" sz="2400" b="1" dirty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827088" y="2420888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</a:t>
            </a:r>
            <a:r>
              <a:rPr lang="cs-CZ" sz="1600" b="1" dirty="0" smtClean="0"/>
              <a:t>) na PC,  </a:t>
            </a:r>
            <a:r>
              <a:rPr lang="cs-CZ" sz="1600" b="1" dirty="0"/>
              <a:t>Slave (Server</a:t>
            </a:r>
            <a:r>
              <a:rPr lang="cs-CZ" sz="1600" b="1" dirty="0" smtClean="0"/>
              <a:t>) na mikropočítači.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16 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</a:t>
            </a:r>
            <a:r>
              <a:rPr lang="cs-CZ" sz="1600" b="1" dirty="0" smtClean="0"/>
              <a:t>mikropočítač</a:t>
            </a:r>
          </a:p>
          <a:p>
            <a:pPr marL="342900" indent="-342900"/>
            <a:r>
              <a:rPr lang="cs-CZ" sz="1600" b="1" dirty="0" smtClean="0"/>
              <a:t>  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  </a:t>
            </a:r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05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95288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MbAnsWr</a:t>
            </a:r>
            <a:r>
              <a:rPr lang="cs-CZ" sz="1600" dirty="0">
                <a:solidFill>
                  <a:srgbClr val="0000FF"/>
                </a:solidFill>
              </a:rPr>
              <a:t>  s kódem přijaté funkce</a:t>
            </a:r>
          </a:p>
          <a:p>
            <a:r>
              <a:rPr lang="cs-CZ" sz="1600" dirty="0"/>
              <a:t>   - požadavek na čtení 16 bitové hodnoty – funkční kód 3 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MbAnsRd</a:t>
            </a:r>
            <a:r>
              <a:rPr lang="cs-CZ" sz="1600" dirty="0">
                <a:solidFill>
                  <a:srgbClr val="0000FF"/>
                </a:solidFill>
              </a:rPr>
              <a:t> s kódem přijaté funkce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MbAnsErr</a:t>
            </a:r>
            <a:r>
              <a:rPr lang="cs-CZ" sz="1600" dirty="0">
                <a:solidFill>
                  <a:srgbClr val="0000FF"/>
                </a:solidFill>
              </a:rPr>
              <a:t> s upraveným kódem funkce a typem chyby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fsmg:0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230837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6" y="4437063"/>
            <a:ext cx="4762" cy="793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1" y="2627313"/>
            <a:ext cx="3175" cy="3106762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en-US" sz="1400" dirty="0">
                <a:latin typeface="Times New Roman" charset="0"/>
                <a:cs typeface="Times New Roman" charset="0"/>
              </a:rPr>
              <a:t>‘:’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506437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LF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0→fmsg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9"/>
            <a:ext cx="1225550" cy="359816"/>
          </a:xfrm>
          <a:prstGeom prst="wedgeRoundRectCallout">
            <a:avLst>
              <a:gd name="adj1" fmla="val 52442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15619" y="199701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říjem,zpracování požadavku</a:t>
            </a:r>
          </a:p>
          <a:p>
            <a:r>
              <a:rPr lang="cs-CZ" sz="1400" i="1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1258888" y="2708275"/>
            <a:ext cx="3529012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6015038" y="30495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2648" name="AutoShape 8"/>
          <p:cNvSpPr>
            <a:spLocks noChangeArrowheads="1"/>
          </p:cNvSpPr>
          <p:nvPr/>
        </p:nvSpPr>
        <p:spPr bwMode="auto">
          <a:xfrm>
            <a:off x="7235825" y="36449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6588125" y="3787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50" name="AutoShape 10"/>
          <p:cNvSpPr>
            <a:spLocks noChangeArrowheads="1"/>
          </p:cNvSpPr>
          <p:nvPr/>
        </p:nvSpPr>
        <p:spPr bwMode="auto">
          <a:xfrm>
            <a:off x="6086475" y="43640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2651" name="AutoShape 11"/>
          <p:cNvCxnSpPr>
            <a:cxnSpLocks noChangeShapeType="1"/>
            <a:stCxn id="112650" idx="2"/>
            <a:endCxn id="112650" idx="3"/>
          </p:cNvCxnSpPr>
          <p:nvPr/>
        </p:nvCxnSpPr>
        <p:spPr bwMode="auto">
          <a:xfrm rot="5400000" flipH="1" flipV="1">
            <a:off x="6696869" y="46870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2652" name="AutoShape 12"/>
          <p:cNvSpPr>
            <a:spLocks noChangeArrowheads="1"/>
          </p:cNvSpPr>
          <p:nvPr/>
        </p:nvSpPr>
        <p:spPr bwMode="auto">
          <a:xfrm>
            <a:off x="7523163" y="46513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6588125" y="515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54" name="AutoShape 14"/>
          <p:cNvSpPr>
            <a:spLocks noChangeArrowheads="1"/>
          </p:cNvSpPr>
          <p:nvPr/>
        </p:nvSpPr>
        <p:spPr bwMode="auto">
          <a:xfrm>
            <a:off x="6804025" y="54451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FCE_WBIT: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FCE_RREG: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233488" y="1484313"/>
            <a:ext cx="5772734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  &amp;&amp; 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4697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4698" name="Line 10"/>
          <p:cNvSpPr>
            <a:spLocks noChangeShapeType="1"/>
          </p:cNvSpPr>
          <p:nvPr/>
        </p:nvSpPr>
        <p:spPr bwMode="auto">
          <a:xfrm flipV="1">
            <a:off x="2771775" y="3933825"/>
            <a:ext cx="3313113" cy="15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 flipH="1">
            <a:off x="2339975" y="4652963"/>
            <a:ext cx="3671888" cy="714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 smtClean="0"/>
              <a:t>2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07950" y="2980184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187450" y="52292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90488" y="5180682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07950" y="1412875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FCE_WBIT: 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07950" y="5733256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23528" y="1772816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</a:t>
            </a:r>
            <a:r>
              <a:rPr lang="en-US" sz="1400" dirty="0">
                <a:latin typeface="Lucida Console" pitchFamily="49" charset="0"/>
              </a:rPr>
              <a:t>)!=</a:t>
            </a:r>
            <a:r>
              <a:rPr lang="cs-CZ" sz="1400" dirty="0">
                <a:latin typeface="Lucida Console" pitchFamily="49" charset="0"/>
              </a:rPr>
              <a:t>BIT_WR)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=2;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((val=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+9))</a:t>
            </a:r>
            <a:r>
              <a:rPr lang="en-US" sz="1400" dirty="0">
                <a:latin typeface="Lucida Console" pitchFamily="49" charset="0"/>
              </a:rPr>
              <a:t>!=0&amp;&amp;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!=0xFF00</a:t>
            </a:r>
            <a:r>
              <a:rPr lang="cs-CZ" sz="1400" dirty="0">
                <a:latin typeface="Lucida Console" pitchFamily="49" charset="0"/>
              </a:rPr>
              <a:t>)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=3;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else</a:t>
            </a:r>
            <a:r>
              <a:rPr lang="en-US" sz="1400" dirty="0">
                <a:latin typeface="Lucida Console" pitchFamily="49" charset="0"/>
              </a:rPr>
              <a:t> LED_G ...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==0)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MbAnsWr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reg</a:t>
            </a:r>
            <a:r>
              <a:rPr lang="cs-CZ" sz="1400" dirty="0" smtClean="0">
                <a:latin typeface="Lucida Console" pitchFamily="49" charset="0"/>
              </a:rPr>
              <a:t>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b="1" dirty="0" err="1">
                <a:latin typeface="Lucida Console" pitchFamily="49" charset="0"/>
              </a:rPr>
              <a:t>break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323528" y="3363317"/>
            <a:ext cx="7056784" cy="181588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 val = ... ;</a:t>
            </a:r>
          </a:p>
          <a:p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</a:t>
            </a:r>
            <a:r>
              <a:rPr lang="en-US" sz="1400" dirty="0">
                <a:latin typeface="Lucida Console" pitchFamily="49" charset="0"/>
              </a:rPr>
              <a:t>8;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[1]=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7469633" y="3501008"/>
            <a:ext cx="1566863" cy="304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];</a:t>
            </a:r>
          </a:p>
        </p:txBody>
      </p:sp>
      <p:pic>
        <p:nvPicPr>
          <p:cNvPr id="116750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7263" y="1989138"/>
            <a:ext cx="1512887" cy="1295400"/>
          </a:xfrm>
          <a:prstGeom prst="rect">
            <a:avLst/>
          </a:prstGeom>
          <a:noFill/>
        </p:spPr>
      </p:pic>
      <p:sp>
        <p:nvSpPr>
          <p:cNvPr id="116751" name="Line 15"/>
          <p:cNvSpPr>
            <a:spLocks noChangeShapeType="1"/>
          </p:cNvSpPr>
          <p:nvPr/>
        </p:nvSpPr>
        <p:spPr bwMode="auto">
          <a:xfrm flipV="1">
            <a:off x="1763713" y="2205038"/>
            <a:ext cx="6911975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 flipH="1">
            <a:off x="1763688" y="2924175"/>
            <a:ext cx="6840562" cy="792857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1907704" y="3223443"/>
            <a:ext cx="4896544" cy="709613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223442"/>
            <a:ext cx="4680520" cy="99764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5554"/>
              <a:gd name="adj2" fmla="val -834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062068" y="4316139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347864" y="2286818"/>
            <a:ext cx="1403350" cy="936625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3184401" y="4675707"/>
            <a:ext cx="1171575" cy="865187"/>
          </a:xfrm>
          <a:prstGeom prst="wedgeRoundRectCallout">
            <a:avLst>
              <a:gd name="adj1" fmla="val -83334"/>
              <a:gd name="adj2" fmla="val -12064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</a:t>
            </a:r>
            <a:r>
              <a:rPr lang="en-US" sz="1200" b="1" dirty="0"/>
              <a:t>2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10" name="Rectangle 1046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3509" name="Rectangle 1045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63491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Rectangle 1032"/>
          <p:cNvSpPr>
            <a:spLocks noChangeArrowheads="1"/>
          </p:cNvSpPr>
          <p:nvPr/>
        </p:nvSpPr>
        <p:spPr bwMode="auto">
          <a:xfrm>
            <a:off x="250825" y="25654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 generuje 1bitovou informaci a</a:t>
            </a:r>
          </a:p>
          <a:p>
            <a:r>
              <a:rPr lang="cs-CZ" sz="1600"/>
              <a:t> předává požadavek na zápis</a:t>
            </a:r>
          </a:p>
          <a:p>
            <a:r>
              <a:rPr lang="cs-CZ" sz="1600"/>
              <a:t> do uzlu SLAVE</a:t>
            </a:r>
          </a:p>
        </p:txBody>
      </p:sp>
      <p:sp>
        <p:nvSpPr>
          <p:cNvPr id="63497" name="Rectangle 1033"/>
          <p:cNvSpPr>
            <a:spLocks noChangeArrowheads="1"/>
          </p:cNvSpPr>
          <p:nvPr/>
        </p:nvSpPr>
        <p:spPr bwMode="auto">
          <a:xfrm>
            <a:off x="250825" y="4508500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63499" name="Rectangle 1035"/>
          <p:cNvSpPr>
            <a:spLocks noChangeArrowheads="1"/>
          </p:cNvSpPr>
          <p:nvPr/>
        </p:nvSpPr>
        <p:spPr bwMode="auto">
          <a:xfrm>
            <a:off x="5653088" y="2636838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 informaci zobrazí </a:t>
            </a:r>
          </a:p>
          <a:p>
            <a:r>
              <a:rPr lang="cs-CZ" sz="1600"/>
              <a:t>a odešle potvrzovací odpověď</a:t>
            </a:r>
            <a:r>
              <a:rPr lang="cs-CZ" sz="1400"/>
              <a:t> </a:t>
            </a:r>
          </a:p>
        </p:txBody>
      </p:sp>
      <p:sp>
        <p:nvSpPr>
          <p:cNvPr id="63500" name="Rectangle 1036"/>
          <p:cNvSpPr>
            <a:spLocks noChangeArrowheads="1"/>
          </p:cNvSpPr>
          <p:nvPr/>
        </p:nvSpPr>
        <p:spPr bwMode="auto">
          <a:xfrm>
            <a:off x="5653088" y="458152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  <p:sp>
        <p:nvSpPr>
          <p:cNvPr id="63501" name="Line 1037"/>
          <p:cNvSpPr>
            <a:spLocks noChangeShapeType="1"/>
          </p:cNvSpPr>
          <p:nvPr/>
        </p:nvSpPr>
        <p:spPr bwMode="auto">
          <a:xfrm>
            <a:off x="3779838" y="28527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2" name="Line 1038"/>
          <p:cNvSpPr>
            <a:spLocks noChangeShapeType="1"/>
          </p:cNvSpPr>
          <p:nvPr/>
        </p:nvSpPr>
        <p:spPr bwMode="auto">
          <a:xfrm>
            <a:off x="3779838" y="350043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3" name="Text Box 1039"/>
          <p:cNvSpPr txBox="1">
            <a:spLocks noChangeArrowheads="1"/>
          </p:cNvSpPr>
          <p:nvPr/>
        </p:nvSpPr>
        <p:spPr bwMode="auto">
          <a:xfrm>
            <a:off x="3968750" y="2349500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05</a:t>
            </a:r>
          </a:p>
          <a:p>
            <a:pPr algn="ctr"/>
            <a:r>
              <a:rPr lang="cs-CZ" sz="1400"/>
              <a:t>+ data</a:t>
            </a:r>
          </a:p>
        </p:txBody>
      </p:sp>
      <p:sp>
        <p:nvSpPr>
          <p:cNvPr id="63504" name="Text Box 1040"/>
          <p:cNvSpPr txBox="1">
            <a:spLocks noChangeArrowheads="1"/>
          </p:cNvSpPr>
          <p:nvPr/>
        </p:nvSpPr>
        <p:spPr bwMode="auto">
          <a:xfrm>
            <a:off x="4140200" y="32131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63505" name="Line 1041"/>
          <p:cNvSpPr>
            <a:spLocks noChangeShapeType="1"/>
          </p:cNvSpPr>
          <p:nvPr/>
        </p:nvSpPr>
        <p:spPr bwMode="auto">
          <a:xfrm>
            <a:off x="3779838" y="47418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6" name="Text Box 1042"/>
          <p:cNvSpPr txBox="1">
            <a:spLocks noChangeArrowheads="1"/>
          </p:cNvSpPr>
          <p:nvPr/>
        </p:nvSpPr>
        <p:spPr bwMode="auto">
          <a:xfrm>
            <a:off x="3981450" y="44370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3507" name="Line 1043"/>
          <p:cNvSpPr>
            <a:spLocks noChangeShapeType="1"/>
          </p:cNvSpPr>
          <p:nvPr/>
        </p:nvSpPr>
        <p:spPr bwMode="auto">
          <a:xfrm>
            <a:off x="3779838" y="5462588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508" name="Text Box 1044"/>
          <p:cNvSpPr txBox="1">
            <a:spLocks noChangeArrowheads="1"/>
          </p:cNvSpPr>
          <p:nvPr/>
        </p:nvSpPr>
        <p:spPr bwMode="auto">
          <a:xfrm>
            <a:off x="4356100" y="5157788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2" y="2676525"/>
            <a:ext cx="29622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17" y="2588865"/>
            <a:ext cx="3000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Line 49"/>
          <p:cNvSpPr>
            <a:spLocks noChangeShapeType="1"/>
          </p:cNvSpPr>
          <p:nvPr/>
        </p:nvSpPr>
        <p:spPr bwMode="auto">
          <a:xfrm>
            <a:off x="1393602" y="3893642"/>
            <a:ext cx="576064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 flipH="1">
            <a:off x="2761752" y="3773787"/>
            <a:ext cx="273630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5" name="AutoShape 53"/>
          <p:cNvSpPr>
            <a:spLocks noChangeArrowheads="1"/>
          </p:cNvSpPr>
          <p:nvPr/>
        </p:nvSpPr>
        <p:spPr bwMode="auto">
          <a:xfrm>
            <a:off x="3674988" y="4293096"/>
            <a:ext cx="1171575" cy="752475"/>
          </a:xfrm>
          <a:prstGeom prst="wedgeRoundRectCallout">
            <a:avLst>
              <a:gd name="adj1" fmla="val -49050"/>
              <a:gd name="adj2" fmla="val -10042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zápis 1 bitu</a:t>
            </a:r>
          </a:p>
          <a:p>
            <a:r>
              <a:rPr lang="cs-CZ" sz="1400" dirty="0">
                <a:cs typeface="Arial" charset="0"/>
              </a:rPr>
              <a:t>(funkce 5)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WrOne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9208" name="AutoShape 56"/>
          <p:cNvSpPr>
            <a:spLocks noChangeArrowheads="1"/>
          </p:cNvSpPr>
          <p:nvPr/>
        </p:nvSpPr>
        <p:spPr bwMode="auto">
          <a:xfrm>
            <a:off x="1321890" y="4293096"/>
            <a:ext cx="1439862" cy="936625"/>
          </a:xfrm>
          <a:prstGeom prst="wedgeRoundRectCallout">
            <a:avLst>
              <a:gd name="adj1" fmla="val 46693"/>
              <a:gd name="adj2" fmla="val -884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52140" y="134076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2132856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930971" y="2544951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606555" y="2570495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708920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234401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MA2M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2231</Words>
  <Application>Microsoft Office PowerPoint</Application>
  <PresentationFormat>Předvádění na obrazovce (4:3)</PresentationFormat>
  <Paragraphs>590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75</cp:revision>
  <dcterms:created xsi:type="dcterms:W3CDTF">2010-03-02T11:37:00Z</dcterms:created>
  <dcterms:modified xsi:type="dcterms:W3CDTF">2015-10-22T12:55:57Z</dcterms:modified>
</cp:coreProperties>
</file>